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319" r:id="rId4"/>
    <p:sldId id="327" r:id="rId5"/>
    <p:sldId id="315" r:id="rId6"/>
    <p:sldId id="316" r:id="rId7"/>
    <p:sldId id="329" r:id="rId8"/>
    <p:sldId id="340" r:id="rId9"/>
    <p:sldId id="323" r:id="rId10"/>
    <p:sldId id="330" r:id="rId11"/>
    <p:sldId id="317" r:id="rId12"/>
    <p:sldId id="321" r:id="rId13"/>
    <p:sldId id="320" r:id="rId14"/>
    <p:sldId id="322" r:id="rId15"/>
    <p:sldId id="325" r:id="rId16"/>
    <p:sldId id="332" r:id="rId17"/>
    <p:sldId id="333" r:id="rId18"/>
    <p:sldId id="301" r:id="rId19"/>
    <p:sldId id="334" r:id="rId20"/>
    <p:sldId id="336" r:id="rId21"/>
    <p:sldId id="338" r:id="rId22"/>
    <p:sldId id="342" r:id="rId23"/>
    <p:sldId id="337" r:id="rId24"/>
    <p:sldId id="341" r:id="rId25"/>
    <p:sldId id="33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A87AB-6E71-04F4-6E7B-2411583DAAC8}" v="6" dt="2020-11-17T00:22:11.291"/>
    <p1510:client id="{21F741D8-CBC0-F009-B7F4-58A0D8B3BB19}" v="6" dt="2020-11-16T23:54:37.546"/>
    <p1510:client id="{9CAACCFE-239C-7275-6797-8B685760A4FC}" v="14" dt="2020-11-17T00:19:05.5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oya Kakemizu" userId="S::e535013h@mails.cc.ehime-u.ac.jp::b5702193-d7f8-4ba1-874f-4902c791e541" providerId="AD" clId="Web-{9CAACCFE-239C-7275-6797-8B685760A4FC}"/>
    <pc:docChg chg="modSld">
      <pc:chgData name="Tomoya Kakemizu" userId="S::e535013h@mails.cc.ehime-u.ac.jp::b5702193-d7f8-4ba1-874f-4902c791e541" providerId="AD" clId="Web-{9CAACCFE-239C-7275-6797-8B685760A4FC}" dt="2020-11-17T00:19:05.576" v="11" actId="14100"/>
      <pc:docMkLst>
        <pc:docMk/>
      </pc:docMkLst>
      <pc:sldChg chg="addSp delSp modSp">
        <pc:chgData name="Tomoya Kakemizu" userId="S::e535013h@mails.cc.ehime-u.ac.jp::b5702193-d7f8-4ba1-874f-4902c791e541" providerId="AD" clId="Web-{9CAACCFE-239C-7275-6797-8B685760A4FC}" dt="2020-11-17T00:19:05.576" v="11" actId="14100"/>
        <pc:sldMkLst>
          <pc:docMk/>
          <pc:sldMk cId="1446886319" sldId="337"/>
        </pc:sldMkLst>
        <pc:picChg chg="del mod">
          <ac:chgData name="Tomoya Kakemizu" userId="S::e535013h@mails.cc.ehime-u.ac.jp::b5702193-d7f8-4ba1-874f-4902c791e541" providerId="AD" clId="Web-{9CAACCFE-239C-7275-6797-8B685760A4FC}" dt="2020-11-17T00:09:53.390" v="2"/>
          <ac:picMkLst>
            <pc:docMk/>
            <pc:sldMk cId="1446886319" sldId="337"/>
            <ac:picMk id="2" creationId="{00000000-0000-0000-0000-000000000000}"/>
          </ac:picMkLst>
        </pc:picChg>
        <pc:picChg chg="add del mod">
          <ac:chgData name="Tomoya Kakemizu" userId="S::e535013h@mails.cc.ehime-u.ac.jp::b5702193-d7f8-4ba1-874f-4902c791e541" providerId="AD" clId="Web-{9CAACCFE-239C-7275-6797-8B685760A4FC}" dt="2020-11-17T00:11:35.234" v="7"/>
          <ac:picMkLst>
            <pc:docMk/>
            <pc:sldMk cId="1446886319" sldId="337"/>
            <ac:picMk id="5" creationId="{F371561A-1577-4EBE-B345-AC3F9B3C26F8}"/>
          </ac:picMkLst>
        </pc:picChg>
        <pc:picChg chg="add mod">
          <ac:chgData name="Tomoya Kakemizu" userId="S::e535013h@mails.cc.ehime-u.ac.jp::b5702193-d7f8-4ba1-874f-4902c791e541" providerId="AD" clId="Web-{9CAACCFE-239C-7275-6797-8B685760A4FC}" dt="2020-11-17T00:19:05.576" v="11" actId="14100"/>
          <ac:picMkLst>
            <pc:docMk/>
            <pc:sldMk cId="1446886319" sldId="337"/>
            <ac:picMk id="6" creationId="{FD47428F-5988-4694-B7EE-EB86C3890688}"/>
          </ac:picMkLst>
        </pc:picChg>
      </pc:sldChg>
    </pc:docChg>
  </pc:docChgLst>
  <pc:docChgLst>
    <pc:chgData name="Tomoya Kakemizu" userId="S::e535013h@mails.cc.ehime-u.ac.jp::b5702193-d7f8-4ba1-874f-4902c791e541" providerId="AD" clId="Web-{21F741D8-CBC0-F009-B7F4-58A0D8B3BB19}"/>
    <pc:docChg chg="modSld">
      <pc:chgData name="Tomoya Kakemizu" userId="S::e535013h@mails.cc.ehime-u.ac.jp::b5702193-d7f8-4ba1-874f-4902c791e541" providerId="AD" clId="Web-{21F741D8-CBC0-F009-B7F4-58A0D8B3BB19}" dt="2020-11-16T23:54:37.546" v="4" actId="14100"/>
      <pc:docMkLst>
        <pc:docMk/>
      </pc:docMkLst>
      <pc:sldChg chg="addSp delSp modSp">
        <pc:chgData name="Tomoya Kakemizu" userId="S::e535013h@mails.cc.ehime-u.ac.jp::b5702193-d7f8-4ba1-874f-4902c791e541" providerId="AD" clId="Web-{21F741D8-CBC0-F009-B7F4-58A0D8B3BB19}" dt="2020-11-16T23:54:37.546" v="4" actId="14100"/>
        <pc:sldMkLst>
          <pc:docMk/>
          <pc:sldMk cId="2200016873" sldId="342"/>
        </pc:sldMkLst>
        <pc:picChg chg="add mod">
          <ac:chgData name="Tomoya Kakemizu" userId="S::e535013h@mails.cc.ehime-u.ac.jp::b5702193-d7f8-4ba1-874f-4902c791e541" providerId="AD" clId="Web-{21F741D8-CBC0-F009-B7F4-58A0D8B3BB19}" dt="2020-11-16T23:54:37.546" v="4" actId="14100"/>
          <ac:picMkLst>
            <pc:docMk/>
            <pc:sldMk cId="2200016873" sldId="342"/>
            <ac:picMk id="2" creationId="{658BAA13-3906-4CAF-98FB-AD6C1F7A9D42}"/>
          </ac:picMkLst>
        </pc:picChg>
        <pc:picChg chg="del">
          <ac:chgData name="Tomoya Kakemizu" userId="S::e535013h@mails.cc.ehime-u.ac.jp::b5702193-d7f8-4ba1-874f-4902c791e541" providerId="AD" clId="Web-{21F741D8-CBC0-F009-B7F4-58A0D8B3BB19}" dt="2020-11-16T23:53:18.093" v="0"/>
          <ac:picMkLst>
            <pc:docMk/>
            <pc:sldMk cId="2200016873" sldId="342"/>
            <ac:picMk id="5" creationId="{00000000-0000-0000-0000-000000000000}"/>
          </ac:picMkLst>
        </pc:picChg>
      </pc:sldChg>
    </pc:docChg>
  </pc:docChgLst>
  <pc:docChgLst>
    <pc:chgData name="Tomoya Kakemizu" userId="S::e535013h@mails.cc.ehime-u.ac.jp::b5702193-d7f8-4ba1-874f-4902c791e541" providerId="AD" clId="Web-{096A87AB-6E71-04F4-6E7B-2411583DAAC8}"/>
    <pc:docChg chg="modSld">
      <pc:chgData name="Tomoya Kakemizu" userId="S::e535013h@mails.cc.ehime-u.ac.jp::b5702193-d7f8-4ba1-874f-4902c791e541" providerId="AD" clId="Web-{096A87AB-6E71-04F4-6E7B-2411583DAAC8}" dt="2020-11-17T00:22:11.291" v="4" actId="14100"/>
      <pc:docMkLst>
        <pc:docMk/>
      </pc:docMkLst>
      <pc:sldChg chg="addSp delSp modSp">
        <pc:chgData name="Tomoya Kakemizu" userId="S::e535013h@mails.cc.ehime-u.ac.jp::b5702193-d7f8-4ba1-874f-4902c791e541" providerId="AD" clId="Web-{096A87AB-6E71-04F4-6E7B-2411583DAAC8}" dt="2020-11-17T00:22:11.291" v="4" actId="14100"/>
        <pc:sldMkLst>
          <pc:docMk/>
          <pc:sldMk cId="1446886319" sldId="337"/>
        </pc:sldMkLst>
        <pc:picChg chg="add mod">
          <ac:chgData name="Tomoya Kakemizu" userId="S::e535013h@mails.cc.ehime-u.ac.jp::b5702193-d7f8-4ba1-874f-4902c791e541" providerId="AD" clId="Web-{096A87AB-6E71-04F4-6E7B-2411583DAAC8}" dt="2020-11-17T00:22:11.291" v="4" actId="14100"/>
          <ac:picMkLst>
            <pc:docMk/>
            <pc:sldMk cId="1446886319" sldId="337"/>
            <ac:picMk id="2" creationId="{0EFC31BC-196C-4059-A32E-CA752BDBC5DB}"/>
          </ac:picMkLst>
        </pc:picChg>
        <pc:picChg chg="del">
          <ac:chgData name="Tomoya Kakemizu" userId="S::e535013h@mails.cc.ehime-u.ac.jp::b5702193-d7f8-4ba1-874f-4902c791e541" providerId="AD" clId="Web-{096A87AB-6E71-04F4-6E7B-2411583DAAC8}" dt="2020-11-17T00:21:35.587" v="0"/>
          <ac:picMkLst>
            <pc:docMk/>
            <pc:sldMk cId="1446886319" sldId="337"/>
            <ac:picMk id="6" creationId="{FD47428F-5988-4694-B7EE-EB86C389068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53033-B233-48BA-B557-382A08013D62}" type="doc">
      <dgm:prSet loTypeId="urn:microsoft.com/office/officeart/2005/8/layout/chevron1" loCatId="process" qsTypeId="urn:microsoft.com/office/officeart/2005/8/quickstyle/simple1" qsCatId="simple" csTypeId="urn:microsoft.com/office/officeart/2005/8/colors/accent1_2" csCatId="accent1" phldr="1"/>
      <dgm:spPr/>
    </dgm:pt>
    <dgm:pt modelId="{CD3AB18E-CBA1-48DF-9E2F-E239FC2C09F2}">
      <dgm:prSet phldrT="[テキスト]"/>
      <dgm:spPr/>
      <dgm:t>
        <a:bodyPr/>
        <a:lstStyle/>
        <a:p>
          <a:r>
            <a:rPr kumimoji="1" lang="ja-JP" altLang="en-US"/>
            <a:t>標準</a:t>
          </a:r>
        </a:p>
      </dgm:t>
    </dgm:pt>
    <dgm:pt modelId="{2BF40AED-6110-48F4-A8FE-699547615B26}" type="parTrans" cxnId="{8A105C9D-69D6-4F20-AB0C-8FCD1999A3EC}">
      <dgm:prSet/>
      <dgm:spPr/>
      <dgm:t>
        <a:bodyPr/>
        <a:lstStyle/>
        <a:p>
          <a:endParaRPr kumimoji="1" lang="ja-JP" altLang="en-US"/>
        </a:p>
      </dgm:t>
    </dgm:pt>
    <dgm:pt modelId="{800AB9D3-011A-47CE-988E-F10A9748E9BC}" type="sibTrans" cxnId="{8A105C9D-69D6-4F20-AB0C-8FCD1999A3EC}">
      <dgm:prSet/>
      <dgm:spPr/>
      <dgm:t>
        <a:bodyPr/>
        <a:lstStyle/>
        <a:p>
          <a:endParaRPr kumimoji="1" lang="ja-JP" altLang="en-US"/>
        </a:p>
      </dgm:t>
    </dgm:pt>
    <dgm:pt modelId="{98C6138A-606B-4B2A-97E0-A1437ED79FF8}">
      <dgm:prSet phldrT="[テキスト]"/>
      <dgm:spPr/>
      <dgm:t>
        <a:bodyPr/>
        <a:lstStyle/>
        <a:p>
          <a:r>
            <a:rPr kumimoji="1" lang="ja-JP" altLang="en-US"/>
            <a:t>・</a:t>
          </a:r>
        </a:p>
      </dgm:t>
    </dgm:pt>
    <dgm:pt modelId="{3A5F6FB4-C053-4769-9A08-F907B1007F2A}" type="parTrans" cxnId="{808C98C9-10BC-45BD-A2B9-27DA79A16D1F}">
      <dgm:prSet/>
      <dgm:spPr/>
      <dgm:t>
        <a:bodyPr/>
        <a:lstStyle/>
        <a:p>
          <a:endParaRPr kumimoji="1" lang="ja-JP" altLang="en-US"/>
        </a:p>
      </dgm:t>
    </dgm:pt>
    <dgm:pt modelId="{9FCE3C97-635C-45F5-82EE-8A07FB7E1E6A}" type="sibTrans" cxnId="{808C98C9-10BC-45BD-A2B9-27DA79A16D1F}">
      <dgm:prSet/>
      <dgm:spPr/>
      <dgm:t>
        <a:bodyPr/>
        <a:lstStyle/>
        <a:p>
          <a:endParaRPr kumimoji="1" lang="ja-JP" altLang="en-US"/>
        </a:p>
      </dgm:t>
    </dgm:pt>
    <dgm:pt modelId="{654970DC-CAE1-4A74-BCA8-4F6DBC519DE7}">
      <dgm:prSet phldrT="[テキスト]"/>
      <dgm:spPr/>
      <dgm:t>
        <a:bodyPr/>
        <a:lstStyle/>
        <a:p>
          <a:r>
            <a:rPr kumimoji="1" lang="ja-JP" altLang="en-US"/>
            <a:t>・</a:t>
          </a:r>
        </a:p>
      </dgm:t>
    </dgm:pt>
    <dgm:pt modelId="{3445E383-1CC0-4230-87F6-BC3AE39952D5}" type="sibTrans" cxnId="{C8AFA4B1-DE91-420C-923D-8AFCCC542E54}">
      <dgm:prSet/>
      <dgm:spPr/>
      <dgm:t>
        <a:bodyPr/>
        <a:lstStyle/>
        <a:p>
          <a:endParaRPr kumimoji="1" lang="ja-JP" altLang="en-US"/>
        </a:p>
      </dgm:t>
    </dgm:pt>
    <dgm:pt modelId="{EAF85C5F-9462-42CB-934D-A313DC4002BA}" type="parTrans" cxnId="{C8AFA4B1-DE91-420C-923D-8AFCCC542E54}">
      <dgm:prSet/>
      <dgm:spPr/>
      <dgm:t>
        <a:bodyPr/>
        <a:lstStyle/>
        <a:p>
          <a:endParaRPr kumimoji="1" lang="ja-JP" altLang="en-US"/>
        </a:p>
      </dgm:t>
    </dgm:pt>
    <dgm:pt modelId="{75DB25D0-E588-4D8F-A441-D7F2F14F9CEA}">
      <dgm:prSet phldrT="[テキスト]"/>
      <dgm:spPr/>
      <dgm:t>
        <a:bodyPr/>
        <a:lstStyle/>
        <a:p>
          <a:r>
            <a:rPr kumimoji="1" lang="ja-JP" altLang="en-US"/>
            <a:t>最高</a:t>
          </a:r>
          <a:endParaRPr kumimoji="1" lang="en-US" altLang="ja-JP"/>
        </a:p>
        <a:p>
          <a:r>
            <a:rPr kumimoji="1" lang="ja-JP" altLang="en-US"/>
            <a:t>レベル</a:t>
          </a:r>
        </a:p>
      </dgm:t>
    </dgm:pt>
    <dgm:pt modelId="{1D85F84D-81D4-4756-8D61-04474E839E21}" type="parTrans" cxnId="{38626420-CEC7-4895-B4E8-3474E2412915}">
      <dgm:prSet/>
      <dgm:spPr/>
      <dgm:t>
        <a:bodyPr/>
        <a:lstStyle/>
        <a:p>
          <a:endParaRPr kumimoji="1" lang="ja-JP" altLang="en-US"/>
        </a:p>
      </dgm:t>
    </dgm:pt>
    <dgm:pt modelId="{3D381D4F-87C3-40FB-B2FE-0474562E2FFC}" type="sibTrans" cxnId="{38626420-CEC7-4895-B4E8-3474E2412915}">
      <dgm:prSet/>
      <dgm:spPr/>
      <dgm:t>
        <a:bodyPr/>
        <a:lstStyle/>
        <a:p>
          <a:endParaRPr kumimoji="1" lang="ja-JP" altLang="en-US"/>
        </a:p>
      </dgm:t>
    </dgm:pt>
    <dgm:pt modelId="{A0CE5918-1B9D-4370-86EF-874A0F95BA6F}">
      <dgm:prSet phldrT="[テキスト]"/>
      <dgm:spPr/>
      <dgm:t>
        <a:bodyPr/>
        <a:lstStyle/>
        <a:p>
          <a:r>
            <a:rPr kumimoji="1" lang="ja-JP" altLang="en-US"/>
            <a:t>・</a:t>
          </a:r>
        </a:p>
      </dgm:t>
    </dgm:pt>
    <dgm:pt modelId="{DAC900F7-E782-4E7C-941B-D4BA3B2E69AA}" type="parTrans" cxnId="{D6F2EC2B-163C-499D-8CEA-8121E29B75C8}">
      <dgm:prSet/>
      <dgm:spPr/>
      <dgm:t>
        <a:bodyPr/>
        <a:lstStyle/>
        <a:p>
          <a:endParaRPr kumimoji="1" lang="ja-JP" altLang="en-US"/>
        </a:p>
      </dgm:t>
    </dgm:pt>
    <dgm:pt modelId="{1E900AA5-BE12-4B71-B87A-35B998B98DCA}" type="sibTrans" cxnId="{D6F2EC2B-163C-499D-8CEA-8121E29B75C8}">
      <dgm:prSet/>
      <dgm:spPr/>
      <dgm:t>
        <a:bodyPr/>
        <a:lstStyle/>
        <a:p>
          <a:endParaRPr kumimoji="1" lang="ja-JP" altLang="en-US"/>
        </a:p>
      </dgm:t>
    </dgm:pt>
    <dgm:pt modelId="{52BC49A1-FCF1-4757-94D3-7B813B5FBE80}" type="pres">
      <dgm:prSet presAssocID="{4D153033-B233-48BA-B557-382A08013D62}" presName="Name0" presStyleCnt="0">
        <dgm:presLayoutVars>
          <dgm:dir/>
          <dgm:animLvl val="lvl"/>
          <dgm:resizeHandles val="exact"/>
        </dgm:presLayoutVars>
      </dgm:prSet>
      <dgm:spPr/>
    </dgm:pt>
    <dgm:pt modelId="{A2A766FD-9C3B-429E-8109-F6D514F6041C}" type="pres">
      <dgm:prSet presAssocID="{CD3AB18E-CBA1-48DF-9E2F-E239FC2C09F2}" presName="parTxOnly" presStyleLbl="node1" presStyleIdx="0" presStyleCnt="5">
        <dgm:presLayoutVars>
          <dgm:chMax val="0"/>
          <dgm:chPref val="0"/>
          <dgm:bulletEnabled val="1"/>
        </dgm:presLayoutVars>
      </dgm:prSet>
      <dgm:spPr/>
    </dgm:pt>
    <dgm:pt modelId="{4A3F2A50-973F-42F4-9575-499C29332ADE}" type="pres">
      <dgm:prSet presAssocID="{800AB9D3-011A-47CE-988E-F10A9748E9BC}" presName="parTxOnlySpace" presStyleCnt="0"/>
      <dgm:spPr/>
    </dgm:pt>
    <dgm:pt modelId="{E2648625-F947-40BD-BB9E-6410F5E9A7D4}" type="pres">
      <dgm:prSet presAssocID="{654970DC-CAE1-4A74-BCA8-4F6DBC519DE7}" presName="parTxOnly" presStyleLbl="node1" presStyleIdx="1" presStyleCnt="5">
        <dgm:presLayoutVars>
          <dgm:chMax val="0"/>
          <dgm:chPref val="0"/>
          <dgm:bulletEnabled val="1"/>
        </dgm:presLayoutVars>
      </dgm:prSet>
      <dgm:spPr/>
    </dgm:pt>
    <dgm:pt modelId="{8ACF5337-60A8-4441-BFA4-C9939A975063}" type="pres">
      <dgm:prSet presAssocID="{3445E383-1CC0-4230-87F6-BC3AE39952D5}" presName="parTxOnlySpace" presStyleCnt="0"/>
      <dgm:spPr/>
    </dgm:pt>
    <dgm:pt modelId="{E2605256-B2AC-4480-B7ED-EB5F5C84E249}" type="pres">
      <dgm:prSet presAssocID="{98C6138A-606B-4B2A-97E0-A1437ED79FF8}" presName="parTxOnly" presStyleLbl="node1" presStyleIdx="2" presStyleCnt="5" custLinFactNeighborY="-1798">
        <dgm:presLayoutVars>
          <dgm:chMax val="0"/>
          <dgm:chPref val="0"/>
          <dgm:bulletEnabled val="1"/>
        </dgm:presLayoutVars>
      </dgm:prSet>
      <dgm:spPr/>
    </dgm:pt>
    <dgm:pt modelId="{BD897A6A-1E7C-40F0-99CE-534EEA560CBC}" type="pres">
      <dgm:prSet presAssocID="{9FCE3C97-635C-45F5-82EE-8A07FB7E1E6A}" presName="parTxOnlySpace" presStyleCnt="0"/>
      <dgm:spPr/>
    </dgm:pt>
    <dgm:pt modelId="{B7720098-A42A-44DA-A879-037F1DDB6389}" type="pres">
      <dgm:prSet presAssocID="{A0CE5918-1B9D-4370-86EF-874A0F95BA6F}" presName="parTxOnly" presStyleLbl="node1" presStyleIdx="3" presStyleCnt="5">
        <dgm:presLayoutVars>
          <dgm:chMax val="0"/>
          <dgm:chPref val="0"/>
          <dgm:bulletEnabled val="1"/>
        </dgm:presLayoutVars>
      </dgm:prSet>
      <dgm:spPr/>
    </dgm:pt>
    <dgm:pt modelId="{56DF8236-9E93-41F2-93A2-103127556A8A}" type="pres">
      <dgm:prSet presAssocID="{1E900AA5-BE12-4B71-B87A-35B998B98DCA}" presName="parTxOnlySpace" presStyleCnt="0"/>
      <dgm:spPr/>
    </dgm:pt>
    <dgm:pt modelId="{4FF45C75-F3B3-4BFD-9670-5B158CA490B2}" type="pres">
      <dgm:prSet presAssocID="{75DB25D0-E588-4D8F-A441-D7F2F14F9CEA}" presName="parTxOnly" presStyleLbl="node1" presStyleIdx="4" presStyleCnt="5" custLinFactNeighborX="7397" custLinFactNeighborY="0">
        <dgm:presLayoutVars>
          <dgm:chMax val="0"/>
          <dgm:chPref val="0"/>
          <dgm:bulletEnabled val="1"/>
        </dgm:presLayoutVars>
      </dgm:prSet>
      <dgm:spPr/>
    </dgm:pt>
  </dgm:ptLst>
  <dgm:cxnLst>
    <dgm:cxn modelId="{38626420-CEC7-4895-B4E8-3474E2412915}" srcId="{4D153033-B233-48BA-B557-382A08013D62}" destId="{75DB25D0-E588-4D8F-A441-D7F2F14F9CEA}" srcOrd="4" destOrd="0" parTransId="{1D85F84D-81D4-4756-8D61-04474E839E21}" sibTransId="{3D381D4F-87C3-40FB-B2FE-0474562E2FFC}"/>
    <dgm:cxn modelId="{5DCAD426-E4D1-493E-BE90-0B46AA2EB61D}" type="presOf" srcId="{CD3AB18E-CBA1-48DF-9E2F-E239FC2C09F2}" destId="{A2A766FD-9C3B-429E-8109-F6D514F6041C}" srcOrd="0" destOrd="0" presId="urn:microsoft.com/office/officeart/2005/8/layout/chevron1"/>
    <dgm:cxn modelId="{D6F2EC2B-163C-499D-8CEA-8121E29B75C8}" srcId="{4D153033-B233-48BA-B557-382A08013D62}" destId="{A0CE5918-1B9D-4370-86EF-874A0F95BA6F}" srcOrd="3" destOrd="0" parTransId="{DAC900F7-E782-4E7C-941B-D4BA3B2E69AA}" sibTransId="{1E900AA5-BE12-4B71-B87A-35B998B98DCA}"/>
    <dgm:cxn modelId="{3849F530-F874-4569-9475-D5E12FA1A443}" type="presOf" srcId="{98C6138A-606B-4B2A-97E0-A1437ED79FF8}" destId="{E2605256-B2AC-4480-B7ED-EB5F5C84E249}" srcOrd="0" destOrd="0" presId="urn:microsoft.com/office/officeart/2005/8/layout/chevron1"/>
    <dgm:cxn modelId="{F1D78C6B-3056-4457-980F-A72E193486F2}" type="presOf" srcId="{75DB25D0-E588-4D8F-A441-D7F2F14F9CEA}" destId="{4FF45C75-F3B3-4BFD-9670-5B158CA490B2}" srcOrd="0" destOrd="0" presId="urn:microsoft.com/office/officeart/2005/8/layout/chevron1"/>
    <dgm:cxn modelId="{D3CA9A77-8407-4D95-8119-1E8DB12E8CA5}" type="presOf" srcId="{A0CE5918-1B9D-4370-86EF-874A0F95BA6F}" destId="{B7720098-A42A-44DA-A879-037F1DDB6389}" srcOrd="0" destOrd="0" presId="urn:microsoft.com/office/officeart/2005/8/layout/chevron1"/>
    <dgm:cxn modelId="{B5801599-D6B9-4D59-A3BD-E201038FD01C}" type="presOf" srcId="{4D153033-B233-48BA-B557-382A08013D62}" destId="{52BC49A1-FCF1-4757-94D3-7B813B5FBE80}" srcOrd="0" destOrd="0" presId="urn:microsoft.com/office/officeart/2005/8/layout/chevron1"/>
    <dgm:cxn modelId="{8A105C9D-69D6-4F20-AB0C-8FCD1999A3EC}" srcId="{4D153033-B233-48BA-B557-382A08013D62}" destId="{CD3AB18E-CBA1-48DF-9E2F-E239FC2C09F2}" srcOrd="0" destOrd="0" parTransId="{2BF40AED-6110-48F4-A8FE-699547615B26}" sibTransId="{800AB9D3-011A-47CE-988E-F10A9748E9BC}"/>
    <dgm:cxn modelId="{C8AFA4B1-DE91-420C-923D-8AFCCC542E54}" srcId="{4D153033-B233-48BA-B557-382A08013D62}" destId="{654970DC-CAE1-4A74-BCA8-4F6DBC519DE7}" srcOrd="1" destOrd="0" parTransId="{EAF85C5F-9462-42CB-934D-A313DC4002BA}" sibTransId="{3445E383-1CC0-4230-87F6-BC3AE39952D5}"/>
    <dgm:cxn modelId="{808C98C9-10BC-45BD-A2B9-27DA79A16D1F}" srcId="{4D153033-B233-48BA-B557-382A08013D62}" destId="{98C6138A-606B-4B2A-97E0-A1437ED79FF8}" srcOrd="2" destOrd="0" parTransId="{3A5F6FB4-C053-4769-9A08-F907B1007F2A}" sibTransId="{9FCE3C97-635C-45F5-82EE-8A07FB7E1E6A}"/>
    <dgm:cxn modelId="{B45B5AD8-62FE-445D-8B5D-1EA9BE825E6B}" type="presOf" srcId="{654970DC-CAE1-4A74-BCA8-4F6DBC519DE7}" destId="{E2648625-F947-40BD-BB9E-6410F5E9A7D4}" srcOrd="0" destOrd="0" presId="urn:microsoft.com/office/officeart/2005/8/layout/chevron1"/>
    <dgm:cxn modelId="{6D0B3DEC-A0A4-4C9E-8A6F-71B151FA8494}" type="presParOf" srcId="{52BC49A1-FCF1-4757-94D3-7B813B5FBE80}" destId="{A2A766FD-9C3B-429E-8109-F6D514F6041C}" srcOrd="0" destOrd="0" presId="urn:microsoft.com/office/officeart/2005/8/layout/chevron1"/>
    <dgm:cxn modelId="{66718D89-3ADC-4074-9B1F-3B661A9D2DC4}" type="presParOf" srcId="{52BC49A1-FCF1-4757-94D3-7B813B5FBE80}" destId="{4A3F2A50-973F-42F4-9575-499C29332ADE}" srcOrd="1" destOrd="0" presId="urn:microsoft.com/office/officeart/2005/8/layout/chevron1"/>
    <dgm:cxn modelId="{BDF9035C-F486-4485-8880-8184C5EBA53D}" type="presParOf" srcId="{52BC49A1-FCF1-4757-94D3-7B813B5FBE80}" destId="{E2648625-F947-40BD-BB9E-6410F5E9A7D4}" srcOrd="2" destOrd="0" presId="urn:microsoft.com/office/officeart/2005/8/layout/chevron1"/>
    <dgm:cxn modelId="{7FE4D9B0-5835-46BF-8B0B-BBEEFA835163}" type="presParOf" srcId="{52BC49A1-FCF1-4757-94D3-7B813B5FBE80}" destId="{8ACF5337-60A8-4441-BFA4-C9939A975063}" srcOrd="3" destOrd="0" presId="urn:microsoft.com/office/officeart/2005/8/layout/chevron1"/>
    <dgm:cxn modelId="{500F7E07-C209-4663-8DAC-BE33EA83BED8}" type="presParOf" srcId="{52BC49A1-FCF1-4757-94D3-7B813B5FBE80}" destId="{E2605256-B2AC-4480-B7ED-EB5F5C84E249}" srcOrd="4" destOrd="0" presId="urn:microsoft.com/office/officeart/2005/8/layout/chevron1"/>
    <dgm:cxn modelId="{0880A58A-DADD-4AC1-9A51-92CD101DBBA2}" type="presParOf" srcId="{52BC49A1-FCF1-4757-94D3-7B813B5FBE80}" destId="{BD897A6A-1E7C-40F0-99CE-534EEA560CBC}" srcOrd="5" destOrd="0" presId="urn:microsoft.com/office/officeart/2005/8/layout/chevron1"/>
    <dgm:cxn modelId="{A9B2A267-3A09-4156-8FD0-D584F504CD67}" type="presParOf" srcId="{52BC49A1-FCF1-4757-94D3-7B813B5FBE80}" destId="{B7720098-A42A-44DA-A879-037F1DDB6389}" srcOrd="6" destOrd="0" presId="urn:microsoft.com/office/officeart/2005/8/layout/chevron1"/>
    <dgm:cxn modelId="{52567743-D2E3-41F0-AB88-33C71749D49A}" type="presParOf" srcId="{52BC49A1-FCF1-4757-94D3-7B813B5FBE80}" destId="{56DF8236-9E93-41F2-93A2-103127556A8A}" srcOrd="7" destOrd="0" presId="urn:microsoft.com/office/officeart/2005/8/layout/chevron1"/>
    <dgm:cxn modelId="{1D2C1CAC-1B86-41C6-A9BE-7F43F66F48CD}" type="presParOf" srcId="{52BC49A1-FCF1-4757-94D3-7B813B5FBE80}" destId="{4FF45C75-F3B3-4BFD-9670-5B158CA490B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766FD-9C3B-429E-8109-F6D514F6041C}">
      <dsp:nvSpPr>
        <dsp:cNvPr id="0" name=""/>
        <dsp:cNvSpPr/>
      </dsp:nvSpPr>
      <dsp:spPr>
        <a:xfrm>
          <a:off x="1984"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標準</a:t>
          </a:r>
        </a:p>
      </dsp:txBody>
      <dsp:txXfrm>
        <a:off x="355203" y="2356114"/>
        <a:ext cx="1059656" cy="706437"/>
      </dsp:txXfrm>
    </dsp:sp>
    <dsp:sp modelId="{E2648625-F947-40BD-BB9E-6410F5E9A7D4}">
      <dsp:nvSpPr>
        <dsp:cNvPr id="0" name=""/>
        <dsp:cNvSpPr/>
      </dsp:nvSpPr>
      <dsp:spPr>
        <a:xfrm>
          <a:off x="1591468"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a:t>
          </a:r>
        </a:p>
      </dsp:txBody>
      <dsp:txXfrm>
        <a:off x="1944687" y="2356114"/>
        <a:ext cx="1059656" cy="706437"/>
      </dsp:txXfrm>
    </dsp:sp>
    <dsp:sp modelId="{E2605256-B2AC-4480-B7ED-EB5F5C84E249}">
      <dsp:nvSpPr>
        <dsp:cNvPr id="0" name=""/>
        <dsp:cNvSpPr/>
      </dsp:nvSpPr>
      <dsp:spPr>
        <a:xfrm>
          <a:off x="3180953" y="2343413"/>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a:t>
          </a:r>
        </a:p>
      </dsp:txBody>
      <dsp:txXfrm>
        <a:off x="3534172" y="2343413"/>
        <a:ext cx="1059656" cy="706437"/>
      </dsp:txXfrm>
    </dsp:sp>
    <dsp:sp modelId="{B7720098-A42A-44DA-A879-037F1DDB6389}">
      <dsp:nvSpPr>
        <dsp:cNvPr id="0" name=""/>
        <dsp:cNvSpPr/>
      </dsp:nvSpPr>
      <dsp:spPr>
        <a:xfrm>
          <a:off x="4770437"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a:t>
          </a:r>
        </a:p>
      </dsp:txBody>
      <dsp:txXfrm>
        <a:off x="5123656" y="2356114"/>
        <a:ext cx="1059656" cy="706437"/>
      </dsp:txXfrm>
    </dsp:sp>
    <dsp:sp modelId="{4FF45C75-F3B3-4BFD-9670-5B158CA490B2}">
      <dsp:nvSpPr>
        <dsp:cNvPr id="0" name=""/>
        <dsp:cNvSpPr/>
      </dsp:nvSpPr>
      <dsp:spPr>
        <a:xfrm>
          <a:off x="6361906"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最高</a:t>
          </a:r>
          <a:endParaRPr kumimoji="1" lang="en-US" altLang="ja-JP" sz="1800" kern="1200"/>
        </a:p>
        <a:p>
          <a:pPr marL="0" lvl="0" indent="0" algn="ctr" defTabSz="800100">
            <a:lnSpc>
              <a:spcPct val="90000"/>
            </a:lnSpc>
            <a:spcBef>
              <a:spcPct val="0"/>
            </a:spcBef>
            <a:spcAft>
              <a:spcPct val="35000"/>
            </a:spcAft>
            <a:buNone/>
          </a:pPr>
          <a:r>
            <a:rPr kumimoji="1" lang="ja-JP" altLang="en-US" sz="1800" kern="1200"/>
            <a:t>レベル</a:t>
          </a:r>
        </a:p>
      </dsp:txBody>
      <dsp:txXfrm>
        <a:off x="6715125" y="2356114"/>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2020/11/16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2020/11/16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2020/11/16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2020/11/16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2020/11/16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2020/11/16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2020/11/16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2020/11/16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2020/11/16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2020/11/16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2020/11/16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2020/11/16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2020/11/16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rmAutofit fontScale="90000"/>
          </a:bodyPr>
          <a:lstStyle/>
          <a:p>
            <a:r>
              <a:rPr kumimoji="1" lang="en-US" altLang="ja-JP"/>
              <a:t>IoT</a:t>
            </a:r>
            <a:r>
              <a:rPr kumimoji="1" lang="ja-JP" altLang="en-US"/>
              <a:t>を用いた総合環境</a:t>
            </a:r>
            <a:br>
              <a:rPr kumimoji="1" lang="en-US" altLang="ja-JP"/>
            </a:br>
            <a:r>
              <a:rPr kumimoji="1" lang="ja-JP" altLang="en-US"/>
              <a:t>モニタリングシステム</a:t>
            </a:r>
            <a:br>
              <a:rPr kumimoji="1" lang="en-US" altLang="ja-JP"/>
            </a:br>
            <a:r>
              <a:rPr kumimoji="1" lang="ja-JP" altLang="en-US" sz="4900"/>
              <a:t>進捗報告</a:t>
            </a:r>
            <a:r>
              <a:rPr kumimoji="1" lang="en-US" altLang="ja-JP" sz="4900"/>
              <a:t>5</a:t>
            </a:r>
            <a:endParaRPr kumimoji="1" lang="ja-JP" altLang="en-US"/>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kumimoji="1" lang="ja-JP" altLang="en-US"/>
              <a:t>掛水　誠矢</a:t>
            </a:r>
            <a:r>
              <a:rPr lang="ja-JP" altLang="en-US"/>
              <a:t>、稲田　一輝、</a:t>
            </a:r>
            <a:r>
              <a:rPr kumimoji="1" lang="ja-JP" altLang="en-US"/>
              <a:t>小田　恵吏奈、伊藤　大輝</a:t>
            </a:r>
          </a:p>
        </p:txBody>
      </p:sp>
    </p:spTree>
    <p:extLst>
      <p:ext uri="{BB962C8B-B14F-4D97-AF65-F5344CB8AC3E}">
        <p14:creationId xmlns:p14="http://schemas.microsoft.com/office/powerpoint/2010/main" val="58215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77635-6F38-4C65-A788-8D3EF574A794}"/>
              </a:ext>
            </a:extLst>
          </p:cNvPr>
          <p:cNvSpPr>
            <a:spLocks noGrp="1"/>
          </p:cNvSpPr>
          <p:nvPr>
            <p:ph type="title"/>
          </p:nvPr>
        </p:nvSpPr>
        <p:spPr/>
        <p:txBody>
          <a:bodyPr/>
          <a:lstStyle/>
          <a:p>
            <a:r>
              <a:rPr kumimoji="1" lang="ja-JP" altLang="en-US"/>
              <a:t>システムの機能（詳細）</a:t>
            </a:r>
          </a:p>
        </p:txBody>
      </p:sp>
      <p:sp>
        <p:nvSpPr>
          <p:cNvPr id="3" name="テキスト ボックス 2">
            <a:extLst>
              <a:ext uri="{FF2B5EF4-FFF2-40B4-BE49-F238E27FC236}">
                <a16:creationId xmlns:a16="http://schemas.microsoft.com/office/drawing/2014/main" id="{BE5371FE-9928-4F35-ACA5-CF17A0B0362E}"/>
              </a:ext>
            </a:extLst>
          </p:cNvPr>
          <p:cNvSpPr txBox="1"/>
          <p:nvPr/>
        </p:nvSpPr>
        <p:spPr>
          <a:xfrm>
            <a:off x="342685" y="2258319"/>
            <a:ext cx="10139314" cy="3139321"/>
          </a:xfrm>
          <a:prstGeom prst="rect">
            <a:avLst/>
          </a:prstGeom>
          <a:noFill/>
        </p:spPr>
        <p:txBody>
          <a:bodyPr wrap="none" rtlCol="0">
            <a:spAutoFit/>
          </a:bodyPr>
          <a:lstStyle/>
          <a:p>
            <a:r>
              <a:rPr kumimoji="1" lang="ja-JP" altLang="en-US" b="1"/>
              <a:t>＜詳細＞</a:t>
            </a:r>
            <a:endParaRPr kumimoji="1" lang="en-US" altLang="ja-JP" b="1"/>
          </a:p>
          <a:p>
            <a:pPr marL="285750" indent="-285750">
              <a:buFont typeface="Arial" panose="020B0604020202020204" pitchFamily="34" charset="0"/>
              <a:buChar char="•"/>
            </a:pPr>
            <a:r>
              <a:rPr kumimoji="1" lang="ja-JP" altLang="en-US" b="1"/>
              <a:t>床面積はシステム利用にあたって初期設定する</a:t>
            </a:r>
            <a:endParaRPr kumimoji="1" lang="en-US" altLang="ja-JP" b="1"/>
          </a:p>
          <a:p>
            <a:pPr marL="285750" indent="-285750">
              <a:buFont typeface="Arial" panose="020B0604020202020204" pitchFamily="34" charset="0"/>
              <a:buChar char="•"/>
            </a:pPr>
            <a:r>
              <a:rPr kumimoji="1" lang="ja-JP" altLang="en-US" b="1"/>
              <a:t>推奨環境として部屋の広さを定める（○㎡以下など、主に学校の教室での利用を想定）</a:t>
            </a:r>
            <a:endParaRPr kumimoji="1" lang="en-US" altLang="ja-JP" b="1"/>
          </a:p>
          <a:p>
            <a:pPr marL="285750" indent="-285750">
              <a:buFont typeface="Arial" panose="020B0604020202020204" pitchFamily="34" charset="0"/>
              <a:buChar char="•"/>
            </a:pPr>
            <a:r>
              <a:rPr kumimoji="1" lang="ja-JP" altLang="en-US" b="1"/>
              <a:t>各警戒レベルでの上限人数の</a:t>
            </a:r>
            <a:r>
              <a:rPr kumimoji="1" lang="en-US" altLang="ja-JP" b="1">
                <a:solidFill>
                  <a:schemeClr val="accent1"/>
                </a:solidFill>
              </a:rPr>
              <a:t>80</a:t>
            </a:r>
            <a:r>
              <a:rPr kumimoji="1" lang="ja-JP" altLang="en-US" b="1">
                <a:solidFill>
                  <a:schemeClr val="accent1"/>
                </a:solidFill>
              </a:rPr>
              <a:t>％以上の人数が滞在中の時にのみ、室内環境を分析し、感染予防</a:t>
            </a:r>
            <a:endParaRPr kumimoji="1" lang="en-US" altLang="ja-JP" b="1">
              <a:solidFill>
                <a:schemeClr val="accent1"/>
              </a:solidFill>
            </a:endParaRPr>
          </a:p>
          <a:p>
            <a:r>
              <a:rPr kumimoji="1" lang="ja-JP" altLang="en-US" b="1">
                <a:solidFill>
                  <a:schemeClr val="accent1"/>
                </a:solidFill>
              </a:rPr>
              <a:t>　　ルール・警戒レベルの設定を行う　</a:t>
            </a:r>
            <a:r>
              <a:rPr kumimoji="1" lang="ja-JP" altLang="en-US" b="1"/>
              <a:t>（部屋ごとの警戒レベル下での監視モード）</a:t>
            </a:r>
            <a:endParaRPr kumimoji="1" lang="en-US" altLang="ja-JP" b="1"/>
          </a:p>
          <a:p>
            <a:pPr marL="285750" indent="-285750">
              <a:buFont typeface="Arial" panose="020B0604020202020204" pitchFamily="34" charset="0"/>
              <a:buChar char="•"/>
            </a:pPr>
            <a:r>
              <a:rPr kumimoji="1" lang="en-US" altLang="ja-JP" b="1"/>
              <a:t>80</a:t>
            </a:r>
            <a:r>
              <a:rPr kumimoji="1" lang="ja-JP" altLang="en-US" b="1"/>
              <a:t>％未満の場合、標準警戒レベルでのルールで換気を要請するのみ　</a:t>
            </a:r>
            <a:endParaRPr kumimoji="1" lang="en-US" altLang="ja-JP" b="1"/>
          </a:p>
          <a:p>
            <a:r>
              <a:rPr kumimoji="1" lang="ja-JP" altLang="en-US" b="1"/>
              <a:t>　　（標準警戒レベル下での監視モード：</a:t>
            </a:r>
            <a:r>
              <a:rPr kumimoji="1" lang="ja-JP" altLang="en-US" b="1" u="sng"/>
              <a:t>感染予防ルール・警戒レベルは固定</a:t>
            </a:r>
            <a:r>
              <a:rPr kumimoji="1" lang="ja-JP" altLang="en-US" b="1"/>
              <a:t>）</a:t>
            </a:r>
            <a:endParaRPr kumimoji="1" lang="en-US" altLang="ja-JP" b="1"/>
          </a:p>
          <a:p>
            <a:endParaRPr kumimoji="1" lang="en-US" altLang="ja-JP" b="1"/>
          </a:p>
          <a:p>
            <a:r>
              <a:rPr kumimoji="1" lang="ja-JP" altLang="en-US" b="1"/>
              <a:t>＜考慮すべきポイント＞</a:t>
            </a:r>
            <a:endParaRPr kumimoji="1" lang="en-US" altLang="ja-JP" b="1"/>
          </a:p>
          <a:p>
            <a:pPr marL="285750" indent="-285750">
              <a:buFont typeface="Arial" panose="020B0604020202020204" pitchFamily="34" charset="0"/>
              <a:buChar char="•"/>
            </a:pPr>
            <a:r>
              <a:rPr kumimoji="1" lang="ja-JP" altLang="en-US" b="1"/>
              <a:t>最高警戒レベルでの</a:t>
            </a:r>
            <a:r>
              <a:rPr kumimoji="1" lang="en-US" altLang="ja-JP" b="1"/>
              <a:t>CO2</a:t>
            </a:r>
            <a:r>
              <a:rPr kumimoji="1" lang="ja-JP" altLang="en-US" b="1"/>
              <a:t>基準値を一定時間連続で超えた場合の動作</a:t>
            </a:r>
            <a:endParaRPr kumimoji="1" lang="en-US" altLang="ja-JP" b="1"/>
          </a:p>
          <a:p>
            <a:pPr marL="285750" indent="-285750">
              <a:buFont typeface="Arial" panose="020B0604020202020204" pitchFamily="34" charset="0"/>
              <a:buChar char="•"/>
            </a:pPr>
            <a:endParaRPr kumimoji="1" lang="ja-JP" altLang="en-US"/>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10</a:t>
            </a:fld>
            <a:endParaRPr kumimoji="1" lang="ja-JP" altLang="en-US"/>
          </a:p>
        </p:txBody>
      </p:sp>
    </p:spTree>
    <p:extLst>
      <p:ext uri="{BB962C8B-B14F-4D97-AF65-F5344CB8AC3E}">
        <p14:creationId xmlns:p14="http://schemas.microsoft.com/office/powerpoint/2010/main" val="408524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3E61E-3A42-4BCE-BD97-D525CCCC36B2}"/>
              </a:ext>
            </a:extLst>
          </p:cNvPr>
          <p:cNvSpPr>
            <a:spLocks noGrp="1"/>
          </p:cNvSpPr>
          <p:nvPr>
            <p:ph type="title"/>
          </p:nvPr>
        </p:nvSpPr>
        <p:spPr/>
        <p:txBody>
          <a:bodyPr/>
          <a:lstStyle/>
          <a:p>
            <a:r>
              <a:rPr kumimoji="1" lang="ja-JP" altLang="en-US"/>
              <a:t>システムに関するデータ</a:t>
            </a:r>
          </a:p>
        </p:txBody>
      </p:sp>
      <p:sp>
        <p:nvSpPr>
          <p:cNvPr id="4" name="テキスト ボックス 3">
            <a:extLst>
              <a:ext uri="{FF2B5EF4-FFF2-40B4-BE49-F238E27FC236}">
                <a16:creationId xmlns:a16="http://schemas.microsoft.com/office/drawing/2014/main" id="{9595E0A9-2FAE-4E2F-A79F-1E0B6CDE8813}"/>
              </a:ext>
            </a:extLst>
          </p:cNvPr>
          <p:cNvSpPr txBox="1"/>
          <p:nvPr/>
        </p:nvSpPr>
        <p:spPr>
          <a:xfrm>
            <a:off x="842555" y="2056175"/>
            <a:ext cx="4421776" cy="1754326"/>
          </a:xfrm>
          <a:prstGeom prst="rect">
            <a:avLst/>
          </a:prstGeom>
          <a:noFill/>
        </p:spPr>
        <p:txBody>
          <a:bodyPr wrap="square" rtlCol="0">
            <a:spAutoFit/>
          </a:bodyPr>
          <a:lstStyle/>
          <a:p>
            <a:r>
              <a:rPr lang="ja-JP" altLang="en-US"/>
              <a:t>建築物における衛生的環境の確保に関する法律（ビル管理法）では換気回数ではなく、室内の一酸化炭素濃 度</a:t>
            </a:r>
            <a:r>
              <a:rPr lang="en-US" altLang="ja-JP"/>
              <a:t>(10ppm</a:t>
            </a:r>
            <a:r>
              <a:rPr lang="ja-JP" altLang="en-US"/>
              <a:t>）や、二酸化炭素濃度（</a:t>
            </a:r>
            <a:r>
              <a:rPr lang="en-US" altLang="ja-JP"/>
              <a:t>1000ppm</a:t>
            </a:r>
            <a:r>
              <a:rPr lang="ja-JP" altLang="en-US"/>
              <a:t>）の基準を設定することで、居室の適切な換気量を確保すること を求めている。</a:t>
            </a:r>
            <a:endParaRPr kumimoji="1" lang="ja-JP" altLang="en-US"/>
          </a:p>
        </p:txBody>
      </p:sp>
      <p:pic>
        <p:nvPicPr>
          <p:cNvPr id="1026" name="Picture 2">
            <a:extLst>
              <a:ext uri="{FF2B5EF4-FFF2-40B4-BE49-F238E27FC236}">
                <a16:creationId xmlns:a16="http://schemas.microsoft.com/office/drawing/2014/main" id="{510CFA9C-946C-484C-9993-4AD47B64B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599" y="3429000"/>
            <a:ext cx="5760000" cy="2846984"/>
          </a:xfrm>
          <a:prstGeom prst="rect">
            <a:avLst/>
          </a:prstGeom>
          <a:noFill/>
          <a:extLst>
            <a:ext uri="{909E8E84-426E-40DD-AFC4-6F175D3DCCD1}">
              <a14:hiddenFill xmlns:a14="http://schemas.microsoft.com/office/drawing/2010/main">
                <a:solidFill>
                  <a:srgbClr val="FFFFFF"/>
                </a:solidFill>
              </a14:hiddenFill>
            </a:ext>
          </a:extLst>
        </p:spPr>
      </p:pic>
      <p:sp>
        <p:nvSpPr>
          <p:cNvPr id="3" name="吹き出し: 円形 2">
            <a:extLst>
              <a:ext uri="{FF2B5EF4-FFF2-40B4-BE49-F238E27FC236}">
                <a16:creationId xmlns:a16="http://schemas.microsoft.com/office/drawing/2014/main" id="{0854EF3B-6836-4F84-B805-E650982255FD}"/>
              </a:ext>
            </a:extLst>
          </p:cNvPr>
          <p:cNvSpPr/>
          <p:nvPr/>
        </p:nvSpPr>
        <p:spPr>
          <a:xfrm>
            <a:off x="2534465" y="4040641"/>
            <a:ext cx="3024000" cy="1080000"/>
          </a:xfrm>
          <a:prstGeom prst="wedgeEllipseCallout">
            <a:avLst>
              <a:gd name="adj1" fmla="val 56490"/>
              <a:gd name="adj2" fmla="val -1128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満員電車内などを除き、</a:t>
            </a:r>
            <a:r>
              <a:rPr kumimoji="1" lang="en-US" altLang="ja-JP" sz="1400">
                <a:solidFill>
                  <a:schemeClr val="tx1"/>
                </a:solidFill>
              </a:rPr>
              <a:t>1000ppm</a:t>
            </a:r>
            <a:r>
              <a:rPr kumimoji="1" lang="ja-JP" altLang="en-US" sz="1400">
                <a:solidFill>
                  <a:schemeClr val="tx1"/>
                </a:solidFill>
              </a:rPr>
              <a:t>を超える環境は身の回りには少ない</a:t>
            </a:r>
          </a:p>
        </p:txBody>
      </p:sp>
      <p:sp>
        <p:nvSpPr>
          <p:cNvPr id="5" name="スライド番号プレースホルダー 4"/>
          <p:cNvSpPr>
            <a:spLocks noGrp="1"/>
          </p:cNvSpPr>
          <p:nvPr>
            <p:ph type="sldNum" sz="quarter" idx="12"/>
          </p:nvPr>
        </p:nvSpPr>
        <p:spPr/>
        <p:txBody>
          <a:bodyPr/>
          <a:lstStyle/>
          <a:p>
            <a:fld id="{DF56A911-C184-4CEA-8596-4EDBBD3FBE4E}" type="slidenum">
              <a:rPr kumimoji="1" lang="ja-JP" altLang="en-US" smtClean="0"/>
              <a:t>11</a:t>
            </a:fld>
            <a:endParaRPr kumimoji="1" lang="ja-JP" altLang="en-US"/>
          </a:p>
        </p:txBody>
      </p:sp>
    </p:spTree>
    <p:extLst>
      <p:ext uri="{BB962C8B-B14F-4D97-AF65-F5344CB8AC3E}">
        <p14:creationId xmlns:p14="http://schemas.microsoft.com/office/powerpoint/2010/main" val="167294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DA1EA-A31C-4C40-8307-7973B04B1912}"/>
              </a:ext>
            </a:extLst>
          </p:cNvPr>
          <p:cNvSpPr>
            <a:spLocks noGrp="1"/>
          </p:cNvSpPr>
          <p:nvPr>
            <p:ph type="title"/>
          </p:nvPr>
        </p:nvSpPr>
        <p:spPr/>
        <p:txBody>
          <a:bodyPr/>
          <a:lstStyle/>
          <a:p>
            <a:r>
              <a:rPr kumimoji="1" lang="ja-JP" altLang="en-US"/>
              <a:t>センサ類に関して</a:t>
            </a:r>
          </a:p>
        </p:txBody>
      </p:sp>
      <p:sp>
        <p:nvSpPr>
          <p:cNvPr id="4" name="テキスト ボックス 3">
            <a:extLst>
              <a:ext uri="{FF2B5EF4-FFF2-40B4-BE49-F238E27FC236}">
                <a16:creationId xmlns:a16="http://schemas.microsoft.com/office/drawing/2014/main" id="{5026D60F-A22E-4A04-AF18-730C5AAA1702}"/>
              </a:ext>
            </a:extLst>
          </p:cNvPr>
          <p:cNvSpPr txBox="1"/>
          <p:nvPr/>
        </p:nvSpPr>
        <p:spPr>
          <a:xfrm>
            <a:off x="724989" y="2215984"/>
            <a:ext cx="9666429" cy="1200329"/>
          </a:xfrm>
          <a:prstGeom prst="rect">
            <a:avLst/>
          </a:prstGeom>
          <a:noFill/>
        </p:spPr>
        <p:txBody>
          <a:bodyPr wrap="none" rtlCol="0">
            <a:spAutoFit/>
          </a:bodyPr>
          <a:lstStyle/>
          <a:p>
            <a:r>
              <a:rPr kumimoji="1" lang="ja-JP" altLang="en-US" b="1"/>
              <a:t>・</a:t>
            </a:r>
            <a:r>
              <a:rPr kumimoji="1" lang="ja-JP" altLang="en-US" b="1" u="sng">
                <a:solidFill>
                  <a:schemeClr val="accent1"/>
                </a:solidFill>
              </a:rPr>
              <a:t>ドリフト</a:t>
            </a:r>
            <a:r>
              <a:rPr kumimoji="1" lang="ja-JP" altLang="en-US"/>
              <a:t>要因が少ないもの　⇒　測定器そのものの構造や劣化に伴う測定値の誤差が出にくいもの</a:t>
            </a:r>
            <a:endParaRPr kumimoji="1" lang="en-US" altLang="ja-JP"/>
          </a:p>
          <a:p>
            <a:r>
              <a:rPr kumimoji="1" lang="ja-JP" altLang="en-US">
                <a:solidFill>
                  <a:schemeClr val="accent1"/>
                </a:solidFill>
              </a:rPr>
              <a:t>　　　</a:t>
            </a:r>
            <a:r>
              <a:rPr kumimoji="1" lang="ja-JP" altLang="en-US" b="1">
                <a:solidFill>
                  <a:schemeClr val="accent1"/>
                </a:solidFill>
              </a:rPr>
              <a:t>測定対象や条件を固定しても、時間とともに示される値がしだいにずれること。</a:t>
            </a:r>
            <a:endParaRPr kumimoji="1" lang="en-US" altLang="ja-JP" b="1">
              <a:solidFill>
                <a:schemeClr val="accent1"/>
              </a:solidFill>
            </a:endParaRPr>
          </a:p>
          <a:p>
            <a:endParaRPr kumimoji="1" lang="en-US" altLang="ja-JP">
              <a:solidFill>
                <a:schemeClr val="accent1"/>
              </a:solidFill>
            </a:endParaRPr>
          </a:p>
          <a:p>
            <a:r>
              <a:rPr kumimoji="1" lang="ja-JP" altLang="en-US"/>
              <a:t>・安価なもの</a:t>
            </a:r>
            <a:endParaRPr kumimoji="1" lang="en-US" altLang="ja-JP"/>
          </a:p>
        </p:txBody>
      </p:sp>
      <p:sp>
        <p:nvSpPr>
          <p:cNvPr id="3" name="スライド番号プレースホルダー 2"/>
          <p:cNvSpPr>
            <a:spLocks noGrp="1"/>
          </p:cNvSpPr>
          <p:nvPr>
            <p:ph type="sldNum" sz="quarter" idx="12"/>
          </p:nvPr>
        </p:nvSpPr>
        <p:spPr/>
        <p:txBody>
          <a:bodyPr/>
          <a:lstStyle/>
          <a:p>
            <a:fld id="{DF56A911-C184-4CEA-8596-4EDBBD3FBE4E}" type="slidenum">
              <a:rPr kumimoji="1" lang="ja-JP" altLang="en-US" smtClean="0"/>
              <a:t>12</a:t>
            </a:fld>
            <a:endParaRPr kumimoji="1" lang="ja-JP" altLang="en-US"/>
          </a:p>
        </p:txBody>
      </p:sp>
    </p:spTree>
    <p:extLst>
      <p:ext uri="{BB962C8B-B14F-4D97-AF65-F5344CB8AC3E}">
        <p14:creationId xmlns:p14="http://schemas.microsoft.com/office/powerpoint/2010/main" val="148726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ACF53-A3B6-4374-AC6B-5812B89DBDD2}"/>
              </a:ext>
            </a:extLst>
          </p:cNvPr>
          <p:cNvSpPr>
            <a:spLocks noGrp="1"/>
          </p:cNvSpPr>
          <p:nvPr>
            <p:ph type="title"/>
          </p:nvPr>
        </p:nvSpPr>
        <p:spPr/>
        <p:txBody>
          <a:bodyPr/>
          <a:lstStyle/>
          <a:p>
            <a:r>
              <a:rPr kumimoji="1" lang="ja-JP" altLang="en-US"/>
              <a:t>二酸化炭素濃度センサ</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98C9D9B-9747-491F-8D8C-C127AFF79F99}"/>
                  </a:ext>
                </a:extLst>
              </p:cNvPr>
              <p:cNvSpPr txBox="1"/>
              <p:nvPr/>
            </p:nvSpPr>
            <p:spPr>
              <a:xfrm>
                <a:off x="724989" y="2215984"/>
                <a:ext cx="9278437" cy="923330"/>
              </a:xfrm>
              <a:prstGeom prst="rect">
                <a:avLst/>
              </a:prstGeom>
              <a:noFill/>
            </p:spPr>
            <p:txBody>
              <a:bodyPr wrap="none" rtlCol="0">
                <a:spAutoFit/>
              </a:bodyPr>
              <a:lstStyle/>
              <a:p>
                <a:r>
                  <a:rPr kumimoji="1" lang="ja-JP" altLang="en-US"/>
                  <a:t>非分散型赤外線吸収センサ（</a:t>
                </a:r>
                <a:r>
                  <a:rPr kumimoji="1" lang="en-US" altLang="ja-JP"/>
                  <a:t>NDIR</a:t>
                </a:r>
                <a:r>
                  <a:rPr kumimoji="1" lang="ja-JP" altLang="en-US"/>
                  <a:t>）センサは一般空調設備向けの</a:t>
                </a:r>
                <a14:m>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rPr>
                          <m:t>CO</m:t>
                        </m:r>
                      </m:e>
                      <m:sub>
                        <m:r>
                          <a:rPr kumimoji="1" lang="en-US" altLang="ja-JP" i="1">
                            <a:latin typeface="Cambria Math" panose="02040503050406030204" pitchFamily="18" charset="0"/>
                          </a:rPr>
                          <m:t>2</m:t>
                        </m:r>
                      </m:sub>
                    </m:sSub>
                  </m:oMath>
                </a14:m>
                <a:r>
                  <a:rPr kumimoji="1" lang="ja-JP" altLang="en-US"/>
                  <a:t>センサ市場で高いシェア</a:t>
                </a:r>
                <a:endParaRPr kumimoji="1" lang="en-US" altLang="ja-JP"/>
              </a:p>
              <a:p>
                <a:r>
                  <a:rPr kumimoji="1" lang="ja-JP" altLang="en-US"/>
                  <a:t>　　　</a:t>
                </a:r>
                <a:r>
                  <a:rPr lang="ja-JP" altLang="en-US"/>
                  <a:t>感度が非常に高い。</a:t>
                </a:r>
                <a:endParaRPr lang="en-US" altLang="ja-JP"/>
              </a:p>
              <a:p>
                <a:r>
                  <a:rPr lang="ja-JP" altLang="en-US"/>
                  <a:t>　　　商品寿命が長く、環境変化の影響を受けない。</a:t>
                </a:r>
                <a:endParaRPr kumimoji="1" lang="ja-JP" altLang="en-US"/>
              </a:p>
            </p:txBody>
          </p:sp>
        </mc:Choice>
        <mc:Fallback>
          <p:sp>
            <p:nvSpPr>
              <p:cNvPr id="3" name="テキスト ボックス 2">
                <a:extLst>
                  <a:ext uri="{FF2B5EF4-FFF2-40B4-BE49-F238E27FC236}">
                    <a16:creationId xmlns:a16="http://schemas.microsoft.com/office/drawing/2014/main" id="{998C9D9B-9747-491F-8D8C-C127AFF79F99}"/>
                  </a:ext>
                </a:extLst>
              </p:cNvPr>
              <p:cNvSpPr txBox="1">
                <a:spLocks noRot="1" noChangeAspect="1" noMove="1" noResize="1" noEditPoints="1" noAdjustHandles="1" noChangeArrowheads="1" noChangeShapeType="1" noTextEdit="1"/>
              </p:cNvSpPr>
              <p:nvPr/>
            </p:nvSpPr>
            <p:spPr>
              <a:xfrm>
                <a:off x="724989" y="2215984"/>
                <a:ext cx="9278437" cy="923330"/>
              </a:xfrm>
              <a:prstGeom prst="rect">
                <a:avLst/>
              </a:prstGeom>
              <a:blipFill>
                <a:blip r:embed="rId2"/>
                <a:stretch>
                  <a:fillRect l="-591" t="-5960" b="-7947"/>
                </a:stretch>
              </a:blipFill>
            </p:spPr>
            <p:txBody>
              <a:bodyPr/>
              <a:lstStyle/>
              <a:p>
                <a:r>
                  <a:rPr lang="en-US">
                    <a:noFill/>
                  </a:rPr>
                  <a:t> </a:t>
                </a:r>
              </a:p>
            </p:txBody>
          </p:sp>
        </mc:Fallback>
      </mc:AlternateContent>
      <p:sp>
        <p:nvSpPr>
          <p:cNvPr id="4" name="テキスト ボックス 3">
            <a:extLst>
              <a:ext uri="{FF2B5EF4-FFF2-40B4-BE49-F238E27FC236}">
                <a16:creationId xmlns:a16="http://schemas.microsoft.com/office/drawing/2014/main" id="{3ECAFC07-1644-4A38-B7F1-4EC1999DA12A}"/>
              </a:ext>
            </a:extLst>
          </p:cNvPr>
          <p:cNvSpPr txBox="1"/>
          <p:nvPr/>
        </p:nvSpPr>
        <p:spPr>
          <a:xfrm>
            <a:off x="724989" y="3519967"/>
            <a:ext cx="7200000" cy="923330"/>
          </a:xfrm>
          <a:prstGeom prst="rect">
            <a:avLst/>
          </a:prstGeom>
          <a:noFill/>
        </p:spPr>
        <p:txBody>
          <a:bodyPr wrap="square" rtlCol="0">
            <a:spAutoFit/>
          </a:bodyPr>
          <a:lstStyle/>
          <a:p>
            <a:r>
              <a:rPr kumimoji="1" lang="en-US" altLang="ja-JP"/>
              <a:t>CO2</a:t>
            </a:r>
            <a:r>
              <a:rPr kumimoji="1" lang="ja-JP" altLang="en-US"/>
              <a:t>には赤外領域の波長</a:t>
            </a:r>
            <a:r>
              <a:rPr kumimoji="1" lang="en-US" altLang="ja-JP"/>
              <a:t>4.26μm</a:t>
            </a:r>
            <a:r>
              <a:rPr kumimoji="1" lang="ja-JP" altLang="en-US"/>
              <a:t>の光を吸収する特性がある。</a:t>
            </a:r>
            <a:endParaRPr kumimoji="1" lang="en-US" altLang="ja-JP"/>
          </a:p>
          <a:p>
            <a:r>
              <a:rPr kumimoji="1" lang="ja-JP" altLang="en-US"/>
              <a:t>⇒</a:t>
            </a:r>
            <a:r>
              <a:rPr kumimoji="1" lang="en-US" altLang="ja-JP" b="1">
                <a:solidFill>
                  <a:schemeClr val="accent1"/>
                </a:solidFill>
              </a:rPr>
              <a:t>CO2</a:t>
            </a:r>
            <a:r>
              <a:rPr kumimoji="1" lang="ja-JP" altLang="en-US" b="1">
                <a:solidFill>
                  <a:schemeClr val="accent1"/>
                </a:solidFill>
              </a:rPr>
              <a:t>を含む気体に赤外線放射を透過させ、気体を透過する赤外線放射の量から、期待に含まれる</a:t>
            </a:r>
            <a:r>
              <a:rPr kumimoji="1" lang="en-US" altLang="ja-JP" b="1">
                <a:solidFill>
                  <a:schemeClr val="accent1"/>
                </a:solidFill>
              </a:rPr>
              <a:t>CO2</a:t>
            </a:r>
            <a:r>
              <a:rPr kumimoji="1" lang="ja-JP" altLang="en-US" b="1">
                <a:solidFill>
                  <a:schemeClr val="accent1"/>
                </a:solidFill>
              </a:rPr>
              <a:t>濃度を測定</a:t>
            </a:r>
            <a:endParaRPr kumimoji="1" lang="en-US" altLang="ja-JP" b="1">
              <a:solidFill>
                <a:schemeClr val="accent1"/>
              </a:solidFill>
            </a:endParaRPr>
          </a:p>
        </p:txBody>
      </p:sp>
      <p:pic>
        <p:nvPicPr>
          <p:cNvPr id="1026" name="Picture 2">
            <a:extLst>
              <a:ext uri="{FF2B5EF4-FFF2-40B4-BE49-F238E27FC236}">
                <a16:creationId xmlns:a16="http://schemas.microsoft.com/office/drawing/2014/main" id="{19941724-7965-4858-830B-EC26EB7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686" y="4620135"/>
            <a:ext cx="3362325"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0B2EC652-C3F9-4DD8-997B-00345891116D}"/>
              </a:ext>
            </a:extLst>
          </p:cNvPr>
          <p:cNvSpPr txBox="1"/>
          <p:nvPr/>
        </p:nvSpPr>
        <p:spPr>
          <a:xfrm>
            <a:off x="724989" y="5153382"/>
            <a:ext cx="6998583" cy="646331"/>
          </a:xfrm>
          <a:prstGeom prst="rect">
            <a:avLst/>
          </a:prstGeom>
          <a:noFill/>
        </p:spPr>
        <p:txBody>
          <a:bodyPr wrap="none" rtlCol="0">
            <a:spAutoFit/>
          </a:bodyPr>
          <a:lstStyle/>
          <a:p>
            <a:r>
              <a:rPr kumimoji="1" lang="ja-JP" altLang="en-US" b="1">
                <a:solidFill>
                  <a:schemeClr val="accent1"/>
                </a:solidFill>
              </a:rPr>
              <a:t>単一光源二波長センサ</a:t>
            </a:r>
            <a:r>
              <a:rPr kumimoji="1" lang="ja-JP" altLang="en-US"/>
              <a:t>では、常時人がいたり、</a:t>
            </a:r>
            <a:r>
              <a:rPr kumimoji="1" lang="en-US" altLang="ja-JP"/>
              <a:t>400ppm</a:t>
            </a:r>
            <a:r>
              <a:rPr kumimoji="1" lang="ja-JP" altLang="en-US"/>
              <a:t>以上の</a:t>
            </a:r>
            <a:r>
              <a:rPr kumimoji="1" lang="en-US" altLang="ja-JP"/>
              <a:t>CO2</a:t>
            </a:r>
            <a:r>
              <a:rPr kumimoji="1" lang="ja-JP" altLang="en-US"/>
              <a:t>ガス</a:t>
            </a:r>
            <a:endParaRPr kumimoji="1" lang="en-US" altLang="ja-JP"/>
          </a:p>
          <a:p>
            <a:r>
              <a:rPr kumimoji="1" lang="ja-JP" altLang="en-US"/>
              <a:t>が残留するような環境下でも高い精度で測定できる。</a:t>
            </a:r>
          </a:p>
        </p:txBody>
      </p:sp>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13</a:t>
            </a:fld>
            <a:endParaRPr kumimoji="1" lang="ja-JP" altLang="en-US"/>
          </a:p>
        </p:txBody>
      </p:sp>
    </p:spTree>
    <p:extLst>
      <p:ext uri="{BB962C8B-B14F-4D97-AF65-F5344CB8AC3E}">
        <p14:creationId xmlns:p14="http://schemas.microsoft.com/office/powerpoint/2010/main" val="197140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ACF53-A3B6-4374-AC6B-5812B89DBDD2}"/>
              </a:ext>
            </a:extLst>
          </p:cNvPr>
          <p:cNvSpPr>
            <a:spLocks noGrp="1"/>
          </p:cNvSpPr>
          <p:nvPr>
            <p:ph type="title"/>
          </p:nvPr>
        </p:nvSpPr>
        <p:spPr/>
        <p:txBody>
          <a:bodyPr/>
          <a:lstStyle/>
          <a:p>
            <a:r>
              <a:rPr lang="ja-JP" altLang="en-US"/>
              <a:t>温度・湿度</a:t>
            </a:r>
            <a:r>
              <a:rPr kumimoji="1" lang="ja-JP" altLang="en-US"/>
              <a:t>センサ</a:t>
            </a:r>
          </a:p>
        </p:txBody>
      </p:sp>
      <p:sp>
        <p:nvSpPr>
          <p:cNvPr id="3" name="テキスト ボックス 2">
            <a:extLst>
              <a:ext uri="{FF2B5EF4-FFF2-40B4-BE49-F238E27FC236}">
                <a16:creationId xmlns:a16="http://schemas.microsoft.com/office/drawing/2014/main" id="{998C9D9B-9747-491F-8D8C-C127AFF79F99}"/>
              </a:ext>
            </a:extLst>
          </p:cNvPr>
          <p:cNvSpPr txBox="1"/>
          <p:nvPr/>
        </p:nvSpPr>
        <p:spPr>
          <a:xfrm>
            <a:off x="724989" y="2215984"/>
            <a:ext cx="8335936" cy="3416320"/>
          </a:xfrm>
          <a:prstGeom prst="rect">
            <a:avLst/>
          </a:prstGeom>
          <a:noFill/>
        </p:spPr>
        <p:txBody>
          <a:bodyPr wrap="none" rtlCol="0">
            <a:spAutoFit/>
          </a:bodyPr>
          <a:lstStyle/>
          <a:p>
            <a:r>
              <a:rPr kumimoji="1" lang="ja-JP" altLang="en-US"/>
              <a:t>温度センサには測温抵抗体と熱電対がある</a:t>
            </a:r>
            <a:endParaRPr kumimoji="1" lang="en-US" altLang="ja-JP"/>
          </a:p>
          <a:p>
            <a:r>
              <a:rPr kumimoji="1" lang="ja-JP" altLang="en-US"/>
              <a:t>・</a:t>
            </a:r>
            <a:r>
              <a:rPr kumimoji="1" lang="ja-JP" altLang="en-US" b="1">
                <a:solidFill>
                  <a:schemeClr val="accent1"/>
                </a:solidFill>
              </a:rPr>
              <a:t>測温抵抗体</a:t>
            </a:r>
            <a:endParaRPr kumimoji="1" lang="en-US" altLang="ja-JP" b="1">
              <a:solidFill>
                <a:schemeClr val="accent1"/>
              </a:solidFill>
            </a:endParaRPr>
          </a:p>
          <a:p>
            <a:r>
              <a:rPr kumimoji="1" lang="ja-JP" altLang="en-US"/>
              <a:t>　ドリフトが起こる要素がいくつかある</a:t>
            </a:r>
            <a:endParaRPr kumimoji="1" lang="en-US" altLang="ja-JP"/>
          </a:p>
          <a:p>
            <a:r>
              <a:rPr kumimoji="1" lang="ja-JP" altLang="en-US"/>
              <a:t>　サーミスタ・・・小型で安価</a:t>
            </a:r>
            <a:endParaRPr kumimoji="1" lang="en-US" altLang="ja-JP"/>
          </a:p>
          <a:p>
            <a:r>
              <a:rPr kumimoji="1" lang="ja-JP" altLang="en-US"/>
              <a:t>　白金測温抵抗体・・・高精度</a:t>
            </a:r>
            <a:endParaRPr kumimoji="1" lang="en-US" altLang="ja-JP"/>
          </a:p>
          <a:p>
            <a:endParaRPr kumimoji="1" lang="en-US" altLang="ja-JP"/>
          </a:p>
          <a:p>
            <a:r>
              <a:rPr kumimoji="1" lang="ja-JP" altLang="en-US"/>
              <a:t>・</a:t>
            </a:r>
            <a:r>
              <a:rPr kumimoji="1" lang="ja-JP" altLang="en-US" b="1">
                <a:solidFill>
                  <a:schemeClr val="accent1"/>
                </a:solidFill>
              </a:rPr>
              <a:t>熱電対</a:t>
            </a:r>
            <a:endParaRPr kumimoji="1" lang="en-US" altLang="ja-JP" b="1">
              <a:solidFill>
                <a:schemeClr val="accent1"/>
              </a:solidFill>
            </a:endParaRPr>
          </a:p>
          <a:p>
            <a:r>
              <a:rPr kumimoji="1" lang="ja-JP" altLang="en-US"/>
              <a:t>　測定できる温度領域が広く、安価で、応答速度も速い</a:t>
            </a:r>
            <a:endParaRPr kumimoji="1" lang="en-US" altLang="ja-JP"/>
          </a:p>
          <a:p>
            <a:r>
              <a:rPr kumimoji="1" lang="ja-JP" altLang="en-US"/>
              <a:t>　サーモカップル・・・極高温下や過酷な環境で使用できる（</a:t>
            </a:r>
            <a:r>
              <a:rPr kumimoji="1" lang="en-US" altLang="ja-JP"/>
              <a:t>1700</a:t>
            </a:r>
            <a:r>
              <a:rPr kumimoji="1" lang="ja-JP" altLang="en-US"/>
              <a:t>℃あたりまで測定可）</a:t>
            </a:r>
            <a:endParaRPr kumimoji="1" lang="en-US" altLang="ja-JP"/>
          </a:p>
          <a:p>
            <a:endParaRPr kumimoji="1" lang="en-US" altLang="ja-JP"/>
          </a:p>
          <a:p>
            <a:r>
              <a:rPr kumimoji="1" lang="ja-JP" altLang="en-US"/>
              <a:t>・</a:t>
            </a:r>
            <a:r>
              <a:rPr kumimoji="1" lang="ja-JP" altLang="en-US" b="1">
                <a:solidFill>
                  <a:schemeClr val="accent1"/>
                </a:solidFill>
              </a:rPr>
              <a:t>デジタル温度・湿度センサ</a:t>
            </a:r>
            <a:endParaRPr kumimoji="1" lang="en-US" altLang="ja-JP" b="1">
              <a:solidFill>
                <a:schemeClr val="accent1"/>
              </a:solidFill>
            </a:endParaRPr>
          </a:p>
          <a:p>
            <a:r>
              <a:rPr kumimoji="1" lang="ja-JP" altLang="en-US"/>
              <a:t>　</a:t>
            </a:r>
            <a:r>
              <a:rPr kumimoji="1" lang="en-US" altLang="ja-JP"/>
              <a:t>IoT</a:t>
            </a:r>
            <a:r>
              <a:rPr kumimoji="1" lang="ja-JP" altLang="en-US"/>
              <a:t>システムなどで広く用いられる</a:t>
            </a:r>
          </a:p>
        </p:txBody>
      </p:sp>
      <p:cxnSp>
        <p:nvCxnSpPr>
          <p:cNvPr id="7" name="直線コネクタ 6"/>
          <p:cNvCxnSpPr/>
          <p:nvPr/>
        </p:nvCxnSpPr>
        <p:spPr>
          <a:xfrm>
            <a:off x="723325" y="2132783"/>
            <a:ext cx="8337600" cy="2772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23325" y="2215984"/>
            <a:ext cx="8337600" cy="2772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14</a:t>
            </a:fld>
            <a:endParaRPr kumimoji="1" lang="ja-JP" altLang="en-US"/>
          </a:p>
        </p:txBody>
      </p:sp>
    </p:spTree>
    <p:extLst>
      <p:ext uri="{BB962C8B-B14F-4D97-AF65-F5344CB8AC3E}">
        <p14:creationId xmlns:p14="http://schemas.microsoft.com/office/powerpoint/2010/main" val="10099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ACF53-A3B6-4374-AC6B-5812B89DBDD2}"/>
              </a:ext>
            </a:extLst>
          </p:cNvPr>
          <p:cNvSpPr>
            <a:spLocks noGrp="1"/>
          </p:cNvSpPr>
          <p:nvPr>
            <p:ph type="title"/>
          </p:nvPr>
        </p:nvSpPr>
        <p:spPr/>
        <p:txBody>
          <a:bodyPr/>
          <a:lstStyle/>
          <a:p>
            <a:r>
              <a:rPr kumimoji="1" lang="ja-JP" altLang="en-US"/>
              <a:t>カメラ</a:t>
            </a:r>
          </a:p>
        </p:txBody>
      </p:sp>
      <p:sp>
        <p:nvSpPr>
          <p:cNvPr id="3" name="テキスト ボックス 2">
            <a:extLst>
              <a:ext uri="{FF2B5EF4-FFF2-40B4-BE49-F238E27FC236}">
                <a16:creationId xmlns:a16="http://schemas.microsoft.com/office/drawing/2014/main" id="{998C9D9B-9747-491F-8D8C-C127AFF79F99}"/>
              </a:ext>
            </a:extLst>
          </p:cNvPr>
          <p:cNvSpPr txBox="1"/>
          <p:nvPr/>
        </p:nvSpPr>
        <p:spPr>
          <a:xfrm>
            <a:off x="724989" y="2215984"/>
            <a:ext cx="5396029" cy="923330"/>
          </a:xfrm>
          <a:prstGeom prst="rect">
            <a:avLst/>
          </a:prstGeom>
          <a:noFill/>
        </p:spPr>
        <p:txBody>
          <a:bodyPr wrap="none" rtlCol="0">
            <a:spAutoFit/>
          </a:bodyPr>
          <a:lstStyle/>
          <a:p>
            <a:r>
              <a:rPr kumimoji="1" lang="ja-JP" altLang="en-US"/>
              <a:t>室内の人数をカウント</a:t>
            </a:r>
            <a:endParaRPr kumimoji="1" lang="en-US" altLang="ja-JP"/>
          </a:p>
          <a:p>
            <a:r>
              <a:rPr kumimoji="1" lang="ja-JP" altLang="en-US"/>
              <a:t>１分おきの画像データから、室内の人数をカウントする</a:t>
            </a:r>
            <a:endParaRPr kumimoji="1" lang="en-US" altLang="ja-JP"/>
          </a:p>
          <a:p>
            <a:r>
              <a:rPr kumimoji="1" lang="ja-JP" altLang="en-US"/>
              <a:t>　（</a:t>
            </a:r>
            <a:r>
              <a:rPr kumimoji="1" lang="en-US" altLang="ja-JP" err="1"/>
              <a:t>OpenCV</a:t>
            </a:r>
            <a:r>
              <a:rPr kumimoji="1" lang="ja-JP" altLang="en-US"/>
              <a:t>を利用）</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15</a:t>
            </a:fld>
            <a:endParaRPr kumimoji="1" lang="ja-JP" altLang="en-US"/>
          </a:p>
        </p:txBody>
      </p:sp>
    </p:spTree>
    <p:extLst>
      <p:ext uri="{BB962C8B-B14F-4D97-AF65-F5344CB8AC3E}">
        <p14:creationId xmlns:p14="http://schemas.microsoft.com/office/powerpoint/2010/main" val="103015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97330" y="697230"/>
            <a:ext cx="2583180" cy="369332"/>
          </a:xfrm>
          <a:prstGeom prst="rect">
            <a:avLst/>
          </a:prstGeom>
          <a:noFill/>
        </p:spPr>
        <p:txBody>
          <a:bodyPr wrap="square" rtlCol="0">
            <a:spAutoFit/>
          </a:bodyPr>
          <a:lstStyle/>
          <a:p>
            <a:r>
              <a:rPr kumimoji="1" lang="ja-JP" altLang="en-US"/>
              <a:t>ユースケース図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16</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218" y="111540"/>
            <a:ext cx="4608253" cy="6120825"/>
          </a:xfrm>
          <a:prstGeom prst="rect">
            <a:avLst/>
          </a:prstGeom>
        </p:spPr>
      </p:pic>
    </p:spTree>
    <p:extLst>
      <p:ext uri="{BB962C8B-B14F-4D97-AF65-F5344CB8AC3E}">
        <p14:creationId xmlns:p14="http://schemas.microsoft.com/office/powerpoint/2010/main" val="31088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0050" y="137160"/>
            <a:ext cx="3040380" cy="369332"/>
          </a:xfrm>
          <a:prstGeom prst="rect">
            <a:avLst/>
          </a:prstGeom>
          <a:noFill/>
        </p:spPr>
        <p:txBody>
          <a:bodyPr wrap="square" rtlCol="0">
            <a:spAutoFit/>
          </a:bodyPr>
          <a:lstStyle/>
          <a:p>
            <a:r>
              <a:rPr kumimoji="1" lang="ja-JP" altLang="en-US"/>
              <a:t>ユースケース記述</a:t>
            </a:r>
          </a:p>
        </p:txBody>
      </p:sp>
      <p:sp>
        <p:nvSpPr>
          <p:cNvPr id="3" name="スライド番号プレースホルダー 2"/>
          <p:cNvSpPr>
            <a:spLocks noGrp="1"/>
          </p:cNvSpPr>
          <p:nvPr>
            <p:ph type="sldNum" sz="quarter" idx="12"/>
          </p:nvPr>
        </p:nvSpPr>
        <p:spPr/>
        <p:txBody>
          <a:bodyPr/>
          <a:lstStyle/>
          <a:p>
            <a:fld id="{DF56A911-C184-4CEA-8596-4EDBBD3FBE4E}" type="slidenum">
              <a:rPr kumimoji="1" lang="ja-JP" altLang="en-US" smtClean="0"/>
              <a:t>17</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698760843"/>
              </p:ext>
            </p:extLst>
          </p:nvPr>
        </p:nvGraphicFramePr>
        <p:xfrm>
          <a:off x="635845" y="628595"/>
          <a:ext cx="10515600" cy="5600783"/>
        </p:xfrm>
        <a:graphic>
          <a:graphicData uri="http://schemas.openxmlformats.org/drawingml/2006/table">
            <a:tbl>
              <a:tblPr/>
              <a:tblGrid>
                <a:gridCol w="5257800">
                  <a:extLst>
                    <a:ext uri="{9D8B030D-6E8A-4147-A177-3AD203B41FA5}">
                      <a16:colId xmlns:a16="http://schemas.microsoft.com/office/drawing/2014/main" val="1095545617"/>
                    </a:ext>
                  </a:extLst>
                </a:gridCol>
                <a:gridCol w="5257800">
                  <a:extLst>
                    <a:ext uri="{9D8B030D-6E8A-4147-A177-3AD203B41FA5}">
                      <a16:colId xmlns:a16="http://schemas.microsoft.com/office/drawing/2014/main" val="3896357023"/>
                    </a:ext>
                  </a:extLst>
                </a:gridCol>
              </a:tblGrid>
              <a:tr h="256205">
                <a:tc>
                  <a:txBody>
                    <a:bodyPr/>
                    <a:lstStyle/>
                    <a:p>
                      <a:pPr algn="l" rtl="0" fontAlgn="base"/>
                      <a:r>
                        <a:rPr lang="ja-JP" altLang="en-US" sz="1300" b="0" i="0">
                          <a:solidFill>
                            <a:srgbClr val="000000"/>
                          </a:solidFill>
                          <a:effectLst/>
                          <a:ea typeface="ＭＳ Ｐゴシック" panose="020B0600070205080204" pitchFamily="50" charset="-128"/>
                        </a:rPr>
                        <a:t>ユースケース名</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ja-JP" altLang="en-US" sz="1300" b="0" i="0">
                          <a:solidFill>
                            <a:srgbClr val="000000"/>
                          </a:solidFill>
                          <a:effectLst/>
                          <a:ea typeface="ＭＳ Ｐゴシック" panose="020B0600070205080204" pitchFamily="50" charset="-128"/>
                        </a:rPr>
                        <a:t>メインイベントフロー</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804133"/>
                  </a:ext>
                </a:extLst>
              </a:tr>
              <a:tr h="1216713">
                <a:tc>
                  <a:txBody>
                    <a:bodyPr/>
                    <a:lstStyle/>
                    <a:p>
                      <a:pPr algn="l" rtl="0" fontAlgn="base"/>
                      <a:r>
                        <a:rPr lang="ja-JP" altLang="en-US" sz="1300" b="0" i="0">
                          <a:solidFill>
                            <a:srgbClr val="000000"/>
                          </a:solidFill>
                          <a:effectLst/>
                          <a:ea typeface="ＭＳ Ｐゴシック" panose="020B0600070205080204" pitchFamily="50" charset="-128"/>
                        </a:rPr>
                        <a:t>室内環境を監視する</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ユーザが部屋の出入りをする。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人感センサ、カメラにより人の出入りを感知し、それに応じて室内の人数をカウントする。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室内環境監視システムは室内の人数に応じた監視モードを開始する。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4.</a:t>
                      </a:r>
                      <a:r>
                        <a:rPr lang="ja-JP" altLang="en-US" sz="1300" b="0" i="0">
                          <a:solidFill>
                            <a:srgbClr val="000000"/>
                          </a:solidFill>
                          <a:effectLst/>
                          <a:ea typeface="ＭＳ Ｐゴシック" panose="020B0600070205080204" pitchFamily="50" charset="-128"/>
                        </a:rPr>
                        <a:t>室内環境監視システムは各監視モードで</a:t>
                      </a:r>
                      <a:r>
                        <a:rPr lang="en-US" altLang="ja-JP" sz="1300" b="0" i="0">
                          <a:solidFill>
                            <a:srgbClr val="000000"/>
                          </a:solidFill>
                          <a:effectLst/>
                          <a:latin typeface="Calibri" panose="020F0502020204030204" pitchFamily="34" charset="0"/>
                        </a:rPr>
                        <a:t>CO2</a:t>
                      </a:r>
                      <a:r>
                        <a:rPr lang="ja-JP" altLang="en-US" sz="1300" b="0" i="0">
                          <a:solidFill>
                            <a:srgbClr val="000000"/>
                          </a:solidFill>
                          <a:effectLst/>
                          <a:ea typeface="ＭＳ Ｐゴシック" panose="020B0600070205080204" pitchFamily="50" charset="-128"/>
                        </a:rPr>
                        <a:t>濃度を測定し、測定した値に応じて警戒レベルを調整し、換気要請を出すなどの対応をとる。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776351"/>
                  </a:ext>
                </a:extLst>
              </a:tr>
              <a:tr h="1045679">
                <a:tc>
                  <a:txBody>
                    <a:bodyPr/>
                    <a:lstStyle/>
                    <a:p>
                      <a:pPr algn="l" rtl="0" fontAlgn="base"/>
                      <a:r>
                        <a:rPr lang="ja-JP" altLang="en-US" sz="1300" b="0" i="0">
                          <a:solidFill>
                            <a:srgbClr val="000000"/>
                          </a:solidFill>
                          <a:effectLst/>
                          <a:ea typeface="ＭＳ Ｐゴシック" panose="020B0600070205080204" pitchFamily="50" charset="-128"/>
                        </a:rPr>
                        <a:t>部屋情報を登録する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ユーザは機器を取り付け、システム運用の対象とする部屋の床面積を登録する。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 この部屋情報をもとに標準警戒レベルでの滞在可能上限人数を定め、室内環境分析システムにより警戒レベルが上げられた場合に、目安として定める滞在可能上限人数を設定する。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692778"/>
                  </a:ext>
                </a:extLst>
              </a:tr>
              <a:tr h="1408815">
                <a:tc>
                  <a:txBody>
                    <a:bodyPr/>
                    <a:lstStyle/>
                    <a:p>
                      <a:pPr algn="l" rtl="0" fontAlgn="base"/>
                      <a:r>
                        <a:rPr lang="ja-JP" altLang="en-US" sz="1300" b="0" i="0">
                          <a:solidFill>
                            <a:srgbClr val="000000"/>
                          </a:solidFill>
                          <a:effectLst/>
                          <a:ea typeface="ＭＳ Ｐゴシック" panose="020B0600070205080204" pitchFamily="50" charset="-128"/>
                        </a:rPr>
                        <a:t>換気要請の受け取り</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latin typeface="Calibri" panose="020F0502020204030204" pitchFamily="34" charset="0"/>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一定時間ごとに測定される室内環境の測定値をもとに、室内環境分析システムでの分析を開始する。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2.CO2</a:t>
                      </a:r>
                      <a:r>
                        <a:rPr lang="ja-JP" altLang="en-US" sz="1300" b="0" i="0">
                          <a:solidFill>
                            <a:srgbClr val="000000"/>
                          </a:solidFill>
                          <a:effectLst/>
                          <a:ea typeface="ＭＳ Ｐゴシック" panose="020B0600070205080204" pitchFamily="50" charset="-128"/>
                        </a:rPr>
                        <a:t>濃度が各警戒レベルでの基準値を一定時間連続で超えると、室内にある換気要請の</a:t>
                      </a:r>
                      <a:r>
                        <a:rPr lang="en-US" altLang="ja-JP" sz="1300" b="0" i="0">
                          <a:solidFill>
                            <a:srgbClr val="000000"/>
                          </a:solidFill>
                          <a:effectLst/>
                          <a:ea typeface="ＭＳ Ｐゴシック" panose="020B0600070205080204" pitchFamily="50" charset="-128"/>
                        </a:rPr>
                        <a:t>LED</a:t>
                      </a:r>
                      <a:r>
                        <a:rPr lang="ja-JP" altLang="en-US" sz="1300" b="0" i="0">
                          <a:solidFill>
                            <a:srgbClr val="000000"/>
                          </a:solidFill>
                          <a:effectLst/>
                          <a:ea typeface="ＭＳ Ｐゴシック" panose="020B0600070205080204" pitchFamily="50" charset="-128"/>
                        </a:rPr>
                        <a:t>が点灯する。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室内に滞在する者は換気要請が出されたことを確認し、要請に従って換気を行う。</a:t>
                      </a:r>
                      <a:r>
                        <a:rPr lang="ja-JP" altLang="en-US" sz="1300" b="0" i="0">
                          <a:solidFill>
                            <a:srgbClr val="000000"/>
                          </a:solidFill>
                          <a:effectLst/>
                          <a:latin typeface="ＭＳ Ｐゴシック" panose="020B0600070205080204" pitchFamily="50" charset="-128"/>
                        </a:rPr>
                        <a:t>​</a:t>
                      </a:r>
                      <a:endParaRPr lang="en-US" altLang="ja-JP" sz="1300" b="0" i="0">
                        <a:solidFill>
                          <a:srgbClr val="000000"/>
                        </a:solidFill>
                        <a:effectLst/>
                        <a:latin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69001"/>
                  </a:ext>
                </a:extLst>
              </a:tr>
              <a:tr h="720332">
                <a:tc>
                  <a:txBody>
                    <a:bodyPr/>
                    <a:lstStyle/>
                    <a:p>
                      <a:pPr algn="l" rtl="0" fontAlgn="base"/>
                      <a:r>
                        <a:rPr lang="ja-JP" altLang="en-US" sz="1300" b="0" i="0">
                          <a:solidFill>
                            <a:srgbClr val="000000"/>
                          </a:solidFill>
                          <a:effectLst/>
                        </a:rPr>
                        <a:t>入室危険度の確認</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 部屋の滞在可能上限人数と現在の室内人数に応じた危険度を表す</a:t>
                      </a:r>
                      <a:r>
                        <a:rPr lang="en-US" altLang="ja-JP" sz="1300" b="0" i="0">
                          <a:solidFill>
                            <a:srgbClr val="000000"/>
                          </a:solidFill>
                          <a:effectLst/>
                          <a:latin typeface="ＭＳ Ｐゴシック" panose="020B0600070205080204" pitchFamily="50" charset="-128"/>
                          <a:ea typeface="ＭＳ Ｐゴシック" panose="020B0600070205080204" pitchFamily="50" charset="-128"/>
                        </a:rPr>
                        <a:t>LED</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を点灯する</a:t>
                      </a:r>
                      <a:endParaRPr lang="en-US" altLang="ja-JP" sz="1300" b="0" i="0">
                        <a:solidFill>
                          <a:srgbClr val="000000"/>
                        </a:solidFill>
                        <a:effectLst/>
                        <a:latin typeface="ＭＳ Ｐゴシック" panose="020B0600070205080204" pitchFamily="50" charset="-128"/>
                        <a:ea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501105"/>
                  </a:ext>
                </a:extLst>
              </a:tr>
              <a:tr h="895860">
                <a:tc>
                  <a:txBody>
                    <a:bodyPr/>
                    <a:lstStyle/>
                    <a:p>
                      <a:pPr algn="l" rtl="0" fontAlgn="base"/>
                      <a:r>
                        <a:rPr lang="ja-JP" altLang="en-US" sz="1300" b="0" i="0">
                          <a:solidFill>
                            <a:srgbClr val="000000"/>
                          </a:solidFill>
                          <a:effectLst/>
                        </a:rPr>
                        <a:t>室内環境状態の表示</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marL="0" algn="l" defTabSz="914400" rtl="0" eaLnBrk="1" fontAlgn="base" latinLnBrk="0" hangingPunct="1"/>
                      <a:r>
                        <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kumimoji="1" lang="ja-JP" altLang="en-US"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一定時間ごとに測定される温湿度の室内環境の測定値をもとに、室内環境分析システムでの分析を開始する</a:t>
                      </a:r>
                      <a:endPar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p>
                      <a:pPr marL="0" algn="l" defTabSz="914400" rtl="0" eaLnBrk="1" fontAlgn="base" latinLnBrk="0" hangingPunct="1"/>
                      <a:r>
                        <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2.</a:t>
                      </a:r>
                      <a:r>
                        <a:rPr kumimoji="1" lang="ja-JP" altLang="en-US"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温湿度が一定の基準値を超えると、改善を要求する</a:t>
                      </a:r>
                      <a:endPar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692938"/>
                  </a:ext>
                </a:extLst>
              </a:tr>
            </a:tbl>
          </a:graphicData>
        </a:graphic>
      </p:graphicFrame>
    </p:spTree>
    <p:extLst>
      <p:ext uri="{BB962C8B-B14F-4D97-AF65-F5344CB8AC3E}">
        <p14:creationId xmlns:p14="http://schemas.microsoft.com/office/powerpoint/2010/main" val="1009308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18</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752" y="7387"/>
            <a:ext cx="3256612" cy="682550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040" y="7387"/>
            <a:ext cx="3071374" cy="6858000"/>
          </a:xfrm>
          <a:prstGeom prst="rect">
            <a:avLst/>
          </a:prstGeom>
        </p:spPr>
      </p:pic>
    </p:spTree>
    <p:extLst>
      <p:ext uri="{BB962C8B-B14F-4D97-AF65-F5344CB8AC3E}">
        <p14:creationId xmlns:p14="http://schemas.microsoft.com/office/powerpoint/2010/main" val="52910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19</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443" y="0"/>
            <a:ext cx="3972591" cy="6858000"/>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094" y="7387"/>
            <a:ext cx="3902398" cy="6005486"/>
          </a:xfrm>
          <a:prstGeom prst="rect">
            <a:avLst/>
          </a:prstGeom>
        </p:spPr>
      </p:pic>
    </p:spTree>
    <p:extLst>
      <p:ext uri="{BB962C8B-B14F-4D97-AF65-F5344CB8AC3E}">
        <p14:creationId xmlns:p14="http://schemas.microsoft.com/office/powerpoint/2010/main" val="167596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6EDDDB-8453-4730-BC75-4D9037517050}"/>
              </a:ext>
            </a:extLst>
          </p:cNvPr>
          <p:cNvSpPr>
            <a:spLocks noGrp="1"/>
          </p:cNvSpPr>
          <p:nvPr>
            <p:ph type="title"/>
          </p:nvPr>
        </p:nvSpPr>
        <p:spPr>
          <a:xfrm>
            <a:off x="403633" y="347018"/>
            <a:ext cx="10515600" cy="1325563"/>
          </a:xfrm>
        </p:spPr>
        <p:txBody>
          <a:bodyPr/>
          <a:lstStyle/>
          <a:p>
            <a:r>
              <a:rPr lang="ja-JP" altLang="en-US"/>
              <a:t>演習内容～モデリング～</a:t>
            </a:r>
            <a:endParaRPr kumimoji="1" lang="ja-JP" altLang="en-US"/>
          </a:p>
        </p:txBody>
      </p:sp>
      <p:sp>
        <p:nvSpPr>
          <p:cNvPr id="3" name="コンテンツ プレースホルダー 2">
            <a:extLst>
              <a:ext uri="{FF2B5EF4-FFF2-40B4-BE49-F238E27FC236}">
                <a16:creationId xmlns:a16="http://schemas.microsoft.com/office/drawing/2014/main" id="{9D9724B3-C539-4251-B890-94F8099B7C9D}"/>
              </a:ext>
            </a:extLst>
          </p:cNvPr>
          <p:cNvSpPr>
            <a:spLocks noGrp="1"/>
          </p:cNvSpPr>
          <p:nvPr>
            <p:ph idx="1"/>
          </p:nvPr>
        </p:nvSpPr>
        <p:spPr>
          <a:xfrm>
            <a:off x="194982" y="1852520"/>
            <a:ext cx="11802036" cy="4351338"/>
          </a:xfrm>
        </p:spPr>
        <p:txBody>
          <a:bodyPr>
            <a:normAutofit/>
          </a:bodyPr>
          <a:lstStyle/>
          <a:p>
            <a:r>
              <a:rPr lang="ja-JP" altLang="en-US" sz="3200"/>
              <a:t>目標：</a:t>
            </a:r>
            <a:endParaRPr lang="en-US" altLang="ja-JP" sz="3200"/>
          </a:p>
          <a:p>
            <a:pPr lvl="1"/>
            <a:r>
              <a:rPr lang="ja-JP" altLang="en-US" sz="2800"/>
              <a:t>ユースケース図、ユースケース記述、</a:t>
            </a:r>
            <a:endParaRPr lang="en-US" altLang="ja-JP" sz="2800"/>
          </a:p>
          <a:p>
            <a:pPr lvl="1"/>
            <a:r>
              <a:rPr lang="ja-JP" altLang="en-US" sz="2800"/>
              <a:t>アクティビティ図</a:t>
            </a:r>
            <a:endParaRPr lang="en-US" altLang="ja-JP" sz="2800"/>
          </a:p>
          <a:p>
            <a:pPr lvl="1"/>
            <a:r>
              <a:rPr lang="ja-JP" altLang="en-US" sz="2800"/>
              <a:t>オブジェクト図</a:t>
            </a:r>
            <a:endParaRPr lang="en-US" altLang="ja-JP" sz="2800"/>
          </a:p>
          <a:p>
            <a:pPr lvl="1"/>
            <a:r>
              <a:rPr lang="ja-JP" altLang="en-US" sz="2800"/>
              <a:t>クラス図</a:t>
            </a:r>
            <a:endParaRPr lang="en-US" altLang="ja-JP" sz="2800"/>
          </a:p>
          <a:p>
            <a:pPr lvl="1"/>
            <a:r>
              <a:rPr lang="ja-JP" altLang="en-US" sz="2800"/>
              <a:t>シーケンス図</a:t>
            </a:r>
            <a:endParaRPr lang="en-US" altLang="ja-JP" sz="2800"/>
          </a:p>
          <a:p>
            <a:pPr marL="0" indent="0">
              <a:buNone/>
            </a:pPr>
            <a:r>
              <a:rPr lang="ja-JP" altLang="en-US" sz="3200"/>
              <a:t>　　　　を作成する。</a:t>
            </a:r>
            <a:endParaRPr lang="en-US" altLang="ja-JP" sz="3200"/>
          </a:p>
          <a:p>
            <a:endParaRPr lang="en-US" altLang="ja-JP" sz="3200"/>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a:t>
            </a:fld>
            <a:endParaRPr kumimoji="1" lang="ja-JP" altLang="en-US"/>
          </a:p>
        </p:txBody>
      </p:sp>
    </p:spTree>
    <p:extLst>
      <p:ext uri="{BB962C8B-B14F-4D97-AF65-F5344CB8AC3E}">
        <p14:creationId xmlns:p14="http://schemas.microsoft.com/office/powerpoint/2010/main" val="197463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48640" y="222170"/>
            <a:ext cx="2514600" cy="369332"/>
          </a:xfrm>
          <a:prstGeom prst="rect">
            <a:avLst/>
          </a:prstGeom>
          <a:noFill/>
        </p:spPr>
        <p:txBody>
          <a:bodyPr wrap="square" rtlCol="0">
            <a:spAutoFit/>
          </a:bodyPr>
          <a:lstStyle/>
          <a:p>
            <a:r>
              <a:rPr kumimoji="1" lang="ja-JP" altLang="en-US"/>
              <a:t>クラス図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20</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41" y="222170"/>
            <a:ext cx="6491155" cy="6105236"/>
          </a:xfrm>
          <a:prstGeom prst="rect">
            <a:avLst/>
          </a:prstGeom>
        </p:spPr>
      </p:pic>
    </p:spTree>
    <p:extLst>
      <p:ext uri="{BB962C8B-B14F-4D97-AF65-F5344CB8AC3E}">
        <p14:creationId xmlns:p14="http://schemas.microsoft.com/office/powerpoint/2010/main" val="344970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59092" y="339750"/>
            <a:ext cx="3211830" cy="369332"/>
          </a:xfrm>
          <a:prstGeom prst="rect">
            <a:avLst/>
          </a:prstGeom>
          <a:noFill/>
        </p:spPr>
        <p:txBody>
          <a:bodyPr wrap="square" rtlCol="0">
            <a:spAutoFit/>
          </a:bodyPr>
          <a:lstStyle/>
          <a:p>
            <a:r>
              <a:rPr kumimoji="1" lang="ja-JP" altLang="en-US"/>
              <a:t>シーケンス図</a:t>
            </a:r>
          </a:p>
        </p:txBody>
      </p:sp>
      <p:sp>
        <p:nvSpPr>
          <p:cNvPr id="6" name="テキスト ボックス 5"/>
          <p:cNvSpPr txBox="1"/>
          <p:nvPr/>
        </p:nvSpPr>
        <p:spPr>
          <a:xfrm>
            <a:off x="4293546" y="155084"/>
            <a:ext cx="3468053" cy="369332"/>
          </a:xfrm>
          <a:prstGeom prst="rect">
            <a:avLst/>
          </a:prstGeom>
          <a:noFill/>
        </p:spPr>
        <p:txBody>
          <a:bodyPr wrap="square" rtlCol="0">
            <a:spAutoFit/>
          </a:bodyPr>
          <a:lstStyle/>
          <a:p>
            <a:r>
              <a:rPr kumimoji="1" lang="ja-JP" altLang="en-US"/>
              <a:t>「室内環境状態の表示」</a:t>
            </a:r>
          </a:p>
        </p:txBody>
      </p:sp>
      <p:sp>
        <p:nvSpPr>
          <p:cNvPr id="7" name="スライド番号プレースホルダー 6"/>
          <p:cNvSpPr>
            <a:spLocks noGrp="1"/>
          </p:cNvSpPr>
          <p:nvPr>
            <p:ph type="sldNum" sz="quarter" idx="12"/>
          </p:nvPr>
        </p:nvSpPr>
        <p:spPr/>
        <p:txBody>
          <a:bodyPr/>
          <a:lstStyle/>
          <a:p>
            <a:fld id="{DF56A911-C184-4CEA-8596-4EDBBD3FBE4E}" type="slidenum">
              <a:rPr kumimoji="1" lang="ja-JP" altLang="en-US" smtClean="0"/>
              <a:t>21</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099" y="524416"/>
            <a:ext cx="6214779" cy="5534639"/>
          </a:xfrm>
          <a:prstGeom prst="rect">
            <a:avLst/>
          </a:prstGeom>
        </p:spPr>
      </p:pic>
    </p:spTree>
    <p:extLst>
      <p:ext uri="{BB962C8B-B14F-4D97-AF65-F5344CB8AC3E}">
        <p14:creationId xmlns:p14="http://schemas.microsoft.com/office/powerpoint/2010/main" val="35276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1449824"/>
            <a:ext cx="1923925" cy="307777"/>
          </a:xfrm>
          <a:prstGeom prst="rect">
            <a:avLst/>
          </a:prstGeom>
        </p:spPr>
        <p:txBody>
          <a:bodyPr wrap="none">
            <a:spAutoFit/>
          </a:bodyPr>
          <a:lstStyle/>
          <a:p>
            <a:r>
              <a:rPr lang="ja-JP" altLang="en-US" sz="1400"/>
              <a:t>「室内環境を監視する​」</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22</a:t>
            </a:fld>
            <a:endParaRPr kumimoji="1" lang="ja-JP" altLang="en-US"/>
          </a:p>
        </p:txBody>
      </p:sp>
      <p:pic>
        <p:nvPicPr>
          <p:cNvPr id="2" name="図 5" descr="ダイアグラム, 概略図&#10;&#10;説明は自動で生成されたものです">
            <a:extLst>
              <a:ext uri="{FF2B5EF4-FFF2-40B4-BE49-F238E27FC236}">
                <a16:creationId xmlns:a16="http://schemas.microsoft.com/office/drawing/2014/main" id="{658BAA13-3906-4CAF-98FB-AD6C1F7A9D42}"/>
              </a:ext>
            </a:extLst>
          </p:cNvPr>
          <p:cNvPicPr>
            <a:picLocks noChangeAspect="1"/>
          </p:cNvPicPr>
          <p:nvPr/>
        </p:nvPicPr>
        <p:blipFill>
          <a:blip r:embed="rId2"/>
          <a:stretch>
            <a:fillRect/>
          </a:stretch>
        </p:blipFill>
        <p:spPr>
          <a:xfrm>
            <a:off x="3689230" y="186132"/>
            <a:ext cx="6323161" cy="6025661"/>
          </a:xfrm>
          <a:prstGeom prst="rect">
            <a:avLst/>
          </a:prstGeom>
        </p:spPr>
      </p:pic>
    </p:spTree>
    <p:extLst>
      <p:ext uri="{BB962C8B-B14F-4D97-AF65-F5344CB8AC3E}">
        <p14:creationId xmlns:p14="http://schemas.microsoft.com/office/powerpoint/2010/main" val="220001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1449824"/>
            <a:ext cx="1925527" cy="307777"/>
          </a:xfrm>
          <a:prstGeom prst="rect">
            <a:avLst/>
          </a:prstGeom>
        </p:spPr>
        <p:txBody>
          <a:bodyPr wrap="none">
            <a:spAutoFit/>
          </a:bodyPr>
          <a:lstStyle/>
          <a:p>
            <a:r>
              <a:rPr lang="ja-JP" altLang="en-US" sz="1400"/>
              <a:t>「換気要請の受け取り​」</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23</a:t>
            </a:fld>
            <a:endParaRPr kumimoji="1" lang="ja-JP" altLang="en-US"/>
          </a:p>
        </p:txBody>
      </p:sp>
      <p:pic>
        <p:nvPicPr>
          <p:cNvPr id="2" name="図 4" descr="ダイアグラム, 概略図&#10;&#10;説明は自動で生成されたものです">
            <a:extLst>
              <a:ext uri="{FF2B5EF4-FFF2-40B4-BE49-F238E27FC236}">
                <a16:creationId xmlns:a16="http://schemas.microsoft.com/office/drawing/2014/main" id="{0EFC31BC-196C-4059-A32E-CA752BDBC5DB}"/>
              </a:ext>
            </a:extLst>
          </p:cNvPr>
          <p:cNvPicPr>
            <a:picLocks noChangeAspect="1"/>
          </p:cNvPicPr>
          <p:nvPr/>
        </p:nvPicPr>
        <p:blipFill>
          <a:blip r:embed="rId2"/>
          <a:stretch>
            <a:fillRect/>
          </a:stretch>
        </p:blipFill>
        <p:spPr>
          <a:xfrm>
            <a:off x="3042249" y="258859"/>
            <a:ext cx="7976558" cy="5980849"/>
          </a:xfrm>
          <a:prstGeom prst="rect">
            <a:avLst/>
          </a:prstGeom>
        </p:spPr>
      </p:pic>
    </p:spTree>
    <p:extLst>
      <p:ext uri="{BB962C8B-B14F-4D97-AF65-F5344CB8AC3E}">
        <p14:creationId xmlns:p14="http://schemas.microsoft.com/office/powerpoint/2010/main" val="144688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1449824"/>
            <a:ext cx="1800493" cy="307777"/>
          </a:xfrm>
          <a:prstGeom prst="rect">
            <a:avLst/>
          </a:prstGeom>
        </p:spPr>
        <p:txBody>
          <a:bodyPr wrap="none">
            <a:spAutoFit/>
          </a:bodyPr>
          <a:lstStyle/>
          <a:p>
            <a:r>
              <a:rPr lang="ja-JP" altLang="en-US" sz="1400"/>
              <a:t>「入室危険度の確認​」</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741" y="163760"/>
            <a:ext cx="9258300" cy="6296025"/>
          </a:xfrm>
          <a:prstGeom prst="rect">
            <a:avLst/>
          </a:prstGeom>
        </p:spPr>
      </p:pic>
    </p:spTree>
    <p:extLst>
      <p:ext uri="{BB962C8B-B14F-4D97-AF65-F5344CB8AC3E}">
        <p14:creationId xmlns:p14="http://schemas.microsoft.com/office/powerpoint/2010/main" val="75652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777240" y="182880"/>
            <a:ext cx="2125980" cy="369332"/>
          </a:xfrm>
          <a:prstGeom prst="rect">
            <a:avLst/>
          </a:prstGeom>
          <a:noFill/>
        </p:spPr>
        <p:txBody>
          <a:bodyPr wrap="square" rtlCol="0">
            <a:spAutoFit/>
          </a:bodyPr>
          <a:lstStyle/>
          <a:p>
            <a:r>
              <a:rPr kumimoji="1" lang="ja-JP" altLang="en-US"/>
              <a:t>ステートチャート図</a:t>
            </a:r>
          </a:p>
        </p:txBody>
      </p:sp>
      <p:sp>
        <p:nvSpPr>
          <p:cNvPr id="6" name="テキスト ボックス 5"/>
          <p:cNvSpPr txBox="1"/>
          <p:nvPr/>
        </p:nvSpPr>
        <p:spPr>
          <a:xfrm>
            <a:off x="8371999" y="1277710"/>
            <a:ext cx="2349817" cy="369332"/>
          </a:xfrm>
          <a:prstGeom prst="rect">
            <a:avLst/>
          </a:prstGeom>
          <a:noFill/>
        </p:spPr>
        <p:txBody>
          <a:bodyPr wrap="square" rtlCol="0">
            <a:spAutoFit/>
          </a:bodyPr>
          <a:lstStyle/>
          <a:p>
            <a:r>
              <a:rPr kumimoji="1" lang="ja-JP" altLang="en-US"/>
              <a:t>屋外デバイス</a:t>
            </a:r>
          </a:p>
        </p:txBody>
      </p:sp>
      <p:sp>
        <p:nvSpPr>
          <p:cNvPr id="7" name="テキスト ボックス 6"/>
          <p:cNvSpPr txBox="1"/>
          <p:nvPr/>
        </p:nvSpPr>
        <p:spPr>
          <a:xfrm>
            <a:off x="4518660" y="1252418"/>
            <a:ext cx="2349817" cy="369332"/>
          </a:xfrm>
          <a:prstGeom prst="rect">
            <a:avLst/>
          </a:prstGeom>
          <a:noFill/>
        </p:spPr>
        <p:txBody>
          <a:bodyPr wrap="square" rtlCol="0">
            <a:spAutoFit/>
          </a:bodyPr>
          <a:lstStyle/>
          <a:p>
            <a:r>
              <a:rPr kumimoji="1" lang="en-US" altLang="ja-JP"/>
              <a:t>Jetson</a:t>
            </a:r>
            <a:endParaRPr kumimoji="1" lang="ja-JP" altLang="en-US"/>
          </a:p>
        </p:txBody>
      </p:sp>
      <p:sp>
        <p:nvSpPr>
          <p:cNvPr id="8" name="テキスト ボックス 7"/>
          <p:cNvSpPr txBox="1"/>
          <p:nvPr/>
        </p:nvSpPr>
        <p:spPr>
          <a:xfrm>
            <a:off x="665321" y="1252418"/>
            <a:ext cx="2349817" cy="369332"/>
          </a:xfrm>
          <a:prstGeom prst="rect">
            <a:avLst/>
          </a:prstGeom>
          <a:noFill/>
        </p:spPr>
        <p:txBody>
          <a:bodyPr wrap="square" rtlCol="0">
            <a:spAutoFit/>
          </a:bodyPr>
          <a:lstStyle/>
          <a:p>
            <a:r>
              <a:rPr kumimoji="1" lang="ja-JP" altLang="en-US"/>
              <a:t>センサデバイス</a:t>
            </a:r>
          </a:p>
        </p:txBody>
      </p:sp>
      <p:sp>
        <p:nvSpPr>
          <p:cNvPr id="9" name="スライド番号プレースホルダー 8"/>
          <p:cNvSpPr>
            <a:spLocks noGrp="1"/>
          </p:cNvSpPr>
          <p:nvPr>
            <p:ph type="sldNum" sz="quarter" idx="12"/>
          </p:nvPr>
        </p:nvSpPr>
        <p:spPr/>
        <p:txBody>
          <a:bodyPr/>
          <a:lstStyle/>
          <a:p>
            <a:fld id="{DF56A911-C184-4CEA-8596-4EDBBD3FBE4E}" type="slidenum">
              <a:rPr kumimoji="1" lang="ja-JP" altLang="en-US" smtClean="0"/>
              <a:t>25</a:t>
            </a:fld>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5" y="2050731"/>
            <a:ext cx="2105025" cy="296227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430" y="1989654"/>
            <a:ext cx="2962275" cy="2962275"/>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7197" y="2131005"/>
            <a:ext cx="2105025" cy="2962275"/>
          </a:xfrm>
          <a:prstGeom prst="rect">
            <a:avLst/>
          </a:prstGeom>
        </p:spPr>
      </p:pic>
    </p:spTree>
    <p:extLst>
      <p:ext uri="{BB962C8B-B14F-4D97-AF65-F5344CB8AC3E}">
        <p14:creationId xmlns:p14="http://schemas.microsoft.com/office/powerpoint/2010/main" val="379673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C60EF2-6EFA-42B7-8BC3-E2DDB061C1E8}"/>
              </a:ext>
            </a:extLst>
          </p:cNvPr>
          <p:cNvSpPr>
            <a:spLocks noGrp="1"/>
          </p:cNvSpPr>
          <p:nvPr>
            <p:ph type="title"/>
          </p:nvPr>
        </p:nvSpPr>
        <p:spPr/>
        <p:txBody>
          <a:bodyPr/>
          <a:lstStyle/>
          <a:p>
            <a:r>
              <a:rPr lang="ja-JP" altLang="en-US"/>
              <a:t>進捗状況</a:t>
            </a:r>
            <a:endParaRPr kumimoji="1" lang="ja-JP" altLang="en-US"/>
          </a:p>
        </p:txBody>
      </p:sp>
      <p:sp>
        <p:nvSpPr>
          <p:cNvPr id="3" name="テキスト ボックス 2">
            <a:extLst>
              <a:ext uri="{FF2B5EF4-FFF2-40B4-BE49-F238E27FC236}">
                <a16:creationId xmlns:a16="http://schemas.microsoft.com/office/drawing/2014/main" id="{FA561FD8-9348-4391-AF7C-E88F623A4287}"/>
              </a:ext>
            </a:extLst>
          </p:cNvPr>
          <p:cNvSpPr txBox="1"/>
          <p:nvPr/>
        </p:nvSpPr>
        <p:spPr>
          <a:xfrm>
            <a:off x="587828" y="2325189"/>
            <a:ext cx="5496248" cy="1938992"/>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400" b="1"/>
              <a:t>UML</a:t>
            </a:r>
            <a:r>
              <a:rPr kumimoji="1" lang="ja-JP" altLang="en-US" sz="2400" b="1"/>
              <a:t>を用いたシステムの設計、見直し</a:t>
            </a:r>
            <a:endParaRPr kumimoji="1" lang="en-US" altLang="ja-JP" sz="2400" b="1"/>
          </a:p>
          <a:p>
            <a:pPr marL="285750" indent="-285750">
              <a:buFont typeface="Arial" panose="020B0604020202020204" pitchFamily="34" charset="0"/>
              <a:buChar char="•"/>
            </a:pPr>
            <a:r>
              <a:rPr kumimoji="1" lang="ja-JP" altLang="en-US" sz="2400" b="1"/>
              <a:t>センサー類、ボードの決定</a:t>
            </a:r>
            <a:endParaRPr kumimoji="1" lang="en-US" altLang="ja-JP" sz="2400" b="1"/>
          </a:p>
          <a:p>
            <a:pPr marL="285750" indent="-285750">
              <a:buFont typeface="Arial" panose="020B0604020202020204" pitchFamily="34" charset="0"/>
              <a:buChar char="•"/>
            </a:pPr>
            <a:endParaRPr kumimoji="1" lang="en-US" altLang="ja-JP" sz="2400" b="1"/>
          </a:p>
          <a:p>
            <a:pPr marL="285750" indent="-285750">
              <a:buFont typeface="Arial" panose="020B0604020202020204" pitchFamily="34" charset="0"/>
              <a:buChar char="•"/>
            </a:pPr>
            <a:r>
              <a:rPr kumimoji="1" lang="en-US" altLang="ja-JP" sz="2400" b="1"/>
              <a:t>Yolo</a:t>
            </a:r>
            <a:r>
              <a:rPr kumimoji="1" lang="ja-JP" altLang="en-US" sz="2400" b="1"/>
              <a:t>の処理速度の改善は調査中</a:t>
            </a:r>
            <a:endParaRPr kumimoji="1" lang="en-US" altLang="ja-JP" sz="2400" b="1"/>
          </a:p>
          <a:p>
            <a:r>
              <a:rPr kumimoji="1" lang="ja-JP" altLang="en-US" sz="2400" b="1"/>
              <a:t>　　</a:t>
            </a:r>
            <a:endParaRPr kumimoji="1" lang="en-US" altLang="ja-JP" sz="2400" b="1">
              <a:solidFill>
                <a:schemeClr val="accent1"/>
              </a:solidFill>
            </a:endParaRP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3</a:t>
            </a:fld>
            <a:endParaRPr kumimoji="1" lang="ja-JP" altLang="en-US"/>
          </a:p>
        </p:txBody>
      </p:sp>
    </p:spTree>
    <p:extLst>
      <p:ext uri="{BB962C8B-B14F-4D97-AF65-F5344CB8AC3E}">
        <p14:creationId xmlns:p14="http://schemas.microsoft.com/office/powerpoint/2010/main" val="383032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75219-3890-48DF-85F4-3A847EA64C01}"/>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DC5BDD44-C3FD-4560-B2BF-DDED081AF368}"/>
              </a:ext>
            </a:extLst>
          </p:cNvPr>
          <p:cNvSpPr txBox="1">
            <a:spLocks/>
          </p:cNvSpPr>
          <p:nvPr/>
        </p:nvSpPr>
        <p:spPr>
          <a:xfrm>
            <a:off x="395396" y="1889403"/>
            <a:ext cx="11462167" cy="4277312"/>
          </a:xfrm>
          <a:prstGeom prst="rect">
            <a:avLst/>
          </a:prstGeom>
        </p:spPr>
        <p:txBody>
          <a:bodyPr vert="horz"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a:latin typeface="+mn-ea"/>
              </a:rPr>
              <a:t>【</a:t>
            </a:r>
            <a:r>
              <a:rPr lang="ja-JP" altLang="en-US" sz="2400">
                <a:latin typeface="+mn-ea"/>
              </a:rPr>
              <a:t>目的</a:t>
            </a:r>
            <a:r>
              <a:rPr lang="en-US" altLang="ja-JP" sz="2400">
                <a:latin typeface="+mn-ea"/>
              </a:rPr>
              <a:t>】</a:t>
            </a:r>
          </a:p>
          <a:p>
            <a:pPr marL="0" indent="0">
              <a:buFont typeface="Arial" panose="020B0604020202020204" pitchFamily="34" charset="0"/>
              <a:buNone/>
            </a:pPr>
            <a:r>
              <a:rPr lang="ja-JP" altLang="en-US">
                <a:latin typeface="+mn-ea"/>
              </a:rPr>
              <a:t>　</a:t>
            </a:r>
            <a:r>
              <a:rPr lang="ja-JP" altLang="en-US" sz="2400">
                <a:latin typeface="+mn-ea"/>
              </a:rPr>
              <a:t>学校の教室など、数人から数十人程度が利用する部屋の広さや室内の人数、二酸化炭素濃度などの環境値をもとに、感染症予防の観点から</a:t>
            </a:r>
            <a:r>
              <a:rPr lang="ja-JP" altLang="en-US" sz="2400" u="sng">
                <a:latin typeface="+mn-ea"/>
              </a:rPr>
              <a:t>感染リスクのレベルを通知</a:t>
            </a:r>
            <a:r>
              <a:rPr lang="ja-JP" altLang="en-US" sz="2400">
                <a:latin typeface="+mn-ea"/>
              </a:rPr>
              <a:t>するとともに、三密を回避し、</a:t>
            </a:r>
            <a:r>
              <a:rPr lang="ja-JP" altLang="en-US" sz="2400" u="sng">
                <a:latin typeface="+mn-ea"/>
              </a:rPr>
              <a:t>感染リスクを軽減する環境づくりをサポート</a:t>
            </a:r>
            <a:r>
              <a:rPr lang="ja-JP" altLang="en-US" sz="2400">
                <a:latin typeface="+mn-ea"/>
              </a:rPr>
              <a:t>する。</a:t>
            </a:r>
            <a:endParaRPr lang="en-US" altLang="ja-JP" sz="2400">
              <a:latin typeface="+mn-ea"/>
            </a:endParaRPr>
          </a:p>
          <a:p>
            <a:pPr marL="0" indent="0">
              <a:buFont typeface="Arial" panose="020B0604020202020204" pitchFamily="34" charset="0"/>
              <a:buNone/>
            </a:pPr>
            <a:r>
              <a:rPr lang="ja-JP" altLang="en-US" sz="2400">
                <a:latin typeface="+mn-ea"/>
              </a:rPr>
              <a:t>　　・感染症予防対策のルールを守ってもらう</a:t>
            </a:r>
            <a:endParaRPr lang="en-US" altLang="ja-JP" sz="2400">
              <a:latin typeface="+mn-ea"/>
            </a:endParaRPr>
          </a:p>
          <a:p>
            <a:pPr marL="0" indent="0">
              <a:buFont typeface="Arial" panose="020B0604020202020204" pitchFamily="34" charset="0"/>
              <a:buNone/>
            </a:pPr>
            <a:r>
              <a:rPr lang="ja-JP" altLang="en-US" sz="2400">
                <a:latin typeface="+mn-ea"/>
              </a:rPr>
              <a:t>　　・感染症予防対策の基準を定める</a:t>
            </a:r>
            <a:endParaRPr lang="en-US" altLang="ja-JP" sz="2400">
              <a:latin typeface="+mn-ea"/>
            </a:endParaRPr>
          </a:p>
          <a:p>
            <a:pPr marL="0" indent="0">
              <a:buFont typeface="Arial" panose="020B0604020202020204" pitchFamily="34" charset="0"/>
              <a:buNone/>
            </a:pPr>
            <a:r>
              <a:rPr lang="en-US" altLang="ja-JP" sz="2400">
                <a:latin typeface="+mn-ea"/>
              </a:rPr>
              <a:t>【</a:t>
            </a:r>
            <a:r>
              <a:rPr lang="ja-JP" altLang="en-US" sz="2400">
                <a:latin typeface="+mn-ea"/>
              </a:rPr>
              <a:t>要求</a:t>
            </a:r>
            <a:r>
              <a:rPr lang="en-US" altLang="ja-JP" sz="2400">
                <a:latin typeface="+mn-ea"/>
              </a:rPr>
              <a:t>】</a:t>
            </a:r>
          </a:p>
          <a:p>
            <a:r>
              <a:rPr lang="ja-JP" altLang="en-US" sz="2400">
                <a:latin typeface="+mn-ea"/>
              </a:rPr>
              <a:t>比較的低いコストで導入できる</a:t>
            </a:r>
            <a:endParaRPr lang="en-US" altLang="ja-JP" sz="2400">
              <a:latin typeface="+mn-ea"/>
            </a:endParaRPr>
          </a:p>
          <a:p>
            <a:r>
              <a:rPr lang="ja-JP" altLang="en-US" sz="2400">
                <a:latin typeface="+mn-ea"/>
              </a:rPr>
              <a:t>感染症予防のため、誰でも簡単に利用できる</a:t>
            </a:r>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4</a:t>
            </a:fld>
            <a:endParaRPr kumimoji="1" lang="ja-JP" altLang="en-US"/>
          </a:p>
        </p:txBody>
      </p:sp>
    </p:spTree>
    <p:extLst>
      <p:ext uri="{BB962C8B-B14F-4D97-AF65-F5344CB8AC3E}">
        <p14:creationId xmlns:p14="http://schemas.microsoft.com/office/powerpoint/2010/main" val="335591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EF103E-4B45-48C2-BB34-A18234E15E4A}"/>
              </a:ext>
            </a:extLst>
          </p:cNvPr>
          <p:cNvSpPr>
            <a:spLocks noGrp="1"/>
          </p:cNvSpPr>
          <p:nvPr>
            <p:ph type="title"/>
          </p:nvPr>
        </p:nvSpPr>
        <p:spPr/>
        <p:txBody>
          <a:bodyPr/>
          <a:lstStyle/>
          <a:p>
            <a:r>
              <a:rPr lang="ja-JP" altLang="en-US"/>
              <a:t>総合環境モニタリングシステム</a:t>
            </a:r>
            <a:endParaRPr kumimoji="1" lang="ja-JP" altLang="en-US"/>
          </a:p>
        </p:txBody>
      </p:sp>
      <p:sp>
        <p:nvSpPr>
          <p:cNvPr id="3" name="右矢印 6">
            <a:extLst>
              <a:ext uri="{FF2B5EF4-FFF2-40B4-BE49-F238E27FC236}">
                <a16:creationId xmlns:a16="http://schemas.microsoft.com/office/drawing/2014/main" id="{89B4C518-1B6B-40D7-A067-7039C7A8A720}"/>
              </a:ext>
            </a:extLst>
          </p:cNvPr>
          <p:cNvSpPr/>
          <p:nvPr/>
        </p:nvSpPr>
        <p:spPr>
          <a:xfrm>
            <a:off x="5776507" y="3550431"/>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4" name="Picture 2" descr="シングルボードコンピュータのイラスト">
            <a:extLst>
              <a:ext uri="{FF2B5EF4-FFF2-40B4-BE49-F238E27FC236}">
                <a16:creationId xmlns:a16="http://schemas.microsoft.com/office/drawing/2014/main" id="{C152FBC0-5B46-4241-B927-82BCF6F78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61" y="3065018"/>
            <a:ext cx="1905000" cy="16906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グループ化 4">
            <a:extLst>
              <a:ext uri="{FF2B5EF4-FFF2-40B4-BE49-F238E27FC236}">
                <a16:creationId xmlns:a16="http://schemas.microsoft.com/office/drawing/2014/main" id="{95BD063E-0BAA-489A-BBC6-89C933706E78}"/>
              </a:ext>
            </a:extLst>
          </p:cNvPr>
          <p:cNvGrpSpPr>
            <a:grpSpLocks noChangeAspect="1"/>
          </p:cNvGrpSpPr>
          <p:nvPr/>
        </p:nvGrpSpPr>
        <p:grpSpPr>
          <a:xfrm>
            <a:off x="10003770" y="2247533"/>
            <a:ext cx="1050943" cy="533400"/>
            <a:chOff x="9549603" y="2206257"/>
            <a:chExt cx="1587527" cy="805741"/>
          </a:xfrm>
        </p:grpSpPr>
        <p:pic>
          <p:nvPicPr>
            <p:cNvPr id="6" name="Picture 4" descr="青色発光ダイオードのイラスト（赤）">
              <a:extLst>
                <a:ext uri="{FF2B5EF4-FFF2-40B4-BE49-F238E27FC236}">
                  <a16:creationId xmlns:a16="http://schemas.microsoft.com/office/drawing/2014/main" id="{CB0BCC1A-65E7-499C-84BB-1B60D244F2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青色発光ダイオードのイラスト（緑）">
              <a:extLst>
                <a:ext uri="{FF2B5EF4-FFF2-40B4-BE49-F238E27FC236}">
                  <a16:creationId xmlns:a16="http://schemas.microsoft.com/office/drawing/2014/main" id="{372E4E27-B505-41E6-A759-DBC5A2E437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青色発光ダイオードのイラスト（青）">
              <a:extLst>
                <a:ext uri="{FF2B5EF4-FFF2-40B4-BE49-F238E27FC236}">
                  <a16:creationId xmlns:a16="http://schemas.microsoft.com/office/drawing/2014/main" id="{5FDDFEE9-4814-4962-997D-98CAD02009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10">
            <a:extLst>
              <a:ext uri="{FF2B5EF4-FFF2-40B4-BE49-F238E27FC236}">
                <a16:creationId xmlns:a16="http://schemas.microsoft.com/office/drawing/2014/main" id="{AEE73012-B513-4196-BBA0-E3F6F8A8FA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7963" y="1834517"/>
            <a:ext cx="1524078" cy="1524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ドーム形の防犯カメラのイラスト">
            <a:extLst>
              <a:ext uri="{FF2B5EF4-FFF2-40B4-BE49-F238E27FC236}">
                <a16:creationId xmlns:a16="http://schemas.microsoft.com/office/drawing/2014/main" id="{80650CAE-F688-401E-81CE-030FA06EAB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7069" y="2273439"/>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a:extLst>
              <a:ext uri="{FF2B5EF4-FFF2-40B4-BE49-F238E27FC236}">
                <a16:creationId xmlns:a16="http://schemas.microsoft.com/office/drawing/2014/main" id="{289D51CA-6DE0-4661-86F4-50FFDD030B9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7844" y="3166467"/>
            <a:ext cx="1524078" cy="152407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8FFC788F-DEEE-4888-A5AE-C9C98B6CBAAB}"/>
              </a:ext>
            </a:extLst>
          </p:cNvPr>
          <p:cNvSpPr txBox="1"/>
          <p:nvPr/>
        </p:nvSpPr>
        <p:spPr>
          <a:xfrm>
            <a:off x="1133725" y="5128353"/>
            <a:ext cx="3185487" cy="646331"/>
          </a:xfrm>
          <a:prstGeom prst="rect">
            <a:avLst/>
          </a:prstGeom>
          <a:noFill/>
        </p:spPr>
        <p:txBody>
          <a:bodyPr wrap="none" rtlCol="0">
            <a:spAutoFit/>
          </a:bodyPr>
          <a:lstStyle/>
          <a:p>
            <a:r>
              <a:rPr kumimoji="1" lang="ja-JP" altLang="en-US"/>
              <a:t>各種センサで、室内の環境を</a:t>
            </a:r>
            <a:endParaRPr kumimoji="1" lang="en-US" altLang="ja-JP"/>
          </a:p>
          <a:p>
            <a:r>
              <a:rPr kumimoji="1" lang="ja-JP" altLang="en-US"/>
              <a:t>モニタリングする</a:t>
            </a:r>
          </a:p>
        </p:txBody>
      </p:sp>
      <p:sp>
        <p:nvSpPr>
          <p:cNvPr id="13" name="テキスト ボックス 12">
            <a:extLst>
              <a:ext uri="{FF2B5EF4-FFF2-40B4-BE49-F238E27FC236}">
                <a16:creationId xmlns:a16="http://schemas.microsoft.com/office/drawing/2014/main" id="{0157A62B-912E-4100-9B5F-546BC2B97D17}"/>
              </a:ext>
            </a:extLst>
          </p:cNvPr>
          <p:cNvSpPr txBox="1"/>
          <p:nvPr/>
        </p:nvSpPr>
        <p:spPr>
          <a:xfrm>
            <a:off x="7125158" y="5128352"/>
            <a:ext cx="3469219" cy="646331"/>
          </a:xfrm>
          <a:prstGeom prst="rect">
            <a:avLst/>
          </a:prstGeom>
          <a:noFill/>
        </p:spPr>
        <p:txBody>
          <a:bodyPr wrap="none" rtlCol="0">
            <a:spAutoFit/>
          </a:bodyPr>
          <a:lstStyle/>
          <a:p>
            <a:r>
              <a:rPr kumimoji="1" lang="ja-JP" altLang="en-US"/>
              <a:t>室内環境を評価し、利用者に通知</a:t>
            </a:r>
            <a:endParaRPr kumimoji="1" lang="en-US" altLang="ja-JP"/>
          </a:p>
          <a:p>
            <a:r>
              <a:rPr kumimoji="1" lang="ja-JP" altLang="en-US"/>
              <a:t>（</a:t>
            </a:r>
            <a:r>
              <a:rPr kumimoji="1" lang="en-US" altLang="ja-JP"/>
              <a:t>LED</a:t>
            </a:r>
            <a:r>
              <a:rPr kumimoji="1" lang="ja-JP" altLang="en-US"/>
              <a:t>ライトなど）</a:t>
            </a:r>
          </a:p>
        </p:txBody>
      </p:sp>
      <p:pic>
        <p:nvPicPr>
          <p:cNvPr id="14" name="Picture 16" descr="横から見たパソコンで仕事をする人のイラスト（男性）">
            <a:extLst>
              <a:ext uri="{FF2B5EF4-FFF2-40B4-BE49-F238E27FC236}">
                <a16:creationId xmlns:a16="http://schemas.microsoft.com/office/drawing/2014/main" id="{BBEB875A-BB5D-46FF-A2D9-D26A53E976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078" y="2361833"/>
            <a:ext cx="18573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横から見たパソコンで仕事をする人のイラスト（女性）">
            <a:extLst>
              <a:ext uri="{FF2B5EF4-FFF2-40B4-BE49-F238E27FC236}">
                <a16:creationId xmlns:a16="http://schemas.microsoft.com/office/drawing/2014/main" id="{563322B8-0F6A-4EEF-95E4-EF4900AA0E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0798" y="2612581"/>
            <a:ext cx="1857375" cy="2143125"/>
          </a:xfrm>
          <a:prstGeom prst="rect">
            <a:avLst/>
          </a:prstGeom>
          <a:noFill/>
          <a:extLst>
            <a:ext uri="{909E8E84-426E-40DD-AFC4-6F175D3DCCD1}">
              <a14:hiddenFill xmlns:a14="http://schemas.microsoft.com/office/drawing/2010/main">
                <a:solidFill>
                  <a:srgbClr val="FFFFFF"/>
                </a:solidFill>
              </a14:hiddenFill>
            </a:ext>
          </a:extLst>
        </p:spPr>
      </p:pic>
      <p:sp>
        <p:nvSpPr>
          <p:cNvPr id="16" name="スライド番号プレースホルダー 15"/>
          <p:cNvSpPr>
            <a:spLocks noGrp="1"/>
          </p:cNvSpPr>
          <p:nvPr>
            <p:ph type="sldNum" sz="quarter" idx="12"/>
          </p:nvPr>
        </p:nvSpPr>
        <p:spPr/>
        <p:txBody>
          <a:bodyPr/>
          <a:lstStyle/>
          <a:p>
            <a:fld id="{DF56A911-C184-4CEA-8596-4EDBBD3FBE4E}" type="slidenum">
              <a:rPr kumimoji="1" lang="ja-JP" altLang="en-US" smtClean="0"/>
              <a:t>5</a:t>
            </a:fld>
            <a:endParaRPr kumimoji="1" lang="ja-JP" altLang="en-US"/>
          </a:p>
        </p:txBody>
      </p:sp>
    </p:spTree>
    <p:extLst>
      <p:ext uri="{BB962C8B-B14F-4D97-AF65-F5344CB8AC3E}">
        <p14:creationId xmlns:p14="http://schemas.microsoft.com/office/powerpoint/2010/main" val="106730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8B0F9-EA25-4764-BEEC-8BA4A02E2084}"/>
              </a:ext>
            </a:extLst>
          </p:cNvPr>
          <p:cNvSpPr>
            <a:spLocks noGrp="1"/>
          </p:cNvSpPr>
          <p:nvPr>
            <p:ph type="title"/>
          </p:nvPr>
        </p:nvSpPr>
        <p:spPr/>
        <p:txBody>
          <a:bodyPr/>
          <a:lstStyle/>
          <a:p>
            <a:r>
              <a:rPr lang="ja-JP" altLang="en-US"/>
              <a:t>システムの構成</a:t>
            </a:r>
            <a:endParaRPr kumimoji="1" lang="ja-JP" altLang="en-US"/>
          </a:p>
        </p:txBody>
      </p:sp>
      <p:sp>
        <p:nvSpPr>
          <p:cNvPr id="17" name="正方形/長方形 16"/>
          <p:cNvSpPr/>
          <p:nvPr/>
        </p:nvSpPr>
        <p:spPr>
          <a:xfrm>
            <a:off x="606549" y="2057400"/>
            <a:ext cx="6286500" cy="4204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3"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574" y="4404169"/>
            <a:ext cx="1494650" cy="16301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EBB8D6D5-FE1A-4D18-9BC8-8F32B72103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1942" y="2057400"/>
            <a:ext cx="1195782" cy="1469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ドーム形の防犯カメラのイラスト">
            <a:extLst>
              <a:ext uri="{FF2B5EF4-FFF2-40B4-BE49-F238E27FC236}">
                <a16:creationId xmlns:a16="http://schemas.microsoft.com/office/drawing/2014/main" id="{3368B0AE-6A87-46AC-A792-B7E53CA350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9641" y="2424798"/>
            <a:ext cx="597860" cy="7347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58BE7B9A-5EB9-49D2-852E-369FBB13CB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2164" y="2060890"/>
            <a:ext cx="1195782" cy="146951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C953EF17-F559-4FF7-9972-CFBB02056D97}"/>
              </a:ext>
            </a:extLst>
          </p:cNvPr>
          <p:cNvGrpSpPr>
            <a:grpSpLocks noChangeAspect="1"/>
          </p:cNvGrpSpPr>
          <p:nvPr/>
        </p:nvGrpSpPr>
        <p:grpSpPr>
          <a:xfrm>
            <a:off x="5109571" y="5013922"/>
            <a:ext cx="824563" cy="514305"/>
            <a:chOff x="9549603" y="2206257"/>
            <a:chExt cx="1587527" cy="805741"/>
          </a:xfrm>
        </p:grpSpPr>
        <p:pic>
          <p:nvPicPr>
            <p:cNvPr id="8"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a:extLst>
              <a:ext uri="{FF2B5EF4-FFF2-40B4-BE49-F238E27FC236}">
                <a16:creationId xmlns:a16="http://schemas.microsoft.com/office/drawing/2014/main" id="{54876C70-5DD7-4508-9FBE-AB3F9EA9D521}"/>
              </a:ext>
            </a:extLst>
          </p:cNvPr>
          <p:cNvSpPr txBox="1"/>
          <p:nvPr/>
        </p:nvSpPr>
        <p:spPr>
          <a:xfrm>
            <a:off x="1173353" y="3675246"/>
            <a:ext cx="571250" cy="356110"/>
          </a:xfrm>
          <a:prstGeom prst="rect">
            <a:avLst/>
          </a:prstGeom>
          <a:noFill/>
        </p:spPr>
        <p:txBody>
          <a:bodyPr wrap="none" rtlCol="0">
            <a:spAutoFit/>
          </a:bodyPr>
          <a:lstStyle/>
          <a:p>
            <a:r>
              <a:rPr kumimoji="1" lang="ja-JP" altLang="en-US"/>
              <a:t>カメラ</a:t>
            </a:r>
          </a:p>
        </p:txBody>
      </p:sp>
      <p:sp>
        <p:nvSpPr>
          <p:cNvPr id="12" name="テキスト ボックス 11">
            <a:extLst>
              <a:ext uri="{FF2B5EF4-FFF2-40B4-BE49-F238E27FC236}">
                <a16:creationId xmlns:a16="http://schemas.microsoft.com/office/drawing/2014/main" id="{E25FD8E1-677C-401D-A5CD-544E36A623F9}"/>
              </a:ext>
            </a:extLst>
          </p:cNvPr>
          <p:cNvSpPr txBox="1"/>
          <p:nvPr/>
        </p:nvSpPr>
        <p:spPr>
          <a:xfrm>
            <a:off x="2311407" y="3675246"/>
            <a:ext cx="1593764" cy="356110"/>
          </a:xfrm>
          <a:prstGeom prst="rect">
            <a:avLst/>
          </a:prstGeom>
          <a:noFill/>
        </p:spPr>
        <p:txBody>
          <a:bodyPr wrap="none" rtlCol="0">
            <a:spAutoFit/>
          </a:bodyPr>
          <a:lstStyle/>
          <a:p>
            <a:r>
              <a:rPr kumimoji="1" lang="ja-JP" altLang="en-US"/>
              <a:t>気温・湿度センサ</a:t>
            </a:r>
          </a:p>
        </p:txBody>
      </p:sp>
      <p:sp>
        <p:nvSpPr>
          <p:cNvPr id="13" name="テキスト ボックス 12">
            <a:extLst>
              <a:ext uri="{FF2B5EF4-FFF2-40B4-BE49-F238E27FC236}">
                <a16:creationId xmlns:a16="http://schemas.microsoft.com/office/drawing/2014/main" id="{727C5418-1886-4873-A70C-063EB41EE293}"/>
              </a:ext>
            </a:extLst>
          </p:cNvPr>
          <p:cNvSpPr txBox="1"/>
          <p:nvPr/>
        </p:nvSpPr>
        <p:spPr>
          <a:xfrm>
            <a:off x="4202063" y="3684402"/>
            <a:ext cx="1955984" cy="356110"/>
          </a:xfrm>
          <a:prstGeom prst="rect">
            <a:avLst/>
          </a:prstGeom>
          <a:noFill/>
        </p:spPr>
        <p:txBody>
          <a:bodyPr wrap="none" rtlCol="0">
            <a:spAutoFit/>
          </a:bodyPr>
          <a:lstStyle/>
          <a:p>
            <a:r>
              <a:rPr kumimoji="1" lang="ja-JP" altLang="en-US"/>
              <a:t>二酸化炭素濃度センサ</a:t>
            </a:r>
          </a:p>
        </p:txBody>
      </p:sp>
      <p:sp>
        <p:nvSpPr>
          <p:cNvPr id="14" name="テキスト ボックス 13">
            <a:extLst>
              <a:ext uri="{FF2B5EF4-FFF2-40B4-BE49-F238E27FC236}">
                <a16:creationId xmlns:a16="http://schemas.microsoft.com/office/drawing/2014/main" id="{842D64E1-79B6-4DC2-BD83-572F599BBDCB}"/>
              </a:ext>
            </a:extLst>
          </p:cNvPr>
          <p:cNvSpPr txBox="1"/>
          <p:nvPr/>
        </p:nvSpPr>
        <p:spPr>
          <a:xfrm>
            <a:off x="1589742" y="5905528"/>
            <a:ext cx="614314" cy="356110"/>
          </a:xfrm>
          <a:prstGeom prst="rect">
            <a:avLst/>
          </a:prstGeom>
          <a:noFill/>
        </p:spPr>
        <p:txBody>
          <a:bodyPr wrap="none" rtlCol="0">
            <a:spAutoFit/>
          </a:bodyPr>
          <a:lstStyle/>
          <a:p>
            <a:r>
              <a:rPr kumimoji="1" lang="en-US" altLang="ja-JP"/>
              <a:t>Jetson</a:t>
            </a:r>
            <a:endParaRPr kumimoji="1" lang="ja-JP" altLang="en-US"/>
          </a:p>
        </p:txBody>
      </p:sp>
      <p:sp>
        <p:nvSpPr>
          <p:cNvPr id="15" name="テキスト ボックス 14">
            <a:extLst>
              <a:ext uri="{FF2B5EF4-FFF2-40B4-BE49-F238E27FC236}">
                <a16:creationId xmlns:a16="http://schemas.microsoft.com/office/drawing/2014/main" id="{EFC5D5C5-6E6B-4D0A-8427-D2A0D8FE4FE6}"/>
              </a:ext>
            </a:extLst>
          </p:cNvPr>
          <p:cNvSpPr txBox="1"/>
          <p:nvPr/>
        </p:nvSpPr>
        <p:spPr>
          <a:xfrm>
            <a:off x="5130421" y="5905528"/>
            <a:ext cx="1042889" cy="356110"/>
          </a:xfrm>
          <a:prstGeom prst="rect">
            <a:avLst/>
          </a:prstGeom>
          <a:noFill/>
        </p:spPr>
        <p:txBody>
          <a:bodyPr wrap="none" rtlCol="0">
            <a:spAutoFit/>
          </a:bodyPr>
          <a:lstStyle/>
          <a:p>
            <a:r>
              <a:rPr kumimoji="1" lang="en-US" altLang="ja-JP"/>
              <a:t>LED</a:t>
            </a:r>
            <a:r>
              <a:rPr kumimoji="1" lang="ja-JP" altLang="en-US"/>
              <a:t>ライト</a:t>
            </a:r>
          </a:p>
        </p:txBody>
      </p:sp>
      <p:sp>
        <p:nvSpPr>
          <p:cNvPr id="16" name="スライド番号プレースホルダー 15"/>
          <p:cNvSpPr>
            <a:spLocks noGrp="1"/>
          </p:cNvSpPr>
          <p:nvPr>
            <p:ph type="sldNum" sz="quarter" idx="12"/>
          </p:nvPr>
        </p:nvSpPr>
        <p:spPr/>
        <p:txBody>
          <a:bodyPr/>
          <a:lstStyle/>
          <a:p>
            <a:fld id="{DF56A911-C184-4CEA-8596-4EDBBD3FBE4E}" type="slidenum">
              <a:rPr kumimoji="1" lang="ja-JP" altLang="en-US" smtClean="0"/>
              <a:t>6</a:t>
            </a:fld>
            <a:endParaRPr kumimoji="1" lang="ja-JP" altLang="en-US"/>
          </a:p>
        </p:txBody>
      </p:sp>
      <p:sp>
        <p:nvSpPr>
          <p:cNvPr id="20" name="テキスト ボックス 19"/>
          <p:cNvSpPr txBox="1"/>
          <p:nvPr/>
        </p:nvSpPr>
        <p:spPr>
          <a:xfrm>
            <a:off x="697230" y="2057400"/>
            <a:ext cx="1247387" cy="367398"/>
          </a:xfrm>
          <a:prstGeom prst="rect">
            <a:avLst/>
          </a:prstGeom>
          <a:noFill/>
        </p:spPr>
        <p:txBody>
          <a:bodyPr wrap="square" rtlCol="0">
            <a:spAutoFit/>
          </a:bodyPr>
          <a:lstStyle/>
          <a:p>
            <a:r>
              <a:rPr kumimoji="1" lang="ja-JP" altLang="en-US"/>
              <a:t>屋内</a:t>
            </a:r>
          </a:p>
        </p:txBody>
      </p:sp>
      <p:sp>
        <p:nvSpPr>
          <p:cNvPr id="21" name="正方形/長方形 20"/>
          <p:cNvSpPr/>
          <p:nvPr/>
        </p:nvSpPr>
        <p:spPr>
          <a:xfrm>
            <a:off x="7235190" y="2057400"/>
            <a:ext cx="4343400" cy="4251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7246620" y="2057400"/>
            <a:ext cx="1247387" cy="367398"/>
          </a:xfrm>
          <a:prstGeom prst="rect">
            <a:avLst/>
          </a:prstGeom>
          <a:noFill/>
        </p:spPr>
        <p:txBody>
          <a:bodyPr wrap="square" rtlCol="0">
            <a:spAutoFit/>
          </a:bodyPr>
          <a:lstStyle/>
          <a:p>
            <a:r>
              <a:rPr kumimoji="1" lang="ja-JP" altLang="en-US"/>
              <a:t>屋外</a:t>
            </a:r>
          </a:p>
        </p:txBody>
      </p:sp>
      <p:grpSp>
        <p:nvGrpSpPr>
          <p:cNvPr id="23" name="グループ化 22">
            <a:extLst>
              <a:ext uri="{FF2B5EF4-FFF2-40B4-BE49-F238E27FC236}">
                <a16:creationId xmlns:a16="http://schemas.microsoft.com/office/drawing/2014/main" id="{C953EF17-F559-4FF7-9972-CFBB02056D97}"/>
              </a:ext>
            </a:extLst>
          </p:cNvPr>
          <p:cNvGrpSpPr>
            <a:grpSpLocks noChangeAspect="1"/>
          </p:cNvGrpSpPr>
          <p:nvPr/>
        </p:nvGrpSpPr>
        <p:grpSpPr>
          <a:xfrm>
            <a:off x="10144188" y="5105362"/>
            <a:ext cx="824563" cy="514305"/>
            <a:chOff x="9549603" y="2206257"/>
            <a:chExt cx="1587527" cy="805741"/>
          </a:xfrm>
        </p:grpSpPr>
        <p:pic>
          <p:nvPicPr>
            <p:cNvPr id="24"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テキスト ボックス 26">
            <a:extLst>
              <a:ext uri="{FF2B5EF4-FFF2-40B4-BE49-F238E27FC236}">
                <a16:creationId xmlns:a16="http://schemas.microsoft.com/office/drawing/2014/main" id="{EFC5D5C5-6E6B-4D0A-8427-D2A0D8FE4FE6}"/>
              </a:ext>
            </a:extLst>
          </p:cNvPr>
          <p:cNvSpPr txBox="1"/>
          <p:nvPr/>
        </p:nvSpPr>
        <p:spPr>
          <a:xfrm>
            <a:off x="10204772" y="5850226"/>
            <a:ext cx="1042889" cy="356110"/>
          </a:xfrm>
          <a:prstGeom prst="rect">
            <a:avLst/>
          </a:prstGeom>
          <a:noFill/>
        </p:spPr>
        <p:txBody>
          <a:bodyPr wrap="none" rtlCol="0">
            <a:spAutoFit/>
          </a:bodyPr>
          <a:lstStyle/>
          <a:p>
            <a:r>
              <a:rPr kumimoji="1" lang="en-US" altLang="ja-JP"/>
              <a:t>LED</a:t>
            </a:r>
            <a:r>
              <a:rPr kumimoji="1" lang="ja-JP" altLang="en-US"/>
              <a:t>ライト</a:t>
            </a:r>
          </a:p>
        </p:txBody>
      </p:sp>
      <p:pic>
        <p:nvPicPr>
          <p:cNvPr id="28"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967" y="4198841"/>
            <a:ext cx="1494650" cy="1630162"/>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842D64E1-79B6-4DC2-BD83-572F599BBDCB}"/>
              </a:ext>
            </a:extLst>
          </p:cNvPr>
          <p:cNvSpPr txBox="1"/>
          <p:nvPr/>
        </p:nvSpPr>
        <p:spPr>
          <a:xfrm>
            <a:off x="8412824" y="5802361"/>
            <a:ext cx="931858" cy="369332"/>
          </a:xfrm>
          <a:prstGeom prst="rect">
            <a:avLst/>
          </a:prstGeom>
          <a:noFill/>
        </p:spPr>
        <p:txBody>
          <a:bodyPr wrap="none" rtlCol="0">
            <a:spAutoFit/>
          </a:bodyPr>
          <a:lstStyle/>
          <a:p>
            <a:r>
              <a:rPr kumimoji="1" lang="en-US" altLang="ja-JP" err="1"/>
              <a:t>Twe</a:t>
            </a:r>
            <a:r>
              <a:rPr kumimoji="1" lang="en-US" altLang="ja-JP"/>
              <a:t>-lite</a:t>
            </a:r>
            <a:endParaRPr kumimoji="1" lang="ja-JP" altLang="en-US"/>
          </a:p>
        </p:txBody>
      </p:sp>
      <p:pic>
        <p:nvPicPr>
          <p:cNvPr id="1026" name="Picture 2" descr="https://2.bp.blogspot.com/-YL337B_eimA/W4PQmHQE8LI/AAAAAAABOPs/Tz8DNJ6Foi0J9JCdPKRrEq2hQxCPRwPAwCLcBGAs/s800/audio_craft_speaker_speaker_unit.png"/>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2888224" y="4463374"/>
            <a:ext cx="1525496" cy="1525496"/>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42D64E1-79B6-4DC2-BD83-572F599BBDCB}"/>
              </a:ext>
            </a:extLst>
          </p:cNvPr>
          <p:cNvSpPr txBox="1"/>
          <p:nvPr/>
        </p:nvSpPr>
        <p:spPr>
          <a:xfrm>
            <a:off x="3360081" y="5885420"/>
            <a:ext cx="840295" cy="369332"/>
          </a:xfrm>
          <a:prstGeom prst="rect">
            <a:avLst/>
          </a:prstGeom>
          <a:noFill/>
        </p:spPr>
        <p:txBody>
          <a:bodyPr wrap="none" rtlCol="0">
            <a:spAutoFit/>
          </a:bodyPr>
          <a:lstStyle/>
          <a:p>
            <a:r>
              <a:rPr kumimoji="1" lang="ja-JP" altLang="en-US"/>
              <a:t>ブザー</a:t>
            </a:r>
          </a:p>
        </p:txBody>
      </p:sp>
    </p:spTree>
    <p:extLst>
      <p:ext uri="{BB962C8B-B14F-4D97-AF65-F5344CB8AC3E}">
        <p14:creationId xmlns:p14="http://schemas.microsoft.com/office/powerpoint/2010/main" val="9042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直線矢印コネクタ 12">
            <a:extLst>
              <a:ext uri="{FF2B5EF4-FFF2-40B4-BE49-F238E27FC236}">
                <a16:creationId xmlns:a16="http://schemas.microsoft.com/office/drawing/2014/main" id="{F9002C72-47C8-477A-9859-DC950754E436}"/>
              </a:ext>
            </a:extLst>
          </p:cNvPr>
          <p:cNvCxnSpPr>
            <a:cxnSpLocks/>
          </p:cNvCxnSpPr>
          <p:nvPr/>
        </p:nvCxnSpPr>
        <p:spPr>
          <a:xfrm>
            <a:off x="8440420"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A4CAD47-9284-4553-A376-6DB287CE3AE7}"/>
              </a:ext>
            </a:extLst>
          </p:cNvPr>
          <p:cNvSpPr>
            <a:spLocks noGrp="1"/>
          </p:cNvSpPr>
          <p:nvPr>
            <p:ph type="title"/>
          </p:nvPr>
        </p:nvSpPr>
        <p:spPr/>
        <p:txBody>
          <a:bodyPr/>
          <a:lstStyle/>
          <a:p>
            <a:r>
              <a:rPr kumimoji="1" lang="ja-JP" altLang="en-US"/>
              <a:t>感染予防対策ルール設定</a:t>
            </a:r>
          </a:p>
        </p:txBody>
      </p:sp>
      <p:graphicFrame>
        <p:nvGraphicFramePr>
          <p:cNvPr id="3" name="図表 2">
            <a:extLst>
              <a:ext uri="{FF2B5EF4-FFF2-40B4-BE49-F238E27FC236}">
                <a16:creationId xmlns:a16="http://schemas.microsoft.com/office/drawing/2014/main" id="{1B917167-3FBF-413E-A5B6-26F03C9DB1D2}"/>
              </a:ext>
            </a:extLst>
          </p:cNvPr>
          <p:cNvGraphicFramePr/>
          <p:nvPr>
            <p:extLst>
              <p:ext uri="{D42A27DB-BD31-4B8C-83A1-F6EECF244321}">
                <p14:modId xmlns:p14="http://schemas.microsoft.com/office/powerpoint/2010/main" val="581096990"/>
              </p:ext>
            </p:extLst>
          </p:nvPr>
        </p:nvGraphicFramePr>
        <p:xfrm>
          <a:off x="2099350" y="17496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5696111E-194A-4656-817E-904049F6E044}"/>
              </a:ext>
            </a:extLst>
          </p:cNvPr>
          <p:cNvSpPr txBox="1"/>
          <p:nvPr/>
        </p:nvSpPr>
        <p:spPr>
          <a:xfrm>
            <a:off x="262567" y="3710478"/>
            <a:ext cx="11727826" cy="1754326"/>
          </a:xfrm>
          <a:prstGeom prst="rect">
            <a:avLst/>
          </a:prstGeom>
          <a:noFill/>
        </p:spPr>
        <p:txBody>
          <a:bodyPr wrap="none" rtlCol="0">
            <a:spAutoFit/>
          </a:bodyPr>
          <a:lstStyle/>
          <a:p>
            <a:r>
              <a:rPr kumimoji="1" lang="ja-JP" altLang="en-US" b="1"/>
              <a:t>一定時間（</a:t>
            </a:r>
            <a:r>
              <a:rPr kumimoji="1" lang="en-US" altLang="ja-JP" b="1"/>
              <a:t>3</a:t>
            </a:r>
            <a:r>
              <a:rPr kumimoji="1" lang="ja-JP" altLang="en-US" b="1"/>
              <a:t>分程度）ごとのデータをもとに室内環境を分析（上限人数の</a:t>
            </a:r>
            <a:r>
              <a:rPr kumimoji="1" lang="en-US" altLang="ja-JP" b="1"/>
              <a:t>80</a:t>
            </a:r>
            <a:r>
              <a:rPr kumimoji="1" lang="ja-JP" altLang="en-US" b="1"/>
              <a:t>％以上の人数が滞在中の時間帯のみ）</a:t>
            </a:r>
            <a:endParaRPr kumimoji="1" lang="en-US" altLang="ja-JP" b="1"/>
          </a:p>
          <a:p>
            <a:endParaRPr kumimoji="1" lang="en-US" altLang="ja-JP" b="1"/>
          </a:p>
          <a:p>
            <a:r>
              <a:rPr kumimoji="1" lang="ja-JP" altLang="en-US" b="1"/>
              <a:t>・いずれの警戒レベルでも、床面積に対する人口密度が基準値を超えていれば警告</a:t>
            </a:r>
          </a:p>
          <a:p>
            <a:r>
              <a:rPr kumimoji="1" lang="ja-JP" altLang="en-US" b="1"/>
              <a:t>・</a:t>
            </a:r>
            <a:r>
              <a:rPr kumimoji="1" lang="en-US" altLang="ja-JP" b="1"/>
              <a:t>CO2</a:t>
            </a:r>
            <a:r>
              <a:rPr kumimoji="1" lang="ja-JP" altLang="en-US" b="1"/>
              <a:t>濃度が基準値を一定時間（</a:t>
            </a:r>
            <a:r>
              <a:rPr kumimoji="1" lang="en-US" altLang="ja-JP" b="1"/>
              <a:t>15</a:t>
            </a:r>
            <a:r>
              <a:rPr kumimoji="1" lang="ja-JP" altLang="en-US" b="1"/>
              <a:t>分程度）連続で超えていれば室内に滞在できる上限人数を少なく設定し、換気を</a:t>
            </a:r>
            <a:endParaRPr kumimoji="1" lang="en-US" altLang="ja-JP" b="1"/>
          </a:p>
          <a:p>
            <a:r>
              <a:rPr kumimoji="1" lang="ja-JP" altLang="en-US" b="1"/>
              <a:t>　要請するとともに、警戒レベルを上げる</a:t>
            </a:r>
            <a:endParaRPr kumimoji="1" lang="en-US" altLang="ja-JP" b="1"/>
          </a:p>
          <a:p>
            <a:r>
              <a:rPr kumimoji="1" lang="ja-JP" altLang="en-US" b="1"/>
              <a:t>　⇒一定時間基準値をクリアできれば上限を緩和し、警戒レベルを下げる</a:t>
            </a:r>
            <a:endParaRPr kumimoji="1" lang="en-US" altLang="ja-JP" b="1"/>
          </a:p>
        </p:txBody>
      </p:sp>
      <p:sp>
        <p:nvSpPr>
          <p:cNvPr id="5" name="吹き出し: 円形 4">
            <a:extLst>
              <a:ext uri="{FF2B5EF4-FFF2-40B4-BE49-F238E27FC236}">
                <a16:creationId xmlns:a16="http://schemas.microsoft.com/office/drawing/2014/main" id="{05520811-502A-4DD5-A44F-02605B511F39}"/>
              </a:ext>
            </a:extLst>
          </p:cNvPr>
          <p:cNvSpPr/>
          <p:nvPr/>
        </p:nvSpPr>
        <p:spPr>
          <a:xfrm>
            <a:off x="7178145" y="5299718"/>
            <a:ext cx="4860000" cy="1008000"/>
          </a:xfrm>
          <a:prstGeom prst="wedgeEllipseCallout">
            <a:avLst>
              <a:gd name="adj1" fmla="val -31235"/>
              <a:gd name="adj2" fmla="val -604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bg1"/>
                </a:solidFill>
              </a:rPr>
              <a:t>床面積だけではわからない部屋ごとの特性があるため、部屋ごとに基準を設定する</a:t>
            </a:r>
          </a:p>
        </p:txBody>
      </p:sp>
      <p:cxnSp>
        <p:nvCxnSpPr>
          <p:cNvPr id="7" name="直線矢印コネクタ 6">
            <a:extLst>
              <a:ext uri="{FF2B5EF4-FFF2-40B4-BE49-F238E27FC236}">
                <a16:creationId xmlns:a16="http://schemas.microsoft.com/office/drawing/2014/main" id="{43D723E2-60CE-4332-8ED4-E325DCFBCFB0}"/>
              </a:ext>
            </a:extLst>
          </p:cNvPr>
          <p:cNvCxnSpPr>
            <a:cxnSpLocks/>
          </p:cNvCxnSpPr>
          <p:nvPr/>
        </p:nvCxnSpPr>
        <p:spPr>
          <a:xfrm>
            <a:off x="5273856" y="2410826"/>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C45A042-5038-43E2-A537-CF8EB63C8187}"/>
              </a:ext>
            </a:extLst>
          </p:cNvPr>
          <p:cNvSpPr txBox="1"/>
          <p:nvPr/>
        </p:nvSpPr>
        <p:spPr>
          <a:xfrm>
            <a:off x="5423144" y="1902280"/>
            <a:ext cx="1027845" cy="523220"/>
          </a:xfrm>
          <a:prstGeom prst="rect">
            <a:avLst/>
          </a:prstGeom>
          <a:noFill/>
        </p:spPr>
        <p:txBody>
          <a:bodyPr wrap="none" rtlCol="0">
            <a:spAutoFit/>
          </a:bodyPr>
          <a:lstStyle/>
          <a:p>
            <a:pPr algn="ctr"/>
            <a:r>
              <a:rPr kumimoji="1" lang="en-US" altLang="ja-JP" sz="1400"/>
              <a:t>CO2</a:t>
            </a:r>
            <a:r>
              <a:rPr kumimoji="1" lang="ja-JP" altLang="en-US" sz="1400"/>
              <a:t>濃度の</a:t>
            </a:r>
            <a:endParaRPr kumimoji="1" lang="en-US" altLang="ja-JP" sz="1400"/>
          </a:p>
          <a:p>
            <a:pPr algn="ctr"/>
            <a:r>
              <a:rPr kumimoji="1" lang="ja-JP" altLang="en-US" sz="1400"/>
              <a:t>許容範囲</a:t>
            </a:r>
          </a:p>
        </p:txBody>
      </p:sp>
      <p:sp>
        <p:nvSpPr>
          <p:cNvPr id="9" name="テキスト ボックス 8">
            <a:extLst>
              <a:ext uri="{FF2B5EF4-FFF2-40B4-BE49-F238E27FC236}">
                <a16:creationId xmlns:a16="http://schemas.microsoft.com/office/drawing/2014/main" id="{A9AA34E5-4C38-4514-9243-771F95E8AFB9}"/>
              </a:ext>
            </a:extLst>
          </p:cNvPr>
          <p:cNvSpPr txBox="1"/>
          <p:nvPr/>
        </p:nvSpPr>
        <p:spPr>
          <a:xfrm>
            <a:off x="477573" y="2673487"/>
            <a:ext cx="1596912" cy="523220"/>
          </a:xfrm>
          <a:prstGeom prst="rect">
            <a:avLst/>
          </a:prstGeom>
          <a:noFill/>
        </p:spPr>
        <p:txBody>
          <a:bodyPr wrap="none" rtlCol="0">
            <a:spAutoFit/>
          </a:bodyPr>
          <a:lstStyle/>
          <a:p>
            <a:r>
              <a:rPr kumimoji="1" lang="ja-JP" altLang="en-US" sz="1400" b="1">
                <a:solidFill>
                  <a:schemeClr val="accent1"/>
                </a:solidFill>
              </a:rPr>
              <a:t>感染予防ルール</a:t>
            </a:r>
            <a:endParaRPr kumimoji="1" lang="en-US" altLang="ja-JP" sz="1400" b="1">
              <a:solidFill>
                <a:schemeClr val="accent1"/>
              </a:solidFill>
            </a:endParaRPr>
          </a:p>
          <a:p>
            <a:r>
              <a:rPr kumimoji="1" lang="ja-JP" altLang="en-US" sz="1400" b="1">
                <a:solidFill>
                  <a:schemeClr val="accent1"/>
                </a:solidFill>
              </a:rPr>
              <a:t>部屋の警戒レベル</a:t>
            </a:r>
          </a:p>
        </p:txBody>
      </p:sp>
      <p:cxnSp>
        <p:nvCxnSpPr>
          <p:cNvPr id="10" name="直線矢印コネクタ 9">
            <a:extLst>
              <a:ext uri="{FF2B5EF4-FFF2-40B4-BE49-F238E27FC236}">
                <a16:creationId xmlns:a16="http://schemas.microsoft.com/office/drawing/2014/main" id="{8C57CBE6-0A91-4B97-9E92-0091F8A0E220}"/>
              </a:ext>
            </a:extLst>
          </p:cNvPr>
          <p:cNvCxnSpPr>
            <a:cxnSpLocks/>
          </p:cNvCxnSpPr>
          <p:nvPr/>
        </p:nvCxnSpPr>
        <p:spPr>
          <a:xfrm>
            <a:off x="684974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345DFFF-2077-4108-BA41-1C0D7A2E1602}"/>
              </a:ext>
            </a:extLst>
          </p:cNvPr>
          <p:cNvCxnSpPr>
            <a:cxnSpLocks/>
          </p:cNvCxnSpPr>
          <p:nvPr/>
        </p:nvCxnSpPr>
        <p:spPr>
          <a:xfrm>
            <a:off x="368109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16B44C-7D4B-46CB-A9C0-D1DAC105FC25}"/>
              </a:ext>
            </a:extLst>
          </p:cNvPr>
          <p:cNvCxnSpPr>
            <a:cxnSpLocks/>
          </p:cNvCxnSpPr>
          <p:nvPr/>
        </p:nvCxnSpPr>
        <p:spPr>
          <a:xfrm>
            <a:off x="206819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A2F1C2C-E1DE-4008-BD67-F77A4F33FB3F}"/>
              </a:ext>
            </a:extLst>
          </p:cNvPr>
          <p:cNvCxnSpPr>
            <a:cxnSpLocks/>
          </p:cNvCxnSpPr>
          <p:nvPr/>
        </p:nvCxnSpPr>
        <p:spPr>
          <a:xfrm>
            <a:off x="1515316" y="2481964"/>
            <a:ext cx="9000000" cy="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41BE989-272E-4C59-AEEE-B739881C2365}"/>
              </a:ext>
            </a:extLst>
          </p:cNvPr>
          <p:cNvSpPr txBox="1"/>
          <p:nvPr/>
        </p:nvSpPr>
        <p:spPr>
          <a:xfrm>
            <a:off x="244930" y="2223704"/>
            <a:ext cx="1566454" cy="307777"/>
          </a:xfrm>
          <a:prstGeom prst="rect">
            <a:avLst/>
          </a:prstGeom>
          <a:noFill/>
        </p:spPr>
        <p:txBody>
          <a:bodyPr wrap="none" rtlCol="0">
            <a:spAutoFit/>
          </a:bodyPr>
          <a:lstStyle/>
          <a:p>
            <a:pPr algn="ctr"/>
            <a:r>
              <a:rPr kumimoji="1" lang="en-US" altLang="ja-JP" sz="1400"/>
              <a:t>CO2</a:t>
            </a:r>
            <a:r>
              <a:rPr kumimoji="1" lang="ja-JP" altLang="en-US" sz="1400"/>
              <a:t>濃度（測定値）</a:t>
            </a:r>
            <a:endParaRPr kumimoji="1" lang="en-US" altLang="ja-JP" sz="1400"/>
          </a:p>
        </p:txBody>
      </p:sp>
      <p:cxnSp>
        <p:nvCxnSpPr>
          <p:cNvPr id="21" name="直線矢印コネクタ 20">
            <a:extLst>
              <a:ext uri="{FF2B5EF4-FFF2-40B4-BE49-F238E27FC236}">
                <a16:creationId xmlns:a16="http://schemas.microsoft.com/office/drawing/2014/main" id="{C28679A7-BB80-4210-84B9-6031294B58EE}"/>
              </a:ext>
            </a:extLst>
          </p:cNvPr>
          <p:cNvCxnSpPr>
            <a:cxnSpLocks/>
          </p:cNvCxnSpPr>
          <p:nvPr/>
        </p:nvCxnSpPr>
        <p:spPr>
          <a:xfrm>
            <a:off x="1512141" y="3282064"/>
            <a:ext cx="9000000" cy="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855E202C-8E52-4E3D-8FC6-491372F92B7A}"/>
              </a:ext>
            </a:extLst>
          </p:cNvPr>
          <p:cNvSpPr txBox="1"/>
          <p:nvPr/>
        </p:nvSpPr>
        <p:spPr>
          <a:xfrm>
            <a:off x="4537223" y="3282064"/>
            <a:ext cx="2949846" cy="307777"/>
          </a:xfrm>
          <a:prstGeom prst="rect">
            <a:avLst/>
          </a:prstGeom>
          <a:noFill/>
        </p:spPr>
        <p:txBody>
          <a:bodyPr wrap="none" rtlCol="0">
            <a:spAutoFit/>
          </a:bodyPr>
          <a:lstStyle/>
          <a:p>
            <a:pPr algn="ctr"/>
            <a:r>
              <a:rPr kumimoji="1" lang="ja-JP" altLang="en-US" sz="1400"/>
              <a:t>滞在可能人数（レベルに応じて設定）</a:t>
            </a:r>
          </a:p>
        </p:txBody>
      </p:sp>
      <p:sp>
        <p:nvSpPr>
          <p:cNvPr id="24" name="楕円 23">
            <a:extLst>
              <a:ext uri="{FF2B5EF4-FFF2-40B4-BE49-F238E27FC236}">
                <a16:creationId xmlns:a16="http://schemas.microsoft.com/office/drawing/2014/main" id="{64B6B9AE-5858-4456-A283-1FEB256F2A74}"/>
              </a:ext>
            </a:extLst>
          </p:cNvPr>
          <p:cNvSpPr/>
          <p:nvPr/>
        </p:nvSpPr>
        <p:spPr>
          <a:xfrm>
            <a:off x="10227350" y="3330038"/>
            <a:ext cx="180000" cy="1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少</a:t>
            </a:r>
          </a:p>
        </p:txBody>
      </p:sp>
      <p:sp>
        <p:nvSpPr>
          <p:cNvPr id="26" name="楕円 25">
            <a:extLst>
              <a:ext uri="{FF2B5EF4-FFF2-40B4-BE49-F238E27FC236}">
                <a16:creationId xmlns:a16="http://schemas.microsoft.com/office/drawing/2014/main" id="{0EABC944-17EB-4176-AD46-59E03C2D3DB4}"/>
              </a:ext>
            </a:extLst>
          </p:cNvPr>
          <p:cNvSpPr/>
          <p:nvPr/>
        </p:nvSpPr>
        <p:spPr>
          <a:xfrm>
            <a:off x="1925400" y="3339000"/>
            <a:ext cx="180000" cy="1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多</a:t>
            </a:r>
          </a:p>
        </p:txBody>
      </p:sp>
      <p:sp>
        <p:nvSpPr>
          <p:cNvPr id="6" name="テキスト ボックス 5">
            <a:extLst>
              <a:ext uri="{FF2B5EF4-FFF2-40B4-BE49-F238E27FC236}">
                <a16:creationId xmlns:a16="http://schemas.microsoft.com/office/drawing/2014/main" id="{824A108F-7889-4C9F-8105-ECDC709CCBDE}"/>
              </a:ext>
            </a:extLst>
          </p:cNvPr>
          <p:cNvSpPr txBox="1"/>
          <p:nvPr/>
        </p:nvSpPr>
        <p:spPr>
          <a:xfrm>
            <a:off x="2069112" y="3240163"/>
            <a:ext cx="1782860" cy="276999"/>
          </a:xfrm>
          <a:prstGeom prst="rect">
            <a:avLst/>
          </a:prstGeom>
          <a:noFill/>
          <a:ln>
            <a:solidFill>
              <a:srgbClr val="92D050"/>
            </a:solidFill>
          </a:ln>
        </p:spPr>
        <p:txBody>
          <a:bodyPr wrap="none" rtlCol="0">
            <a:spAutoFit/>
          </a:bodyPr>
          <a:lstStyle/>
          <a:p>
            <a:pPr algn="ctr"/>
            <a:r>
              <a:rPr kumimoji="1" lang="ja-JP" altLang="en-US" sz="1200"/>
              <a:t>部屋の広さに応じて設定</a:t>
            </a:r>
          </a:p>
        </p:txBody>
      </p:sp>
      <p:sp>
        <p:nvSpPr>
          <p:cNvPr id="14" name="スライド番号プレースホルダー 13"/>
          <p:cNvSpPr>
            <a:spLocks noGrp="1"/>
          </p:cNvSpPr>
          <p:nvPr>
            <p:ph type="sldNum" sz="quarter" idx="12"/>
          </p:nvPr>
        </p:nvSpPr>
        <p:spPr/>
        <p:txBody>
          <a:bodyPr/>
          <a:lstStyle/>
          <a:p>
            <a:fld id="{DF56A911-C184-4CEA-8596-4EDBBD3FBE4E}" type="slidenum">
              <a:rPr kumimoji="1" lang="ja-JP" altLang="en-US" smtClean="0"/>
              <a:t>7</a:t>
            </a:fld>
            <a:endParaRPr kumimoji="1" lang="ja-JP" altLang="en-US"/>
          </a:p>
        </p:txBody>
      </p:sp>
    </p:spTree>
    <p:extLst>
      <p:ext uri="{BB962C8B-B14F-4D97-AF65-F5344CB8AC3E}">
        <p14:creationId xmlns:p14="http://schemas.microsoft.com/office/powerpoint/2010/main" val="223764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システムの基本機能</a:t>
            </a:r>
          </a:p>
        </p:txBody>
      </p:sp>
      <p:sp>
        <p:nvSpPr>
          <p:cNvPr id="3" name="テキスト ボックス 2"/>
          <p:cNvSpPr txBox="1"/>
          <p:nvPr/>
        </p:nvSpPr>
        <p:spPr>
          <a:xfrm>
            <a:off x="1051212" y="2459504"/>
            <a:ext cx="7715574" cy="2246769"/>
          </a:xfrm>
          <a:prstGeom prst="rect">
            <a:avLst/>
          </a:prstGeom>
          <a:noFill/>
        </p:spPr>
        <p:txBody>
          <a:bodyPr wrap="none" rtlCol="0">
            <a:spAutoFit/>
          </a:bodyPr>
          <a:lstStyle/>
          <a:p>
            <a:r>
              <a:rPr kumimoji="1" lang="ja-JP" altLang="en-US" sz="2000" b="1"/>
              <a:t>・以下の</a:t>
            </a:r>
            <a:r>
              <a:rPr kumimoji="1" lang="en-US" altLang="ja-JP" sz="2000" b="1"/>
              <a:t>2</a:t>
            </a:r>
            <a:r>
              <a:rPr kumimoji="1" lang="ja-JP" altLang="en-US" sz="2000" b="1"/>
              <a:t>要素を監視し、警告を出す</a:t>
            </a:r>
            <a:endParaRPr kumimoji="1" lang="en-US" altLang="ja-JP" sz="2000" b="1"/>
          </a:p>
          <a:p>
            <a:r>
              <a:rPr kumimoji="1" lang="ja-JP" altLang="en-US" sz="2000" b="1"/>
              <a:t>　・換気が必要な状態になっていないか</a:t>
            </a:r>
            <a:endParaRPr kumimoji="1" lang="en-US" altLang="ja-JP" sz="2000" b="1"/>
          </a:p>
          <a:p>
            <a:r>
              <a:rPr kumimoji="1" lang="ja-JP" altLang="en-US" sz="2000" b="1"/>
              <a:t>　・温湿度が適正範囲外にないか</a:t>
            </a:r>
            <a:endParaRPr kumimoji="1" lang="en-US" altLang="ja-JP" sz="2000" b="1"/>
          </a:p>
          <a:p>
            <a:endParaRPr kumimoji="1" lang="en-US" altLang="ja-JP" sz="2000" b="1"/>
          </a:p>
          <a:p>
            <a:endParaRPr kumimoji="1" lang="en-US" altLang="ja-JP" sz="2000" b="1"/>
          </a:p>
          <a:p>
            <a:r>
              <a:rPr kumimoji="1" lang="ja-JP" altLang="en-US" sz="2000" b="1"/>
              <a:t>・その部屋の人数などの状況をもとに室外に入室危険度を表示する</a:t>
            </a:r>
            <a:endParaRPr kumimoji="1" lang="en-US" altLang="ja-JP" sz="2000" b="1"/>
          </a:p>
          <a:p>
            <a:r>
              <a:rPr kumimoji="1" lang="ja-JP" altLang="en-US" sz="2000" b="1"/>
              <a:t>　</a:t>
            </a:r>
          </a:p>
        </p:txBody>
      </p:sp>
      <p:sp>
        <p:nvSpPr>
          <p:cNvPr id="5" name="スライド番号プレースホルダー 4"/>
          <p:cNvSpPr>
            <a:spLocks noGrp="1"/>
          </p:cNvSpPr>
          <p:nvPr>
            <p:ph type="sldNum" sz="quarter" idx="12"/>
          </p:nvPr>
        </p:nvSpPr>
        <p:spPr/>
        <p:txBody>
          <a:bodyPr/>
          <a:lstStyle/>
          <a:p>
            <a:fld id="{DF56A911-C184-4CEA-8596-4EDBBD3FBE4E}" type="slidenum">
              <a:rPr kumimoji="1" lang="ja-JP" altLang="en-US" smtClean="0"/>
              <a:t>8</a:t>
            </a:fld>
            <a:endParaRPr kumimoji="1" lang="ja-JP" altLang="en-US"/>
          </a:p>
        </p:txBody>
      </p:sp>
    </p:spTree>
    <p:extLst>
      <p:ext uri="{BB962C8B-B14F-4D97-AF65-F5344CB8AC3E}">
        <p14:creationId xmlns:p14="http://schemas.microsoft.com/office/powerpoint/2010/main" val="295010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システムの基本機能</a:t>
            </a:r>
          </a:p>
        </p:txBody>
      </p:sp>
      <p:sp>
        <p:nvSpPr>
          <p:cNvPr id="3" name="テキスト ボックス 2"/>
          <p:cNvSpPr txBox="1"/>
          <p:nvPr/>
        </p:nvSpPr>
        <p:spPr>
          <a:xfrm>
            <a:off x="1051212" y="2459504"/>
            <a:ext cx="9212522" cy="2554545"/>
          </a:xfrm>
          <a:prstGeom prst="rect">
            <a:avLst/>
          </a:prstGeom>
          <a:noFill/>
        </p:spPr>
        <p:txBody>
          <a:bodyPr wrap="none" rtlCol="0">
            <a:spAutoFit/>
          </a:bodyPr>
          <a:lstStyle/>
          <a:p>
            <a:r>
              <a:rPr kumimoji="1" lang="ja-JP" altLang="en-US" sz="2000" b="1"/>
              <a:t>・以下の</a:t>
            </a:r>
            <a:r>
              <a:rPr kumimoji="1" lang="en-US" altLang="ja-JP" sz="2000" b="1"/>
              <a:t>2</a:t>
            </a:r>
            <a:r>
              <a:rPr kumimoji="1" lang="ja-JP" altLang="en-US" sz="2000" b="1"/>
              <a:t>要素を監視し、警告を出す</a:t>
            </a:r>
            <a:endParaRPr kumimoji="1" lang="en-US" altLang="ja-JP" sz="2000" b="1"/>
          </a:p>
          <a:p>
            <a:r>
              <a:rPr kumimoji="1" lang="ja-JP" altLang="en-US" sz="2000" b="1"/>
              <a:t>　・床面積に基づく滞在可能な上限人数を守れているか</a:t>
            </a:r>
            <a:endParaRPr kumimoji="1" lang="en-US" altLang="ja-JP" sz="2000" b="1"/>
          </a:p>
          <a:p>
            <a:r>
              <a:rPr kumimoji="1" lang="ja-JP" altLang="en-US" sz="2000" b="1"/>
              <a:t>　　（各警戒レベルでの上限人数は目安であり、警告の対象にはしない）</a:t>
            </a:r>
            <a:endParaRPr kumimoji="1" lang="en-US" altLang="ja-JP" sz="2000" b="1"/>
          </a:p>
          <a:p>
            <a:r>
              <a:rPr kumimoji="1" lang="ja-JP" altLang="en-US" sz="2000" b="1"/>
              <a:t>　・各警戒レベルでの</a:t>
            </a:r>
            <a:r>
              <a:rPr kumimoji="1" lang="en-US" altLang="ja-JP" sz="2000" b="1"/>
              <a:t>CO2</a:t>
            </a:r>
            <a:r>
              <a:rPr kumimoji="1" lang="ja-JP" altLang="en-US" sz="2000" b="1"/>
              <a:t>濃度基準値を超えていないか</a:t>
            </a:r>
            <a:endParaRPr kumimoji="1" lang="en-US" altLang="ja-JP" sz="2000" b="1"/>
          </a:p>
          <a:p>
            <a:endParaRPr kumimoji="1" lang="en-US" altLang="ja-JP" sz="2000" b="1"/>
          </a:p>
          <a:p>
            <a:endParaRPr kumimoji="1" lang="en-US" altLang="ja-JP" sz="2000" b="1"/>
          </a:p>
          <a:p>
            <a:r>
              <a:rPr kumimoji="1" lang="ja-JP" altLang="en-US" sz="2000" b="1"/>
              <a:t>・</a:t>
            </a:r>
            <a:r>
              <a:rPr kumimoji="1" lang="en-US" altLang="ja-JP" sz="2000" b="1"/>
              <a:t>CO2</a:t>
            </a:r>
            <a:r>
              <a:rPr kumimoji="1" lang="ja-JP" altLang="en-US" sz="2000" b="1"/>
              <a:t>濃度の変化の仕方から、その部屋にあった上限人数、警戒レベルを設定する。</a:t>
            </a:r>
            <a:endParaRPr kumimoji="1" lang="en-US" altLang="ja-JP" sz="2000" b="1"/>
          </a:p>
          <a:p>
            <a:r>
              <a:rPr kumimoji="1" lang="ja-JP" altLang="en-US" sz="2000" b="1"/>
              <a:t>　</a:t>
            </a:r>
          </a:p>
        </p:txBody>
      </p:sp>
      <p:sp>
        <p:nvSpPr>
          <p:cNvPr id="4" name="吹き出し: 円形 3">
            <a:extLst>
              <a:ext uri="{FF2B5EF4-FFF2-40B4-BE49-F238E27FC236}">
                <a16:creationId xmlns:a16="http://schemas.microsoft.com/office/drawing/2014/main" id="{C0A19B93-178A-4C63-A2C5-9E16A51B1B2B}"/>
              </a:ext>
            </a:extLst>
          </p:cNvPr>
          <p:cNvSpPr/>
          <p:nvPr/>
        </p:nvSpPr>
        <p:spPr>
          <a:xfrm>
            <a:off x="6880860" y="1371600"/>
            <a:ext cx="4680000" cy="1368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警告が出されるのは、</a:t>
            </a:r>
            <a:endParaRPr kumimoji="1" lang="en-US" altLang="ja-JP"/>
          </a:p>
          <a:p>
            <a:pPr algn="ctr"/>
            <a:r>
              <a:rPr kumimoji="1" lang="ja-JP" altLang="en-US" sz="1800"/>
              <a:t>床面積に基づく滞在</a:t>
            </a:r>
            <a:r>
              <a:rPr kumimoji="1" lang="ja-JP" altLang="en-US"/>
              <a:t>可能</a:t>
            </a:r>
            <a:r>
              <a:rPr kumimoji="1" lang="ja-JP" altLang="en-US" sz="1800"/>
              <a:t>上限人数を越えた時</a:t>
            </a:r>
            <a:r>
              <a:rPr kumimoji="1" lang="ja-JP" altLang="en-US"/>
              <a:t>または、</a:t>
            </a:r>
            <a:r>
              <a:rPr kumimoji="1" lang="ja-JP" altLang="en-US" sz="1800"/>
              <a:t>各レベルでの</a:t>
            </a:r>
            <a:r>
              <a:rPr kumimoji="1" lang="en-US" altLang="ja-JP" sz="1800"/>
              <a:t>CO2</a:t>
            </a:r>
            <a:r>
              <a:rPr kumimoji="1" lang="ja-JP" altLang="en-US" sz="1800"/>
              <a:t>基準値を超えた時</a:t>
            </a:r>
            <a:endParaRPr kumimoji="1" lang="ja-JP" altLang="en-US"/>
          </a:p>
        </p:txBody>
      </p:sp>
      <p:sp>
        <p:nvSpPr>
          <p:cNvPr id="5" name="スライド番号プレースホルダー 4"/>
          <p:cNvSpPr>
            <a:spLocks noGrp="1"/>
          </p:cNvSpPr>
          <p:nvPr>
            <p:ph type="sldNum" sz="quarter" idx="12"/>
          </p:nvPr>
        </p:nvSpPr>
        <p:spPr/>
        <p:txBody>
          <a:bodyPr/>
          <a:lstStyle/>
          <a:p>
            <a:fld id="{DF56A911-C184-4CEA-8596-4EDBBD3FBE4E}" type="slidenum">
              <a:rPr kumimoji="1" lang="ja-JP" altLang="en-US" smtClean="0"/>
              <a:t>9</a:t>
            </a:fld>
            <a:endParaRPr kumimoji="1" lang="ja-JP" altLang="en-US"/>
          </a:p>
        </p:txBody>
      </p:sp>
    </p:spTree>
    <p:extLst>
      <p:ext uri="{BB962C8B-B14F-4D97-AF65-F5344CB8AC3E}">
        <p14:creationId xmlns:p14="http://schemas.microsoft.com/office/powerpoint/2010/main" val="166611474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25</Slides>
  <Notes>0</Notes>
  <HiddenSlides>11</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レトロスペクト</vt:lpstr>
      <vt:lpstr>IoTを用いた総合環境 モニタリングシステム 進捗報告5</vt:lpstr>
      <vt:lpstr>演習内容～モデリング～</vt:lpstr>
      <vt:lpstr>進捗状況</vt:lpstr>
      <vt:lpstr>目的</vt:lpstr>
      <vt:lpstr>総合環境モニタリングシステム</vt:lpstr>
      <vt:lpstr>システムの構成</vt:lpstr>
      <vt:lpstr>感染予防対策ルール設定</vt:lpstr>
      <vt:lpstr>システムの基本機能</vt:lpstr>
      <vt:lpstr>システムの基本機能</vt:lpstr>
      <vt:lpstr>システムの機能（詳細）</vt:lpstr>
      <vt:lpstr>システムに関するデータ</vt:lpstr>
      <vt:lpstr>センサ類に関して</vt:lpstr>
      <vt:lpstr>二酸化炭素濃度センサ</vt:lpstr>
      <vt:lpstr>温度・湿度センサ</vt:lpstr>
      <vt:lpstr>カメラ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revision>1</cp:revision>
  <dcterms:created xsi:type="dcterms:W3CDTF">2020-06-23T03:03:23Z</dcterms:created>
  <dcterms:modified xsi:type="dcterms:W3CDTF">2020-11-17T00:22:23Z</dcterms:modified>
</cp:coreProperties>
</file>