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3" r:id="rId6"/>
    <p:sldId id="271" r:id="rId7"/>
    <p:sldId id="272" r:id="rId8"/>
    <p:sldId id="261" r:id="rId9"/>
    <p:sldId id="262" r:id="rId10"/>
    <p:sldId id="263" r:id="rId11"/>
    <p:sldId id="265" r:id="rId12"/>
    <p:sldId id="266" r:id="rId13"/>
    <p:sldId id="270"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2A007C3-C00B-4821-8B85-4543DA74178A}">
          <p14:sldIdLst>
            <p14:sldId id="256"/>
            <p14:sldId id="257"/>
            <p14:sldId id="258"/>
            <p14:sldId id="259"/>
            <p14:sldId id="273"/>
          </p14:sldIdLst>
        </p14:section>
        <p14:section name="分担(どちらか一方を使用)" id="{BDC82CD7-4845-4E32-A514-51A4249FC521}">
          <p14:sldIdLst>
            <p14:sldId id="271"/>
            <p14:sldId id="272"/>
          </p14:sldIdLst>
        </p14:section>
        <p14:section name="UML" id="{9AD81938-FAF5-45A5-99A3-8779C11B7F94}">
          <p14:sldIdLst>
            <p14:sldId id="261"/>
            <p14:sldId id="262"/>
            <p14:sldId id="263"/>
            <p14:sldId id="265"/>
            <p14:sldId id="266"/>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4660"/>
  </p:normalViewPr>
  <p:slideViewPr>
    <p:cSldViewPr snapToGrid="0">
      <p:cViewPr varScale="1">
        <p:scale>
          <a:sx n="87" d="100"/>
          <a:sy n="87" d="100"/>
        </p:scale>
        <p:origin x="10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7B77B0C-7B29-49FC-A462-5A30673E5D11}" type="datetimeFigureOut">
              <a:rPr kumimoji="1" lang="ja-JP" altLang="en-US" smtClean="0"/>
              <a:t>2020/12/9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432189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7B77B0C-7B29-49FC-A462-5A30673E5D11}" type="datetimeFigureOut">
              <a:rPr kumimoji="1" lang="ja-JP" altLang="en-US" smtClean="0"/>
              <a:t>2020/12/9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2867631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7B77B0C-7B29-49FC-A462-5A30673E5D11}" type="datetimeFigureOut">
              <a:rPr kumimoji="1" lang="ja-JP" altLang="en-US" smtClean="0"/>
              <a:t>2020/12/9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922875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7B77B0C-7B29-49FC-A462-5A30673E5D11}" type="datetimeFigureOut">
              <a:rPr kumimoji="1" lang="ja-JP" altLang="en-US" smtClean="0"/>
              <a:t>2020/12/9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63382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7B77B0C-7B29-49FC-A462-5A30673E5D11}" type="datetimeFigureOut">
              <a:rPr kumimoji="1" lang="ja-JP" altLang="en-US" smtClean="0"/>
              <a:t>2020/12/9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3362716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7B77B0C-7B29-49FC-A462-5A30673E5D11}" type="datetimeFigureOut">
              <a:rPr kumimoji="1" lang="ja-JP" altLang="en-US" smtClean="0"/>
              <a:t>2020/12/9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3658353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7B77B0C-7B29-49FC-A462-5A30673E5D11}" type="datetimeFigureOut">
              <a:rPr kumimoji="1" lang="ja-JP" altLang="en-US" smtClean="0"/>
              <a:t>2020/12/9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3750402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7B77B0C-7B29-49FC-A462-5A30673E5D11}" type="datetimeFigureOut">
              <a:rPr kumimoji="1" lang="ja-JP" altLang="en-US" smtClean="0"/>
              <a:t>2020/12/9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2511975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7B77B0C-7B29-49FC-A462-5A30673E5D11}" type="datetimeFigureOut">
              <a:rPr kumimoji="1" lang="ja-JP" altLang="en-US" smtClean="0"/>
              <a:t>2020/12/9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302242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7B77B0C-7B29-49FC-A462-5A30673E5D11}" type="datetimeFigureOut">
              <a:rPr kumimoji="1" lang="ja-JP" altLang="en-US" smtClean="0"/>
              <a:t>2020/12/9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193034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7B77B0C-7B29-49FC-A462-5A30673E5D11}" type="datetimeFigureOut">
              <a:rPr kumimoji="1" lang="ja-JP" altLang="en-US" smtClean="0"/>
              <a:t>2020/12/9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3740863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B77B0C-7B29-49FC-A462-5A30673E5D11}" type="datetimeFigureOut">
              <a:rPr kumimoji="1" lang="ja-JP" altLang="en-US" smtClean="0"/>
              <a:t>2020/12/9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2964238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IoT</a:t>
            </a:r>
            <a:r>
              <a:rPr kumimoji="1" lang="ja-JP" altLang="en-US" dirty="0" smtClean="0"/>
              <a:t>を用いた総合環境</a:t>
            </a:r>
            <a:r>
              <a:rPr kumimoji="1" lang="en-US" altLang="ja-JP" dirty="0" smtClean="0"/>
              <a:t/>
            </a:r>
            <a:br>
              <a:rPr kumimoji="1" lang="en-US" altLang="ja-JP" dirty="0" smtClean="0"/>
            </a:br>
            <a:r>
              <a:rPr kumimoji="1" lang="ja-JP" altLang="en-US" dirty="0" smtClean="0"/>
              <a:t>モニタリングシステム</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822489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テキスト ボックス 124">
            <a:extLst>
              <a:ext uri="{FF2B5EF4-FFF2-40B4-BE49-F238E27FC236}">
                <a16:creationId xmlns:a16="http://schemas.microsoft.com/office/drawing/2014/main" id="{83B7FF8B-7125-4DC8-BFD0-CA739BD649CB}"/>
              </a:ext>
            </a:extLst>
          </p:cNvPr>
          <p:cNvSpPr txBox="1"/>
          <p:nvPr/>
        </p:nvSpPr>
        <p:spPr>
          <a:xfrm>
            <a:off x="392427" y="7387"/>
            <a:ext cx="2031325" cy="369332"/>
          </a:xfrm>
          <a:prstGeom prst="rect">
            <a:avLst/>
          </a:prstGeom>
          <a:noFill/>
        </p:spPr>
        <p:txBody>
          <a:bodyPr wrap="none" rtlCol="0">
            <a:spAutoFit/>
          </a:bodyPr>
          <a:lstStyle/>
          <a:p>
            <a:r>
              <a:rPr lang="ja-JP" altLang="en-US"/>
              <a:t>アクティビティ</a:t>
            </a:r>
            <a:r>
              <a:rPr kumimoji="1" lang="ja-JP" altLang="en-US"/>
              <a:t>図</a:t>
            </a:r>
          </a:p>
        </p:txBody>
      </p:sp>
      <p:sp>
        <p:nvSpPr>
          <p:cNvPr id="6" name="スライド番号プレースホルダー 5"/>
          <p:cNvSpPr>
            <a:spLocks noGrp="1"/>
          </p:cNvSpPr>
          <p:nvPr>
            <p:ph type="sldNum" sz="quarter" idx="12"/>
          </p:nvPr>
        </p:nvSpPr>
        <p:spPr/>
        <p:txBody>
          <a:bodyPr/>
          <a:lstStyle/>
          <a:p>
            <a:fld id="{DF56A911-C184-4CEA-8596-4EDBBD3FBE4E}" type="slidenum">
              <a:rPr kumimoji="1" lang="ja-JP" altLang="en-US" smtClean="0"/>
              <a:t>10</a:t>
            </a:fld>
            <a:endParaRPr kumimoji="1" lang="ja-JP" altLang="en-US"/>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427" y="893081"/>
            <a:ext cx="2606658" cy="5463269"/>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4640" y="893081"/>
            <a:ext cx="2380202" cy="5314698"/>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30397" y="972404"/>
            <a:ext cx="3072775" cy="5304622"/>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01578" y="972404"/>
            <a:ext cx="2790422" cy="4294242"/>
          </a:xfrm>
          <a:prstGeom prst="rect">
            <a:avLst/>
          </a:prstGeom>
        </p:spPr>
      </p:pic>
    </p:spTree>
    <p:extLst>
      <p:ext uri="{BB962C8B-B14F-4D97-AF65-F5344CB8AC3E}">
        <p14:creationId xmlns:p14="http://schemas.microsoft.com/office/powerpoint/2010/main" val="355345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48640" y="222170"/>
            <a:ext cx="2514600" cy="369332"/>
          </a:xfrm>
          <a:prstGeom prst="rect">
            <a:avLst/>
          </a:prstGeom>
          <a:noFill/>
        </p:spPr>
        <p:txBody>
          <a:bodyPr wrap="square" rtlCol="0">
            <a:spAutoFit/>
          </a:bodyPr>
          <a:lstStyle/>
          <a:p>
            <a:r>
              <a:rPr kumimoji="1" lang="ja-JP" altLang="en-US"/>
              <a:t>クラス図</a:t>
            </a:r>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11</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941" y="222170"/>
            <a:ext cx="6491155" cy="6105236"/>
          </a:xfrm>
          <a:prstGeom prst="rect">
            <a:avLst/>
          </a:prstGeom>
        </p:spPr>
      </p:pic>
    </p:spTree>
    <p:extLst>
      <p:ext uri="{BB962C8B-B14F-4D97-AF65-F5344CB8AC3E}">
        <p14:creationId xmlns:p14="http://schemas.microsoft.com/office/powerpoint/2010/main" val="2867556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59092" y="339750"/>
            <a:ext cx="3211830" cy="369332"/>
          </a:xfrm>
          <a:prstGeom prst="rect">
            <a:avLst/>
          </a:prstGeom>
          <a:noFill/>
        </p:spPr>
        <p:txBody>
          <a:bodyPr wrap="square" rtlCol="0">
            <a:spAutoFit/>
          </a:bodyPr>
          <a:lstStyle/>
          <a:p>
            <a:r>
              <a:rPr kumimoji="1" lang="ja-JP" altLang="en-US"/>
              <a:t>シーケンス図</a:t>
            </a:r>
          </a:p>
        </p:txBody>
      </p:sp>
      <p:sp>
        <p:nvSpPr>
          <p:cNvPr id="6" name="テキスト ボックス 5"/>
          <p:cNvSpPr txBox="1"/>
          <p:nvPr/>
        </p:nvSpPr>
        <p:spPr>
          <a:xfrm>
            <a:off x="3570922" y="339750"/>
            <a:ext cx="3468053" cy="307777"/>
          </a:xfrm>
          <a:prstGeom prst="rect">
            <a:avLst/>
          </a:prstGeom>
          <a:noFill/>
        </p:spPr>
        <p:txBody>
          <a:bodyPr wrap="square" rtlCol="0">
            <a:spAutoFit/>
          </a:bodyPr>
          <a:lstStyle/>
          <a:p>
            <a:r>
              <a:rPr kumimoji="1" lang="ja-JP" altLang="en-US" sz="1400" dirty="0"/>
              <a:t>「室内環境状態の表示」</a:t>
            </a:r>
          </a:p>
        </p:txBody>
      </p:sp>
      <p:sp>
        <p:nvSpPr>
          <p:cNvPr id="7" name="スライド番号プレースホルダー 6"/>
          <p:cNvSpPr>
            <a:spLocks noGrp="1"/>
          </p:cNvSpPr>
          <p:nvPr>
            <p:ph type="sldNum" sz="quarter" idx="12"/>
          </p:nvPr>
        </p:nvSpPr>
        <p:spPr/>
        <p:txBody>
          <a:bodyPr/>
          <a:lstStyle/>
          <a:p>
            <a:fld id="{DF56A911-C184-4CEA-8596-4EDBBD3FBE4E}" type="slidenum">
              <a:rPr kumimoji="1" lang="ja-JP" altLang="en-US" smtClean="0"/>
              <a:t>12</a:t>
            </a:fld>
            <a:endParaRPr kumimoji="1" lang="ja-JP" altLang="en-US"/>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0922" y="709082"/>
            <a:ext cx="2960367" cy="2636387"/>
          </a:xfrm>
          <a:prstGeom prst="rect">
            <a:avLst/>
          </a:prstGeom>
        </p:spPr>
      </p:pic>
      <p:sp>
        <p:nvSpPr>
          <p:cNvPr id="8" name="正方形/長方形 7"/>
          <p:cNvSpPr/>
          <p:nvPr/>
        </p:nvSpPr>
        <p:spPr>
          <a:xfrm>
            <a:off x="8185532" y="339749"/>
            <a:ext cx="1923925" cy="307777"/>
          </a:xfrm>
          <a:prstGeom prst="rect">
            <a:avLst/>
          </a:prstGeom>
        </p:spPr>
        <p:txBody>
          <a:bodyPr wrap="none">
            <a:spAutoFit/>
          </a:bodyPr>
          <a:lstStyle/>
          <a:p>
            <a:r>
              <a:rPr lang="ja-JP" altLang="en-US" sz="1400" dirty="0"/>
              <a:t>「室内環境を監視する​」</a:t>
            </a:r>
          </a:p>
        </p:txBody>
      </p:sp>
      <p:pic>
        <p:nvPicPr>
          <p:cNvPr id="9" name="図 5" descr="ダイアグラム, 概略図&#10;&#10;説明は自動で生成されたものです">
            <a:extLst>
              <a:ext uri="{FF2B5EF4-FFF2-40B4-BE49-F238E27FC236}">
                <a16:creationId xmlns:a16="http://schemas.microsoft.com/office/drawing/2014/main" id="{658BAA13-3906-4CAF-98FB-AD6C1F7A9D42}"/>
              </a:ext>
            </a:extLst>
          </p:cNvPr>
          <p:cNvPicPr>
            <a:picLocks noChangeAspect="1"/>
          </p:cNvPicPr>
          <p:nvPr/>
        </p:nvPicPr>
        <p:blipFill>
          <a:blip r:embed="rId3"/>
          <a:stretch>
            <a:fillRect/>
          </a:stretch>
        </p:blipFill>
        <p:spPr>
          <a:xfrm>
            <a:off x="8185532" y="800573"/>
            <a:ext cx="3007841" cy="2866324"/>
          </a:xfrm>
          <a:prstGeom prst="rect">
            <a:avLst/>
          </a:prstGeom>
        </p:spPr>
      </p:pic>
      <p:sp>
        <p:nvSpPr>
          <p:cNvPr id="10" name="正方形/長方形 9"/>
          <p:cNvSpPr/>
          <p:nvPr/>
        </p:nvSpPr>
        <p:spPr>
          <a:xfrm>
            <a:off x="3125578" y="3539922"/>
            <a:ext cx="1925527" cy="307777"/>
          </a:xfrm>
          <a:prstGeom prst="rect">
            <a:avLst/>
          </a:prstGeom>
        </p:spPr>
        <p:txBody>
          <a:bodyPr wrap="none">
            <a:spAutoFit/>
          </a:bodyPr>
          <a:lstStyle/>
          <a:p>
            <a:r>
              <a:rPr lang="ja-JP" altLang="en-US" sz="1400" dirty="0"/>
              <a:t>「換気要請の受け取り​」</a:t>
            </a:r>
          </a:p>
        </p:txBody>
      </p:sp>
      <p:pic>
        <p:nvPicPr>
          <p:cNvPr id="11" name="図 4" descr="ダイアグラム, 概略図&#10;&#10;説明は自動で生成されたものです">
            <a:extLst>
              <a:ext uri="{FF2B5EF4-FFF2-40B4-BE49-F238E27FC236}">
                <a16:creationId xmlns:a16="http://schemas.microsoft.com/office/drawing/2014/main" id="{0EFC31BC-196C-4059-A32E-CA752BDBC5DB}"/>
              </a:ext>
            </a:extLst>
          </p:cNvPr>
          <p:cNvPicPr>
            <a:picLocks noChangeAspect="1"/>
          </p:cNvPicPr>
          <p:nvPr/>
        </p:nvPicPr>
        <p:blipFill>
          <a:blip r:embed="rId4"/>
          <a:stretch>
            <a:fillRect/>
          </a:stretch>
        </p:blipFill>
        <p:spPr>
          <a:xfrm>
            <a:off x="3304090" y="3847698"/>
            <a:ext cx="3610730" cy="2707337"/>
          </a:xfrm>
          <a:prstGeom prst="rect">
            <a:avLst/>
          </a:prstGeom>
        </p:spPr>
      </p:pic>
      <p:sp>
        <p:nvSpPr>
          <p:cNvPr id="12" name="正方形/長方形 11"/>
          <p:cNvSpPr/>
          <p:nvPr/>
        </p:nvSpPr>
        <p:spPr>
          <a:xfrm>
            <a:off x="7710353" y="3693809"/>
            <a:ext cx="1569660" cy="276999"/>
          </a:xfrm>
          <a:prstGeom prst="rect">
            <a:avLst/>
          </a:prstGeom>
        </p:spPr>
        <p:txBody>
          <a:bodyPr wrap="none">
            <a:spAutoFit/>
          </a:bodyPr>
          <a:lstStyle/>
          <a:p>
            <a:r>
              <a:rPr lang="ja-JP" altLang="en-US" sz="1200"/>
              <a:t>「入室危険度の確認​」</a:t>
            </a:r>
          </a:p>
        </p:txBody>
      </p:sp>
      <p:pic>
        <p:nvPicPr>
          <p:cNvPr id="13" name="図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0353" y="3970808"/>
            <a:ext cx="3472599" cy="2361510"/>
          </a:xfrm>
          <a:prstGeom prst="rect">
            <a:avLst/>
          </a:prstGeom>
        </p:spPr>
      </p:pic>
    </p:spTree>
    <p:extLst>
      <p:ext uri="{BB962C8B-B14F-4D97-AF65-F5344CB8AC3E}">
        <p14:creationId xmlns:p14="http://schemas.microsoft.com/office/powerpoint/2010/main" val="196427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777240" y="182880"/>
            <a:ext cx="2125980" cy="369332"/>
          </a:xfrm>
          <a:prstGeom prst="rect">
            <a:avLst/>
          </a:prstGeom>
          <a:noFill/>
        </p:spPr>
        <p:txBody>
          <a:bodyPr wrap="square" rtlCol="0">
            <a:spAutoFit/>
          </a:bodyPr>
          <a:lstStyle/>
          <a:p>
            <a:r>
              <a:rPr kumimoji="1" lang="ja-JP" altLang="en-US"/>
              <a:t>ステートチャート図</a:t>
            </a:r>
          </a:p>
        </p:txBody>
      </p:sp>
      <p:sp>
        <p:nvSpPr>
          <p:cNvPr id="6" name="テキスト ボックス 5"/>
          <p:cNvSpPr txBox="1"/>
          <p:nvPr/>
        </p:nvSpPr>
        <p:spPr>
          <a:xfrm>
            <a:off x="8371999" y="1277710"/>
            <a:ext cx="2349817" cy="369332"/>
          </a:xfrm>
          <a:prstGeom prst="rect">
            <a:avLst/>
          </a:prstGeom>
          <a:noFill/>
        </p:spPr>
        <p:txBody>
          <a:bodyPr wrap="square" rtlCol="0">
            <a:spAutoFit/>
          </a:bodyPr>
          <a:lstStyle/>
          <a:p>
            <a:r>
              <a:rPr kumimoji="1" lang="ja-JP" altLang="en-US"/>
              <a:t>屋外デバイス</a:t>
            </a:r>
          </a:p>
        </p:txBody>
      </p:sp>
      <p:sp>
        <p:nvSpPr>
          <p:cNvPr id="7" name="テキスト ボックス 6"/>
          <p:cNvSpPr txBox="1"/>
          <p:nvPr/>
        </p:nvSpPr>
        <p:spPr>
          <a:xfrm>
            <a:off x="4518660" y="1252418"/>
            <a:ext cx="2349817" cy="369332"/>
          </a:xfrm>
          <a:prstGeom prst="rect">
            <a:avLst/>
          </a:prstGeom>
          <a:noFill/>
        </p:spPr>
        <p:txBody>
          <a:bodyPr wrap="square" rtlCol="0">
            <a:spAutoFit/>
          </a:bodyPr>
          <a:lstStyle/>
          <a:p>
            <a:r>
              <a:rPr kumimoji="1" lang="en-US" altLang="ja-JP"/>
              <a:t>Jetson</a:t>
            </a:r>
            <a:endParaRPr kumimoji="1" lang="ja-JP" altLang="en-US"/>
          </a:p>
        </p:txBody>
      </p:sp>
      <p:sp>
        <p:nvSpPr>
          <p:cNvPr id="8" name="テキスト ボックス 7"/>
          <p:cNvSpPr txBox="1"/>
          <p:nvPr/>
        </p:nvSpPr>
        <p:spPr>
          <a:xfrm>
            <a:off x="665321" y="1252418"/>
            <a:ext cx="2349817" cy="369332"/>
          </a:xfrm>
          <a:prstGeom prst="rect">
            <a:avLst/>
          </a:prstGeom>
          <a:noFill/>
        </p:spPr>
        <p:txBody>
          <a:bodyPr wrap="square" rtlCol="0">
            <a:spAutoFit/>
          </a:bodyPr>
          <a:lstStyle/>
          <a:p>
            <a:r>
              <a:rPr kumimoji="1" lang="ja-JP" altLang="en-US"/>
              <a:t>センサデバイス</a:t>
            </a:r>
          </a:p>
        </p:txBody>
      </p:sp>
      <p:sp>
        <p:nvSpPr>
          <p:cNvPr id="9" name="スライド番号プレースホルダー 8"/>
          <p:cNvSpPr>
            <a:spLocks noGrp="1"/>
          </p:cNvSpPr>
          <p:nvPr>
            <p:ph type="sldNum" sz="quarter" idx="12"/>
          </p:nvPr>
        </p:nvSpPr>
        <p:spPr/>
        <p:txBody>
          <a:bodyPr/>
          <a:lstStyle/>
          <a:p>
            <a:fld id="{DF56A911-C184-4CEA-8596-4EDBBD3FBE4E}" type="slidenum">
              <a:rPr kumimoji="1" lang="ja-JP" altLang="en-US" smtClean="0"/>
              <a:t>13</a:t>
            </a:fld>
            <a:endParaRPr kumimoji="1" lang="ja-JP" altLang="en-US"/>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195" y="2050731"/>
            <a:ext cx="2105025" cy="2962275"/>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2430" y="1989654"/>
            <a:ext cx="2962275" cy="2962275"/>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7197" y="2131005"/>
            <a:ext cx="2105025" cy="2962275"/>
          </a:xfrm>
          <a:prstGeom prst="rect">
            <a:avLst/>
          </a:prstGeom>
        </p:spPr>
      </p:pic>
    </p:spTree>
    <p:extLst>
      <p:ext uri="{BB962C8B-B14F-4D97-AF65-F5344CB8AC3E}">
        <p14:creationId xmlns:p14="http://schemas.microsoft.com/office/powerpoint/2010/main" val="2609229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感染症から自らを守るための対策が求められる</a:t>
            </a:r>
            <a:endParaRPr kumimoji="1" lang="en-US" altLang="ja-JP" dirty="0" smtClean="0"/>
          </a:p>
          <a:p>
            <a:pPr marL="0" indent="0">
              <a:buNone/>
            </a:pPr>
            <a:r>
              <a:rPr lang="ja-JP" altLang="en-US" dirty="0" smtClean="0"/>
              <a:t>⇒三密の回避のため、部屋の感染リスクをモニタリング</a:t>
            </a:r>
            <a:endParaRPr lang="en-US" altLang="ja-JP" dirty="0" smtClean="0"/>
          </a:p>
          <a:p>
            <a:pPr marL="0" indent="0">
              <a:buNone/>
            </a:pPr>
            <a:endParaRPr kumimoji="1" lang="en-US" altLang="ja-JP" dirty="0" smtClean="0"/>
          </a:p>
          <a:p>
            <a:pPr marL="0" indent="0">
              <a:buNone/>
            </a:pPr>
            <a:r>
              <a:rPr kumimoji="1" lang="ja-JP" altLang="en-US" dirty="0" smtClean="0"/>
              <a:t>手軽に感染症対策のための室内環境モニタリングができる</a:t>
            </a:r>
            <a:endParaRPr kumimoji="1" lang="en-US" altLang="ja-JP" dirty="0" smtClean="0"/>
          </a:p>
          <a:p>
            <a:pPr marL="0" indent="0">
              <a:buNone/>
            </a:pPr>
            <a:endParaRPr kumimoji="1" lang="en-US" altLang="ja-JP" dirty="0"/>
          </a:p>
        </p:txBody>
      </p:sp>
    </p:spTree>
    <p:extLst>
      <p:ext uri="{BB962C8B-B14F-4D97-AF65-F5344CB8AC3E}">
        <p14:creationId xmlns:p14="http://schemas.microsoft.com/office/powerpoint/2010/main" val="388384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latin typeface="+mn-ea"/>
              </a:rPr>
              <a:t>学校の教室など、数人から数十人程度が利用する部屋の広さや室内の人数、二酸化炭素濃度などの環境値をもとに、感染症予防の観点から感染リスクのレベルを通知するとともに、三密を回避し、感染リスクを軽減する環境づくりをサポートする。</a:t>
            </a:r>
            <a:endParaRPr lang="en-US" altLang="ja-JP" dirty="0" smtClean="0">
              <a:latin typeface="+mn-ea"/>
            </a:endParaRPr>
          </a:p>
          <a:p>
            <a:pPr marL="0" indent="0">
              <a:buNone/>
            </a:pPr>
            <a:r>
              <a:rPr lang="ja-JP" altLang="en-US" dirty="0" smtClean="0">
                <a:latin typeface="+mn-ea"/>
              </a:rPr>
              <a:t>　・感染症予防対策のルールを守ってもらう</a:t>
            </a:r>
            <a:endParaRPr lang="en-US" altLang="ja-JP" dirty="0" smtClean="0">
              <a:latin typeface="+mn-ea"/>
            </a:endParaRPr>
          </a:p>
          <a:p>
            <a:pPr marL="0" indent="0">
              <a:buNone/>
            </a:pPr>
            <a:r>
              <a:rPr lang="ja-JP" altLang="en-US" dirty="0" smtClean="0">
                <a:latin typeface="+mn-ea"/>
              </a:rPr>
              <a:t>　・感染症予防対策の基準を定める</a:t>
            </a:r>
            <a:endParaRPr lang="en-US" altLang="ja-JP" dirty="0" smtClean="0">
              <a:latin typeface="+mn-ea"/>
            </a:endParaRPr>
          </a:p>
          <a:p>
            <a:pPr marL="0" indent="0">
              <a:buNone/>
            </a:pPr>
            <a:endParaRPr kumimoji="1" lang="ja-JP" altLang="en-US" dirty="0"/>
          </a:p>
        </p:txBody>
      </p:sp>
    </p:spTree>
    <p:extLst>
      <p:ext uri="{BB962C8B-B14F-4D97-AF65-F5344CB8AC3E}">
        <p14:creationId xmlns:p14="http://schemas.microsoft.com/office/powerpoint/2010/main" val="180431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
        <p:nvSpPr>
          <p:cNvPr id="4" name="右矢印 6">
            <a:extLst>
              <a:ext uri="{FF2B5EF4-FFF2-40B4-BE49-F238E27FC236}">
                <a16:creationId xmlns:a16="http://schemas.microsoft.com/office/drawing/2014/main" id="{89B4C518-1B6B-40D7-A067-7039C7A8A720}"/>
              </a:ext>
            </a:extLst>
          </p:cNvPr>
          <p:cNvSpPr/>
          <p:nvPr/>
        </p:nvSpPr>
        <p:spPr>
          <a:xfrm>
            <a:off x="5776507" y="3550431"/>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5" name="Picture 2" descr="シングルボードコンピュータのイラスト">
            <a:extLst>
              <a:ext uri="{FF2B5EF4-FFF2-40B4-BE49-F238E27FC236}">
                <a16:creationId xmlns:a16="http://schemas.microsoft.com/office/drawing/2014/main" id="{C152FBC0-5B46-4241-B927-82BCF6F78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261" y="3065018"/>
            <a:ext cx="1905000" cy="16906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95BD063E-0BAA-489A-BBC6-89C933706E78}"/>
              </a:ext>
            </a:extLst>
          </p:cNvPr>
          <p:cNvGrpSpPr>
            <a:grpSpLocks noChangeAspect="1"/>
          </p:cNvGrpSpPr>
          <p:nvPr/>
        </p:nvGrpSpPr>
        <p:grpSpPr>
          <a:xfrm>
            <a:off x="10003770" y="2247533"/>
            <a:ext cx="1050943" cy="533400"/>
            <a:chOff x="9549603" y="2206257"/>
            <a:chExt cx="1587527" cy="805741"/>
          </a:xfrm>
        </p:grpSpPr>
        <p:pic>
          <p:nvPicPr>
            <p:cNvPr id="7" name="Picture 4" descr="青色発光ダイオードのイラスト（赤）">
              <a:extLst>
                <a:ext uri="{FF2B5EF4-FFF2-40B4-BE49-F238E27FC236}">
                  <a16:creationId xmlns:a16="http://schemas.microsoft.com/office/drawing/2014/main" id="{CB0BCC1A-65E7-499C-84BB-1B60D244F2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49603" y="2206257"/>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青色発光ダイオードのイラスト（緑）">
              <a:extLst>
                <a:ext uri="{FF2B5EF4-FFF2-40B4-BE49-F238E27FC236}">
                  <a16:creationId xmlns:a16="http://schemas.microsoft.com/office/drawing/2014/main" id="{372E4E27-B505-41E6-A759-DBC5A2E4374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60474" y="2211898"/>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青色発光ダイオードのイラスト（青）">
              <a:extLst>
                <a:ext uri="{FF2B5EF4-FFF2-40B4-BE49-F238E27FC236}">
                  <a16:creationId xmlns:a16="http://schemas.microsoft.com/office/drawing/2014/main" id="{5FDDFEE9-4814-4962-997D-98CAD02009C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71345" y="2211898"/>
              <a:ext cx="565785" cy="800100"/>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10">
            <a:extLst>
              <a:ext uri="{FF2B5EF4-FFF2-40B4-BE49-F238E27FC236}">
                <a16:creationId xmlns:a16="http://schemas.microsoft.com/office/drawing/2014/main" id="{AEE73012-B513-4196-BBA0-E3F6F8A8FAC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87963" y="1834517"/>
            <a:ext cx="1524078" cy="15240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ドーム形の防犯カメラのイラスト">
            <a:extLst>
              <a:ext uri="{FF2B5EF4-FFF2-40B4-BE49-F238E27FC236}">
                <a16:creationId xmlns:a16="http://schemas.microsoft.com/office/drawing/2014/main" id="{80650CAE-F688-401E-81CE-030FA06EABF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87069" y="2273439"/>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289D51CA-6DE0-4661-86F4-50FFDD030B9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27844" y="3166467"/>
            <a:ext cx="1524078" cy="1524078"/>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8FFC788F-DEEE-4888-A5AE-C9C98B6CBAAB}"/>
              </a:ext>
            </a:extLst>
          </p:cNvPr>
          <p:cNvSpPr txBox="1"/>
          <p:nvPr/>
        </p:nvSpPr>
        <p:spPr>
          <a:xfrm>
            <a:off x="1133725" y="5128353"/>
            <a:ext cx="3185487" cy="646331"/>
          </a:xfrm>
          <a:prstGeom prst="rect">
            <a:avLst/>
          </a:prstGeom>
          <a:noFill/>
        </p:spPr>
        <p:txBody>
          <a:bodyPr wrap="none" rtlCol="0">
            <a:spAutoFit/>
          </a:bodyPr>
          <a:lstStyle/>
          <a:p>
            <a:r>
              <a:rPr kumimoji="1" lang="ja-JP" altLang="en-US"/>
              <a:t>各種センサで、室内の環境を</a:t>
            </a:r>
            <a:endParaRPr kumimoji="1" lang="en-US" altLang="ja-JP"/>
          </a:p>
          <a:p>
            <a:r>
              <a:rPr kumimoji="1" lang="ja-JP" altLang="en-US"/>
              <a:t>モニタリングする</a:t>
            </a:r>
          </a:p>
        </p:txBody>
      </p:sp>
      <p:sp>
        <p:nvSpPr>
          <p:cNvPr id="14" name="テキスト ボックス 13">
            <a:extLst>
              <a:ext uri="{FF2B5EF4-FFF2-40B4-BE49-F238E27FC236}">
                <a16:creationId xmlns:a16="http://schemas.microsoft.com/office/drawing/2014/main" id="{0157A62B-912E-4100-9B5F-546BC2B97D17}"/>
              </a:ext>
            </a:extLst>
          </p:cNvPr>
          <p:cNvSpPr txBox="1"/>
          <p:nvPr/>
        </p:nvSpPr>
        <p:spPr>
          <a:xfrm>
            <a:off x="7125158" y="5128352"/>
            <a:ext cx="3469219" cy="646331"/>
          </a:xfrm>
          <a:prstGeom prst="rect">
            <a:avLst/>
          </a:prstGeom>
          <a:noFill/>
        </p:spPr>
        <p:txBody>
          <a:bodyPr wrap="none" rtlCol="0">
            <a:spAutoFit/>
          </a:bodyPr>
          <a:lstStyle/>
          <a:p>
            <a:r>
              <a:rPr kumimoji="1" lang="ja-JP" altLang="en-US" dirty="0"/>
              <a:t>室内環境を評価し、利用者に通知</a:t>
            </a:r>
            <a:endParaRPr kumimoji="1" lang="en-US" altLang="ja-JP" dirty="0"/>
          </a:p>
          <a:p>
            <a:r>
              <a:rPr kumimoji="1" lang="ja-JP" altLang="en-US" dirty="0"/>
              <a:t>（</a:t>
            </a:r>
            <a:r>
              <a:rPr kumimoji="1" lang="en-US" altLang="ja-JP" dirty="0"/>
              <a:t>LED</a:t>
            </a:r>
            <a:r>
              <a:rPr kumimoji="1" lang="ja-JP" altLang="en-US" dirty="0" smtClean="0"/>
              <a:t>ライト、ブザーなど</a:t>
            </a:r>
            <a:r>
              <a:rPr kumimoji="1" lang="ja-JP" altLang="en-US" dirty="0"/>
              <a:t>）</a:t>
            </a:r>
          </a:p>
        </p:txBody>
      </p:sp>
      <p:pic>
        <p:nvPicPr>
          <p:cNvPr id="15" name="Picture 16" descr="横から見たパソコンで仕事をする人のイラスト（男性）">
            <a:extLst>
              <a:ext uri="{FF2B5EF4-FFF2-40B4-BE49-F238E27FC236}">
                <a16:creationId xmlns:a16="http://schemas.microsoft.com/office/drawing/2014/main" id="{BBEB875A-BB5D-46FF-A2D9-D26A53E976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0078" y="2361833"/>
            <a:ext cx="185737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横から見たパソコンで仕事をする人のイラスト（女性）">
            <a:extLst>
              <a:ext uri="{FF2B5EF4-FFF2-40B4-BE49-F238E27FC236}">
                <a16:creationId xmlns:a16="http://schemas.microsoft.com/office/drawing/2014/main" id="{563322B8-0F6A-4EEF-95E4-EF4900AA0EC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40798" y="2612581"/>
            <a:ext cx="185737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2.bp.blogspot.com/-YL337B_eimA/W4PQmHQE8LI/AAAAAAABOPs/Tz8DNJ6Foi0J9JCdPKRrEq2hQxCPRwPAwCLcBGAs/s800/audio_craft_speaker_speaker_unit.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261320" y="3100338"/>
            <a:ext cx="666114" cy="666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291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958037" y="4461831"/>
            <a:ext cx="11667293" cy="2007971"/>
          </a:xfrm>
          <a:prstGeom prst="rect">
            <a:avLst/>
          </a:prstGeom>
        </p:spPr>
      </p:pic>
      <p:sp>
        <p:nvSpPr>
          <p:cNvPr id="3" name="タイトル 2"/>
          <p:cNvSpPr>
            <a:spLocks noGrp="1"/>
          </p:cNvSpPr>
          <p:nvPr>
            <p:ph type="title"/>
          </p:nvPr>
        </p:nvSpPr>
        <p:spPr/>
        <p:txBody>
          <a:bodyPr/>
          <a:lstStyle/>
          <a:p>
            <a:r>
              <a:rPr kumimoji="1" lang="ja-JP" altLang="en-US" dirty="0" smtClean="0"/>
              <a:t>開発方針</a:t>
            </a:r>
            <a:endParaRPr kumimoji="1" lang="ja-JP" altLang="en-US" dirty="0"/>
          </a:p>
        </p:txBody>
      </p:sp>
      <p:sp>
        <p:nvSpPr>
          <p:cNvPr id="4" name="コンテンツ プレースホルダー 3"/>
          <p:cNvSpPr>
            <a:spLocks noGrp="1"/>
          </p:cNvSpPr>
          <p:nvPr>
            <p:ph idx="1"/>
          </p:nvPr>
        </p:nvSpPr>
        <p:spPr/>
        <p:txBody>
          <a:bodyPr/>
          <a:lstStyle/>
          <a:p>
            <a:r>
              <a:rPr kumimoji="1" lang="en-US" altLang="ja-JP" dirty="0" smtClean="0"/>
              <a:t>V</a:t>
            </a:r>
            <a:r>
              <a:rPr lang="ja-JP" altLang="en-US" dirty="0"/>
              <a:t>字</a:t>
            </a:r>
            <a:r>
              <a:rPr kumimoji="1" lang="ja-JP" altLang="en-US" dirty="0" smtClean="0"/>
              <a:t>開発モデルに従って開発</a:t>
            </a:r>
            <a:endParaRPr kumimoji="1" lang="en-US" altLang="ja-JP" dirty="0" smtClean="0"/>
          </a:p>
          <a:p>
            <a:r>
              <a:rPr kumimoji="1" lang="ja-JP" altLang="en-US" dirty="0" smtClean="0"/>
              <a:t>チーム内でガントチャートを用いてスケジュールを管理</a:t>
            </a:r>
            <a:endParaRPr kumimoji="1" lang="ja-JP" altLang="en-US" dirty="0"/>
          </a:p>
        </p:txBody>
      </p:sp>
    </p:spTree>
    <p:extLst>
      <p:ext uri="{BB962C8B-B14F-4D97-AF65-F5344CB8AC3E}">
        <p14:creationId xmlns:p14="http://schemas.microsoft.com/office/powerpoint/2010/main" val="327906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分担</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2805" y="1825625"/>
            <a:ext cx="4626390" cy="4351338"/>
          </a:xfrm>
        </p:spPr>
      </p:pic>
    </p:spTree>
    <p:extLst>
      <p:ext uri="{BB962C8B-B14F-4D97-AF65-F5344CB8AC3E}">
        <p14:creationId xmlns:p14="http://schemas.microsoft.com/office/powerpoint/2010/main" val="2914855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分担</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02" y="1825625"/>
            <a:ext cx="3256796" cy="4351338"/>
          </a:xfrm>
        </p:spPr>
      </p:pic>
    </p:spTree>
    <p:extLst>
      <p:ext uri="{BB962C8B-B14F-4D97-AF65-F5344CB8AC3E}">
        <p14:creationId xmlns:p14="http://schemas.microsoft.com/office/powerpoint/2010/main" val="315808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497330" y="697230"/>
            <a:ext cx="2583180" cy="369332"/>
          </a:xfrm>
          <a:prstGeom prst="rect">
            <a:avLst/>
          </a:prstGeom>
          <a:noFill/>
        </p:spPr>
        <p:txBody>
          <a:bodyPr wrap="square" rtlCol="0">
            <a:spAutoFit/>
          </a:bodyPr>
          <a:lstStyle/>
          <a:p>
            <a:r>
              <a:rPr kumimoji="1" lang="ja-JP" altLang="en-US"/>
              <a:t>ユースケース図</a:t>
            </a:r>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8</a:t>
            </a:fld>
            <a:endParaRPr kumimoji="1" lang="ja-JP" altLang="en-US"/>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733" y="572877"/>
            <a:ext cx="4267467" cy="5458858"/>
          </a:xfrm>
          <a:prstGeom prst="rect">
            <a:avLst/>
          </a:prstGeom>
        </p:spPr>
      </p:pic>
    </p:spTree>
    <p:extLst>
      <p:ext uri="{BB962C8B-B14F-4D97-AF65-F5344CB8AC3E}">
        <p14:creationId xmlns:p14="http://schemas.microsoft.com/office/powerpoint/2010/main" val="2500995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00050" y="137160"/>
            <a:ext cx="3040380" cy="369332"/>
          </a:xfrm>
          <a:prstGeom prst="rect">
            <a:avLst/>
          </a:prstGeom>
          <a:noFill/>
        </p:spPr>
        <p:txBody>
          <a:bodyPr wrap="square" rtlCol="0">
            <a:spAutoFit/>
          </a:bodyPr>
          <a:lstStyle/>
          <a:p>
            <a:r>
              <a:rPr kumimoji="1" lang="ja-JP" altLang="en-US"/>
              <a:t>ユースケース記述</a:t>
            </a:r>
          </a:p>
        </p:txBody>
      </p:sp>
      <p:sp>
        <p:nvSpPr>
          <p:cNvPr id="3" name="スライド番号プレースホルダー 2"/>
          <p:cNvSpPr>
            <a:spLocks noGrp="1"/>
          </p:cNvSpPr>
          <p:nvPr>
            <p:ph type="sldNum" sz="quarter" idx="12"/>
          </p:nvPr>
        </p:nvSpPr>
        <p:spPr/>
        <p:txBody>
          <a:bodyPr/>
          <a:lstStyle/>
          <a:p>
            <a:fld id="{DF56A911-C184-4CEA-8596-4EDBBD3FBE4E}" type="slidenum">
              <a:rPr kumimoji="1" lang="ja-JP" altLang="en-US" smtClean="0"/>
              <a:t>9</a:t>
            </a:fld>
            <a:endParaRPr kumimoji="1" lang="ja-JP" altLang="en-US"/>
          </a:p>
        </p:txBody>
      </p:sp>
      <p:graphicFrame>
        <p:nvGraphicFramePr>
          <p:cNvPr id="5" name="表 4"/>
          <p:cNvGraphicFramePr>
            <a:graphicFrameLocks noGrp="1"/>
          </p:cNvGraphicFramePr>
          <p:nvPr>
            <p:extLst/>
          </p:nvPr>
        </p:nvGraphicFramePr>
        <p:xfrm>
          <a:off x="635845" y="628595"/>
          <a:ext cx="10515600" cy="5600783"/>
        </p:xfrm>
        <a:graphic>
          <a:graphicData uri="http://schemas.openxmlformats.org/drawingml/2006/table">
            <a:tbl>
              <a:tblPr/>
              <a:tblGrid>
                <a:gridCol w="5257800">
                  <a:extLst>
                    <a:ext uri="{9D8B030D-6E8A-4147-A177-3AD203B41FA5}">
                      <a16:colId xmlns:a16="http://schemas.microsoft.com/office/drawing/2014/main" val="1095545617"/>
                    </a:ext>
                  </a:extLst>
                </a:gridCol>
                <a:gridCol w="5257800">
                  <a:extLst>
                    <a:ext uri="{9D8B030D-6E8A-4147-A177-3AD203B41FA5}">
                      <a16:colId xmlns:a16="http://schemas.microsoft.com/office/drawing/2014/main" val="3896357023"/>
                    </a:ext>
                  </a:extLst>
                </a:gridCol>
              </a:tblGrid>
              <a:tr h="256205">
                <a:tc>
                  <a:txBody>
                    <a:bodyPr/>
                    <a:lstStyle/>
                    <a:p>
                      <a:pPr algn="l" rtl="0" fontAlgn="base"/>
                      <a:r>
                        <a:rPr lang="ja-JP" altLang="en-US" sz="1300" b="0" i="0">
                          <a:solidFill>
                            <a:srgbClr val="000000"/>
                          </a:solidFill>
                          <a:effectLst/>
                          <a:ea typeface="ＭＳ Ｐゴシック" panose="020B0600070205080204" pitchFamily="50" charset="-128"/>
                        </a:rPr>
                        <a:t>ユースケース名</a:t>
                      </a:r>
                      <a:r>
                        <a:rPr lang="ja-JP" altLang="en-US" sz="1300" b="1" i="0">
                          <a:solidFill>
                            <a:srgbClr val="FFFFFF"/>
                          </a:solidFill>
                          <a:effectLst/>
                          <a:latin typeface="ＭＳ Ｐゴシック" panose="020B0600070205080204" pitchFamily="50" charset="-128"/>
                        </a:rPr>
                        <a:t>​</a:t>
                      </a:r>
                      <a:endParaRPr lang="ja-JP" altLang="en-US" sz="1300" b="1" i="0">
                        <a:solidFill>
                          <a:srgbClr val="FFFFFF"/>
                        </a:solidFill>
                        <a:effectLst/>
                      </a:endParaRP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ja-JP" altLang="en-US" sz="1300" b="0" i="0">
                          <a:solidFill>
                            <a:srgbClr val="000000"/>
                          </a:solidFill>
                          <a:effectLst/>
                          <a:ea typeface="ＭＳ Ｐゴシック" panose="020B0600070205080204" pitchFamily="50" charset="-128"/>
                        </a:rPr>
                        <a:t>メインイベントフロー</a:t>
                      </a:r>
                      <a:r>
                        <a:rPr lang="ja-JP" altLang="en-US" sz="1300" b="1" i="0">
                          <a:solidFill>
                            <a:srgbClr val="FFFFFF"/>
                          </a:solidFill>
                          <a:effectLst/>
                          <a:latin typeface="ＭＳ Ｐゴシック" panose="020B0600070205080204" pitchFamily="50" charset="-128"/>
                        </a:rPr>
                        <a:t>​</a:t>
                      </a:r>
                      <a:endParaRPr lang="ja-JP" altLang="en-US" sz="1300" b="1" i="0">
                        <a:solidFill>
                          <a:srgbClr val="FFFFFF"/>
                        </a:solidFill>
                        <a:effectLst/>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9804133"/>
                  </a:ext>
                </a:extLst>
              </a:tr>
              <a:tr h="1216713">
                <a:tc>
                  <a:txBody>
                    <a:bodyPr/>
                    <a:lstStyle/>
                    <a:p>
                      <a:pPr algn="l" rtl="0" fontAlgn="base"/>
                      <a:r>
                        <a:rPr lang="ja-JP" altLang="en-US" sz="1300" b="0" i="0">
                          <a:solidFill>
                            <a:srgbClr val="000000"/>
                          </a:solidFill>
                          <a:effectLst/>
                          <a:ea typeface="ＭＳ Ｐゴシック" panose="020B0600070205080204" pitchFamily="50" charset="-128"/>
                        </a:rPr>
                        <a:t>室内環境を監視する</a:t>
                      </a:r>
                      <a:endParaRPr lang="ja-JP" altLang="en-US" sz="1300" b="0" i="0">
                        <a:solidFill>
                          <a:srgbClr val="000000"/>
                        </a:solidFill>
                        <a:effectLst/>
                      </a:endParaRPr>
                    </a:p>
                    <a:p>
                      <a:pPr algn="l" rtl="0" fontAlgn="base"/>
                      <a:r>
                        <a:rPr lang="ja-JP" altLang="en-US" sz="1300" b="0" i="0">
                          <a:solidFill>
                            <a:srgbClr val="000000"/>
                          </a:solidFill>
                          <a:effectLst/>
                          <a:ea typeface="ＭＳ Ｐゴシック" panose="020B0600070205080204" pitchFamily="50" charset="-128"/>
                        </a:rPr>
                        <a:t>​</a:t>
                      </a:r>
                      <a:endParaRPr lang="ja-JP" altLang="en-US" sz="1300" b="0" i="0">
                        <a:solidFill>
                          <a:srgbClr val="000000"/>
                        </a:solidFill>
                        <a:effectLst/>
                      </a:endParaRPr>
                    </a:p>
                    <a:p>
                      <a:pPr algn="l" rtl="0" fontAlgn="base"/>
                      <a:r>
                        <a:rPr lang="ja-JP" altLang="en-US" sz="1300" b="0" i="0">
                          <a:solidFill>
                            <a:srgbClr val="000000"/>
                          </a:solidFill>
                          <a:effectLst/>
                          <a:ea typeface="ＭＳ Ｐゴシック" panose="020B0600070205080204" pitchFamily="50" charset="-128"/>
                        </a:rPr>
                        <a:t>​</a:t>
                      </a:r>
                      <a:endParaRPr lang="ja-JP" altLang="en-US" sz="1300" b="0" i="0">
                        <a:solidFill>
                          <a:srgbClr val="000000"/>
                        </a:solidFill>
                        <a:effectLst/>
                      </a:endParaRP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en-US" altLang="ja-JP" sz="1300" b="0" i="0">
                          <a:solidFill>
                            <a:srgbClr val="000000"/>
                          </a:solidFill>
                          <a:effectLst/>
                          <a:latin typeface="Calibri" panose="020F0502020204030204" pitchFamily="34" charset="0"/>
                        </a:rPr>
                        <a:t>1.</a:t>
                      </a:r>
                      <a:r>
                        <a:rPr lang="ja-JP" altLang="en-US" sz="1300" b="0" i="0">
                          <a:solidFill>
                            <a:srgbClr val="000000"/>
                          </a:solidFill>
                          <a:effectLst/>
                          <a:ea typeface="ＭＳ Ｐゴシック" panose="020B0600070205080204" pitchFamily="50" charset="-128"/>
                        </a:rPr>
                        <a:t>ユーザが部屋の出入りをする。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2.</a:t>
                      </a:r>
                      <a:r>
                        <a:rPr lang="ja-JP" altLang="en-US" sz="1300" b="0" i="0">
                          <a:solidFill>
                            <a:srgbClr val="000000"/>
                          </a:solidFill>
                          <a:effectLst/>
                          <a:ea typeface="ＭＳ Ｐゴシック" panose="020B0600070205080204" pitchFamily="50" charset="-128"/>
                        </a:rPr>
                        <a:t>人感センサ、カメラにより人の出入りを感知し、それに応じて室内の人数をカウントする。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3.</a:t>
                      </a:r>
                      <a:r>
                        <a:rPr lang="ja-JP" altLang="en-US" sz="1300" b="0" i="0">
                          <a:solidFill>
                            <a:srgbClr val="000000"/>
                          </a:solidFill>
                          <a:effectLst/>
                          <a:ea typeface="ＭＳ Ｐゴシック" panose="020B0600070205080204" pitchFamily="50" charset="-128"/>
                        </a:rPr>
                        <a:t>室内環境監視システムは室内の人数に応じた監視モードを開始する。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4.</a:t>
                      </a:r>
                      <a:r>
                        <a:rPr lang="ja-JP" altLang="en-US" sz="1300" b="0" i="0">
                          <a:solidFill>
                            <a:srgbClr val="000000"/>
                          </a:solidFill>
                          <a:effectLst/>
                          <a:ea typeface="ＭＳ Ｐゴシック" panose="020B0600070205080204" pitchFamily="50" charset="-128"/>
                        </a:rPr>
                        <a:t>室内環境監視システムは各監視モードで</a:t>
                      </a:r>
                      <a:r>
                        <a:rPr lang="en-US" altLang="ja-JP" sz="1300" b="0" i="0">
                          <a:solidFill>
                            <a:srgbClr val="000000"/>
                          </a:solidFill>
                          <a:effectLst/>
                          <a:latin typeface="Calibri" panose="020F0502020204030204" pitchFamily="34" charset="0"/>
                        </a:rPr>
                        <a:t>CO2</a:t>
                      </a:r>
                      <a:r>
                        <a:rPr lang="ja-JP" altLang="en-US" sz="1300" b="0" i="0">
                          <a:solidFill>
                            <a:srgbClr val="000000"/>
                          </a:solidFill>
                          <a:effectLst/>
                          <a:ea typeface="ＭＳ Ｐゴシック" panose="020B0600070205080204" pitchFamily="50" charset="-128"/>
                        </a:rPr>
                        <a:t>濃度を測定し、測定した値に応じて警戒レベルを調整し、換気要請を出すなどの対応をとる。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5776351"/>
                  </a:ext>
                </a:extLst>
              </a:tr>
              <a:tr h="1045679">
                <a:tc>
                  <a:txBody>
                    <a:bodyPr/>
                    <a:lstStyle/>
                    <a:p>
                      <a:pPr algn="l" rtl="0" fontAlgn="base"/>
                      <a:r>
                        <a:rPr lang="ja-JP" altLang="en-US" sz="1300" b="0" i="0">
                          <a:solidFill>
                            <a:srgbClr val="000000"/>
                          </a:solidFill>
                          <a:effectLst/>
                          <a:ea typeface="ＭＳ Ｐゴシック" panose="020B0600070205080204" pitchFamily="50" charset="-128"/>
                        </a:rPr>
                        <a:t>部屋情報を登録する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en-US" altLang="ja-JP" sz="1300" b="0" i="0">
                          <a:solidFill>
                            <a:srgbClr val="000000"/>
                          </a:solidFill>
                          <a:effectLst/>
                          <a:latin typeface="Calibri" panose="020F0502020204030204" pitchFamily="34" charset="0"/>
                        </a:rPr>
                        <a:t>1.</a:t>
                      </a:r>
                      <a:r>
                        <a:rPr lang="ja-JP" altLang="en-US" sz="1300" b="0" i="0">
                          <a:solidFill>
                            <a:srgbClr val="000000"/>
                          </a:solidFill>
                          <a:effectLst/>
                          <a:ea typeface="ＭＳ Ｐゴシック" panose="020B0600070205080204" pitchFamily="50" charset="-128"/>
                        </a:rPr>
                        <a:t>ユーザは機器を取り付け、システム運用の対象とする部屋の床面積を登録する。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2.</a:t>
                      </a:r>
                      <a:r>
                        <a:rPr lang="ja-JP" altLang="en-US" sz="1300" b="0" i="0">
                          <a:solidFill>
                            <a:srgbClr val="000000"/>
                          </a:solidFill>
                          <a:effectLst/>
                          <a:ea typeface="ＭＳ Ｐゴシック" panose="020B0600070205080204" pitchFamily="50" charset="-128"/>
                        </a:rPr>
                        <a:t> この部屋情報をもとに標準警戒レベルでの滞在可能上限人数を定め、室内環境分析システムにより警戒レベルが上げられた場合に、目安として定める滞在可能上限人数を設定する。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5692778"/>
                  </a:ext>
                </a:extLst>
              </a:tr>
              <a:tr h="1408815">
                <a:tc>
                  <a:txBody>
                    <a:bodyPr/>
                    <a:lstStyle/>
                    <a:p>
                      <a:pPr algn="l" rtl="0" fontAlgn="base"/>
                      <a:r>
                        <a:rPr lang="ja-JP" altLang="en-US" sz="1300" b="0" i="0">
                          <a:solidFill>
                            <a:srgbClr val="000000"/>
                          </a:solidFill>
                          <a:effectLst/>
                          <a:ea typeface="ＭＳ Ｐゴシック" panose="020B0600070205080204" pitchFamily="50" charset="-128"/>
                        </a:rPr>
                        <a:t>換気要請の受け取り</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ja-JP" altLang="en-US" sz="1300" b="0" i="0">
                          <a:solidFill>
                            <a:srgbClr val="000000"/>
                          </a:solidFill>
                          <a:effectLst/>
                          <a:latin typeface="Calibri" panose="020F0502020204030204" pitchFamily="34" charset="0"/>
                        </a:rPr>
                        <a:t>​</a:t>
                      </a:r>
                      <a:endParaRPr lang="ja-JP" altLang="en-US" sz="1300" b="0" i="0">
                        <a:solidFill>
                          <a:srgbClr val="000000"/>
                        </a:solidFill>
                        <a:effectLst/>
                      </a:endParaRP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en-US" altLang="ja-JP" sz="1300" b="0" i="0">
                          <a:solidFill>
                            <a:srgbClr val="000000"/>
                          </a:solidFill>
                          <a:effectLst/>
                          <a:latin typeface="Calibri" panose="020F0502020204030204" pitchFamily="34" charset="0"/>
                        </a:rPr>
                        <a:t>1.</a:t>
                      </a:r>
                      <a:r>
                        <a:rPr lang="ja-JP" altLang="en-US" sz="1300" b="0" i="0">
                          <a:solidFill>
                            <a:srgbClr val="000000"/>
                          </a:solidFill>
                          <a:effectLst/>
                          <a:ea typeface="ＭＳ Ｐゴシック" panose="020B0600070205080204" pitchFamily="50" charset="-128"/>
                        </a:rPr>
                        <a:t>一定時間ごとに測定される室内環境の測定値をもとに、室内環境分析システムでの分析を開始する。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2.CO2</a:t>
                      </a:r>
                      <a:r>
                        <a:rPr lang="ja-JP" altLang="en-US" sz="1300" b="0" i="0">
                          <a:solidFill>
                            <a:srgbClr val="000000"/>
                          </a:solidFill>
                          <a:effectLst/>
                          <a:ea typeface="ＭＳ Ｐゴシック" panose="020B0600070205080204" pitchFamily="50" charset="-128"/>
                        </a:rPr>
                        <a:t>濃度が各警戒レベルでの基準値を一定時間連続で超えると、室内にある換気要請の</a:t>
                      </a:r>
                      <a:r>
                        <a:rPr lang="en-US" altLang="ja-JP" sz="1300" b="0" i="0">
                          <a:solidFill>
                            <a:srgbClr val="000000"/>
                          </a:solidFill>
                          <a:effectLst/>
                          <a:ea typeface="ＭＳ Ｐゴシック" panose="020B0600070205080204" pitchFamily="50" charset="-128"/>
                        </a:rPr>
                        <a:t>LED</a:t>
                      </a:r>
                      <a:r>
                        <a:rPr lang="ja-JP" altLang="en-US" sz="1300" b="0" i="0">
                          <a:solidFill>
                            <a:srgbClr val="000000"/>
                          </a:solidFill>
                          <a:effectLst/>
                          <a:ea typeface="ＭＳ Ｐゴシック" panose="020B0600070205080204" pitchFamily="50" charset="-128"/>
                        </a:rPr>
                        <a:t>が点灯する。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3.</a:t>
                      </a:r>
                      <a:r>
                        <a:rPr lang="ja-JP" altLang="en-US" sz="1300" b="0" i="0">
                          <a:solidFill>
                            <a:srgbClr val="000000"/>
                          </a:solidFill>
                          <a:effectLst/>
                          <a:ea typeface="ＭＳ Ｐゴシック" panose="020B0600070205080204" pitchFamily="50" charset="-128"/>
                        </a:rPr>
                        <a:t>室内に滞在する者は換気要請が出されたことを確認し、要請に従って換気を行う。</a:t>
                      </a:r>
                      <a:r>
                        <a:rPr lang="ja-JP" altLang="en-US" sz="1300" b="0" i="0">
                          <a:solidFill>
                            <a:srgbClr val="000000"/>
                          </a:solidFill>
                          <a:effectLst/>
                          <a:latin typeface="ＭＳ Ｐゴシック" panose="020B0600070205080204" pitchFamily="50" charset="-128"/>
                        </a:rPr>
                        <a:t>​</a:t>
                      </a:r>
                      <a:endParaRPr lang="en-US" altLang="ja-JP" sz="1300" b="0" i="0">
                        <a:solidFill>
                          <a:srgbClr val="000000"/>
                        </a:solidFill>
                        <a:effectLst/>
                        <a:latin typeface="ＭＳ Ｐゴシック" panose="020B0600070205080204" pitchFamily="50" charset="-128"/>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3569001"/>
                  </a:ext>
                </a:extLst>
              </a:tr>
              <a:tr h="720332">
                <a:tc>
                  <a:txBody>
                    <a:bodyPr/>
                    <a:lstStyle/>
                    <a:p>
                      <a:pPr algn="l" rtl="0" fontAlgn="base"/>
                      <a:r>
                        <a:rPr lang="ja-JP" altLang="en-US" sz="1300" b="0" i="0">
                          <a:solidFill>
                            <a:srgbClr val="000000"/>
                          </a:solidFill>
                          <a:effectLst/>
                        </a:rPr>
                        <a:t>入室危険度の確認</a:t>
                      </a: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en-US" altLang="ja-JP" sz="1300" b="0" i="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1.</a:t>
                      </a:r>
                      <a:r>
                        <a:rPr lang="ja-JP" altLang="en-US" sz="1300" b="0" i="0">
                          <a:solidFill>
                            <a:srgbClr val="000000"/>
                          </a:solidFill>
                          <a:effectLst/>
                          <a:latin typeface="ＭＳ Ｐゴシック" panose="020B0600070205080204" pitchFamily="50" charset="-128"/>
                          <a:ea typeface="ＭＳ Ｐゴシック" panose="020B0600070205080204" pitchFamily="50" charset="-128"/>
                        </a:rPr>
                        <a:t> 部屋の滞在可能上限人数と現在の室内人数に応じた危険度を表す</a:t>
                      </a:r>
                      <a:r>
                        <a:rPr lang="en-US" altLang="ja-JP" sz="1300" b="0" i="0">
                          <a:solidFill>
                            <a:srgbClr val="000000"/>
                          </a:solidFill>
                          <a:effectLst/>
                          <a:latin typeface="ＭＳ Ｐゴシック" panose="020B0600070205080204" pitchFamily="50" charset="-128"/>
                          <a:ea typeface="ＭＳ Ｐゴシック" panose="020B0600070205080204" pitchFamily="50" charset="-128"/>
                        </a:rPr>
                        <a:t>LED</a:t>
                      </a:r>
                      <a:r>
                        <a:rPr lang="ja-JP" altLang="en-US" sz="1300" b="0" i="0">
                          <a:solidFill>
                            <a:srgbClr val="000000"/>
                          </a:solidFill>
                          <a:effectLst/>
                          <a:latin typeface="ＭＳ Ｐゴシック" panose="020B0600070205080204" pitchFamily="50" charset="-128"/>
                          <a:ea typeface="ＭＳ Ｐゴシック" panose="020B0600070205080204" pitchFamily="50" charset="-128"/>
                        </a:rPr>
                        <a:t>を点灯する</a:t>
                      </a:r>
                      <a:endParaRPr lang="en-US" altLang="ja-JP" sz="1300" b="0" i="0">
                        <a:solidFill>
                          <a:srgbClr val="000000"/>
                        </a:solidFill>
                        <a:effectLst/>
                        <a:latin typeface="ＭＳ Ｐゴシック" panose="020B0600070205080204" pitchFamily="50" charset="-128"/>
                        <a:ea typeface="ＭＳ Ｐゴシック" panose="020B0600070205080204" pitchFamily="50" charset="-128"/>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4501105"/>
                  </a:ext>
                </a:extLst>
              </a:tr>
              <a:tr h="895860">
                <a:tc>
                  <a:txBody>
                    <a:bodyPr/>
                    <a:lstStyle/>
                    <a:p>
                      <a:pPr algn="l" rtl="0" fontAlgn="base"/>
                      <a:r>
                        <a:rPr lang="ja-JP" altLang="en-US" sz="1300" b="0" i="0">
                          <a:solidFill>
                            <a:srgbClr val="000000"/>
                          </a:solidFill>
                          <a:effectLst/>
                        </a:rPr>
                        <a:t>室内環境状態の表示</a:t>
                      </a: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marL="0" algn="l" defTabSz="914400" rtl="0" eaLnBrk="1" fontAlgn="base" latinLnBrk="0" hangingPunct="1"/>
                      <a:r>
                        <a:rPr kumimoji="1" lang="en-US" altLang="ja-JP" sz="1300" b="0" i="0" kern="120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1.</a:t>
                      </a:r>
                      <a:r>
                        <a:rPr kumimoji="1" lang="ja-JP" altLang="en-US" sz="1300" b="0" i="0" kern="120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一定時間ごとに測定される温湿度の室内環境の測定値をもとに、室内環境分析システムでの分析を開始する</a:t>
                      </a:r>
                      <a:endParaRPr kumimoji="1" lang="en-US" altLang="ja-JP" sz="1300" b="0" i="0" kern="120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endParaRPr>
                    </a:p>
                    <a:p>
                      <a:pPr marL="0" algn="l" defTabSz="914400" rtl="0" eaLnBrk="1" fontAlgn="base" latinLnBrk="0" hangingPunct="1"/>
                      <a:r>
                        <a:rPr kumimoji="1" lang="en-US" altLang="ja-JP" sz="1300" b="0" i="0" kern="120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2.</a:t>
                      </a:r>
                      <a:r>
                        <a:rPr kumimoji="1" lang="ja-JP" altLang="en-US" sz="1300" b="0" i="0" kern="120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温湿度が一定の基準値を超えると、改善を要求する</a:t>
                      </a:r>
                      <a:endParaRPr kumimoji="1" lang="en-US" altLang="ja-JP" sz="1300" b="0" i="0" kern="120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4692938"/>
                  </a:ext>
                </a:extLst>
              </a:tr>
            </a:tbl>
          </a:graphicData>
        </a:graphic>
      </p:graphicFrame>
    </p:spTree>
    <p:extLst>
      <p:ext uri="{BB962C8B-B14F-4D97-AF65-F5344CB8AC3E}">
        <p14:creationId xmlns:p14="http://schemas.microsoft.com/office/powerpoint/2010/main" val="42624003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495</Words>
  <Application>Microsoft Office PowerPoint</Application>
  <PresentationFormat>ワイド画面</PresentationFormat>
  <Paragraphs>61</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ＭＳ Ｐゴシック</vt:lpstr>
      <vt:lpstr>Arial</vt:lpstr>
      <vt:lpstr>Calibri</vt:lpstr>
      <vt:lpstr>Calibri Light</vt:lpstr>
      <vt:lpstr>Office テーマ</vt:lpstr>
      <vt:lpstr>IoTを用いた総合環境 モニタリングシステム</vt:lpstr>
      <vt:lpstr>背景</vt:lpstr>
      <vt:lpstr>目的</vt:lpstr>
      <vt:lpstr>システム概要</vt:lpstr>
      <vt:lpstr>開発方針</vt:lpstr>
      <vt:lpstr>分担</vt:lpstr>
      <vt:lpstr>分担</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IoTを用いた総合環境 モニタリングシステム</dc:title>
  <dc:creator>B4-2020</dc:creator>
  <cp:lastModifiedBy>Kazuki Inada</cp:lastModifiedBy>
  <cp:revision>6</cp:revision>
  <dcterms:created xsi:type="dcterms:W3CDTF">2020-12-04T04:12:20Z</dcterms:created>
  <dcterms:modified xsi:type="dcterms:W3CDTF">2020-12-09T04:47:05Z</dcterms:modified>
</cp:coreProperties>
</file>