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5" r:id="rId6"/>
    <p:sldId id="266" r:id="rId7"/>
    <p:sldId id="261" r:id="rId8"/>
    <p:sldId id="264" r:id="rId9"/>
    <p:sldId id="260" r:id="rId10"/>
    <p:sldId id="276" r:id="rId11"/>
    <p:sldId id="277" r:id="rId12"/>
    <p:sldId id="278" r:id="rId13"/>
    <p:sldId id="279" r:id="rId14"/>
    <p:sldId id="280" r:id="rId15"/>
    <p:sldId id="281" r:id="rId16"/>
    <p:sldId id="282" r:id="rId17"/>
    <p:sldId id="283" r:id="rId18"/>
    <p:sldId id="284" r:id="rId19"/>
    <p:sldId id="285" r:id="rId20"/>
    <p:sldId id="262" r:id="rId21"/>
    <p:sldId id="293" r:id="rId22"/>
    <p:sldId id="267" r:id="rId23"/>
    <p:sldId id="268" r:id="rId24"/>
    <p:sldId id="271" r:id="rId25"/>
    <p:sldId id="272" r:id="rId26"/>
    <p:sldId id="274" r:id="rId27"/>
    <p:sldId id="269" r:id="rId28"/>
    <p:sldId id="270" r:id="rId29"/>
    <p:sldId id="263" r:id="rId30"/>
    <p:sldId id="275" r:id="rId31"/>
    <p:sldId id="27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66" d="100"/>
          <a:sy n="66" d="100"/>
        </p:scale>
        <p:origin x="78"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53033-B233-48BA-B557-382A08013D62}" type="doc">
      <dgm:prSet loTypeId="urn:microsoft.com/office/officeart/2005/8/layout/chevron1" loCatId="process" qsTypeId="urn:microsoft.com/office/officeart/2005/8/quickstyle/simple1" qsCatId="simple" csTypeId="urn:microsoft.com/office/officeart/2005/8/colors/accent1_2" csCatId="accent1" phldr="1"/>
      <dgm:spPr/>
    </dgm:pt>
    <dgm:pt modelId="{CD3AB18E-CBA1-48DF-9E2F-E239FC2C09F2}">
      <dgm:prSet phldrT="[テキスト]"/>
      <dgm:spPr>
        <a:xfrm>
          <a:off x="1984"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標準</a:t>
          </a:r>
        </a:p>
      </dgm:t>
    </dgm:pt>
    <dgm:pt modelId="{2BF40AED-6110-48F4-A8FE-699547615B26}" type="parTrans" cxnId="{8A105C9D-69D6-4F20-AB0C-8FCD1999A3EC}">
      <dgm:prSet/>
      <dgm:spPr/>
      <dgm:t>
        <a:bodyPr/>
        <a:lstStyle/>
        <a:p>
          <a:endParaRPr kumimoji="1" lang="ja-JP" altLang="en-US"/>
        </a:p>
      </dgm:t>
    </dgm:pt>
    <dgm:pt modelId="{800AB9D3-011A-47CE-988E-F10A9748E9BC}" type="sibTrans" cxnId="{8A105C9D-69D6-4F20-AB0C-8FCD1999A3EC}">
      <dgm:prSet/>
      <dgm:spPr/>
      <dgm:t>
        <a:bodyPr/>
        <a:lstStyle/>
        <a:p>
          <a:endParaRPr kumimoji="1" lang="ja-JP" altLang="en-US"/>
        </a:p>
      </dgm:t>
    </dgm:pt>
    <dgm:pt modelId="{98C6138A-606B-4B2A-97E0-A1437ED79FF8}">
      <dgm:prSet phldrT="[テキスト]"/>
      <dgm:spPr>
        <a:xfrm>
          <a:off x="3180953" y="2343413"/>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a:t>
          </a:r>
        </a:p>
      </dgm:t>
    </dgm:pt>
    <dgm:pt modelId="{3A5F6FB4-C053-4769-9A08-F907B1007F2A}" type="parTrans" cxnId="{808C98C9-10BC-45BD-A2B9-27DA79A16D1F}">
      <dgm:prSet/>
      <dgm:spPr/>
      <dgm:t>
        <a:bodyPr/>
        <a:lstStyle/>
        <a:p>
          <a:endParaRPr kumimoji="1" lang="ja-JP" altLang="en-US"/>
        </a:p>
      </dgm:t>
    </dgm:pt>
    <dgm:pt modelId="{9FCE3C97-635C-45F5-82EE-8A07FB7E1E6A}" type="sibTrans" cxnId="{808C98C9-10BC-45BD-A2B9-27DA79A16D1F}">
      <dgm:prSet/>
      <dgm:spPr/>
      <dgm:t>
        <a:bodyPr/>
        <a:lstStyle/>
        <a:p>
          <a:endParaRPr kumimoji="1" lang="ja-JP" altLang="en-US"/>
        </a:p>
      </dgm:t>
    </dgm:pt>
    <dgm:pt modelId="{654970DC-CAE1-4A74-BCA8-4F6DBC519DE7}">
      <dgm:prSet phldrT="[テキスト]"/>
      <dgm:spPr>
        <a:xfrm>
          <a:off x="1591468"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a:t>
          </a:r>
        </a:p>
      </dgm:t>
    </dgm:pt>
    <dgm:pt modelId="{3445E383-1CC0-4230-87F6-BC3AE39952D5}" type="sibTrans" cxnId="{C8AFA4B1-DE91-420C-923D-8AFCCC542E54}">
      <dgm:prSet/>
      <dgm:spPr/>
      <dgm:t>
        <a:bodyPr/>
        <a:lstStyle/>
        <a:p>
          <a:endParaRPr kumimoji="1" lang="ja-JP" altLang="en-US"/>
        </a:p>
      </dgm:t>
    </dgm:pt>
    <dgm:pt modelId="{EAF85C5F-9462-42CB-934D-A313DC4002BA}" type="parTrans" cxnId="{C8AFA4B1-DE91-420C-923D-8AFCCC542E54}">
      <dgm:prSet/>
      <dgm:spPr/>
      <dgm:t>
        <a:bodyPr/>
        <a:lstStyle/>
        <a:p>
          <a:endParaRPr kumimoji="1" lang="ja-JP" altLang="en-US"/>
        </a:p>
      </dgm:t>
    </dgm:pt>
    <dgm:pt modelId="{75DB25D0-E588-4D8F-A441-D7F2F14F9CEA}">
      <dgm:prSet phldrT="[テキスト]"/>
      <dgm:spPr>
        <a:xfrm>
          <a:off x="6361906"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最高</a:t>
          </a:r>
          <a:endParaRPr kumimoji="1" lang="en-US" altLang="ja-JP" dirty="0">
            <a:solidFill>
              <a:sysClr val="window" lastClr="FFFFFF"/>
            </a:solidFill>
            <a:latin typeface="游ゴシック" panose="020F0502020204030204"/>
            <a:ea typeface="游ゴシック" panose="020B0400000000000000" pitchFamily="50" charset="-128"/>
            <a:cs typeface="+mn-cs"/>
          </a:endParaRPr>
        </a:p>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レベル</a:t>
          </a:r>
        </a:p>
      </dgm:t>
    </dgm:pt>
    <dgm:pt modelId="{1D85F84D-81D4-4756-8D61-04474E839E21}" type="parTrans" cxnId="{38626420-CEC7-4895-B4E8-3474E2412915}">
      <dgm:prSet/>
      <dgm:spPr/>
      <dgm:t>
        <a:bodyPr/>
        <a:lstStyle/>
        <a:p>
          <a:endParaRPr kumimoji="1" lang="ja-JP" altLang="en-US"/>
        </a:p>
      </dgm:t>
    </dgm:pt>
    <dgm:pt modelId="{3D381D4F-87C3-40FB-B2FE-0474562E2FFC}" type="sibTrans" cxnId="{38626420-CEC7-4895-B4E8-3474E2412915}">
      <dgm:prSet/>
      <dgm:spPr/>
      <dgm:t>
        <a:bodyPr/>
        <a:lstStyle/>
        <a:p>
          <a:endParaRPr kumimoji="1" lang="ja-JP" altLang="en-US"/>
        </a:p>
      </dgm:t>
    </dgm:pt>
    <dgm:pt modelId="{A0CE5918-1B9D-4370-86EF-874A0F95BA6F}">
      <dgm:prSet phldrT="[テキスト]"/>
      <dgm:spPr>
        <a:xfrm>
          <a:off x="4770437"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a:t>
          </a:r>
        </a:p>
      </dgm:t>
    </dgm:pt>
    <dgm:pt modelId="{DAC900F7-E782-4E7C-941B-D4BA3B2E69AA}" type="parTrans" cxnId="{D6F2EC2B-163C-499D-8CEA-8121E29B75C8}">
      <dgm:prSet/>
      <dgm:spPr/>
      <dgm:t>
        <a:bodyPr/>
        <a:lstStyle/>
        <a:p>
          <a:endParaRPr kumimoji="1" lang="ja-JP" altLang="en-US"/>
        </a:p>
      </dgm:t>
    </dgm:pt>
    <dgm:pt modelId="{1E900AA5-BE12-4B71-B87A-35B998B98DCA}" type="sibTrans" cxnId="{D6F2EC2B-163C-499D-8CEA-8121E29B75C8}">
      <dgm:prSet/>
      <dgm:spPr/>
      <dgm:t>
        <a:bodyPr/>
        <a:lstStyle/>
        <a:p>
          <a:endParaRPr kumimoji="1" lang="ja-JP" altLang="en-US"/>
        </a:p>
      </dgm:t>
    </dgm:pt>
    <dgm:pt modelId="{52BC49A1-FCF1-4757-94D3-7B813B5FBE80}" type="pres">
      <dgm:prSet presAssocID="{4D153033-B233-48BA-B557-382A08013D62}" presName="Name0" presStyleCnt="0">
        <dgm:presLayoutVars>
          <dgm:dir/>
          <dgm:animLvl val="lvl"/>
          <dgm:resizeHandles val="exact"/>
        </dgm:presLayoutVars>
      </dgm:prSet>
      <dgm:spPr/>
    </dgm:pt>
    <dgm:pt modelId="{A2A766FD-9C3B-429E-8109-F6D514F6041C}" type="pres">
      <dgm:prSet presAssocID="{CD3AB18E-CBA1-48DF-9E2F-E239FC2C09F2}" presName="parTxOnly" presStyleLbl="node1" presStyleIdx="0" presStyleCnt="5">
        <dgm:presLayoutVars>
          <dgm:chMax val="0"/>
          <dgm:chPref val="0"/>
          <dgm:bulletEnabled val="1"/>
        </dgm:presLayoutVars>
      </dgm:prSet>
      <dgm:spPr/>
    </dgm:pt>
    <dgm:pt modelId="{4A3F2A50-973F-42F4-9575-499C29332ADE}" type="pres">
      <dgm:prSet presAssocID="{800AB9D3-011A-47CE-988E-F10A9748E9BC}" presName="parTxOnlySpace" presStyleCnt="0"/>
      <dgm:spPr/>
    </dgm:pt>
    <dgm:pt modelId="{E2648625-F947-40BD-BB9E-6410F5E9A7D4}" type="pres">
      <dgm:prSet presAssocID="{654970DC-CAE1-4A74-BCA8-4F6DBC519DE7}" presName="parTxOnly" presStyleLbl="node1" presStyleIdx="1" presStyleCnt="5">
        <dgm:presLayoutVars>
          <dgm:chMax val="0"/>
          <dgm:chPref val="0"/>
          <dgm:bulletEnabled val="1"/>
        </dgm:presLayoutVars>
      </dgm:prSet>
      <dgm:spPr/>
    </dgm:pt>
    <dgm:pt modelId="{8ACF5337-60A8-4441-BFA4-C9939A975063}" type="pres">
      <dgm:prSet presAssocID="{3445E383-1CC0-4230-87F6-BC3AE39952D5}" presName="parTxOnlySpace" presStyleCnt="0"/>
      <dgm:spPr/>
    </dgm:pt>
    <dgm:pt modelId="{E2605256-B2AC-4480-B7ED-EB5F5C84E249}" type="pres">
      <dgm:prSet presAssocID="{98C6138A-606B-4B2A-97E0-A1437ED79FF8}" presName="parTxOnly" presStyleLbl="node1" presStyleIdx="2" presStyleCnt="5" custLinFactNeighborY="-1798">
        <dgm:presLayoutVars>
          <dgm:chMax val="0"/>
          <dgm:chPref val="0"/>
          <dgm:bulletEnabled val="1"/>
        </dgm:presLayoutVars>
      </dgm:prSet>
      <dgm:spPr/>
    </dgm:pt>
    <dgm:pt modelId="{BD897A6A-1E7C-40F0-99CE-534EEA560CBC}" type="pres">
      <dgm:prSet presAssocID="{9FCE3C97-635C-45F5-82EE-8A07FB7E1E6A}" presName="parTxOnlySpace" presStyleCnt="0"/>
      <dgm:spPr/>
    </dgm:pt>
    <dgm:pt modelId="{B7720098-A42A-44DA-A879-037F1DDB6389}" type="pres">
      <dgm:prSet presAssocID="{A0CE5918-1B9D-4370-86EF-874A0F95BA6F}" presName="parTxOnly" presStyleLbl="node1" presStyleIdx="3" presStyleCnt="5">
        <dgm:presLayoutVars>
          <dgm:chMax val="0"/>
          <dgm:chPref val="0"/>
          <dgm:bulletEnabled val="1"/>
        </dgm:presLayoutVars>
      </dgm:prSet>
      <dgm:spPr/>
    </dgm:pt>
    <dgm:pt modelId="{56DF8236-9E93-41F2-93A2-103127556A8A}" type="pres">
      <dgm:prSet presAssocID="{1E900AA5-BE12-4B71-B87A-35B998B98DCA}" presName="parTxOnlySpace" presStyleCnt="0"/>
      <dgm:spPr/>
    </dgm:pt>
    <dgm:pt modelId="{4FF45C75-F3B3-4BFD-9670-5B158CA490B2}" type="pres">
      <dgm:prSet presAssocID="{75DB25D0-E588-4D8F-A441-D7F2F14F9CEA}" presName="parTxOnly" presStyleLbl="node1" presStyleIdx="4" presStyleCnt="5" custLinFactNeighborX="7397" custLinFactNeighborY="0">
        <dgm:presLayoutVars>
          <dgm:chMax val="0"/>
          <dgm:chPref val="0"/>
          <dgm:bulletEnabled val="1"/>
        </dgm:presLayoutVars>
      </dgm:prSet>
      <dgm:spPr/>
    </dgm:pt>
  </dgm:ptLst>
  <dgm:cxnLst>
    <dgm:cxn modelId="{49746A03-EBFE-4B46-9E82-D441E11016E8}" type="presOf" srcId="{CD3AB18E-CBA1-48DF-9E2F-E239FC2C09F2}" destId="{A2A766FD-9C3B-429E-8109-F6D514F6041C}" srcOrd="0" destOrd="0" presId="urn:microsoft.com/office/officeart/2005/8/layout/chevron1"/>
    <dgm:cxn modelId="{97562C16-DFFC-48B5-A2DC-8799F9CDC515}" type="presOf" srcId="{4D153033-B233-48BA-B557-382A08013D62}" destId="{52BC49A1-FCF1-4757-94D3-7B813B5FBE80}" srcOrd="0" destOrd="0" presId="urn:microsoft.com/office/officeart/2005/8/layout/chevron1"/>
    <dgm:cxn modelId="{45066B16-BF87-4DB1-966D-7C634DD2E600}" type="presOf" srcId="{75DB25D0-E588-4D8F-A441-D7F2F14F9CEA}" destId="{4FF45C75-F3B3-4BFD-9670-5B158CA490B2}" srcOrd="0" destOrd="0" presId="urn:microsoft.com/office/officeart/2005/8/layout/chevron1"/>
    <dgm:cxn modelId="{38626420-CEC7-4895-B4E8-3474E2412915}" srcId="{4D153033-B233-48BA-B557-382A08013D62}" destId="{75DB25D0-E588-4D8F-A441-D7F2F14F9CEA}" srcOrd="4" destOrd="0" parTransId="{1D85F84D-81D4-4756-8D61-04474E839E21}" sibTransId="{3D381D4F-87C3-40FB-B2FE-0474562E2FFC}"/>
    <dgm:cxn modelId="{D6F2EC2B-163C-499D-8CEA-8121E29B75C8}" srcId="{4D153033-B233-48BA-B557-382A08013D62}" destId="{A0CE5918-1B9D-4370-86EF-874A0F95BA6F}" srcOrd="3" destOrd="0" parTransId="{DAC900F7-E782-4E7C-941B-D4BA3B2E69AA}" sibTransId="{1E900AA5-BE12-4B71-B87A-35B998B98DCA}"/>
    <dgm:cxn modelId="{E4DDB53E-40AA-4636-A63C-404DBCE0F07D}" type="presOf" srcId="{98C6138A-606B-4B2A-97E0-A1437ED79FF8}" destId="{E2605256-B2AC-4480-B7ED-EB5F5C84E249}" srcOrd="0" destOrd="0" presId="urn:microsoft.com/office/officeart/2005/8/layout/chevron1"/>
    <dgm:cxn modelId="{8A105C9D-69D6-4F20-AB0C-8FCD1999A3EC}" srcId="{4D153033-B233-48BA-B557-382A08013D62}" destId="{CD3AB18E-CBA1-48DF-9E2F-E239FC2C09F2}" srcOrd="0" destOrd="0" parTransId="{2BF40AED-6110-48F4-A8FE-699547615B26}" sibTransId="{800AB9D3-011A-47CE-988E-F10A9748E9BC}"/>
    <dgm:cxn modelId="{C8AFA4B1-DE91-420C-923D-8AFCCC542E54}" srcId="{4D153033-B233-48BA-B557-382A08013D62}" destId="{654970DC-CAE1-4A74-BCA8-4F6DBC519DE7}" srcOrd="1" destOrd="0" parTransId="{EAF85C5F-9462-42CB-934D-A313DC4002BA}" sibTransId="{3445E383-1CC0-4230-87F6-BC3AE39952D5}"/>
    <dgm:cxn modelId="{808C98C9-10BC-45BD-A2B9-27DA79A16D1F}" srcId="{4D153033-B233-48BA-B557-382A08013D62}" destId="{98C6138A-606B-4B2A-97E0-A1437ED79FF8}" srcOrd="2" destOrd="0" parTransId="{3A5F6FB4-C053-4769-9A08-F907B1007F2A}" sibTransId="{9FCE3C97-635C-45F5-82EE-8A07FB7E1E6A}"/>
    <dgm:cxn modelId="{BB494BE0-9C61-4E5C-80D8-FA53AD4FE6D6}" type="presOf" srcId="{A0CE5918-1B9D-4370-86EF-874A0F95BA6F}" destId="{B7720098-A42A-44DA-A879-037F1DDB6389}" srcOrd="0" destOrd="0" presId="urn:microsoft.com/office/officeart/2005/8/layout/chevron1"/>
    <dgm:cxn modelId="{3AD142F9-7A19-4B85-8BB1-9D8A89581722}" type="presOf" srcId="{654970DC-CAE1-4A74-BCA8-4F6DBC519DE7}" destId="{E2648625-F947-40BD-BB9E-6410F5E9A7D4}" srcOrd="0" destOrd="0" presId="urn:microsoft.com/office/officeart/2005/8/layout/chevron1"/>
    <dgm:cxn modelId="{80FC7EDF-78D7-4554-A50D-3A1EF7213F50}" type="presParOf" srcId="{52BC49A1-FCF1-4757-94D3-7B813B5FBE80}" destId="{A2A766FD-9C3B-429E-8109-F6D514F6041C}" srcOrd="0" destOrd="0" presId="urn:microsoft.com/office/officeart/2005/8/layout/chevron1"/>
    <dgm:cxn modelId="{E5CD3536-610D-41A9-BA18-2EF8A8FCA64E}" type="presParOf" srcId="{52BC49A1-FCF1-4757-94D3-7B813B5FBE80}" destId="{4A3F2A50-973F-42F4-9575-499C29332ADE}" srcOrd="1" destOrd="0" presId="urn:microsoft.com/office/officeart/2005/8/layout/chevron1"/>
    <dgm:cxn modelId="{64C80FC4-81FF-4BF9-A7AA-B8C0B9FAE015}" type="presParOf" srcId="{52BC49A1-FCF1-4757-94D3-7B813B5FBE80}" destId="{E2648625-F947-40BD-BB9E-6410F5E9A7D4}" srcOrd="2" destOrd="0" presId="urn:microsoft.com/office/officeart/2005/8/layout/chevron1"/>
    <dgm:cxn modelId="{FA5963F2-9C50-4AF7-A521-EA4B600D8D13}" type="presParOf" srcId="{52BC49A1-FCF1-4757-94D3-7B813B5FBE80}" destId="{8ACF5337-60A8-4441-BFA4-C9939A975063}" srcOrd="3" destOrd="0" presId="urn:microsoft.com/office/officeart/2005/8/layout/chevron1"/>
    <dgm:cxn modelId="{7CC6C892-70AE-4A41-82AE-98CE47E26C39}" type="presParOf" srcId="{52BC49A1-FCF1-4757-94D3-7B813B5FBE80}" destId="{E2605256-B2AC-4480-B7ED-EB5F5C84E249}" srcOrd="4" destOrd="0" presId="urn:microsoft.com/office/officeart/2005/8/layout/chevron1"/>
    <dgm:cxn modelId="{3F814755-F263-44A8-854A-76FA12C9391C}" type="presParOf" srcId="{52BC49A1-FCF1-4757-94D3-7B813B5FBE80}" destId="{BD897A6A-1E7C-40F0-99CE-534EEA560CBC}" srcOrd="5" destOrd="0" presId="urn:microsoft.com/office/officeart/2005/8/layout/chevron1"/>
    <dgm:cxn modelId="{900C3A12-836C-4B5C-882F-4B5CF615C93D}" type="presParOf" srcId="{52BC49A1-FCF1-4757-94D3-7B813B5FBE80}" destId="{B7720098-A42A-44DA-A879-037F1DDB6389}" srcOrd="6" destOrd="0" presId="urn:microsoft.com/office/officeart/2005/8/layout/chevron1"/>
    <dgm:cxn modelId="{1C1FAAE3-86F9-4DB4-979B-287A39DE19F2}" type="presParOf" srcId="{52BC49A1-FCF1-4757-94D3-7B813B5FBE80}" destId="{56DF8236-9E93-41F2-93A2-103127556A8A}" srcOrd="7" destOrd="0" presId="urn:microsoft.com/office/officeart/2005/8/layout/chevron1"/>
    <dgm:cxn modelId="{01FF1F49-C1A7-4571-BA82-3071185576A2}" type="presParOf" srcId="{52BC49A1-FCF1-4757-94D3-7B813B5FBE80}" destId="{4FF45C75-F3B3-4BFD-9670-5B158CA490B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766FD-9C3B-429E-8109-F6D514F6041C}">
      <dsp:nvSpPr>
        <dsp:cNvPr id="0" name=""/>
        <dsp:cNvSpPr/>
      </dsp:nvSpPr>
      <dsp:spPr>
        <a:xfrm>
          <a:off x="1984"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標準</a:t>
          </a:r>
        </a:p>
      </dsp:txBody>
      <dsp:txXfrm>
        <a:off x="355203" y="2356114"/>
        <a:ext cx="1059656" cy="706437"/>
      </dsp:txXfrm>
    </dsp:sp>
    <dsp:sp modelId="{E2648625-F947-40BD-BB9E-6410F5E9A7D4}">
      <dsp:nvSpPr>
        <dsp:cNvPr id="0" name=""/>
        <dsp:cNvSpPr/>
      </dsp:nvSpPr>
      <dsp:spPr>
        <a:xfrm>
          <a:off x="1591468"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a:t>
          </a:r>
        </a:p>
      </dsp:txBody>
      <dsp:txXfrm>
        <a:off x="1944687" y="2356114"/>
        <a:ext cx="1059656" cy="706437"/>
      </dsp:txXfrm>
    </dsp:sp>
    <dsp:sp modelId="{E2605256-B2AC-4480-B7ED-EB5F5C84E249}">
      <dsp:nvSpPr>
        <dsp:cNvPr id="0" name=""/>
        <dsp:cNvSpPr/>
      </dsp:nvSpPr>
      <dsp:spPr>
        <a:xfrm>
          <a:off x="3180953" y="2343413"/>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a:t>
          </a:r>
        </a:p>
      </dsp:txBody>
      <dsp:txXfrm>
        <a:off x="3534172" y="2343413"/>
        <a:ext cx="1059656" cy="706437"/>
      </dsp:txXfrm>
    </dsp:sp>
    <dsp:sp modelId="{B7720098-A42A-44DA-A879-037F1DDB6389}">
      <dsp:nvSpPr>
        <dsp:cNvPr id="0" name=""/>
        <dsp:cNvSpPr/>
      </dsp:nvSpPr>
      <dsp:spPr>
        <a:xfrm>
          <a:off x="4770437"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a:t>
          </a:r>
        </a:p>
      </dsp:txBody>
      <dsp:txXfrm>
        <a:off x="5123656" y="2356114"/>
        <a:ext cx="1059656" cy="706437"/>
      </dsp:txXfrm>
    </dsp:sp>
    <dsp:sp modelId="{4FF45C75-F3B3-4BFD-9670-5B158CA490B2}">
      <dsp:nvSpPr>
        <dsp:cNvPr id="0" name=""/>
        <dsp:cNvSpPr/>
      </dsp:nvSpPr>
      <dsp:spPr>
        <a:xfrm>
          <a:off x="6361906"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最高</a:t>
          </a:r>
          <a:endParaRPr kumimoji="1" lang="en-US" altLang="ja-JP" sz="1400" kern="1200" dirty="0">
            <a:solidFill>
              <a:sysClr val="window" lastClr="FFFFFF"/>
            </a:solidFill>
            <a:latin typeface="游ゴシック" panose="020F0502020204030204"/>
            <a:ea typeface="游ゴシック" panose="020B0400000000000000" pitchFamily="50" charset="-128"/>
            <a:cs typeface="+mn-cs"/>
          </a:endParaRPr>
        </a:p>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レベル</a:t>
          </a:r>
        </a:p>
      </dsp:txBody>
      <dsp:txXfrm>
        <a:off x="6715125" y="2356114"/>
        <a:ext cx="1059656" cy="7064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EE9C10-ADA1-43B8-8867-6C0291355AF4}" type="datetimeFigureOut">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6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EE9C10-ADA1-43B8-8867-6C0291355AF4}" type="datetimeFigureOut">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366682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EE9C10-ADA1-43B8-8867-6C0291355AF4}" type="datetimeFigureOut">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4931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EE9C10-ADA1-43B8-8867-6C0291355AF4}" type="datetimeFigureOut">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223746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4EE9C10-ADA1-43B8-8867-6C0291355AF4}" type="datetimeFigureOut">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4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4EE9C10-ADA1-43B8-8867-6C0291355AF4}" type="datetimeFigureOut">
              <a:rPr kumimoji="1" lang="ja-JP" altLang="en-US" smtClean="0"/>
              <a:t>2021/2/12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228280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4EE9C10-ADA1-43B8-8867-6C0291355AF4}" type="datetimeFigureOut">
              <a:rPr kumimoji="1" lang="ja-JP" altLang="en-US" smtClean="0"/>
              <a:t>2021/2/12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152577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4EE9C10-ADA1-43B8-8867-6C0291355AF4}" type="datetimeFigureOut">
              <a:rPr kumimoji="1" lang="ja-JP" altLang="en-US" smtClean="0"/>
              <a:t>2021/2/12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137737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EE9C10-ADA1-43B8-8867-6C0291355AF4}" type="datetimeFigureOut">
              <a:rPr kumimoji="1" lang="ja-JP" altLang="en-US" smtClean="0"/>
              <a:t>2021/2/12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191126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EE9C10-ADA1-43B8-8867-6C0291355AF4}" type="datetimeFigureOut">
              <a:rPr kumimoji="1" lang="ja-JP" altLang="en-US" smtClean="0"/>
              <a:t>2021/2/12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58035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4EE9C10-ADA1-43B8-8867-6C0291355AF4}" type="datetimeFigureOut">
              <a:rPr kumimoji="1" lang="ja-JP" altLang="en-US" smtClean="0"/>
              <a:t>2021/2/12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116301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EE9C10-ADA1-43B8-8867-6C0291355AF4}" type="datetimeFigureOut">
              <a:rPr kumimoji="1" lang="ja-JP" altLang="en-US" smtClean="0"/>
              <a:t>2021/2/12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2426AD-071F-45E1-9CB1-39B7B85D4416}"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3241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jpeg"/></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7200" dirty="0"/>
              <a:t>センシング技術を用いた感染症予防</a:t>
            </a:r>
            <a:br>
              <a:rPr kumimoji="1" lang="en-US" altLang="ja-JP" sz="7200" dirty="0"/>
            </a:br>
            <a:r>
              <a:rPr kumimoji="1" lang="ja-JP" altLang="en-US" sz="7200" dirty="0"/>
              <a:t>サポート</a:t>
            </a:r>
            <a:r>
              <a:rPr lang="ja-JP" altLang="en-US" sz="7200" dirty="0"/>
              <a:t>シ</a:t>
            </a:r>
            <a:r>
              <a:rPr kumimoji="1" lang="ja-JP" altLang="en-US" sz="7200" dirty="0"/>
              <a:t>ステム</a:t>
            </a:r>
          </a:p>
        </p:txBody>
      </p:sp>
      <p:sp>
        <p:nvSpPr>
          <p:cNvPr id="3" name="サブタイトル 2"/>
          <p:cNvSpPr>
            <a:spLocks noGrp="1"/>
          </p:cNvSpPr>
          <p:nvPr>
            <p:ph type="subTitle" idx="1"/>
          </p:nvPr>
        </p:nvSpPr>
        <p:spPr/>
        <p:txBody>
          <a:bodyPr>
            <a:noAutofit/>
          </a:bodyPr>
          <a:lstStyle/>
          <a:p>
            <a:r>
              <a:rPr kumimoji="1" lang="en-US" altLang="ja-JP" sz="1400" b="1" dirty="0">
                <a:solidFill>
                  <a:schemeClr val="tx1">
                    <a:lumMod val="65000"/>
                    <a:lumOff val="35000"/>
                  </a:schemeClr>
                </a:solidFill>
              </a:rPr>
              <a:t>2021/2/22</a:t>
            </a:r>
          </a:p>
          <a:p>
            <a:r>
              <a:rPr lang="ja-JP" altLang="en-US" sz="1400" b="1" dirty="0">
                <a:solidFill>
                  <a:schemeClr val="tx1">
                    <a:lumMod val="65000"/>
                    <a:lumOff val="35000"/>
                  </a:schemeClr>
                </a:solidFill>
              </a:rPr>
              <a:t>計算機システム研究室</a:t>
            </a:r>
            <a:endParaRPr lang="en-US" altLang="ja-JP" sz="1400" b="1" dirty="0">
              <a:solidFill>
                <a:schemeClr val="tx1">
                  <a:lumMod val="65000"/>
                  <a:lumOff val="35000"/>
                </a:schemeClr>
              </a:solidFill>
            </a:endParaRPr>
          </a:p>
          <a:p>
            <a:r>
              <a:rPr kumimoji="1" lang="ja-JP" altLang="en-US" sz="1400" b="1" dirty="0">
                <a:solidFill>
                  <a:schemeClr val="tx1">
                    <a:lumMod val="65000"/>
                    <a:lumOff val="35000"/>
                  </a:schemeClr>
                </a:solidFill>
              </a:rPr>
              <a:t>掛水　誠矢　　</a:t>
            </a:r>
          </a:p>
        </p:txBody>
      </p:sp>
    </p:spTree>
    <p:extLst>
      <p:ext uri="{BB962C8B-B14F-4D97-AF65-F5344CB8AC3E}">
        <p14:creationId xmlns:p14="http://schemas.microsoft.com/office/powerpoint/2010/main" val="3058481404"/>
      </p:ext>
    </p:extLst>
  </p:cSld>
  <p:clrMapOvr>
    <a:masterClrMapping/>
  </p:clrMapOvr>
  <mc:AlternateContent xmlns:mc="http://schemas.openxmlformats.org/markup-compatibility/2006" xmlns:p14="http://schemas.microsoft.com/office/powerpoint/2010/main">
    <mc:Choice Requires="p14">
      <p:transition spd="slow" p14:dur="2000" advTm="11992"/>
    </mc:Choice>
    <mc:Fallback xmlns="">
      <p:transition spd="slow" advTm="119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EB2384A-C313-4B87-9974-721F4E01A717}"/>
              </a:ext>
            </a:extLst>
          </p:cNvPr>
          <p:cNvSpPr txBox="1"/>
          <p:nvPr/>
        </p:nvSpPr>
        <p:spPr>
          <a:xfrm>
            <a:off x="203201" y="130631"/>
            <a:ext cx="1739579" cy="369332"/>
          </a:xfrm>
          <a:prstGeom prst="rect">
            <a:avLst/>
          </a:prstGeom>
          <a:noFill/>
        </p:spPr>
        <p:txBody>
          <a:bodyPr wrap="none" rtlCol="0">
            <a:spAutoFit/>
          </a:bodyPr>
          <a:lstStyle/>
          <a:p>
            <a:r>
              <a:rPr kumimoji="1" lang="ja-JP" altLang="en-US" b="1" dirty="0"/>
              <a:t>ユースケース図</a:t>
            </a:r>
          </a:p>
        </p:txBody>
      </p:sp>
      <p:pic>
        <p:nvPicPr>
          <p:cNvPr id="5" name="図 4" descr="ダイアグラム&#10;&#10;自動的に生成された説明">
            <a:extLst>
              <a:ext uri="{FF2B5EF4-FFF2-40B4-BE49-F238E27FC236}">
                <a16:creationId xmlns:a16="http://schemas.microsoft.com/office/drawing/2014/main" id="{36280449-B075-4D7C-82FB-4D3D6F351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706" y="51119"/>
            <a:ext cx="4704588" cy="6248781"/>
          </a:xfrm>
          <a:prstGeom prst="rect">
            <a:avLst/>
          </a:prstGeom>
        </p:spPr>
      </p:pic>
    </p:spTree>
    <p:extLst>
      <p:ext uri="{BB962C8B-B14F-4D97-AF65-F5344CB8AC3E}">
        <p14:creationId xmlns:p14="http://schemas.microsoft.com/office/powerpoint/2010/main" val="3445005702"/>
      </p:ext>
    </p:extLst>
  </p:cSld>
  <p:clrMapOvr>
    <a:masterClrMapping/>
  </p:clrMapOvr>
  <mc:AlternateContent xmlns:mc="http://schemas.openxmlformats.org/markup-compatibility/2006" xmlns:p14="http://schemas.microsoft.com/office/powerpoint/2010/main">
    <mc:Choice Requires="p14">
      <p:transition spd="slow" p14:dur="2000" advTm="30647"/>
    </mc:Choice>
    <mc:Fallback xmlns="">
      <p:transition spd="slow" advTm="3064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27" y="1018384"/>
            <a:ext cx="10809145" cy="5285690"/>
          </a:xfrm>
          <a:prstGeom prst="rect">
            <a:avLst/>
          </a:prstGeom>
        </p:spPr>
      </p:pic>
      <p:sp>
        <p:nvSpPr>
          <p:cNvPr id="3" name="テキスト ボックス 2">
            <a:extLst>
              <a:ext uri="{FF2B5EF4-FFF2-40B4-BE49-F238E27FC236}">
                <a16:creationId xmlns:a16="http://schemas.microsoft.com/office/drawing/2014/main" id="{31E2E027-275B-4EA5-8AE0-6FACB2D1093C}"/>
              </a:ext>
            </a:extLst>
          </p:cNvPr>
          <p:cNvSpPr txBox="1"/>
          <p:nvPr/>
        </p:nvSpPr>
        <p:spPr>
          <a:xfrm>
            <a:off x="203201" y="130631"/>
            <a:ext cx="1952779" cy="369332"/>
          </a:xfrm>
          <a:prstGeom prst="rect">
            <a:avLst/>
          </a:prstGeom>
          <a:noFill/>
        </p:spPr>
        <p:txBody>
          <a:bodyPr wrap="none" rtlCol="0">
            <a:spAutoFit/>
          </a:bodyPr>
          <a:lstStyle/>
          <a:p>
            <a:r>
              <a:rPr kumimoji="1" lang="ja-JP" altLang="en-US" b="1" dirty="0"/>
              <a:t>ユースケース記述</a:t>
            </a:r>
          </a:p>
        </p:txBody>
      </p:sp>
    </p:spTree>
    <p:extLst>
      <p:ext uri="{BB962C8B-B14F-4D97-AF65-F5344CB8AC3E}">
        <p14:creationId xmlns:p14="http://schemas.microsoft.com/office/powerpoint/2010/main" val="1197374031"/>
      </p:ext>
    </p:extLst>
  </p:cSld>
  <p:clrMapOvr>
    <a:masterClrMapping/>
  </p:clrMapOvr>
  <mc:AlternateContent xmlns:mc="http://schemas.openxmlformats.org/markup-compatibility/2006" xmlns:p14="http://schemas.microsoft.com/office/powerpoint/2010/main">
    <mc:Choice Requires="p14">
      <p:transition spd="slow" p14:dur="2000" advTm="100569"/>
    </mc:Choice>
    <mc:Fallback xmlns="">
      <p:transition spd="slow" advTm="10056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018" y="315297"/>
            <a:ext cx="2695194" cy="6074474"/>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8619" y="315297"/>
            <a:ext cx="2920365" cy="6120765"/>
          </a:xfrm>
          <a:prstGeom prst="rect">
            <a:avLst/>
          </a:prstGeom>
        </p:spPr>
      </p:pic>
      <p:sp>
        <p:nvSpPr>
          <p:cNvPr id="4" name="テキスト ボックス 3">
            <a:extLst>
              <a:ext uri="{FF2B5EF4-FFF2-40B4-BE49-F238E27FC236}">
                <a16:creationId xmlns:a16="http://schemas.microsoft.com/office/drawing/2014/main" id="{AA5C6F6E-33A5-4C14-B7E9-0BB6EEDFE667}"/>
              </a:ext>
            </a:extLst>
          </p:cNvPr>
          <p:cNvSpPr txBox="1"/>
          <p:nvPr/>
        </p:nvSpPr>
        <p:spPr>
          <a:xfrm>
            <a:off x="203201" y="130631"/>
            <a:ext cx="1787669" cy="369332"/>
          </a:xfrm>
          <a:prstGeom prst="rect">
            <a:avLst/>
          </a:prstGeom>
          <a:noFill/>
        </p:spPr>
        <p:txBody>
          <a:bodyPr wrap="none" rtlCol="0">
            <a:spAutoFit/>
          </a:bodyPr>
          <a:lstStyle/>
          <a:p>
            <a:r>
              <a:rPr kumimoji="1" lang="ja-JP" altLang="en-US" b="1" dirty="0"/>
              <a:t>アクティビティ図</a:t>
            </a:r>
          </a:p>
        </p:txBody>
      </p:sp>
      <p:sp>
        <p:nvSpPr>
          <p:cNvPr id="5" name="四角形: 対角を丸める 4">
            <a:extLst>
              <a:ext uri="{FF2B5EF4-FFF2-40B4-BE49-F238E27FC236}">
                <a16:creationId xmlns:a16="http://schemas.microsoft.com/office/drawing/2014/main" id="{E74161A2-5EC0-4C4D-A008-2B333BC99228}"/>
              </a:ext>
            </a:extLst>
          </p:cNvPr>
          <p:cNvSpPr/>
          <p:nvPr/>
        </p:nvSpPr>
        <p:spPr>
          <a:xfrm>
            <a:off x="3927475" y="4584700"/>
            <a:ext cx="2320568" cy="720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滞在人数が少ない場合、分析を行わない</a:t>
            </a:r>
          </a:p>
        </p:txBody>
      </p:sp>
      <p:sp>
        <p:nvSpPr>
          <p:cNvPr id="6" name="四角形: 対角を丸める 5">
            <a:extLst>
              <a:ext uri="{FF2B5EF4-FFF2-40B4-BE49-F238E27FC236}">
                <a16:creationId xmlns:a16="http://schemas.microsoft.com/office/drawing/2014/main" id="{9987EE45-1EC5-44EF-9019-771F4440E193}"/>
              </a:ext>
            </a:extLst>
          </p:cNvPr>
          <p:cNvSpPr/>
          <p:nvPr/>
        </p:nvSpPr>
        <p:spPr>
          <a:xfrm>
            <a:off x="305629" y="3653158"/>
            <a:ext cx="2320568" cy="720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一定時間連続的に</a:t>
            </a:r>
            <a:endParaRPr kumimoji="1" lang="en-US" altLang="ja-JP" sz="1600" dirty="0"/>
          </a:p>
          <a:p>
            <a:pPr algn="ctr"/>
            <a:r>
              <a:rPr kumimoji="1" lang="ja-JP" altLang="en-US" sz="1600" dirty="0"/>
              <a:t>計測された値</a:t>
            </a:r>
          </a:p>
        </p:txBody>
      </p:sp>
    </p:spTree>
    <p:extLst>
      <p:ext uri="{BB962C8B-B14F-4D97-AF65-F5344CB8AC3E}">
        <p14:creationId xmlns:p14="http://schemas.microsoft.com/office/powerpoint/2010/main" val="659762873"/>
      </p:ext>
    </p:extLst>
  </p:cSld>
  <p:clrMapOvr>
    <a:masterClrMapping/>
  </p:clrMapOvr>
  <mc:AlternateContent xmlns:mc="http://schemas.openxmlformats.org/markup-compatibility/2006" xmlns:p14="http://schemas.microsoft.com/office/powerpoint/2010/main">
    <mc:Choice Requires="p14">
      <p:transition spd="slow" p14:dur="2000" advTm="26510"/>
    </mc:Choice>
    <mc:Fallback xmlns="">
      <p:transition spd="slow" advTm="2651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120" y="315297"/>
            <a:ext cx="3913060" cy="6021896"/>
          </a:xfrm>
          <a:prstGeom prst="rect">
            <a:avLst/>
          </a:prstGeom>
        </p:spPr>
      </p:pic>
      <p:sp>
        <p:nvSpPr>
          <p:cNvPr id="5" name="テキスト ボックス 4">
            <a:extLst>
              <a:ext uri="{FF2B5EF4-FFF2-40B4-BE49-F238E27FC236}">
                <a16:creationId xmlns:a16="http://schemas.microsoft.com/office/drawing/2014/main" id="{FB8F4149-AC39-43FF-B054-5CBD6257E262}"/>
              </a:ext>
            </a:extLst>
          </p:cNvPr>
          <p:cNvSpPr txBox="1"/>
          <p:nvPr/>
        </p:nvSpPr>
        <p:spPr>
          <a:xfrm>
            <a:off x="203201" y="130631"/>
            <a:ext cx="1787669" cy="369332"/>
          </a:xfrm>
          <a:prstGeom prst="rect">
            <a:avLst/>
          </a:prstGeom>
          <a:noFill/>
        </p:spPr>
        <p:txBody>
          <a:bodyPr wrap="none" rtlCol="0">
            <a:spAutoFit/>
          </a:bodyPr>
          <a:lstStyle/>
          <a:p>
            <a:r>
              <a:rPr kumimoji="1" lang="ja-JP" altLang="en-US" b="1" dirty="0"/>
              <a:t>アクティビティ図</a:t>
            </a:r>
          </a:p>
        </p:txBody>
      </p:sp>
      <p:pic>
        <p:nvPicPr>
          <p:cNvPr id="6" name="図 5">
            <a:extLst>
              <a:ext uri="{FF2B5EF4-FFF2-40B4-BE49-F238E27FC236}">
                <a16:creationId xmlns:a16="http://schemas.microsoft.com/office/drawing/2014/main" id="{042EDB3E-B209-4DB3-8ABF-2933D8130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870" y="315297"/>
            <a:ext cx="3525012" cy="6085332"/>
          </a:xfrm>
          <a:prstGeom prst="rect">
            <a:avLst/>
          </a:prstGeom>
        </p:spPr>
      </p:pic>
      <p:sp>
        <p:nvSpPr>
          <p:cNvPr id="7" name="四角形: 対角を丸める 6">
            <a:extLst>
              <a:ext uri="{FF2B5EF4-FFF2-40B4-BE49-F238E27FC236}">
                <a16:creationId xmlns:a16="http://schemas.microsoft.com/office/drawing/2014/main" id="{7F0F5132-CF26-4D41-A56B-09B5246EE4BD}"/>
              </a:ext>
            </a:extLst>
          </p:cNvPr>
          <p:cNvSpPr/>
          <p:nvPr/>
        </p:nvSpPr>
        <p:spPr>
          <a:xfrm>
            <a:off x="875353" y="3090296"/>
            <a:ext cx="2320568" cy="720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警戒レベルごとの滞在可能人数の範囲内であるか</a:t>
            </a:r>
          </a:p>
        </p:txBody>
      </p:sp>
    </p:spTree>
    <p:extLst>
      <p:ext uri="{BB962C8B-B14F-4D97-AF65-F5344CB8AC3E}">
        <p14:creationId xmlns:p14="http://schemas.microsoft.com/office/powerpoint/2010/main" val="2585535825"/>
      </p:ext>
    </p:extLst>
  </p:cSld>
  <p:clrMapOvr>
    <a:masterClrMapping/>
  </p:clrMapOvr>
  <mc:AlternateContent xmlns:mc="http://schemas.openxmlformats.org/markup-compatibility/2006" xmlns:p14="http://schemas.microsoft.com/office/powerpoint/2010/main">
    <mc:Choice Requires="p14">
      <p:transition spd="slow" p14:dur="2000" advTm="17283"/>
    </mc:Choice>
    <mc:Fallback xmlns="">
      <p:transition spd="slow" advTm="1728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045" y="226933"/>
            <a:ext cx="6889909" cy="6404134"/>
          </a:xfrm>
          <a:prstGeom prst="rect">
            <a:avLst/>
          </a:prstGeom>
        </p:spPr>
      </p:pic>
      <p:sp>
        <p:nvSpPr>
          <p:cNvPr id="4" name="テキスト ボックス 3">
            <a:extLst>
              <a:ext uri="{FF2B5EF4-FFF2-40B4-BE49-F238E27FC236}">
                <a16:creationId xmlns:a16="http://schemas.microsoft.com/office/drawing/2014/main" id="{97A5B69D-88EC-4D46-A1E8-7078FD11F574}"/>
              </a:ext>
            </a:extLst>
          </p:cNvPr>
          <p:cNvSpPr txBox="1"/>
          <p:nvPr/>
        </p:nvSpPr>
        <p:spPr>
          <a:xfrm>
            <a:off x="203201" y="130631"/>
            <a:ext cx="1000595" cy="369332"/>
          </a:xfrm>
          <a:prstGeom prst="rect">
            <a:avLst/>
          </a:prstGeom>
          <a:noFill/>
        </p:spPr>
        <p:txBody>
          <a:bodyPr wrap="none" rtlCol="0">
            <a:spAutoFit/>
          </a:bodyPr>
          <a:lstStyle/>
          <a:p>
            <a:r>
              <a:rPr kumimoji="1" lang="ja-JP" altLang="en-US" b="1" dirty="0"/>
              <a:t>クラス図</a:t>
            </a:r>
          </a:p>
        </p:txBody>
      </p:sp>
      <p:sp>
        <p:nvSpPr>
          <p:cNvPr id="5" name="四角形: 対角を丸める 4">
            <a:extLst>
              <a:ext uri="{FF2B5EF4-FFF2-40B4-BE49-F238E27FC236}">
                <a16:creationId xmlns:a16="http://schemas.microsoft.com/office/drawing/2014/main" id="{B00D1B8D-488F-4BFE-9ECE-1E5A3E1D9332}"/>
              </a:ext>
            </a:extLst>
          </p:cNvPr>
          <p:cNvSpPr/>
          <p:nvPr/>
        </p:nvSpPr>
        <p:spPr>
          <a:xfrm>
            <a:off x="445239" y="2856108"/>
            <a:ext cx="2320568" cy="720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データの記録・管理・</a:t>
            </a:r>
            <a:endParaRPr kumimoji="1" lang="en-US" altLang="ja-JP" sz="1600" dirty="0"/>
          </a:p>
          <a:p>
            <a:pPr algn="ctr"/>
            <a:r>
              <a:rPr kumimoji="1" lang="ja-JP" altLang="en-US" sz="1600" dirty="0"/>
              <a:t>参照のため活用</a:t>
            </a:r>
          </a:p>
        </p:txBody>
      </p:sp>
      <p:sp>
        <p:nvSpPr>
          <p:cNvPr id="10" name="四角形: 角を丸くする 9">
            <a:extLst>
              <a:ext uri="{FF2B5EF4-FFF2-40B4-BE49-F238E27FC236}">
                <a16:creationId xmlns:a16="http://schemas.microsoft.com/office/drawing/2014/main" id="{1AF916C4-D17F-4E0E-98F0-39D72C3416CB}"/>
              </a:ext>
            </a:extLst>
          </p:cNvPr>
          <p:cNvSpPr/>
          <p:nvPr/>
        </p:nvSpPr>
        <p:spPr>
          <a:xfrm>
            <a:off x="4421687" y="2617940"/>
            <a:ext cx="2204581" cy="251192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1932E18-AB10-4151-9C6D-665A7B7B6B71}"/>
              </a:ext>
            </a:extLst>
          </p:cNvPr>
          <p:cNvCxnSpPr>
            <a:cxnSpLocks/>
          </p:cNvCxnSpPr>
          <p:nvPr/>
        </p:nvCxnSpPr>
        <p:spPr>
          <a:xfrm flipV="1">
            <a:off x="6626268" y="3216108"/>
            <a:ext cx="2445161" cy="24783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CE3C717-9DB4-4084-A3A6-B3162C47F40A}"/>
              </a:ext>
            </a:extLst>
          </p:cNvPr>
          <p:cNvSpPr txBox="1"/>
          <p:nvPr/>
        </p:nvSpPr>
        <p:spPr>
          <a:xfrm>
            <a:off x="9071429" y="3031442"/>
            <a:ext cx="1107996" cy="369332"/>
          </a:xfrm>
          <a:prstGeom prst="rect">
            <a:avLst/>
          </a:prstGeom>
          <a:noFill/>
        </p:spPr>
        <p:txBody>
          <a:bodyPr wrap="none" rtlCol="0">
            <a:spAutoFit/>
          </a:bodyPr>
          <a:lstStyle/>
          <a:p>
            <a:r>
              <a:rPr kumimoji="1" lang="ja-JP" altLang="en-US" b="1" dirty="0">
                <a:solidFill>
                  <a:schemeClr val="tx1">
                    <a:lumMod val="75000"/>
                    <a:lumOff val="25000"/>
                  </a:schemeClr>
                </a:solidFill>
              </a:rPr>
              <a:t>実装担当</a:t>
            </a:r>
            <a:endParaRPr kumimoji="1" lang="en-US" altLang="ja-JP" b="1" dirty="0">
              <a:solidFill>
                <a:schemeClr val="tx1">
                  <a:lumMod val="75000"/>
                  <a:lumOff val="25000"/>
                </a:schemeClr>
              </a:solidFill>
            </a:endParaRPr>
          </a:p>
        </p:txBody>
      </p:sp>
    </p:spTree>
    <p:extLst>
      <p:ext uri="{BB962C8B-B14F-4D97-AF65-F5344CB8AC3E}">
        <p14:creationId xmlns:p14="http://schemas.microsoft.com/office/powerpoint/2010/main" val="1035157696"/>
      </p:ext>
    </p:extLst>
  </p:cSld>
  <p:clrMapOvr>
    <a:masterClrMapping/>
  </p:clrMapOvr>
  <mc:AlternateContent xmlns:mc="http://schemas.openxmlformats.org/markup-compatibility/2006" xmlns:p14="http://schemas.microsoft.com/office/powerpoint/2010/main">
    <mc:Choice Requires="p14">
      <p:transition spd="slow" p14:dur="2000" advTm="21677"/>
    </mc:Choice>
    <mc:Fallback xmlns="">
      <p:transition spd="slow" advTm="216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107" y="499963"/>
            <a:ext cx="7423785" cy="6180773"/>
          </a:xfrm>
          <a:prstGeom prst="rect">
            <a:avLst/>
          </a:prstGeom>
        </p:spPr>
      </p:pic>
      <p:sp>
        <p:nvSpPr>
          <p:cNvPr id="4" name="テキスト ボックス 3">
            <a:extLst>
              <a:ext uri="{FF2B5EF4-FFF2-40B4-BE49-F238E27FC236}">
                <a16:creationId xmlns:a16="http://schemas.microsoft.com/office/drawing/2014/main" id="{609450CD-43CD-496C-95B6-C96D9A30036A}"/>
              </a:ext>
            </a:extLst>
          </p:cNvPr>
          <p:cNvSpPr txBox="1"/>
          <p:nvPr/>
        </p:nvSpPr>
        <p:spPr>
          <a:xfrm>
            <a:off x="203201" y="130631"/>
            <a:ext cx="1483098" cy="369332"/>
          </a:xfrm>
          <a:prstGeom prst="rect">
            <a:avLst/>
          </a:prstGeom>
          <a:noFill/>
        </p:spPr>
        <p:txBody>
          <a:bodyPr wrap="none" rtlCol="0">
            <a:spAutoFit/>
          </a:bodyPr>
          <a:lstStyle/>
          <a:p>
            <a:r>
              <a:rPr kumimoji="1" lang="ja-JP" altLang="en-US" b="1" dirty="0"/>
              <a:t>シーケンス図</a:t>
            </a:r>
          </a:p>
        </p:txBody>
      </p:sp>
      <p:sp>
        <p:nvSpPr>
          <p:cNvPr id="2" name="テキスト ボックス 1"/>
          <p:cNvSpPr txBox="1"/>
          <p:nvPr/>
        </p:nvSpPr>
        <p:spPr>
          <a:xfrm>
            <a:off x="1791730" y="192186"/>
            <a:ext cx="1923925" cy="307777"/>
          </a:xfrm>
          <a:prstGeom prst="rect">
            <a:avLst/>
          </a:prstGeom>
          <a:noFill/>
        </p:spPr>
        <p:txBody>
          <a:bodyPr wrap="none" rtlCol="0">
            <a:spAutoFit/>
          </a:bodyPr>
          <a:lstStyle/>
          <a:p>
            <a:r>
              <a:rPr kumimoji="1" lang="ja-JP" altLang="en-US" sz="1400" dirty="0"/>
              <a:t>「室内環境を監視する」</a:t>
            </a:r>
          </a:p>
        </p:txBody>
      </p:sp>
    </p:spTree>
    <p:extLst>
      <p:ext uri="{BB962C8B-B14F-4D97-AF65-F5344CB8AC3E}">
        <p14:creationId xmlns:p14="http://schemas.microsoft.com/office/powerpoint/2010/main" val="675084895"/>
      </p:ext>
    </p:extLst>
  </p:cSld>
  <p:clrMapOvr>
    <a:masterClrMapping/>
  </p:clrMapOvr>
  <mc:AlternateContent xmlns:mc="http://schemas.openxmlformats.org/markup-compatibility/2006" xmlns:p14="http://schemas.microsoft.com/office/powerpoint/2010/main">
    <mc:Choice Requires="p14">
      <p:transition spd="slow" p14:dur="2000" advTm="26383"/>
    </mc:Choice>
    <mc:Fallback xmlns="">
      <p:transition spd="slow" advTm="2638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749" y="499963"/>
            <a:ext cx="9346502" cy="5906072"/>
          </a:xfrm>
          <a:prstGeom prst="rect">
            <a:avLst/>
          </a:prstGeom>
        </p:spPr>
      </p:pic>
      <p:sp>
        <p:nvSpPr>
          <p:cNvPr id="3" name="テキスト ボックス 2">
            <a:extLst>
              <a:ext uri="{FF2B5EF4-FFF2-40B4-BE49-F238E27FC236}">
                <a16:creationId xmlns:a16="http://schemas.microsoft.com/office/drawing/2014/main" id="{F8CDD34E-2980-4769-A8C7-D7C618C06CFE}"/>
              </a:ext>
            </a:extLst>
          </p:cNvPr>
          <p:cNvSpPr txBox="1"/>
          <p:nvPr/>
        </p:nvSpPr>
        <p:spPr>
          <a:xfrm>
            <a:off x="203201" y="130631"/>
            <a:ext cx="1483098" cy="369332"/>
          </a:xfrm>
          <a:prstGeom prst="rect">
            <a:avLst/>
          </a:prstGeom>
          <a:noFill/>
        </p:spPr>
        <p:txBody>
          <a:bodyPr wrap="none" rtlCol="0">
            <a:spAutoFit/>
          </a:bodyPr>
          <a:lstStyle/>
          <a:p>
            <a:r>
              <a:rPr kumimoji="1" lang="ja-JP" altLang="en-US" b="1" dirty="0"/>
              <a:t>シーケンス図</a:t>
            </a:r>
          </a:p>
        </p:txBody>
      </p:sp>
      <p:sp>
        <p:nvSpPr>
          <p:cNvPr id="4" name="テキスト ボックス 3"/>
          <p:cNvSpPr txBox="1"/>
          <p:nvPr/>
        </p:nvSpPr>
        <p:spPr>
          <a:xfrm>
            <a:off x="1791730" y="192186"/>
            <a:ext cx="1925527" cy="307777"/>
          </a:xfrm>
          <a:prstGeom prst="rect">
            <a:avLst/>
          </a:prstGeom>
          <a:noFill/>
        </p:spPr>
        <p:txBody>
          <a:bodyPr wrap="none" rtlCol="0">
            <a:spAutoFit/>
          </a:bodyPr>
          <a:lstStyle/>
          <a:p>
            <a:r>
              <a:rPr kumimoji="1" lang="ja-JP" altLang="en-US" sz="1400" dirty="0"/>
              <a:t>「換気要請の受け取り」</a:t>
            </a:r>
          </a:p>
        </p:txBody>
      </p:sp>
    </p:spTree>
    <p:extLst>
      <p:ext uri="{BB962C8B-B14F-4D97-AF65-F5344CB8AC3E}">
        <p14:creationId xmlns:p14="http://schemas.microsoft.com/office/powerpoint/2010/main" val="2779279754"/>
      </p:ext>
    </p:extLst>
  </p:cSld>
  <p:clrMapOvr>
    <a:masterClrMapping/>
  </p:clrMapOvr>
  <mc:AlternateContent xmlns:mc="http://schemas.openxmlformats.org/markup-compatibility/2006" xmlns:p14="http://schemas.microsoft.com/office/powerpoint/2010/main">
    <mc:Choice Requires="p14">
      <p:transition spd="slow" p14:dur="2000" advTm="22109"/>
    </mc:Choice>
    <mc:Fallback xmlns="">
      <p:transition spd="slow" advTm="2210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64" y="499963"/>
            <a:ext cx="9182672" cy="5414582"/>
          </a:xfrm>
          <a:prstGeom prst="rect">
            <a:avLst/>
          </a:prstGeom>
        </p:spPr>
      </p:pic>
      <p:sp>
        <p:nvSpPr>
          <p:cNvPr id="3" name="テキスト ボックス 2">
            <a:extLst>
              <a:ext uri="{FF2B5EF4-FFF2-40B4-BE49-F238E27FC236}">
                <a16:creationId xmlns:a16="http://schemas.microsoft.com/office/drawing/2014/main" id="{F2E966EC-318C-4F63-9B4E-8B1F924B2F9C}"/>
              </a:ext>
            </a:extLst>
          </p:cNvPr>
          <p:cNvSpPr txBox="1"/>
          <p:nvPr/>
        </p:nvSpPr>
        <p:spPr>
          <a:xfrm>
            <a:off x="203201" y="130631"/>
            <a:ext cx="1483098" cy="369332"/>
          </a:xfrm>
          <a:prstGeom prst="rect">
            <a:avLst/>
          </a:prstGeom>
          <a:noFill/>
        </p:spPr>
        <p:txBody>
          <a:bodyPr wrap="none" rtlCol="0">
            <a:spAutoFit/>
          </a:bodyPr>
          <a:lstStyle/>
          <a:p>
            <a:r>
              <a:rPr kumimoji="1" lang="ja-JP" altLang="en-US" b="1" dirty="0"/>
              <a:t>シーケンス図</a:t>
            </a:r>
          </a:p>
        </p:txBody>
      </p:sp>
      <p:sp>
        <p:nvSpPr>
          <p:cNvPr id="4" name="テキスト ボックス 3"/>
          <p:cNvSpPr txBox="1"/>
          <p:nvPr/>
        </p:nvSpPr>
        <p:spPr>
          <a:xfrm>
            <a:off x="1791730" y="192186"/>
            <a:ext cx="1800493" cy="307777"/>
          </a:xfrm>
          <a:prstGeom prst="rect">
            <a:avLst/>
          </a:prstGeom>
          <a:noFill/>
        </p:spPr>
        <p:txBody>
          <a:bodyPr wrap="none" rtlCol="0">
            <a:spAutoFit/>
          </a:bodyPr>
          <a:lstStyle/>
          <a:p>
            <a:r>
              <a:rPr kumimoji="1" lang="ja-JP" altLang="en-US" sz="1400" dirty="0"/>
              <a:t>「入室危険度の確認」</a:t>
            </a:r>
          </a:p>
        </p:txBody>
      </p:sp>
    </p:spTree>
    <p:extLst>
      <p:ext uri="{BB962C8B-B14F-4D97-AF65-F5344CB8AC3E}">
        <p14:creationId xmlns:p14="http://schemas.microsoft.com/office/powerpoint/2010/main" val="1733546534"/>
      </p:ext>
    </p:extLst>
  </p:cSld>
  <p:clrMapOvr>
    <a:masterClrMapping/>
  </p:clrMapOvr>
  <mc:AlternateContent xmlns:mc="http://schemas.openxmlformats.org/markup-compatibility/2006" xmlns:p14="http://schemas.microsoft.com/office/powerpoint/2010/main">
    <mc:Choice Requires="p14">
      <p:transition spd="slow" p14:dur="2000" advTm="17486"/>
    </mc:Choice>
    <mc:Fallback xmlns="">
      <p:transition spd="slow" advTm="1748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737" y="499963"/>
            <a:ext cx="7248525" cy="6200775"/>
          </a:xfrm>
          <a:prstGeom prst="rect">
            <a:avLst/>
          </a:prstGeom>
        </p:spPr>
      </p:pic>
      <p:sp>
        <p:nvSpPr>
          <p:cNvPr id="3" name="テキスト ボックス 2">
            <a:extLst>
              <a:ext uri="{FF2B5EF4-FFF2-40B4-BE49-F238E27FC236}">
                <a16:creationId xmlns:a16="http://schemas.microsoft.com/office/drawing/2014/main" id="{5A4A211F-0ABE-4EB8-AB3D-01B1AE644988}"/>
              </a:ext>
            </a:extLst>
          </p:cNvPr>
          <p:cNvSpPr txBox="1"/>
          <p:nvPr/>
        </p:nvSpPr>
        <p:spPr>
          <a:xfrm>
            <a:off x="203201" y="130631"/>
            <a:ext cx="1483098" cy="369332"/>
          </a:xfrm>
          <a:prstGeom prst="rect">
            <a:avLst/>
          </a:prstGeom>
          <a:noFill/>
        </p:spPr>
        <p:txBody>
          <a:bodyPr wrap="none" rtlCol="0">
            <a:spAutoFit/>
          </a:bodyPr>
          <a:lstStyle/>
          <a:p>
            <a:r>
              <a:rPr kumimoji="1" lang="ja-JP" altLang="en-US" b="1" dirty="0"/>
              <a:t>シーケンス図</a:t>
            </a:r>
          </a:p>
        </p:txBody>
      </p:sp>
      <p:sp>
        <p:nvSpPr>
          <p:cNvPr id="4" name="テキスト ボックス 3"/>
          <p:cNvSpPr txBox="1"/>
          <p:nvPr/>
        </p:nvSpPr>
        <p:spPr>
          <a:xfrm>
            <a:off x="1791730" y="192186"/>
            <a:ext cx="1980029" cy="307777"/>
          </a:xfrm>
          <a:prstGeom prst="rect">
            <a:avLst/>
          </a:prstGeom>
          <a:noFill/>
        </p:spPr>
        <p:txBody>
          <a:bodyPr wrap="none" rtlCol="0">
            <a:spAutoFit/>
          </a:bodyPr>
          <a:lstStyle/>
          <a:p>
            <a:r>
              <a:rPr kumimoji="1" lang="ja-JP" altLang="en-US" sz="1400" dirty="0"/>
              <a:t>「室内環境状態の表示」</a:t>
            </a:r>
          </a:p>
        </p:txBody>
      </p:sp>
    </p:spTree>
    <p:extLst>
      <p:ext uri="{BB962C8B-B14F-4D97-AF65-F5344CB8AC3E}">
        <p14:creationId xmlns:p14="http://schemas.microsoft.com/office/powerpoint/2010/main" val="1756819657"/>
      </p:ext>
    </p:extLst>
  </p:cSld>
  <p:clrMapOvr>
    <a:masterClrMapping/>
  </p:clrMapOvr>
  <mc:AlternateContent xmlns:mc="http://schemas.openxmlformats.org/markup-compatibility/2006" xmlns:p14="http://schemas.microsoft.com/office/powerpoint/2010/main">
    <mc:Choice Requires="p14">
      <p:transition spd="slow" p14:dur="2000" advTm="13417"/>
    </mc:Choice>
    <mc:Fallback xmlns="">
      <p:transition spd="slow" advTm="1341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237" y="1947862"/>
            <a:ext cx="3819525" cy="2962275"/>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299" y="2376486"/>
            <a:ext cx="1533525" cy="2105025"/>
          </a:xfrm>
          <a:prstGeom prst="rect">
            <a:avLst/>
          </a:prstGeom>
        </p:spPr>
      </p:pic>
      <p:sp>
        <p:nvSpPr>
          <p:cNvPr id="5" name="テキスト ボックス 4">
            <a:extLst>
              <a:ext uri="{FF2B5EF4-FFF2-40B4-BE49-F238E27FC236}">
                <a16:creationId xmlns:a16="http://schemas.microsoft.com/office/drawing/2014/main" id="{0376E451-335E-458A-842B-E318C6F447ED}"/>
              </a:ext>
            </a:extLst>
          </p:cNvPr>
          <p:cNvSpPr txBox="1"/>
          <p:nvPr/>
        </p:nvSpPr>
        <p:spPr>
          <a:xfrm>
            <a:off x="203201" y="130631"/>
            <a:ext cx="2047355" cy="369332"/>
          </a:xfrm>
          <a:prstGeom prst="rect">
            <a:avLst/>
          </a:prstGeom>
          <a:noFill/>
        </p:spPr>
        <p:txBody>
          <a:bodyPr wrap="none" rtlCol="0">
            <a:spAutoFit/>
          </a:bodyPr>
          <a:lstStyle/>
          <a:p>
            <a:r>
              <a:rPr kumimoji="1" lang="ja-JP" altLang="en-US" b="1" dirty="0"/>
              <a:t>ステートチャート図</a:t>
            </a:r>
          </a:p>
        </p:txBody>
      </p:sp>
      <p:pic>
        <p:nvPicPr>
          <p:cNvPr id="7" name="図 6" descr="ダイアグラム&#10;&#10;自動的に生成された説明">
            <a:extLst>
              <a:ext uri="{FF2B5EF4-FFF2-40B4-BE49-F238E27FC236}">
                <a16:creationId xmlns:a16="http://schemas.microsoft.com/office/drawing/2014/main" id="{F1029FED-A8F5-4C48-86FE-ABFB8E8BCE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68" y="1947862"/>
            <a:ext cx="3152775" cy="2962275"/>
          </a:xfrm>
          <a:prstGeom prst="rect">
            <a:avLst/>
          </a:prstGeom>
        </p:spPr>
      </p:pic>
      <p:sp>
        <p:nvSpPr>
          <p:cNvPr id="8" name="テキスト ボックス 7">
            <a:extLst>
              <a:ext uri="{FF2B5EF4-FFF2-40B4-BE49-F238E27FC236}">
                <a16:creationId xmlns:a16="http://schemas.microsoft.com/office/drawing/2014/main" id="{A70D56A5-53E2-4409-B6FB-AB522BDA53CB}"/>
              </a:ext>
            </a:extLst>
          </p:cNvPr>
          <p:cNvSpPr txBox="1"/>
          <p:nvPr/>
        </p:nvSpPr>
        <p:spPr>
          <a:xfrm>
            <a:off x="845971" y="5326742"/>
            <a:ext cx="2809167" cy="369332"/>
          </a:xfrm>
          <a:prstGeom prst="rect">
            <a:avLst/>
          </a:prstGeom>
          <a:noFill/>
        </p:spPr>
        <p:txBody>
          <a:bodyPr wrap="none" rtlCol="0">
            <a:spAutoFit/>
          </a:bodyPr>
          <a:lstStyle/>
          <a:p>
            <a:r>
              <a:rPr kumimoji="1" lang="ja-JP" altLang="en-US" dirty="0"/>
              <a:t>エッジサーバ（</a:t>
            </a:r>
            <a:r>
              <a:rPr kumimoji="1" lang="en-US" altLang="ja-JP" dirty="0"/>
              <a:t>Jetson nano</a:t>
            </a:r>
            <a:r>
              <a:rPr kumimoji="1" lang="ja-JP" altLang="en-US" dirty="0"/>
              <a:t>）</a:t>
            </a:r>
          </a:p>
        </p:txBody>
      </p:sp>
      <p:sp>
        <p:nvSpPr>
          <p:cNvPr id="9" name="テキスト ボックス 8">
            <a:extLst>
              <a:ext uri="{FF2B5EF4-FFF2-40B4-BE49-F238E27FC236}">
                <a16:creationId xmlns:a16="http://schemas.microsoft.com/office/drawing/2014/main" id="{10CC88EB-DDED-4648-AD18-B3CAFD141A62}"/>
              </a:ext>
            </a:extLst>
          </p:cNvPr>
          <p:cNvSpPr txBox="1"/>
          <p:nvPr/>
        </p:nvSpPr>
        <p:spPr>
          <a:xfrm>
            <a:off x="4702027" y="5326742"/>
            <a:ext cx="2787943" cy="369332"/>
          </a:xfrm>
          <a:prstGeom prst="rect">
            <a:avLst/>
          </a:prstGeom>
          <a:noFill/>
        </p:spPr>
        <p:txBody>
          <a:bodyPr wrap="none" rtlCol="0">
            <a:spAutoFit/>
          </a:bodyPr>
          <a:lstStyle/>
          <a:p>
            <a:r>
              <a:rPr kumimoji="1" lang="ja-JP" altLang="en-US" dirty="0"/>
              <a:t>センサデバイス（</a:t>
            </a:r>
            <a:r>
              <a:rPr kumimoji="1" lang="en-US" altLang="ja-JP" dirty="0"/>
              <a:t>TWE-LITE</a:t>
            </a:r>
            <a:r>
              <a:rPr kumimoji="1" lang="ja-JP" altLang="en-US" dirty="0"/>
              <a:t>）</a:t>
            </a:r>
          </a:p>
        </p:txBody>
      </p:sp>
      <p:sp>
        <p:nvSpPr>
          <p:cNvPr id="10" name="テキスト ボックス 9">
            <a:extLst>
              <a:ext uri="{FF2B5EF4-FFF2-40B4-BE49-F238E27FC236}">
                <a16:creationId xmlns:a16="http://schemas.microsoft.com/office/drawing/2014/main" id="{C99DA35C-8ED7-4C0F-BC3A-1EE1879BD472}"/>
              </a:ext>
            </a:extLst>
          </p:cNvPr>
          <p:cNvSpPr txBox="1"/>
          <p:nvPr/>
        </p:nvSpPr>
        <p:spPr>
          <a:xfrm>
            <a:off x="8536859" y="5326742"/>
            <a:ext cx="2608406" cy="369332"/>
          </a:xfrm>
          <a:prstGeom prst="rect">
            <a:avLst/>
          </a:prstGeom>
          <a:noFill/>
        </p:spPr>
        <p:txBody>
          <a:bodyPr wrap="none" rtlCol="0">
            <a:spAutoFit/>
          </a:bodyPr>
          <a:lstStyle/>
          <a:p>
            <a:r>
              <a:rPr kumimoji="1" lang="ja-JP" altLang="en-US" dirty="0"/>
              <a:t>室外デバイス（</a:t>
            </a:r>
            <a:r>
              <a:rPr kumimoji="1" lang="en-US" altLang="ja-JP" dirty="0"/>
              <a:t>TWE-LITE</a:t>
            </a:r>
            <a:r>
              <a:rPr kumimoji="1" lang="ja-JP" altLang="en-US" dirty="0"/>
              <a:t>）</a:t>
            </a:r>
          </a:p>
        </p:txBody>
      </p:sp>
    </p:spTree>
    <p:extLst>
      <p:ext uri="{BB962C8B-B14F-4D97-AF65-F5344CB8AC3E}">
        <p14:creationId xmlns:p14="http://schemas.microsoft.com/office/powerpoint/2010/main" val="3127897231"/>
      </p:ext>
    </p:extLst>
  </p:cSld>
  <p:clrMapOvr>
    <a:masterClrMapping/>
  </p:clrMapOvr>
  <mc:AlternateContent xmlns:mc="http://schemas.openxmlformats.org/markup-compatibility/2006" xmlns:p14="http://schemas.microsoft.com/office/powerpoint/2010/main">
    <mc:Choice Requires="p14">
      <p:transition spd="slow" p14:dur="2000" advTm="30344"/>
    </mc:Choice>
    <mc:Fallback xmlns="">
      <p:transition spd="slow" advTm="303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発表内容</a:t>
            </a:r>
          </a:p>
        </p:txBody>
      </p:sp>
      <p:sp>
        <p:nvSpPr>
          <p:cNvPr id="3" name="テキスト ボックス 2">
            <a:extLst>
              <a:ext uri="{FF2B5EF4-FFF2-40B4-BE49-F238E27FC236}">
                <a16:creationId xmlns:a16="http://schemas.microsoft.com/office/drawing/2014/main" id="{46DA7422-8B74-4605-A9B0-1EE3C625D57C}"/>
              </a:ext>
            </a:extLst>
          </p:cNvPr>
          <p:cNvSpPr txBox="1"/>
          <p:nvPr/>
        </p:nvSpPr>
        <p:spPr>
          <a:xfrm>
            <a:off x="1335314" y="2293258"/>
            <a:ext cx="4661854" cy="3600986"/>
          </a:xfrm>
          <a:prstGeom prst="rect">
            <a:avLst/>
          </a:prstGeom>
          <a:noFill/>
        </p:spPr>
        <p:txBody>
          <a:bodyPr wrap="none" rtlCol="0">
            <a:spAutoFit/>
          </a:bodyPr>
          <a:lstStyle/>
          <a:p>
            <a:pPr marL="285750" indent="-285750">
              <a:buFont typeface="Wingdings" panose="05000000000000000000" pitchFamily="2" charset="2"/>
              <a:buChar char="l"/>
            </a:pPr>
            <a:r>
              <a:rPr kumimoji="1" lang="ja-JP" altLang="en-US" sz="3200" dirty="0"/>
              <a:t>研究背景</a:t>
            </a:r>
            <a:endParaRPr kumimoji="1" lang="en-US" altLang="ja-JP" sz="3200" dirty="0"/>
          </a:p>
          <a:p>
            <a:pPr marL="285750" indent="-285750">
              <a:buFont typeface="Wingdings" panose="05000000000000000000" pitchFamily="2" charset="2"/>
              <a:buChar char="l"/>
            </a:pPr>
            <a:r>
              <a:rPr kumimoji="1" lang="ja-JP" altLang="en-US" sz="3200" dirty="0"/>
              <a:t>研究の目的・目標</a:t>
            </a:r>
            <a:endParaRPr kumimoji="1" lang="en-US" altLang="ja-JP" sz="3200" dirty="0"/>
          </a:p>
          <a:p>
            <a:pPr marL="285750" indent="-285750">
              <a:buFont typeface="Wingdings" panose="05000000000000000000" pitchFamily="2" charset="2"/>
              <a:buChar char="l"/>
            </a:pPr>
            <a:r>
              <a:rPr kumimoji="1" lang="ja-JP" altLang="en-US" sz="3200" dirty="0"/>
              <a:t>システム概要・開発方針</a:t>
            </a:r>
            <a:endParaRPr kumimoji="1" lang="en-US" altLang="ja-JP" sz="3200" dirty="0"/>
          </a:p>
          <a:p>
            <a:pPr marL="285750" indent="-285750">
              <a:buFont typeface="Wingdings" panose="05000000000000000000" pitchFamily="2" charset="2"/>
              <a:buChar char="l"/>
            </a:pPr>
            <a:r>
              <a:rPr kumimoji="1" lang="ja-JP" altLang="en-US" sz="3200" dirty="0"/>
              <a:t>設計</a:t>
            </a:r>
            <a:endParaRPr kumimoji="1" lang="en-US" altLang="ja-JP" sz="3200" dirty="0"/>
          </a:p>
          <a:p>
            <a:pPr marL="285750" indent="-285750">
              <a:buFont typeface="Wingdings" panose="05000000000000000000" pitchFamily="2" charset="2"/>
              <a:buChar char="l"/>
            </a:pPr>
            <a:r>
              <a:rPr kumimoji="1" lang="ja-JP" altLang="en-US" sz="3200" dirty="0"/>
              <a:t>実装・検証</a:t>
            </a:r>
            <a:endParaRPr kumimoji="1" lang="en-US" altLang="ja-JP" sz="3200" dirty="0"/>
          </a:p>
          <a:p>
            <a:pPr marL="285750" indent="-285750">
              <a:buFont typeface="Wingdings" panose="05000000000000000000" pitchFamily="2" charset="2"/>
              <a:buChar char="l"/>
            </a:pPr>
            <a:r>
              <a:rPr kumimoji="1" lang="ja-JP" altLang="en-US" sz="3200" dirty="0"/>
              <a:t>評価・まとめ</a:t>
            </a:r>
            <a:endParaRPr kumimoji="1" lang="en-US" altLang="ja-JP" sz="3200" dirty="0"/>
          </a:p>
          <a:p>
            <a:pPr marL="285750" indent="-285750">
              <a:buFont typeface="Wingdings" panose="05000000000000000000" pitchFamily="2" charset="2"/>
              <a:buChar char="l"/>
            </a:pPr>
            <a:endParaRPr kumimoji="1" lang="en-US" altLang="ja-JP" dirty="0"/>
          </a:p>
          <a:p>
            <a:pPr marL="285750" indent="-285750">
              <a:buFont typeface="Wingdings" panose="05000000000000000000" pitchFamily="2" charset="2"/>
              <a:buChar char="l"/>
            </a:pPr>
            <a:endParaRPr kumimoji="1" lang="en-US" altLang="ja-JP" dirty="0"/>
          </a:p>
        </p:txBody>
      </p:sp>
    </p:spTree>
    <p:extLst>
      <p:ext uri="{BB962C8B-B14F-4D97-AF65-F5344CB8AC3E}">
        <p14:creationId xmlns:p14="http://schemas.microsoft.com/office/powerpoint/2010/main" val="2181569481"/>
      </p:ext>
    </p:extLst>
  </p:cSld>
  <p:clrMapOvr>
    <a:masterClrMapping/>
  </p:clrMapOvr>
  <mc:AlternateContent xmlns:mc="http://schemas.openxmlformats.org/markup-compatibility/2006" xmlns:p14="http://schemas.microsoft.com/office/powerpoint/2010/main">
    <mc:Choice Requires="p14">
      <p:transition spd="slow" p14:dur="2000" advTm="17092"/>
    </mc:Choice>
    <mc:Fallback xmlns="">
      <p:transition spd="slow" advTm="1709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43608" y="1912776"/>
            <a:ext cx="5724644" cy="1569660"/>
          </a:xfrm>
          <a:prstGeom prst="rect">
            <a:avLst/>
          </a:prstGeom>
          <a:noFill/>
        </p:spPr>
        <p:txBody>
          <a:bodyPr wrap="none" rtlCol="0">
            <a:spAutoFit/>
          </a:bodyPr>
          <a:lstStyle/>
          <a:p>
            <a:r>
              <a:rPr kumimoji="1" lang="ja-JP" altLang="en-US" sz="9600" dirty="0"/>
              <a:t>実装・検証</a:t>
            </a:r>
          </a:p>
        </p:txBody>
      </p:sp>
    </p:spTree>
    <p:extLst>
      <p:ext uri="{BB962C8B-B14F-4D97-AF65-F5344CB8AC3E}">
        <p14:creationId xmlns:p14="http://schemas.microsoft.com/office/powerpoint/2010/main" val="71243936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9602" y="2223663"/>
            <a:ext cx="5122967" cy="3842807"/>
          </a:xfrm>
          <a:prstGeom prst="rect">
            <a:avLst/>
          </a:prstGeom>
        </p:spPr>
      </p:pic>
      <p:sp>
        <p:nvSpPr>
          <p:cNvPr id="2" name="タイトル 1">
            <a:extLst>
              <a:ext uri="{FF2B5EF4-FFF2-40B4-BE49-F238E27FC236}">
                <a16:creationId xmlns:a16="http://schemas.microsoft.com/office/drawing/2014/main" id="{C1EFFAC7-FEE5-44C7-B548-5124E3D112F0}"/>
              </a:ext>
            </a:extLst>
          </p:cNvPr>
          <p:cNvSpPr>
            <a:spLocks noGrp="1"/>
          </p:cNvSpPr>
          <p:nvPr>
            <p:ph type="title"/>
          </p:nvPr>
        </p:nvSpPr>
        <p:spPr/>
        <p:txBody>
          <a:bodyPr/>
          <a:lstStyle/>
          <a:p>
            <a:r>
              <a:rPr kumimoji="1" lang="ja-JP" altLang="en-US" dirty="0"/>
              <a:t>エッジサーバ側の機能</a:t>
            </a:r>
            <a:r>
              <a:rPr lang="ja-JP" altLang="en-US" dirty="0"/>
              <a:t>の実装</a:t>
            </a:r>
            <a:endParaRPr kumimoji="1" lang="ja-JP" altLang="en-US" dirty="0"/>
          </a:p>
        </p:txBody>
      </p:sp>
      <p:sp>
        <p:nvSpPr>
          <p:cNvPr id="3" name="テキスト ボックス 2">
            <a:extLst>
              <a:ext uri="{FF2B5EF4-FFF2-40B4-BE49-F238E27FC236}">
                <a16:creationId xmlns:a16="http://schemas.microsoft.com/office/drawing/2014/main" id="{BBB5A312-A8F6-4CD0-8AD3-511DDC9ED825}"/>
              </a:ext>
            </a:extLst>
          </p:cNvPr>
          <p:cNvSpPr txBox="1"/>
          <p:nvPr/>
        </p:nvSpPr>
        <p:spPr>
          <a:xfrm>
            <a:off x="326655" y="2445217"/>
            <a:ext cx="6312947" cy="2308324"/>
          </a:xfrm>
          <a:prstGeom prst="rect">
            <a:avLst/>
          </a:prstGeom>
          <a:noFill/>
        </p:spPr>
        <p:txBody>
          <a:bodyPr wrap="none" rtlCol="0">
            <a:spAutoFit/>
          </a:bodyPr>
          <a:lstStyle/>
          <a:p>
            <a:r>
              <a:rPr kumimoji="1" lang="ja-JP" altLang="en-US" sz="2400" dirty="0"/>
              <a:t>・センサデバイス、室外デバイスとの通信</a:t>
            </a:r>
            <a:endParaRPr kumimoji="1" lang="en-US" altLang="ja-JP" sz="2400" dirty="0"/>
          </a:p>
          <a:p>
            <a:r>
              <a:rPr kumimoji="1" lang="ja-JP" altLang="en-US" sz="2400" dirty="0"/>
              <a:t>・カメラによる室内画像取得</a:t>
            </a:r>
            <a:endParaRPr kumimoji="1" lang="en-US" altLang="ja-JP" sz="2400" dirty="0"/>
          </a:p>
          <a:p>
            <a:r>
              <a:rPr kumimoji="1" lang="ja-JP" altLang="en-US" sz="2400" dirty="0"/>
              <a:t>・データベース操作　</a:t>
            </a:r>
            <a:endParaRPr kumimoji="1" lang="en-US" altLang="ja-JP" sz="2400" dirty="0"/>
          </a:p>
          <a:p>
            <a:r>
              <a:rPr kumimoji="1" lang="en-US" altLang="ja-JP" sz="2400" dirty="0"/>
              <a:t>  </a:t>
            </a:r>
            <a:r>
              <a:rPr kumimoji="1" lang="ja-JP" altLang="en-US" sz="2400" dirty="0"/>
              <a:t>（受信データの格納、必要なデータの取り出し）</a:t>
            </a:r>
            <a:endParaRPr kumimoji="1" lang="en-US" altLang="ja-JP" sz="2400" dirty="0"/>
          </a:p>
          <a:p>
            <a:r>
              <a:rPr kumimoji="1" lang="ja-JP" altLang="en-US" sz="2400" dirty="0"/>
              <a:t>・データ分析⇒感染症予防対策の基準の設定</a:t>
            </a:r>
            <a:endParaRPr kumimoji="1" lang="en-US" altLang="ja-JP" sz="2400" dirty="0"/>
          </a:p>
          <a:p>
            <a:r>
              <a:rPr kumimoji="1" lang="ja-JP" altLang="en-US" sz="2400" dirty="0"/>
              <a:t>・分析結果に応じた</a:t>
            </a:r>
            <a:r>
              <a:rPr kumimoji="1" lang="en-US" altLang="ja-JP" sz="2400" dirty="0"/>
              <a:t>LED</a:t>
            </a:r>
            <a:r>
              <a:rPr kumimoji="1" lang="ja-JP" altLang="en-US" sz="2400" dirty="0"/>
              <a:t>、ブザーの制御</a:t>
            </a:r>
          </a:p>
        </p:txBody>
      </p:sp>
      <p:sp>
        <p:nvSpPr>
          <p:cNvPr id="5" name="テキスト ボックス 4"/>
          <p:cNvSpPr txBox="1"/>
          <p:nvPr/>
        </p:nvSpPr>
        <p:spPr>
          <a:xfrm>
            <a:off x="7345372" y="3097370"/>
            <a:ext cx="537327" cy="369332"/>
          </a:xfrm>
          <a:prstGeom prst="rect">
            <a:avLst/>
          </a:prstGeom>
          <a:solidFill>
            <a:schemeClr val="accent3"/>
          </a:solidFill>
        </p:spPr>
        <p:txBody>
          <a:bodyPr wrap="none" rtlCol="0">
            <a:spAutoFit/>
          </a:bodyPr>
          <a:lstStyle/>
          <a:p>
            <a:r>
              <a:rPr kumimoji="1" lang="en-US" altLang="ja-JP" dirty="0"/>
              <a:t>LED</a:t>
            </a:r>
            <a:endParaRPr kumimoji="1" lang="ja-JP" altLang="en-US" dirty="0"/>
          </a:p>
        </p:txBody>
      </p:sp>
      <p:sp>
        <p:nvSpPr>
          <p:cNvPr id="6" name="テキスト ボックス 5"/>
          <p:cNvSpPr txBox="1"/>
          <p:nvPr/>
        </p:nvSpPr>
        <p:spPr>
          <a:xfrm>
            <a:off x="7033010" y="5424510"/>
            <a:ext cx="1162049" cy="369332"/>
          </a:xfrm>
          <a:prstGeom prst="rect">
            <a:avLst/>
          </a:prstGeom>
          <a:solidFill>
            <a:schemeClr val="accent3"/>
          </a:solidFill>
        </p:spPr>
        <p:txBody>
          <a:bodyPr wrap="none" rtlCol="0">
            <a:spAutoFit/>
          </a:bodyPr>
          <a:lstStyle/>
          <a:p>
            <a:r>
              <a:rPr kumimoji="1" lang="en-US" altLang="ja-JP" dirty="0"/>
              <a:t>Web</a:t>
            </a:r>
            <a:r>
              <a:rPr kumimoji="1" lang="ja-JP" altLang="en-US" dirty="0"/>
              <a:t>カメラ</a:t>
            </a:r>
          </a:p>
        </p:txBody>
      </p:sp>
      <p:sp>
        <p:nvSpPr>
          <p:cNvPr id="7" name="テキスト ボックス 6"/>
          <p:cNvSpPr txBox="1"/>
          <p:nvPr/>
        </p:nvSpPr>
        <p:spPr>
          <a:xfrm>
            <a:off x="9307987" y="4861497"/>
            <a:ext cx="1311962" cy="369332"/>
          </a:xfrm>
          <a:prstGeom prst="rect">
            <a:avLst/>
          </a:prstGeom>
          <a:solidFill>
            <a:schemeClr val="accent3"/>
          </a:solidFill>
        </p:spPr>
        <p:txBody>
          <a:bodyPr wrap="none" rtlCol="0">
            <a:spAutoFit/>
          </a:bodyPr>
          <a:lstStyle/>
          <a:p>
            <a:r>
              <a:rPr kumimoji="1" lang="en-US" altLang="ja-JP" dirty="0"/>
              <a:t>Jetson</a:t>
            </a:r>
            <a:r>
              <a:rPr kumimoji="1" lang="ja-JP" altLang="en-US" dirty="0"/>
              <a:t> </a:t>
            </a:r>
            <a:r>
              <a:rPr kumimoji="1" lang="en-US" altLang="ja-JP" dirty="0" err="1"/>
              <a:t>nano</a:t>
            </a:r>
            <a:endParaRPr kumimoji="1" lang="ja-JP" altLang="en-US" dirty="0"/>
          </a:p>
        </p:txBody>
      </p:sp>
      <p:sp>
        <p:nvSpPr>
          <p:cNvPr id="8" name="テキスト ボックス 7"/>
          <p:cNvSpPr txBox="1"/>
          <p:nvPr/>
        </p:nvSpPr>
        <p:spPr>
          <a:xfrm>
            <a:off x="10327323" y="4298484"/>
            <a:ext cx="994183" cy="369332"/>
          </a:xfrm>
          <a:prstGeom prst="rect">
            <a:avLst/>
          </a:prstGeom>
          <a:solidFill>
            <a:schemeClr val="accent3"/>
          </a:solidFill>
        </p:spPr>
        <p:txBody>
          <a:bodyPr wrap="none" rtlCol="0">
            <a:spAutoFit/>
          </a:bodyPr>
          <a:lstStyle/>
          <a:p>
            <a:r>
              <a:rPr kumimoji="1" lang="en-US" altLang="ja-JP" dirty="0"/>
              <a:t>TWELITE</a:t>
            </a:r>
            <a:endParaRPr kumimoji="1" lang="ja-JP" altLang="en-US" dirty="0"/>
          </a:p>
        </p:txBody>
      </p:sp>
      <p:sp>
        <p:nvSpPr>
          <p:cNvPr id="9" name="テキスト ボックス 8"/>
          <p:cNvSpPr txBox="1"/>
          <p:nvPr/>
        </p:nvSpPr>
        <p:spPr>
          <a:xfrm>
            <a:off x="10824414" y="3213084"/>
            <a:ext cx="840295" cy="369332"/>
          </a:xfrm>
          <a:prstGeom prst="rect">
            <a:avLst/>
          </a:prstGeom>
          <a:solidFill>
            <a:schemeClr val="accent3"/>
          </a:solidFill>
        </p:spPr>
        <p:txBody>
          <a:bodyPr wrap="none" rtlCol="0">
            <a:spAutoFit/>
          </a:bodyPr>
          <a:lstStyle/>
          <a:p>
            <a:r>
              <a:rPr kumimoji="1" lang="ja-JP" altLang="en-US" dirty="0"/>
              <a:t>ブザー</a:t>
            </a:r>
          </a:p>
        </p:txBody>
      </p:sp>
    </p:spTree>
    <p:extLst>
      <p:ext uri="{BB962C8B-B14F-4D97-AF65-F5344CB8AC3E}">
        <p14:creationId xmlns:p14="http://schemas.microsoft.com/office/powerpoint/2010/main" val="2501019407"/>
      </p:ext>
    </p:extLst>
  </p:cSld>
  <p:clrMapOvr>
    <a:masterClrMapping/>
  </p:clrMapOvr>
  <mc:AlternateContent xmlns:mc="http://schemas.openxmlformats.org/markup-compatibility/2006" xmlns:p14="http://schemas.microsoft.com/office/powerpoint/2010/main">
    <mc:Choice Requires="p14">
      <p:transition spd="slow" p14:dur="2000" advTm="25654"/>
    </mc:Choice>
    <mc:Fallback xmlns="">
      <p:transition spd="slow" advTm="2565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C2D0B-9FDF-465C-A0F0-25225F716C67}"/>
              </a:ext>
            </a:extLst>
          </p:cNvPr>
          <p:cNvSpPr>
            <a:spLocks noGrp="1"/>
          </p:cNvSpPr>
          <p:nvPr>
            <p:ph type="title"/>
          </p:nvPr>
        </p:nvSpPr>
        <p:spPr/>
        <p:txBody>
          <a:bodyPr/>
          <a:lstStyle/>
          <a:p>
            <a:r>
              <a:rPr kumimoji="1" lang="ja-JP" altLang="en-US" dirty="0"/>
              <a:t>単体テスト　</a:t>
            </a:r>
            <a:r>
              <a:rPr kumimoji="1" lang="en-US" altLang="ja-JP" sz="4000" dirty="0"/>
              <a:t>—</a:t>
            </a:r>
            <a:r>
              <a:rPr kumimoji="1" lang="ja-JP" altLang="en-US" sz="4000" dirty="0"/>
              <a:t>エッジサーバ（</a:t>
            </a:r>
            <a:r>
              <a:rPr kumimoji="1" lang="en-US" altLang="ja-JP" sz="4000" dirty="0"/>
              <a:t>Jetson nano</a:t>
            </a:r>
            <a:r>
              <a:rPr kumimoji="1" lang="ja-JP" altLang="en-US" sz="4000" dirty="0"/>
              <a:t>）</a:t>
            </a:r>
            <a:r>
              <a:rPr kumimoji="1" lang="en-US" altLang="ja-JP" sz="4000" dirty="0"/>
              <a:t>—</a:t>
            </a:r>
            <a:r>
              <a:rPr kumimoji="1" lang="ja-JP" altLang="en-US" sz="4000" dirty="0"/>
              <a:t>　</a:t>
            </a:r>
            <a:endParaRPr kumimoji="1" lang="ja-JP" altLang="en-US" dirty="0"/>
          </a:p>
        </p:txBody>
      </p:sp>
      <p:pic>
        <p:nvPicPr>
          <p:cNvPr id="5" name="図 4"/>
          <p:cNvPicPr>
            <a:picLocks noChangeAspect="1"/>
          </p:cNvPicPr>
          <p:nvPr/>
        </p:nvPicPr>
        <p:blipFill>
          <a:blip r:embed="rId2"/>
          <a:stretch>
            <a:fillRect/>
          </a:stretch>
        </p:blipFill>
        <p:spPr>
          <a:xfrm>
            <a:off x="2557004" y="1655298"/>
            <a:ext cx="7138951" cy="4842241"/>
          </a:xfrm>
          <a:prstGeom prst="rect">
            <a:avLst/>
          </a:prstGeom>
        </p:spPr>
      </p:pic>
      <p:sp>
        <p:nvSpPr>
          <p:cNvPr id="4" name="四角形: 対角を丸める 3">
            <a:extLst>
              <a:ext uri="{FF2B5EF4-FFF2-40B4-BE49-F238E27FC236}">
                <a16:creationId xmlns:a16="http://schemas.microsoft.com/office/drawing/2014/main" id="{F729D8DB-C857-4D6F-9641-4306666D314E}"/>
              </a:ext>
            </a:extLst>
          </p:cNvPr>
          <p:cNvSpPr/>
          <p:nvPr/>
        </p:nvSpPr>
        <p:spPr>
          <a:xfrm>
            <a:off x="445239" y="2856108"/>
            <a:ext cx="2320568" cy="720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GPIO</a:t>
            </a:r>
            <a:r>
              <a:rPr kumimoji="1" lang="ja-JP" altLang="en-US" sz="1600" dirty="0"/>
              <a:t>制御の衝突の回避</a:t>
            </a:r>
          </a:p>
        </p:txBody>
      </p:sp>
    </p:spTree>
    <p:extLst>
      <p:ext uri="{BB962C8B-B14F-4D97-AF65-F5344CB8AC3E}">
        <p14:creationId xmlns:p14="http://schemas.microsoft.com/office/powerpoint/2010/main" val="324588491"/>
      </p:ext>
    </p:extLst>
  </p:cSld>
  <p:clrMapOvr>
    <a:masterClrMapping/>
  </p:clrMapOvr>
  <mc:AlternateContent xmlns:mc="http://schemas.openxmlformats.org/markup-compatibility/2006" xmlns:p14="http://schemas.microsoft.com/office/powerpoint/2010/main">
    <mc:Choice Requires="p14">
      <p:transition spd="slow" p14:dur="2000" advTm="21917"/>
    </mc:Choice>
    <mc:Fallback xmlns="">
      <p:transition spd="slow" advTm="2191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C2D0B-9FDF-465C-A0F0-25225F716C67}"/>
              </a:ext>
            </a:extLst>
          </p:cNvPr>
          <p:cNvSpPr>
            <a:spLocks noGrp="1"/>
          </p:cNvSpPr>
          <p:nvPr>
            <p:ph type="title"/>
          </p:nvPr>
        </p:nvSpPr>
        <p:spPr/>
        <p:txBody>
          <a:bodyPr/>
          <a:lstStyle/>
          <a:p>
            <a:r>
              <a:rPr kumimoji="1" lang="ja-JP" altLang="en-US" dirty="0"/>
              <a:t>単体テスト　</a:t>
            </a:r>
            <a:r>
              <a:rPr kumimoji="1" lang="en-US" altLang="ja-JP" sz="4000" dirty="0"/>
              <a:t>—</a:t>
            </a:r>
            <a:r>
              <a:rPr lang="ja-JP" altLang="en-US" sz="4000" dirty="0"/>
              <a:t>データベース</a:t>
            </a:r>
            <a:r>
              <a:rPr kumimoji="1" lang="en-US" altLang="ja-JP" sz="4000" dirty="0"/>
              <a:t>—</a:t>
            </a:r>
            <a:r>
              <a:rPr kumimoji="1" lang="ja-JP" altLang="en-US" sz="4000" dirty="0"/>
              <a:t>　</a:t>
            </a:r>
            <a:endParaRPr kumimoji="1" lang="ja-JP" altLang="en-US" dirty="0"/>
          </a:p>
        </p:txBody>
      </p:sp>
      <p:pic>
        <p:nvPicPr>
          <p:cNvPr id="5" name="図 4"/>
          <p:cNvPicPr>
            <a:picLocks noChangeAspect="1"/>
          </p:cNvPicPr>
          <p:nvPr/>
        </p:nvPicPr>
        <p:blipFill>
          <a:blip r:embed="rId2"/>
          <a:stretch>
            <a:fillRect/>
          </a:stretch>
        </p:blipFill>
        <p:spPr>
          <a:xfrm>
            <a:off x="498479" y="2427145"/>
            <a:ext cx="11256002" cy="2238172"/>
          </a:xfrm>
          <a:prstGeom prst="rect">
            <a:avLst/>
          </a:prstGeom>
        </p:spPr>
      </p:pic>
      <p:sp>
        <p:nvSpPr>
          <p:cNvPr id="4" name="四角形: 対角を丸める 3">
            <a:extLst>
              <a:ext uri="{FF2B5EF4-FFF2-40B4-BE49-F238E27FC236}">
                <a16:creationId xmlns:a16="http://schemas.microsoft.com/office/drawing/2014/main" id="{F843C075-5AE5-4237-8170-04034D93705C}"/>
              </a:ext>
            </a:extLst>
          </p:cNvPr>
          <p:cNvSpPr/>
          <p:nvPr/>
        </p:nvSpPr>
        <p:spPr>
          <a:xfrm>
            <a:off x="8835112" y="4191422"/>
            <a:ext cx="2320568" cy="720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前日や、過度に古いデータの参照を防いだ</a:t>
            </a:r>
          </a:p>
        </p:txBody>
      </p:sp>
    </p:spTree>
    <p:extLst>
      <p:ext uri="{BB962C8B-B14F-4D97-AF65-F5344CB8AC3E}">
        <p14:creationId xmlns:p14="http://schemas.microsoft.com/office/powerpoint/2010/main" val="3896386824"/>
      </p:ext>
    </p:extLst>
  </p:cSld>
  <p:clrMapOvr>
    <a:masterClrMapping/>
  </p:clrMapOvr>
  <mc:AlternateContent xmlns:mc="http://schemas.openxmlformats.org/markup-compatibility/2006" xmlns:p14="http://schemas.microsoft.com/office/powerpoint/2010/main">
    <mc:Choice Requires="p14">
      <p:transition spd="slow" p14:dur="2000" advTm="8513"/>
    </mc:Choice>
    <mc:Fallback xmlns="">
      <p:transition spd="slow" advTm="8513"/>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C2D0B-9FDF-465C-A0F0-25225F716C67}"/>
              </a:ext>
            </a:extLst>
          </p:cNvPr>
          <p:cNvSpPr>
            <a:spLocks noGrp="1"/>
          </p:cNvSpPr>
          <p:nvPr>
            <p:ph type="title"/>
          </p:nvPr>
        </p:nvSpPr>
        <p:spPr/>
        <p:txBody>
          <a:bodyPr/>
          <a:lstStyle/>
          <a:p>
            <a:r>
              <a:rPr kumimoji="1" lang="ja-JP" altLang="en-US"/>
              <a:t>単体テスト　</a:t>
            </a:r>
            <a:r>
              <a:rPr kumimoji="1" lang="en-US" altLang="ja-JP" sz="4000"/>
              <a:t>—Yolo—</a:t>
            </a:r>
            <a:r>
              <a:rPr kumimoji="1" lang="ja-JP" altLang="en-US" sz="4000"/>
              <a:t>　</a:t>
            </a:r>
            <a:endParaRPr kumimoji="1" lang="ja-JP" altLang="en-US" dirty="0"/>
          </a:p>
        </p:txBody>
      </p:sp>
      <p:pic>
        <p:nvPicPr>
          <p:cNvPr id="4" name="図 3">
            <a:extLst>
              <a:ext uri="{FF2B5EF4-FFF2-40B4-BE49-F238E27FC236}">
                <a16:creationId xmlns:a16="http://schemas.microsoft.com/office/drawing/2014/main" id="{EFA91DFE-69EB-4D94-BC45-E8408FA50D3F}"/>
              </a:ext>
            </a:extLst>
          </p:cNvPr>
          <p:cNvPicPr>
            <a:picLocks noChangeAspect="1"/>
          </p:cNvPicPr>
          <p:nvPr/>
        </p:nvPicPr>
        <p:blipFill>
          <a:blip r:embed="rId2"/>
          <a:stretch>
            <a:fillRect/>
          </a:stretch>
        </p:blipFill>
        <p:spPr>
          <a:xfrm>
            <a:off x="863917" y="2806923"/>
            <a:ext cx="10525125" cy="1845469"/>
          </a:xfrm>
          <a:prstGeom prst="rect">
            <a:avLst/>
          </a:prstGeom>
        </p:spPr>
      </p:pic>
    </p:spTree>
    <p:extLst>
      <p:ext uri="{BB962C8B-B14F-4D97-AF65-F5344CB8AC3E}">
        <p14:creationId xmlns:p14="http://schemas.microsoft.com/office/powerpoint/2010/main" val="1251318713"/>
      </p:ext>
    </p:extLst>
  </p:cSld>
  <p:clrMapOvr>
    <a:masterClrMapping/>
  </p:clrMapOvr>
  <mc:AlternateContent xmlns:mc="http://schemas.openxmlformats.org/markup-compatibility/2006">
    <mc:Choice xmlns:p14="http://schemas.microsoft.com/office/powerpoint/2010/main" Requires="p14">
      <p:transition spd="slow" p14:dur="2000" advTm="2353"/>
    </mc:Choice>
    <mc:Fallback>
      <p:transition spd="slow" advTm="2353"/>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C2D0B-9FDF-465C-A0F0-25225F716C67}"/>
              </a:ext>
            </a:extLst>
          </p:cNvPr>
          <p:cNvSpPr>
            <a:spLocks noGrp="1"/>
          </p:cNvSpPr>
          <p:nvPr>
            <p:ph type="title"/>
          </p:nvPr>
        </p:nvSpPr>
        <p:spPr/>
        <p:txBody>
          <a:bodyPr/>
          <a:lstStyle/>
          <a:p>
            <a:r>
              <a:rPr kumimoji="1" lang="ja-JP" altLang="en-US" dirty="0"/>
              <a:t>単体テスト　</a:t>
            </a:r>
            <a:r>
              <a:rPr kumimoji="1" lang="en-US" altLang="ja-JP" sz="4000" dirty="0"/>
              <a:t>—</a:t>
            </a:r>
            <a:r>
              <a:rPr kumimoji="1" lang="ja-JP" altLang="en-US" sz="4000" dirty="0"/>
              <a:t>センサデバイス</a:t>
            </a:r>
            <a:r>
              <a:rPr kumimoji="1" lang="en-US" altLang="ja-JP" sz="4000" dirty="0"/>
              <a:t>—</a:t>
            </a:r>
            <a:r>
              <a:rPr kumimoji="1" lang="ja-JP" altLang="en-US" sz="4000" dirty="0"/>
              <a:t>　</a:t>
            </a:r>
            <a:endParaRPr kumimoji="1" lang="ja-JP" altLang="en-US" dirty="0"/>
          </a:p>
        </p:txBody>
      </p:sp>
      <p:pic>
        <p:nvPicPr>
          <p:cNvPr id="5" name="図 4"/>
          <p:cNvPicPr>
            <a:picLocks noChangeAspect="1"/>
          </p:cNvPicPr>
          <p:nvPr/>
        </p:nvPicPr>
        <p:blipFill>
          <a:blip r:embed="rId2"/>
          <a:stretch>
            <a:fillRect/>
          </a:stretch>
        </p:blipFill>
        <p:spPr>
          <a:xfrm>
            <a:off x="1480229" y="1627480"/>
            <a:ext cx="9292502" cy="4854857"/>
          </a:xfrm>
          <a:prstGeom prst="rect">
            <a:avLst/>
          </a:prstGeom>
        </p:spPr>
      </p:pic>
    </p:spTree>
    <p:extLst>
      <p:ext uri="{BB962C8B-B14F-4D97-AF65-F5344CB8AC3E}">
        <p14:creationId xmlns:p14="http://schemas.microsoft.com/office/powerpoint/2010/main" val="2476897723"/>
      </p:ext>
    </p:extLst>
  </p:cSld>
  <p:clrMapOvr>
    <a:masterClrMapping/>
  </p:clrMapOvr>
  <mc:AlternateContent xmlns:mc="http://schemas.openxmlformats.org/markup-compatibility/2006">
    <mc:Choice xmlns:p14="http://schemas.microsoft.com/office/powerpoint/2010/main" Requires="p14">
      <p:transition spd="slow" p14:dur="2000" advTm="16125"/>
    </mc:Choice>
    <mc:Fallback>
      <p:transition spd="slow" advTm="16125"/>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C2D0B-9FDF-465C-A0F0-25225F716C67}"/>
              </a:ext>
            </a:extLst>
          </p:cNvPr>
          <p:cNvSpPr>
            <a:spLocks noGrp="1"/>
          </p:cNvSpPr>
          <p:nvPr>
            <p:ph type="title"/>
          </p:nvPr>
        </p:nvSpPr>
        <p:spPr/>
        <p:txBody>
          <a:bodyPr/>
          <a:lstStyle/>
          <a:p>
            <a:r>
              <a:rPr kumimoji="1" lang="ja-JP" altLang="en-US" dirty="0"/>
              <a:t>単体テスト　</a:t>
            </a:r>
            <a:r>
              <a:rPr kumimoji="1" lang="en-US" altLang="ja-JP" sz="4000" dirty="0"/>
              <a:t>—</a:t>
            </a:r>
            <a:r>
              <a:rPr lang="ja-JP" altLang="en-US" sz="4000" dirty="0"/>
              <a:t>室外</a:t>
            </a:r>
            <a:r>
              <a:rPr kumimoji="1" lang="ja-JP" altLang="en-US" sz="4000" dirty="0"/>
              <a:t>デバイス</a:t>
            </a:r>
            <a:r>
              <a:rPr kumimoji="1" lang="en-US" altLang="ja-JP" sz="4000" dirty="0"/>
              <a:t>—</a:t>
            </a:r>
            <a:r>
              <a:rPr kumimoji="1" lang="ja-JP" altLang="en-US" sz="4000" dirty="0"/>
              <a:t>　</a:t>
            </a:r>
            <a:endParaRPr kumimoji="1" lang="ja-JP" altLang="en-US" dirty="0"/>
          </a:p>
        </p:txBody>
      </p:sp>
      <p:pic>
        <p:nvPicPr>
          <p:cNvPr id="4" name="図 3"/>
          <p:cNvPicPr>
            <a:picLocks noChangeAspect="1"/>
          </p:cNvPicPr>
          <p:nvPr/>
        </p:nvPicPr>
        <p:blipFill>
          <a:blip r:embed="rId2"/>
          <a:stretch>
            <a:fillRect/>
          </a:stretch>
        </p:blipFill>
        <p:spPr>
          <a:xfrm>
            <a:off x="1149479" y="2646349"/>
            <a:ext cx="9954002" cy="1963886"/>
          </a:xfrm>
          <a:prstGeom prst="rect">
            <a:avLst/>
          </a:prstGeom>
        </p:spPr>
      </p:pic>
    </p:spTree>
    <p:extLst>
      <p:ext uri="{BB962C8B-B14F-4D97-AF65-F5344CB8AC3E}">
        <p14:creationId xmlns:p14="http://schemas.microsoft.com/office/powerpoint/2010/main" val="179234937"/>
      </p:ext>
    </p:extLst>
  </p:cSld>
  <p:clrMapOvr>
    <a:masterClrMapping/>
  </p:clrMapOvr>
  <mc:AlternateContent xmlns:mc="http://schemas.openxmlformats.org/markup-compatibility/2006">
    <mc:Choice xmlns:p14="http://schemas.microsoft.com/office/powerpoint/2010/main" Requires="p14">
      <p:transition spd="slow" p14:dur="2000" advTm="3337"/>
    </mc:Choice>
    <mc:Fallback>
      <p:transition spd="slow" advTm="333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C2D0B-9FDF-465C-A0F0-25225F716C67}"/>
              </a:ext>
            </a:extLst>
          </p:cNvPr>
          <p:cNvSpPr>
            <a:spLocks noGrp="1"/>
          </p:cNvSpPr>
          <p:nvPr>
            <p:ph type="title"/>
          </p:nvPr>
        </p:nvSpPr>
        <p:spPr/>
        <p:txBody>
          <a:bodyPr/>
          <a:lstStyle/>
          <a:p>
            <a:r>
              <a:rPr lang="ja-JP" altLang="en-US" dirty="0"/>
              <a:t>結合</a:t>
            </a:r>
            <a:r>
              <a:rPr kumimoji="1" lang="ja-JP" altLang="en-US" dirty="0"/>
              <a:t>テスト　</a:t>
            </a:r>
          </a:p>
        </p:txBody>
      </p:sp>
      <p:pic>
        <p:nvPicPr>
          <p:cNvPr id="3" name="図 2">
            <a:extLst>
              <a:ext uri="{FF2B5EF4-FFF2-40B4-BE49-F238E27FC236}">
                <a16:creationId xmlns:a16="http://schemas.microsoft.com/office/drawing/2014/main" id="{D668EA7F-05CA-46B6-8327-1EBACB31CF78}"/>
              </a:ext>
            </a:extLst>
          </p:cNvPr>
          <p:cNvPicPr>
            <a:picLocks noChangeAspect="1"/>
          </p:cNvPicPr>
          <p:nvPr/>
        </p:nvPicPr>
        <p:blipFill>
          <a:blip r:embed="rId2"/>
          <a:stretch>
            <a:fillRect/>
          </a:stretch>
        </p:blipFill>
        <p:spPr>
          <a:xfrm>
            <a:off x="1160145" y="2343369"/>
            <a:ext cx="9932670" cy="2640330"/>
          </a:xfrm>
          <a:prstGeom prst="rect">
            <a:avLst/>
          </a:prstGeom>
        </p:spPr>
      </p:pic>
    </p:spTree>
    <p:extLst>
      <p:ext uri="{BB962C8B-B14F-4D97-AF65-F5344CB8AC3E}">
        <p14:creationId xmlns:p14="http://schemas.microsoft.com/office/powerpoint/2010/main" val="91426981"/>
      </p:ext>
    </p:extLst>
  </p:cSld>
  <p:clrMapOvr>
    <a:masterClrMapping/>
  </p:clrMapOvr>
  <mc:AlternateContent xmlns:mc="http://schemas.openxmlformats.org/markup-compatibility/2006" xmlns:p14="http://schemas.microsoft.com/office/powerpoint/2010/main">
    <mc:Choice Requires="p14">
      <p:transition spd="slow" p14:dur="2000" advTm="20820"/>
    </mc:Choice>
    <mc:Fallback xmlns="">
      <p:transition spd="slow" advTm="2082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C2D0B-9FDF-465C-A0F0-25225F716C67}"/>
              </a:ext>
            </a:extLst>
          </p:cNvPr>
          <p:cNvSpPr>
            <a:spLocks noGrp="1"/>
          </p:cNvSpPr>
          <p:nvPr>
            <p:ph type="title"/>
          </p:nvPr>
        </p:nvSpPr>
        <p:spPr/>
        <p:txBody>
          <a:bodyPr/>
          <a:lstStyle/>
          <a:p>
            <a:r>
              <a:rPr lang="ja-JP" altLang="en-US" dirty="0"/>
              <a:t>総合</a:t>
            </a:r>
            <a:r>
              <a:rPr kumimoji="1" lang="ja-JP" altLang="en-US" dirty="0"/>
              <a:t>テスト　</a:t>
            </a:r>
          </a:p>
        </p:txBody>
      </p:sp>
      <p:pic>
        <p:nvPicPr>
          <p:cNvPr id="3" name="図 2">
            <a:extLst>
              <a:ext uri="{FF2B5EF4-FFF2-40B4-BE49-F238E27FC236}">
                <a16:creationId xmlns:a16="http://schemas.microsoft.com/office/drawing/2014/main" id="{7415600A-8B2A-4FF0-B5F2-B5D4441A7D52}"/>
              </a:ext>
            </a:extLst>
          </p:cNvPr>
          <p:cNvPicPr>
            <a:picLocks noChangeAspect="1"/>
          </p:cNvPicPr>
          <p:nvPr/>
        </p:nvPicPr>
        <p:blipFill>
          <a:blip r:embed="rId2"/>
          <a:stretch>
            <a:fillRect/>
          </a:stretch>
        </p:blipFill>
        <p:spPr>
          <a:xfrm>
            <a:off x="1129665" y="2070323"/>
            <a:ext cx="9932670" cy="3783330"/>
          </a:xfrm>
          <a:prstGeom prst="rect">
            <a:avLst/>
          </a:prstGeom>
        </p:spPr>
      </p:pic>
    </p:spTree>
    <p:extLst>
      <p:ext uri="{BB962C8B-B14F-4D97-AF65-F5344CB8AC3E}">
        <p14:creationId xmlns:p14="http://schemas.microsoft.com/office/powerpoint/2010/main" val="1591006423"/>
      </p:ext>
    </p:extLst>
  </p:cSld>
  <p:clrMapOvr>
    <a:masterClrMapping/>
  </p:clrMapOvr>
  <mc:AlternateContent xmlns:mc="http://schemas.openxmlformats.org/markup-compatibility/2006" xmlns:p14="http://schemas.microsoft.com/office/powerpoint/2010/main">
    <mc:Choice Requires="p14">
      <p:transition spd="slow" p14:dur="2000" advTm="18270"/>
    </mc:Choice>
    <mc:Fallback xmlns="">
      <p:transition spd="slow" advTm="1827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43608" y="1912776"/>
            <a:ext cx="6508513" cy="1569660"/>
          </a:xfrm>
          <a:prstGeom prst="rect">
            <a:avLst/>
          </a:prstGeom>
          <a:noFill/>
        </p:spPr>
        <p:txBody>
          <a:bodyPr wrap="none" rtlCol="0">
            <a:spAutoFit/>
          </a:bodyPr>
          <a:lstStyle/>
          <a:p>
            <a:r>
              <a:rPr lang="ja-JP" altLang="en-US" sz="9600" dirty="0"/>
              <a:t>評価・まとめ</a:t>
            </a:r>
            <a:endParaRPr kumimoji="1" lang="ja-JP" altLang="en-US" sz="9600" dirty="0"/>
          </a:p>
        </p:txBody>
      </p:sp>
    </p:spTree>
    <p:extLst>
      <p:ext uri="{BB962C8B-B14F-4D97-AF65-F5344CB8AC3E}">
        <p14:creationId xmlns:p14="http://schemas.microsoft.com/office/powerpoint/2010/main" val="192583267"/>
      </p:ext>
    </p:extLst>
  </p:cSld>
  <p:clrMapOvr>
    <a:masterClrMapping/>
  </p:clrMapOvr>
  <mc:AlternateContent xmlns:mc="http://schemas.openxmlformats.org/markup-compatibility/2006" xmlns:p14="http://schemas.microsoft.com/office/powerpoint/2010/main">
    <mc:Choice Requires="p14">
      <p:transition spd="slow" p14:dur="2000" advTm="4753"/>
    </mc:Choice>
    <mc:Fallback xmlns="">
      <p:transition spd="slow" advTm="47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テキスト ボックス 2">
            <a:extLst>
              <a:ext uri="{FF2B5EF4-FFF2-40B4-BE49-F238E27FC236}">
                <a16:creationId xmlns:a16="http://schemas.microsoft.com/office/drawing/2014/main" id="{EF9E40B2-7E85-4122-B904-56B8A012252F}"/>
              </a:ext>
            </a:extLst>
          </p:cNvPr>
          <p:cNvSpPr txBox="1"/>
          <p:nvPr/>
        </p:nvSpPr>
        <p:spPr>
          <a:xfrm>
            <a:off x="234558" y="2510574"/>
            <a:ext cx="8208706" cy="3016210"/>
          </a:xfrm>
          <a:prstGeom prst="rect">
            <a:avLst/>
          </a:prstGeom>
          <a:noFill/>
        </p:spPr>
        <p:txBody>
          <a:bodyPr wrap="square" rtlCol="0">
            <a:spAutoFit/>
          </a:bodyPr>
          <a:lstStyle/>
          <a:p>
            <a:r>
              <a:rPr kumimoji="1" lang="ja-JP" altLang="en-US" sz="2800" b="1" dirty="0">
                <a:solidFill>
                  <a:schemeClr val="tx1">
                    <a:lumMod val="85000"/>
                    <a:lumOff val="15000"/>
                  </a:schemeClr>
                </a:solidFill>
              </a:rPr>
              <a:t>新型コロナウイルスの脅威</a:t>
            </a:r>
            <a:endParaRPr kumimoji="1" lang="en-US" altLang="ja-JP" sz="2800" b="1" dirty="0">
              <a:solidFill>
                <a:schemeClr val="tx1">
                  <a:lumMod val="85000"/>
                  <a:lumOff val="15000"/>
                </a:schemeClr>
              </a:solidFill>
            </a:endParaRPr>
          </a:p>
          <a:p>
            <a:endParaRPr kumimoji="1" lang="en-US" altLang="ja-JP" b="1" dirty="0">
              <a:solidFill>
                <a:schemeClr val="tx1">
                  <a:lumMod val="85000"/>
                  <a:lumOff val="15000"/>
                </a:schemeClr>
              </a:solidFill>
            </a:endParaRPr>
          </a:p>
          <a:p>
            <a:r>
              <a:rPr lang="ja-JP" altLang="en-US" dirty="0"/>
              <a:t>　</a:t>
            </a:r>
            <a:r>
              <a:rPr lang="ja-JP" altLang="en-US" sz="2400" dirty="0">
                <a:solidFill>
                  <a:schemeClr val="tx1">
                    <a:lumMod val="75000"/>
                    <a:lumOff val="25000"/>
                  </a:schemeClr>
                </a:solidFill>
              </a:rPr>
              <a:t>主な感染経路は飛沫感染・接触感染であり、私たちがとれる対策のうち最も重要とされているのが、「</a:t>
            </a:r>
            <a:r>
              <a:rPr lang="en-US" altLang="ja-JP" sz="2400" dirty="0">
                <a:solidFill>
                  <a:schemeClr val="tx1">
                    <a:lumMod val="75000"/>
                    <a:lumOff val="25000"/>
                  </a:schemeClr>
                </a:solidFill>
              </a:rPr>
              <a:t>3</a:t>
            </a:r>
            <a:r>
              <a:rPr lang="ja-JP" altLang="en-US" sz="2400" dirty="0">
                <a:solidFill>
                  <a:schemeClr val="tx1">
                    <a:lumMod val="75000"/>
                    <a:lumOff val="25000"/>
                  </a:schemeClr>
                </a:solidFill>
              </a:rPr>
              <a:t>密」の回避</a:t>
            </a:r>
            <a:endParaRPr lang="en-US" altLang="ja-JP" sz="2400" dirty="0">
              <a:solidFill>
                <a:schemeClr val="tx1">
                  <a:lumMod val="75000"/>
                  <a:lumOff val="25000"/>
                </a:schemeClr>
              </a:solidFill>
            </a:endParaRPr>
          </a:p>
          <a:p>
            <a:endParaRPr kumimoji="1" lang="en-US" altLang="ja-JP" sz="2400" dirty="0">
              <a:solidFill>
                <a:schemeClr val="tx1">
                  <a:lumMod val="75000"/>
                  <a:lumOff val="25000"/>
                </a:schemeClr>
              </a:solidFill>
            </a:endParaRPr>
          </a:p>
          <a:p>
            <a:endParaRPr kumimoji="1" lang="en-US" altLang="ja-JP" sz="2400" dirty="0">
              <a:solidFill>
                <a:schemeClr val="tx1">
                  <a:lumMod val="75000"/>
                  <a:lumOff val="25000"/>
                </a:schemeClr>
              </a:solidFill>
            </a:endParaRPr>
          </a:p>
          <a:p>
            <a:r>
              <a:rPr kumimoji="1" lang="ja-JP" altLang="en-US" sz="2400" dirty="0">
                <a:solidFill>
                  <a:schemeClr val="tx1">
                    <a:lumMod val="75000"/>
                    <a:lumOff val="25000"/>
                  </a:schemeClr>
                </a:solidFill>
              </a:rPr>
              <a:t>「</a:t>
            </a:r>
            <a:r>
              <a:rPr kumimoji="1" lang="ja-JP" altLang="en-US" sz="2400" dirty="0">
                <a:solidFill>
                  <a:schemeClr val="accent1"/>
                </a:solidFill>
              </a:rPr>
              <a:t>新型コロナウイルスの世界的な流行以前には見られなかった、新しい感染症予防のためのシステムの開発</a:t>
            </a:r>
            <a:r>
              <a:rPr kumimoji="1" lang="ja-JP" altLang="en-US" sz="2400" dirty="0">
                <a:solidFill>
                  <a:schemeClr val="tx1">
                    <a:lumMod val="75000"/>
                    <a:lumOff val="25000"/>
                  </a:schemeClr>
                </a:solidFill>
              </a:rPr>
              <a:t>」</a:t>
            </a:r>
          </a:p>
        </p:txBody>
      </p:sp>
      <p:pic>
        <p:nvPicPr>
          <p:cNvPr id="4" name="図 3">
            <a:extLst>
              <a:ext uri="{FF2B5EF4-FFF2-40B4-BE49-F238E27FC236}">
                <a16:creationId xmlns:a16="http://schemas.microsoft.com/office/drawing/2014/main" id="{5DF179F3-1092-4BEB-BAE1-44062978D7AB}"/>
              </a:ext>
            </a:extLst>
          </p:cNvPr>
          <p:cNvPicPr>
            <a:picLocks noChangeAspect="1"/>
          </p:cNvPicPr>
          <p:nvPr/>
        </p:nvPicPr>
        <p:blipFill>
          <a:blip r:embed="rId2"/>
          <a:stretch>
            <a:fillRect/>
          </a:stretch>
        </p:blipFill>
        <p:spPr>
          <a:xfrm>
            <a:off x="8480842" y="1830804"/>
            <a:ext cx="3353753" cy="4740593"/>
          </a:xfrm>
          <a:prstGeom prst="rect">
            <a:avLst/>
          </a:prstGeom>
        </p:spPr>
      </p:pic>
      <p:sp>
        <p:nvSpPr>
          <p:cNvPr id="5" name="矢印: 下 4">
            <a:extLst>
              <a:ext uri="{FF2B5EF4-FFF2-40B4-BE49-F238E27FC236}">
                <a16:creationId xmlns:a16="http://schemas.microsoft.com/office/drawing/2014/main" id="{1DA3A11B-3785-4F8B-A4F2-050749BAD66C}"/>
              </a:ext>
            </a:extLst>
          </p:cNvPr>
          <p:cNvSpPr/>
          <p:nvPr/>
        </p:nvSpPr>
        <p:spPr>
          <a:xfrm>
            <a:off x="4096595" y="4018679"/>
            <a:ext cx="484632" cy="64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0837030"/>
      </p:ext>
    </p:extLst>
  </p:cSld>
  <p:clrMapOvr>
    <a:masterClrMapping/>
  </p:clrMapOvr>
  <mc:AlternateContent xmlns:mc="http://schemas.openxmlformats.org/markup-compatibility/2006" xmlns:p14="http://schemas.microsoft.com/office/powerpoint/2010/main">
    <mc:Choice Requires="p14">
      <p:transition spd="slow" p14:dur="2000" advTm="30807"/>
    </mc:Choice>
    <mc:Fallback xmlns="">
      <p:transition spd="slow" advTm="3080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評価</a:t>
            </a:r>
          </a:p>
        </p:txBody>
      </p:sp>
      <p:sp>
        <p:nvSpPr>
          <p:cNvPr id="3" name="テキスト ボックス 2"/>
          <p:cNvSpPr txBox="1"/>
          <p:nvPr/>
        </p:nvSpPr>
        <p:spPr>
          <a:xfrm>
            <a:off x="241495" y="2064378"/>
            <a:ext cx="11769969" cy="3354765"/>
          </a:xfrm>
          <a:prstGeom prst="rect">
            <a:avLst/>
          </a:prstGeom>
          <a:noFill/>
        </p:spPr>
        <p:txBody>
          <a:bodyPr wrap="square" rtlCol="0">
            <a:spAutoFit/>
          </a:bodyPr>
          <a:lstStyle/>
          <a:p>
            <a:endParaRPr lang="en-US" altLang="ja-JP" sz="2000" b="1" dirty="0"/>
          </a:p>
          <a:p>
            <a:r>
              <a:rPr lang="ja-JP" altLang="en-US" sz="2400" b="1" dirty="0"/>
              <a:t>・</a:t>
            </a:r>
            <a:r>
              <a:rPr lang="ja-JP" altLang="en-US" sz="2400" b="1" dirty="0">
                <a:solidFill>
                  <a:schemeClr val="accent2"/>
                </a:solidFill>
              </a:rPr>
              <a:t>感染症予防対策のルールを守ってもらうよう働きかける役割</a:t>
            </a:r>
            <a:endParaRPr lang="en-US" altLang="ja-JP" sz="2400" b="1" dirty="0">
              <a:solidFill>
                <a:schemeClr val="accent2"/>
              </a:solidFill>
            </a:endParaRPr>
          </a:p>
          <a:p>
            <a:r>
              <a:rPr lang="ja-JP" altLang="en-US" sz="2400" dirty="0"/>
              <a:t>室内環境に応じた換気要請の発出や、感染リスクのレベルの通知によって、換気や人数調整といった具体的なアクションを促すことが実現できている</a:t>
            </a:r>
            <a:endParaRPr lang="en-US" altLang="ja-JP" sz="2400" dirty="0"/>
          </a:p>
          <a:p>
            <a:endParaRPr lang="en-US" altLang="ja-JP" sz="2400" b="1" dirty="0"/>
          </a:p>
          <a:p>
            <a:r>
              <a:rPr lang="ja-JP" altLang="en-US" sz="2400" b="1" dirty="0"/>
              <a:t>・</a:t>
            </a:r>
            <a:r>
              <a:rPr lang="ja-JP" altLang="en-US" sz="2400" b="1" dirty="0">
                <a:solidFill>
                  <a:schemeClr val="accent2"/>
                </a:solidFill>
              </a:rPr>
              <a:t>感染症予防対策の基準を定める役割</a:t>
            </a:r>
            <a:endParaRPr lang="en-US" altLang="ja-JP" sz="2400" b="1" dirty="0">
              <a:solidFill>
                <a:schemeClr val="accent2"/>
              </a:solidFill>
            </a:endParaRPr>
          </a:p>
          <a:p>
            <a:r>
              <a:rPr lang="ja-JP" altLang="en-US" sz="2400" dirty="0"/>
              <a:t>換気と部屋に滞在する人数の調整というアクションについて、室内環境や部屋の特性に応じて、具体的にその基準を定めることで、感染症予防のためにとるべきアクションを明確にすることが実現できている</a:t>
            </a:r>
            <a:endParaRPr kumimoji="1" lang="ja-JP" altLang="en-US" sz="2400" dirty="0"/>
          </a:p>
        </p:txBody>
      </p:sp>
    </p:spTree>
    <p:extLst>
      <p:ext uri="{BB962C8B-B14F-4D97-AF65-F5344CB8AC3E}">
        <p14:creationId xmlns:p14="http://schemas.microsoft.com/office/powerpoint/2010/main" val="489437621"/>
      </p:ext>
    </p:extLst>
  </p:cSld>
  <p:clrMapOvr>
    <a:masterClrMapping/>
  </p:clrMapOvr>
  <mc:AlternateContent xmlns:mc="http://schemas.openxmlformats.org/markup-compatibility/2006" xmlns:p14="http://schemas.microsoft.com/office/powerpoint/2010/main">
    <mc:Choice Requires="p14">
      <p:transition spd="slow" p14:dur="2000" advTm="53573"/>
    </mc:Choice>
    <mc:Fallback xmlns="">
      <p:transition spd="slow" advTm="5357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ボックス 2"/>
          <p:cNvSpPr txBox="1"/>
          <p:nvPr/>
        </p:nvSpPr>
        <p:spPr>
          <a:xfrm>
            <a:off x="259687" y="2482388"/>
            <a:ext cx="11733583" cy="2862322"/>
          </a:xfrm>
          <a:prstGeom prst="rect">
            <a:avLst/>
          </a:prstGeom>
          <a:noFill/>
        </p:spPr>
        <p:txBody>
          <a:bodyPr wrap="square" rtlCol="0">
            <a:spAutoFit/>
          </a:bodyPr>
          <a:lstStyle/>
          <a:p>
            <a:r>
              <a:rPr lang="ja-JP" altLang="en-US" sz="2400" b="1" dirty="0"/>
              <a:t>センシング技術、物体検出技術、および複数デバイス間の無線通信という</a:t>
            </a:r>
            <a:r>
              <a:rPr lang="en-US" altLang="ja-JP" sz="2400" b="1" dirty="0"/>
              <a:t>3</a:t>
            </a:r>
            <a:r>
              <a:rPr lang="ja-JP" altLang="en-US" sz="2400" b="1" dirty="0"/>
              <a:t>つの技術とデータ分析の組み合わせによって、感染症予防という、研究・実用化が活発に進められる分野において新たな価値を生み出すことができた</a:t>
            </a:r>
            <a:endParaRPr lang="en-US" altLang="ja-JP" sz="2400" b="1" dirty="0"/>
          </a:p>
          <a:p>
            <a:endParaRPr kumimoji="1" lang="en-US" altLang="ja-JP" sz="2400" b="1" dirty="0"/>
          </a:p>
          <a:p>
            <a:endParaRPr kumimoji="1" lang="en-US" altLang="ja-JP" sz="2400" dirty="0"/>
          </a:p>
          <a:p>
            <a:endParaRPr kumimoji="1" lang="en-US" altLang="ja-JP" sz="2400" dirty="0"/>
          </a:p>
          <a:p>
            <a:pPr>
              <a:lnSpc>
                <a:spcPct val="50000"/>
              </a:lnSpc>
            </a:pPr>
            <a:endParaRPr lang="en-US" altLang="ja-JP" sz="2400" kern="600" dirty="0"/>
          </a:p>
          <a:p>
            <a:r>
              <a:rPr lang="ja-JP" altLang="en-US" sz="2400" dirty="0"/>
              <a:t>　</a:t>
            </a:r>
            <a:endParaRPr kumimoji="1" lang="en-US" altLang="ja-JP" sz="2400" dirty="0"/>
          </a:p>
        </p:txBody>
      </p:sp>
      <p:sp>
        <p:nvSpPr>
          <p:cNvPr id="4" name="正方形/長方形 3">
            <a:extLst>
              <a:ext uri="{FF2B5EF4-FFF2-40B4-BE49-F238E27FC236}">
                <a16:creationId xmlns:a16="http://schemas.microsoft.com/office/drawing/2014/main" id="{2C6E5CE8-B7BB-4D0D-8364-1B6DB42E5356}"/>
              </a:ext>
            </a:extLst>
          </p:cNvPr>
          <p:cNvSpPr/>
          <p:nvPr/>
        </p:nvSpPr>
        <p:spPr>
          <a:xfrm>
            <a:off x="229208" y="4375612"/>
            <a:ext cx="11794542" cy="9144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800" b="1" dirty="0">
              <a:solidFill>
                <a:schemeClr val="accent1"/>
              </a:solidFill>
            </a:endParaRPr>
          </a:p>
          <a:p>
            <a:pPr algn="ctr"/>
            <a:r>
              <a:rPr lang="ja-JP" altLang="en-US" sz="2400" b="1" dirty="0">
                <a:ln>
                  <a:solidFill>
                    <a:schemeClr val="accent1">
                      <a:lumMod val="60000"/>
                      <a:lumOff val="40000"/>
                    </a:schemeClr>
                  </a:solidFill>
                </a:ln>
                <a:solidFill>
                  <a:schemeClr val="accent1"/>
                </a:solidFill>
              </a:rPr>
              <a:t>本研究において、私たちの考える感染症予防サポートシステムの基本形を提案でき、</a:t>
            </a:r>
            <a:endParaRPr lang="en-US" altLang="ja-JP" sz="2400" b="1" dirty="0">
              <a:ln>
                <a:solidFill>
                  <a:schemeClr val="accent1">
                    <a:lumMod val="60000"/>
                    <a:lumOff val="40000"/>
                  </a:schemeClr>
                </a:solidFill>
              </a:ln>
              <a:solidFill>
                <a:schemeClr val="accent1"/>
              </a:solidFill>
            </a:endParaRPr>
          </a:p>
          <a:p>
            <a:pPr algn="ctr"/>
            <a:r>
              <a:rPr kumimoji="1" lang="ja-JP" altLang="en-US" sz="2400" b="1" dirty="0">
                <a:ln>
                  <a:solidFill>
                    <a:schemeClr val="accent1">
                      <a:lumMod val="60000"/>
                      <a:lumOff val="40000"/>
                    </a:schemeClr>
                  </a:solidFill>
                </a:ln>
                <a:solidFill>
                  <a:schemeClr val="accent1"/>
                </a:solidFill>
              </a:rPr>
              <a:t>感染症予防への</a:t>
            </a:r>
            <a:r>
              <a:rPr kumimoji="1" lang="en-US" altLang="ja-JP" sz="2400" b="1" dirty="0">
                <a:ln>
                  <a:solidFill>
                    <a:schemeClr val="accent1">
                      <a:lumMod val="60000"/>
                      <a:lumOff val="40000"/>
                    </a:schemeClr>
                  </a:solidFill>
                </a:ln>
                <a:solidFill>
                  <a:schemeClr val="accent1"/>
                </a:solidFill>
              </a:rPr>
              <a:t>1</a:t>
            </a:r>
            <a:r>
              <a:rPr kumimoji="1" lang="ja-JP" altLang="en-US" sz="2400" b="1" dirty="0">
                <a:ln>
                  <a:solidFill>
                    <a:schemeClr val="accent1">
                      <a:lumMod val="60000"/>
                      <a:lumOff val="40000"/>
                    </a:schemeClr>
                  </a:solidFill>
                </a:ln>
                <a:solidFill>
                  <a:schemeClr val="accent1"/>
                </a:solidFill>
              </a:rPr>
              <a:t>つのアプローチの方法として受け入れられることで発展に貢献</a:t>
            </a:r>
            <a:endParaRPr kumimoji="1" lang="en-US" altLang="ja-JP" sz="2400" b="1" dirty="0">
              <a:ln>
                <a:solidFill>
                  <a:schemeClr val="accent1">
                    <a:lumMod val="60000"/>
                    <a:lumOff val="40000"/>
                  </a:schemeClr>
                </a:solidFill>
              </a:ln>
              <a:solidFill>
                <a:schemeClr val="accent1"/>
              </a:solidFill>
            </a:endParaRPr>
          </a:p>
          <a:p>
            <a:pPr algn="ctr"/>
            <a:endParaRPr kumimoji="1" lang="ja-JP" altLang="en-US" dirty="0"/>
          </a:p>
        </p:txBody>
      </p:sp>
    </p:spTree>
    <p:extLst>
      <p:ext uri="{BB962C8B-B14F-4D97-AF65-F5344CB8AC3E}">
        <p14:creationId xmlns:p14="http://schemas.microsoft.com/office/powerpoint/2010/main" val="3226501568"/>
      </p:ext>
    </p:extLst>
  </p:cSld>
  <p:clrMapOvr>
    <a:masterClrMapping/>
  </p:clrMapOvr>
  <mc:AlternateContent xmlns:mc="http://schemas.openxmlformats.org/markup-compatibility/2006" xmlns:p14="http://schemas.microsoft.com/office/powerpoint/2010/main">
    <mc:Choice Requires="p14">
      <p:transition spd="slow" p14:dur="2000" advTm="57374"/>
    </mc:Choice>
    <mc:Fallback xmlns="">
      <p:transition spd="slow" advTm="573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研究目的・目標</a:t>
            </a:r>
          </a:p>
        </p:txBody>
      </p:sp>
      <p:sp>
        <p:nvSpPr>
          <p:cNvPr id="3" name="コンテンツ プレースホルダー 2">
            <a:extLst>
              <a:ext uri="{FF2B5EF4-FFF2-40B4-BE49-F238E27FC236}">
                <a16:creationId xmlns:a16="http://schemas.microsoft.com/office/drawing/2014/main" id="{C32FA845-62D2-4A52-8295-C118AA6CEF24}"/>
              </a:ext>
            </a:extLst>
          </p:cNvPr>
          <p:cNvSpPr txBox="1">
            <a:spLocks/>
          </p:cNvSpPr>
          <p:nvPr/>
        </p:nvSpPr>
        <p:spPr>
          <a:xfrm>
            <a:off x="1097280" y="1845734"/>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ja-JP" altLang="en-US" b="1" dirty="0">
                <a:latin typeface="+mn-ea"/>
              </a:rPr>
              <a:t>　部屋の広さや部屋の運用ルール、室内の滞在人数、二酸化炭素濃度などの環境値をもとに、</a:t>
            </a:r>
            <a:r>
              <a:rPr lang="ja-JP" altLang="en-US" b="1" dirty="0">
                <a:solidFill>
                  <a:schemeClr val="accent2"/>
                </a:solidFill>
                <a:latin typeface="+mn-ea"/>
              </a:rPr>
              <a:t>感染リスクのレベルを通知</a:t>
            </a:r>
            <a:r>
              <a:rPr lang="ja-JP" altLang="en-US" b="1" dirty="0">
                <a:latin typeface="+mn-ea"/>
              </a:rPr>
              <a:t>するとともに、</a:t>
            </a:r>
            <a:r>
              <a:rPr lang="ja-JP" altLang="en-US" b="1" dirty="0">
                <a:solidFill>
                  <a:schemeClr val="accent2"/>
                </a:solidFill>
                <a:latin typeface="+mn-ea"/>
              </a:rPr>
              <a:t>三密を回避し、感染リスクを軽減するための環境づくりをサポート</a:t>
            </a:r>
            <a:r>
              <a:rPr lang="ja-JP" altLang="en-US" b="1" dirty="0">
                <a:latin typeface="+mn-ea"/>
              </a:rPr>
              <a:t>する。</a:t>
            </a:r>
            <a:endParaRPr lang="en-US" altLang="ja-JP" b="1" dirty="0">
              <a:latin typeface="+mn-ea"/>
            </a:endParaRPr>
          </a:p>
          <a:p>
            <a:pPr marL="0" indent="0">
              <a:buFont typeface="Calibri" panose="020F0502020204030204" pitchFamily="34" charset="0"/>
              <a:buNone/>
            </a:pPr>
            <a:r>
              <a:rPr lang="ja-JP" altLang="en-US" b="1" dirty="0">
                <a:latin typeface="+mn-ea"/>
              </a:rPr>
              <a:t>　・感染症予防対策の基準を定める</a:t>
            </a:r>
            <a:endParaRPr lang="en-US" altLang="ja-JP" b="1" dirty="0">
              <a:latin typeface="+mn-ea"/>
            </a:endParaRPr>
          </a:p>
          <a:p>
            <a:pPr marL="0" indent="0">
              <a:buFont typeface="Calibri" panose="020F0502020204030204" pitchFamily="34" charset="0"/>
              <a:buNone/>
            </a:pPr>
            <a:r>
              <a:rPr lang="ja-JP" altLang="en-US" b="1" dirty="0">
                <a:latin typeface="+mn-ea"/>
              </a:rPr>
              <a:t>　・感染症予防対策のルールを守ってもらう</a:t>
            </a:r>
            <a:endParaRPr lang="en-US" altLang="ja-JP" b="1" dirty="0">
              <a:latin typeface="+mn-ea"/>
            </a:endParaRPr>
          </a:p>
          <a:p>
            <a:pPr marL="0" indent="0">
              <a:buFont typeface="Calibri" panose="020F0502020204030204" pitchFamily="34" charset="0"/>
              <a:buNone/>
            </a:pPr>
            <a:r>
              <a:rPr lang="ja-JP" altLang="en-US" b="1" dirty="0">
                <a:latin typeface="+mn-ea"/>
              </a:rPr>
              <a:t>　</a:t>
            </a:r>
            <a:endParaRPr lang="en-US" altLang="ja-JP" b="1" dirty="0">
              <a:latin typeface="+mn-ea"/>
            </a:endParaRPr>
          </a:p>
          <a:p>
            <a:pPr marL="0" indent="0">
              <a:buFont typeface="Calibri" panose="020F0502020204030204" pitchFamily="34" charset="0"/>
              <a:buNone/>
            </a:pPr>
            <a:endParaRPr lang="ja-JP" altLang="en-US" dirty="0"/>
          </a:p>
        </p:txBody>
      </p:sp>
      <p:sp>
        <p:nvSpPr>
          <p:cNvPr id="5" name="吹き出し: 角を丸めた四角形 4">
            <a:extLst>
              <a:ext uri="{FF2B5EF4-FFF2-40B4-BE49-F238E27FC236}">
                <a16:creationId xmlns:a16="http://schemas.microsoft.com/office/drawing/2014/main" id="{605DEC1F-FC40-4E33-B319-4192BFCAD24B}"/>
              </a:ext>
            </a:extLst>
          </p:cNvPr>
          <p:cNvSpPr/>
          <p:nvPr/>
        </p:nvSpPr>
        <p:spPr>
          <a:xfrm>
            <a:off x="7665928" y="3056351"/>
            <a:ext cx="4425863" cy="938940"/>
          </a:xfrm>
          <a:prstGeom prst="wedgeRoundRectCallout">
            <a:avLst>
              <a:gd name="adj1" fmla="val -34572"/>
              <a:gd name="adj2" fmla="val 75772"/>
              <a:gd name="adj3" fmla="val 16667"/>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rPr>
              <a:t>換気状態を良好に保つため、</a:t>
            </a:r>
            <a:r>
              <a:rPr kumimoji="1" lang="en-US" altLang="ja-JP" sz="1600" b="1" dirty="0">
                <a:solidFill>
                  <a:schemeClr val="tx1"/>
                </a:solidFill>
              </a:rPr>
              <a:t>CO2</a:t>
            </a:r>
            <a:r>
              <a:rPr kumimoji="1" lang="ja-JP" altLang="en-US" sz="1600" b="1" dirty="0">
                <a:solidFill>
                  <a:schemeClr val="tx1"/>
                </a:solidFill>
              </a:rPr>
              <a:t>濃度に応じ、</a:t>
            </a:r>
            <a:endParaRPr kumimoji="1" lang="en-US" altLang="ja-JP" sz="1600" b="1" dirty="0">
              <a:solidFill>
                <a:schemeClr val="tx1"/>
              </a:solidFill>
            </a:endParaRPr>
          </a:p>
          <a:p>
            <a:pPr algn="ctr"/>
            <a:r>
              <a:rPr kumimoji="1" lang="ja-JP" altLang="en-US" sz="1600" b="1" dirty="0">
                <a:solidFill>
                  <a:schemeClr val="tx1"/>
                </a:solidFill>
              </a:rPr>
              <a:t>人数の制限と換気の要請を行う。</a:t>
            </a:r>
          </a:p>
        </p:txBody>
      </p:sp>
      <p:grpSp>
        <p:nvGrpSpPr>
          <p:cNvPr id="36" name="グループ化 35">
            <a:extLst>
              <a:ext uri="{FF2B5EF4-FFF2-40B4-BE49-F238E27FC236}">
                <a16:creationId xmlns:a16="http://schemas.microsoft.com/office/drawing/2014/main" id="{33C6AD34-1C91-4449-A998-381B785E1D82}"/>
              </a:ext>
            </a:extLst>
          </p:cNvPr>
          <p:cNvGrpSpPr/>
          <p:nvPr/>
        </p:nvGrpSpPr>
        <p:grpSpPr>
          <a:xfrm>
            <a:off x="849653" y="2243956"/>
            <a:ext cx="10271654" cy="5418667"/>
            <a:chOff x="812075" y="928726"/>
            <a:chExt cx="10271654" cy="5418667"/>
          </a:xfrm>
        </p:grpSpPr>
        <p:grpSp>
          <p:nvGrpSpPr>
            <p:cNvPr id="37" name="グループ化 36">
              <a:extLst>
                <a:ext uri="{FF2B5EF4-FFF2-40B4-BE49-F238E27FC236}">
                  <a16:creationId xmlns:a16="http://schemas.microsoft.com/office/drawing/2014/main" id="{F28A725F-9218-47AB-9260-345AA932E7C5}"/>
                </a:ext>
              </a:extLst>
            </p:cNvPr>
            <p:cNvGrpSpPr/>
            <p:nvPr/>
          </p:nvGrpSpPr>
          <p:grpSpPr>
            <a:xfrm>
              <a:off x="812075" y="928726"/>
              <a:ext cx="10271654" cy="5418667"/>
              <a:chOff x="898571" y="891655"/>
              <a:chExt cx="10271654" cy="5418667"/>
            </a:xfrm>
          </p:grpSpPr>
          <p:cxnSp>
            <p:nvCxnSpPr>
              <p:cNvPr id="47" name="直線矢印コネクタ 46">
                <a:extLst>
                  <a:ext uri="{FF2B5EF4-FFF2-40B4-BE49-F238E27FC236}">
                    <a16:creationId xmlns:a16="http://schemas.microsoft.com/office/drawing/2014/main" id="{AF781548-9DD1-41DD-B03E-ADFB681AE082}"/>
                  </a:ext>
                </a:extLst>
              </p:cNvPr>
              <p:cNvCxnSpPr>
                <a:cxnSpLocks/>
              </p:cNvCxnSpPr>
              <p:nvPr/>
            </p:nvCxnSpPr>
            <p:spPr>
              <a:xfrm>
                <a:off x="9095329" y="3131126"/>
                <a:ext cx="1345475" cy="0"/>
              </a:xfrm>
              <a:prstGeom prst="straightConnector1">
                <a:avLst/>
              </a:prstGeom>
              <a:noFill/>
              <a:ln w="6350" cap="flat" cmpd="sng" algn="ctr">
                <a:solidFill>
                  <a:srgbClr val="FFC000"/>
                </a:solidFill>
                <a:prstDash val="solid"/>
                <a:miter lim="800000"/>
                <a:headEnd type="triangle"/>
                <a:tailEnd type="triangle"/>
              </a:ln>
              <a:effectLst/>
            </p:spPr>
          </p:cxnSp>
          <p:graphicFrame>
            <p:nvGraphicFramePr>
              <p:cNvPr id="48" name="図表 47">
                <a:extLst>
                  <a:ext uri="{FF2B5EF4-FFF2-40B4-BE49-F238E27FC236}">
                    <a16:creationId xmlns:a16="http://schemas.microsoft.com/office/drawing/2014/main" id="{4E70171C-9E9E-4522-B804-66DAAF85C331}"/>
                  </a:ext>
                </a:extLst>
              </p:cNvPr>
              <p:cNvGraphicFramePr/>
              <p:nvPr>
                <p:extLst>
                  <p:ext uri="{D42A27DB-BD31-4B8C-83A1-F6EECF244321}">
                    <p14:modId xmlns:p14="http://schemas.microsoft.com/office/powerpoint/2010/main" val="2541800734"/>
                  </p:ext>
                </p:extLst>
              </p:nvPr>
            </p:nvGraphicFramePr>
            <p:xfrm>
              <a:off x="2754259" y="89165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9" name="直線矢印コネクタ 48">
                <a:extLst>
                  <a:ext uri="{FF2B5EF4-FFF2-40B4-BE49-F238E27FC236}">
                    <a16:creationId xmlns:a16="http://schemas.microsoft.com/office/drawing/2014/main" id="{B153FD91-7EA3-44A2-808B-D95800DEB30B}"/>
                  </a:ext>
                </a:extLst>
              </p:cNvPr>
              <p:cNvCxnSpPr>
                <a:cxnSpLocks/>
              </p:cNvCxnSpPr>
              <p:nvPr/>
            </p:nvCxnSpPr>
            <p:spPr>
              <a:xfrm>
                <a:off x="5928765" y="3127518"/>
                <a:ext cx="1345475" cy="0"/>
              </a:xfrm>
              <a:prstGeom prst="straightConnector1">
                <a:avLst/>
              </a:prstGeom>
              <a:noFill/>
              <a:ln w="6350" cap="flat" cmpd="sng" algn="ctr">
                <a:solidFill>
                  <a:srgbClr val="FFC000"/>
                </a:solidFill>
                <a:prstDash val="solid"/>
                <a:miter lim="800000"/>
                <a:headEnd type="triangle"/>
                <a:tailEnd type="triangle"/>
              </a:ln>
              <a:effectLst/>
            </p:spPr>
          </p:cxnSp>
          <p:sp>
            <p:nvSpPr>
              <p:cNvPr id="50" name="テキスト ボックス 49">
                <a:extLst>
                  <a:ext uri="{FF2B5EF4-FFF2-40B4-BE49-F238E27FC236}">
                    <a16:creationId xmlns:a16="http://schemas.microsoft.com/office/drawing/2014/main" id="{A2D3538B-FAF5-4AE2-8134-A524A1E62686}"/>
                  </a:ext>
                </a:extLst>
              </p:cNvPr>
              <p:cNvSpPr txBox="1"/>
              <p:nvPr/>
            </p:nvSpPr>
            <p:spPr>
              <a:xfrm>
                <a:off x="6078053" y="2618972"/>
                <a:ext cx="1027845"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CO2</a:t>
                </a:r>
                <a:r>
                  <a:rPr kumimoji="1" lang="ja-JP" altLang="en-US"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濃度の</a:t>
                </a:r>
                <a:endParaRPr kumimoji="1" lang="en-US" altLang="ja-JP"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許容範囲</a:t>
                </a:r>
              </a:p>
            </p:txBody>
          </p:sp>
          <p:sp>
            <p:nvSpPr>
              <p:cNvPr id="51" name="テキスト ボックス 50">
                <a:extLst>
                  <a:ext uri="{FF2B5EF4-FFF2-40B4-BE49-F238E27FC236}">
                    <a16:creationId xmlns:a16="http://schemas.microsoft.com/office/drawing/2014/main" id="{144E7601-A75B-4CAD-BACA-91420AAFBF2D}"/>
                  </a:ext>
                </a:extLst>
              </p:cNvPr>
              <p:cNvSpPr txBox="1"/>
              <p:nvPr/>
            </p:nvSpPr>
            <p:spPr>
              <a:xfrm>
                <a:off x="1132482" y="3390179"/>
                <a:ext cx="162095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srgbClr val="ED7D31"/>
                    </a:solidFill>
                    <a:effectLst/>
                    <a:uLnTx/>
                    <a:uFillTx/>
                    <a:latin typeface="游ゴシック" panose="020F0502020204030204"/>
                    <a:ea typeface="游ゴシック" panose="020B0400000000000000" pitchFamily="50" charset="-128"/>
                  </a:rPr>
                  <a:t>感染予防ルール</a:t>
                </a:r>
                <a:endParaRPr kumimoji="1" lang="en-US" altLang="ja-JP" sz="1400" b="1" i="0" u="none" strike="noStrike" kern="0" cap="none" spc="0" normalizeH="0" baseline="0" noProof="0" dirty="0">
                  <a:ln>
                    <a:noFill/>
                  </a:ln>
                  <a:solidFill>
                    <a:srgbClr val="ED7D31"/>
                  </a:solidFill>
                  <a:effectLst/>
                  <a:uLnTx/>
                  <a:uFillTx/>
                  <a:latin typeface="游ゴシック" panose="020F0502020204030204"/>
                  <a:ea typeface="游ゴシック" panose="020B0400000000000000"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srgbClr val="ED7D31"/>
                    </a:solidFill>
                    <a:effectLst/>
                    <a:uLnTx/>
                    <a:uFillTx/>
                    <a:latin typeface="游ゴシック" panose="020F0502020204030204"/>
                    <a:ea typeface="游ゴシック" panose="020B0400000000000000" pitchFamily="50" charset="-128"/>
                  </a:rPr>
                  <a:t>部屋の警戒レベル</a:t>
                </a:r>
              </a:p>
            </p:txBody>
          </p:sp>
          <p:cxnSp>
            <p:nvCxnSpPr>
              <p:cNvPr id="52" name="直線矢印コネクタ 51">
                <a:extLst>
                  <a:ext uri="{FF2B5EF4-FFF2-40B4-BE49-F238E27FC236}">
                    <a16:creationId xmlns:a16="http://schemas.microsoft.com/office/drawing/2014/main" id="{A288B6A1-3440-4930-B1AE-76EBE25C6F0F}"/>
                  </a:ext>
                </a:extLst>
              </p:cNvPr>
              <p:cNvCxnSpPr>
                <a:cxnSpLocks/>
              </p:cNvCxnSpPr>
              <p:nvPr/>
            </p:nvCxnSpPr>
            <p:spPr>
              <a:xfrm>
                <a:off x="7504654" y="3131126"/>
                <a:ext cx="1345475" cy="0"/>
              </a:xfrm>
              <a:prstGeom prst="straightConnector1">
                <a:avLst/>
              </a:prstGeom>
              <a:noFill/>
              <a:ln w="6350" cap="flat" cmpd="sng" algn="ctr">
                <a:solidFill>
                  <a:srgbClr val="FFC000"/>
                </a:solidFill>
                <a:prstDash val="solid"/>
                <a:miter lim="800000"/>
                <a:headEnd type="triangle"/>
                <a:tailEnd type="triangle"/>
              </a:ln>
              <a:effectLst/>
            </p:spPr>
          </p:cxnSp>
          <p:cxnSp>
            <p:nvCxnSpPr>
              <p:cNvPr id="53" name="直線矢印コネクタ 52">
                <a:extLst>
                  <a:ext uri="{FF2B5EF4-FFF2-40B4-BE49-F238E27FC236}">
                    <a16:creationId xmlns:a16="http://schemas.microsoft.com/office/drawing/2014/main" id="{CD5B7BFF-3BE7-470D-BC07-002185D2166B}"/>
                  </a:ext>
                </a:extLst>
              </p:cNvPr>
              <p:cNvCxnSpPr>
                <a:cxnSpLocks/>
              </p:cNvCxnSpPr>
              <p:nvPr/>
            </p:nvCxnSpPr>
            <p:spPr>
              <a:xfrm>
                <a:off x="4336004" y="3131126"/>
                <a:ext cx="1345475" cy="0"/>
              </a:xfrm>
              <a:prstGeom prst="straightConnector1">
                <a:avLst/>
              </a:prstGeom>
              <a:noFill/>
              <a:ln w="6350" cap="flat" cmpd="sng" algn="ctr">
                <a:solidFill>
                  <a:srgbClr val="FFC000"/>
                </a:solidFill>
                <a:prstDash val="solid"/>
                <a:miter lim="800000"/>
                <a:headEnd type="triangle"/>
                <a:tailEnd type="triangle"/>
              </a:ln>
              <a:effectLst/>
            </p:spPr>
          </p:cxnSp>
          <p:cxnSp>
            <p:nvCxnSpPr>
              <p:cNvPr id="54" name="直線矢印コネクタ 53">
                <a:extLst>
                  <a:ext uri="{FF2B5EF4-FFF2-40B4-BE49-F238E27FC236}">
                    <a16:creationId xmlns:a16="http://schemas.microsoft.com/office/drawing/2014/main" id="{5CD89A08-4C90-4B5C-8E89-314CB5022296}"/>
                  </a:ext>
                </a:extLst>
              </p:cNvPr>
              <p:cNvCxnSpPr>
                <a:cxnSpLocks/>
              </p:cNvCxnSpPr>
              <p:nvPr/>
            </p:nvCxnSpPr>
            <p:spPr>
              <a:xfrm>
                <a:off x="2723104" y="3131126"/>
                <a:ext cx="1345475" cy="0"/>
              </a:xfrm>
              <a:prstGeom prst="straightConnector1">
                <a:avLst/>
              </a:prstGeom>
              <a:noFill/>
              <a:ln w="6350" cap="flat" cmpd="sng" algn="ctr">
                <a:solidFill>
                  <a:srgbClr val="FFC000"/>
                </a:solidFill>
                <a:prstDash val="solid"/>
                <a:miter lim="800000"/>
                <a:headEnd type="triangle"/>
                <a:tailEnd type="triangle"/>
              </a:ln>
              <a:effectLst/>
            </p:spPr>
          </p:cxnSp>
          <p:cxnSp>
            <p:nvCxnSpPr>
              <p:cNvPr id="55" name="直線矢印コネクタ 54">
                <a:extLst>
                  <a:ext uri="{FF2B5EF4-FFF2-40B4-BE49-F238E27FC236}">
                    <a16:creationId xmlns:a16="http://schemas.microsoft.com/office/drawing/2014/main" id="{A455AF34-A67F-4026-922C-8E724574F6C9}"/>
                  </a:ext>
                </a:extLst>
              </p:cNvPr>
              <p:cNvCxnSpPr>
                <a:cxnSpLocks/>
              </p:cNvCxnSpPr>
              <p:nvPr/>
            </p:nvCxnSpPr>
            <p:spPr>
              <a:xfrm>
                <a:off x="2170225" y="3198656"/>
                <a:ext cx="9000000" cy="0"/>
              </a:xfrm>
              <a:prstGeom prst="straightConnector1">
                <a:avLst/>
              </a:prstGeom>
              <a:noFill/>
              <a:ln w="25400" cap="flat" cmpd="sng" algn="ctr">
                <a:solidFill>
                  <a:srgbClr val="FFC000"/>
                </a:solidFill>
                <a:prstDash val="solid"/>
                <a:miter lim="800000"/>
                <a:tailEnd type="triangle"/>
              </a:ln>
              <a:effectLst/>
            </p:spPr>
          </p:cxnSp>
          <p:sp>
            <p:nvSpPr>
              <p:cNvPr id="56" name="テキスト ボックス 55">
                <a:extLst>
                  <a:ext uri="{FF2B5EF4-FFF2-40B4-BE49-F238E27FC236}">
                    <a16:creationId xmlns:a16="http://schemas.microsoft.com/office/drawing/2014/main" id="{50B65229-B1E6-4350-9123-476C75B05C13}"/>
                  </a:ext>
                </a:extLst>
              </p:cNvPr>
              <p:cNvSpPr txBox="1"/>
              <p:nvPr/>
            </p:nvSpPr>
            <p:spPr>
              <a:xfrm>
                <a:off x="1240180" y="2942384"/>
                <a:ext cx="14141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CO2</a:t>
                </a:r>
                <a:r>
                  <a:rPr kumimoji="1" lang="ja-JP" altLang="en-US"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濃度（</a:t>
                </a:r>
                <a:r>
                  <a:rPr kumimoji="1" lang="en-US" altLang="ja-JP"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ppm</a:t>
                </a:r>
                <a:r>
                  <a:rPr kumimoji="1" lang="ja-JP" altLang="en-US"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a:t>
                </a:r>
                <a:endParaRPr kumimoji="1" lang="en-US" altLang="ja-JP"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cxnSp>
            <p:nvCxnSpPr>
              <p:cNvPr id="57" name="直線矢印コネクタ 56">
                <a:extLst>
                  <a:ext uri="{FF2B5EF4-FFF2-40B4-BE49-F238E27FC236}">
                    <a16:creationId xmlns:a16="http://schemas.microsoft.com/office/drawing/2014/main" id="{C5CD0E38-B9C3-4427-996F-8151F3F1FE07}"/>
                  </a:ext>
                </a:extLst>
              </p:cNvPr>
              <p:cNvCxnSpPr>
                <a:cxnSpLocks/>
              </p:cNvCxnSpPr>
              <p:nvPr/>
            </p:nvCxnSpPr>
            <p:spPr>
              <a:xfrm>
                <a:off x="2167050" y="3998756"/>
                <a:ext cx="9000000" cy="0"/>
              </a:xfrm>
              <a:prstGeom prst="straightConnector1">
                <a:avLst/>
              </a:prstGeom>
              <a:noFill/>
              <a:ln w="25400" cap="flat" cmpd="sng" algn="ctr">
                <a:solidFill>
                  <a:srgbClr val="92D050"/>
                </a:solidFill>
                <a:prstDash val="solid"/>
                <a:miter lim="800000"/>
                <a:tailEnd type="triangle"/>
              </a:ln>
              <a:effectLst/>
            </p:spPr>
          </p:cxnSp>
          <p:sp>
            <p:nvSpPr>
              <p:cNvPr id="58" name="テキスト ボックス 57">
                <a:extLst>
                  <a:ext uri="{FF2B5EF4-FFF2-40B4-BE49-F238E27FC236}">
                    <a16:creationId xmlns:a16="http://schemas.microsoft.com/office/drawing/2014/main" id="{CAE19F05-4CB4-4AF1-A7BB-DB6F4B6D88F7}"/>
                  </a:ext>
                </a:extLst>
              </p:cNvPr>
              <p:cNvSpPr txBox="1"/>
              <p:nvPr/>
            </p:nvSpPr>
            <p:spPr>
              <a:xfrm>
                <a:off x="5192132" y="3998756"/>
                <a:ext cx="2949846"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滞在可能人数（レベルに応じて設定）</a:t>
                </a:r>
              </a:p>
            </p:txBody>
          </p:sp>
          <p:sp>
            <p:nvSpPr>
              <p:cNvPr id="59" name="楕円 23">
                <a:extLst>
                  <a:ext uri="{FF2B5EF4-FFF2-40B4-BE49-F238E27FC236}">
                    <a16:creationId xmlns:a16="http://schemas.microsoft.com/office/drawing/2014/main" id="{D9C37B5E-F1BF-4D21-BBC0-14AF91F1DDA9}"/>
                  </a:ext>
                </a:extLst>
              </p:cNvPr>
              <p:cNvSpPr/>
              <p:nvPr/>
            </p:nvSpPr>
            <p:spPr>
              <a:xfrm>
                <a:off x="10882259" y="4046730"/>
                <a:ext cx="180000" cy="180000"/>
              </a:xfrm>
              <a:prstGeom prst="ellipse">
                <a:avLst/>
              </a:prstGeom>
              <a:solidFill>
                <a:srgbClr val="92D050"/>
              </a:solidFill>
              <a:ln w="12700" cap="flat" cmpd="sng" algn="ctr">
                <a:solidFill>
                  <a:srgbClr val="92D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少</a:t>
                </a:r>
              </a:p>
            </p:txBody>
          </p:sp>
          <p:sp>
            <p:nvSpPr>
              <p:cNvPr id="60" name="楕円 25">
                <a:extLst>
                  <a:ext uri="{FF2B5EF4-FFF2-40B4-BE49-F238E27FC236}">
                    <a16:creationId xmlns:a16="http://schemas.microsoft.com/office/drawing/2014/main" id="{6BF2D63D-5019-4009-BE6C-1CED95840B77}"/>
                  </a:ext>
                </a:extLst>
              </p:cNvPr>
              <p:cNvSpPr/>
              <p:nvPr/>
            </p:nvSpPr>
            <p:spPr>
              <a:xfrm>
                <a:off x="2580309" y="4055692"/>
                <a:ext cx="180000" cy="180000"/>
              </a:xfrm>
              <a:prstGeom prst="ellipse">
                <a:avLst/>
              </a:prstGeom>
              <a:solidFill>
                <a:srgbClr val="92D050"/>
              </a:solidFill>
              <a:ln w="12700" cap="flat" cmpd="sng" algn="ctr">
                <a:solidFill>
                  <a:srgbClr val="92D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多</a:t>
                </a:r>
              </a:p>
            </p:txBody>
          </p:sp>
          <p:sp>
            <p:nvSpPr>
              <p:cNvPr id="61" name="テキスト ボックス 60">
                <a:extLst>
                  <a:ext uri="{FF2B5EF4-FFF2-40B4-BE49-F238E27FC236}">
                    <a16:creationId xmlns:a16="http://schemas.microsoft.com/office/drawing/2014/main" id="{A1EB773E-FFD0-4458-9F90-9B8F4E1F1725}"/>
                  </a:ext>
                </a:extLst>
              </p:cNvPr>
              <p:cNvSpPr txBox="1"/>
              <p:nvPr/>
            </p:nvSpPr>
            <p:spPr>
              <a:xfrm>
                <a:off x="898571" y="4423408"/>
                <a:ext cx="1665841" cy="415498"/>
              </a:xfrm>
              <a:prstGeom prst="rect">
                <a:avLst/>
              </a:prstGeom>
              <a:noFill/>
              <a:ln>
                <a:solidFill>
                  <a:srgbClr val="92D050"/>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部屋の広さと運用ルール</a:t>
                </a:r>
                <a:endParaRPr kumimoji="1" lang="en-US" altLang="ja-JP" sz="105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kern="0" dirty="0">
                    <a:solidFill>
                      <a:prstClr val="black"/>
                    </a:solidFill>
                    <a:latin typeface="游ゴシック" panose="020F0502020204030204"/>
                    <a:ea typeface="游ゴシック" panose="020B0400000000000000" pitchFamily="50" charset="-128"/>
                  </a:rPr>
                  <a:t>に</a:t>
                </a:r>
                <a:r>
                  <a:rPr kumimoji="1" lang="ja-JP" altLang="en-US" sz="105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応じて設定</a:t>
                </a:r>
              </a:p>
            </p:txBody>
          </p:sp>
          <p:sp>
            <p:nvSpPr>
              <p:cNvPr id="62" name="テキスト ボックス 61">
                <a:extLst>
                  <a:ext uri="{FF2B5EF4-FFF2-40B4-BE49-F238E27FC236}">
                    <a16:creationId xmlns:a16="http://schemas.microsoft.com/office/drawing/2014/main" id="{A8860E86-C491-40EE-8E33-9096E1434A65}"/>
                  </a:ext>
                </a:extLst>
              </p:cNvPr>
              <p:cNvSpPr txBox="1"/>
              <p:nvPr/>
            </p:nvSpPr>
            <p:spPr>
              <a:xfrm>
                <a:off x="4010439" y="2996713"/>
                <a:ext cx="401072"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700</a:t>
                </a:r>
                <a:endParaRPr kumimoji="1" lang="ja-JP" altLang="en-US"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63" name="テキスト ボックス 62">
                <a:extLst>
                  <a:ext uri="{FF2B5EF4-FFF2-40B4-BE49-F238E27FC236}">
                    <a16:creationId xmlns:a16="http://schemas.microsoft.com/office/drawing/2014/main" id="{7A49A2A7-4DB0-4DA6-BD8D-3B97BFD4EDC1}"/>
                  </a:ext>
                </a:extLst>
              </p:cNvPr>
              <p:cNvSpPr txBox="1"/>
              <p:nvPr/>
            </p:nvSpPr>
            <p:spPr>
              <a:xfrm>
                <a:off x="5617919" y="3003626"/>
                <a:ext cx="391454"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800</a:t>
                </a:r>
                <a:endParaRPr kumimoji="1" lang="ja-JP" altLang="en-US"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64" name="テキスト ボックス 63">
                <a:extLst>
                  <a:ext uri="{FF2B5EF4-FFF2-40B4-BE49-F238E27FC236}">
                    <a16:creationId xmlns:a16="http://schemas.microsoft.com/office/drawing/2014/main" id="{CB2E7497-D99C-4B9E-AFF8-9B25B617F8B1}"/>
                  </a:ext>
                </a:extLst>
              </p:cNvPr>
              <p:cNvSpPr txBox="1"/>
              <p:nvPr/>
            </p:nvSpPr>
            <p:spPr>
              <a:xfrm>
                <a:off x="7216390" y="2991968"/>
                <a:ext cx="391454"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900</a:t>
                </a:r>
                <a:endParaRPr kumimoji="1" lang="ja-JP" altLang="en-US"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65" name="テキスト ボックス 64">
                <a:extLst>
                  <a:ext uri="{FF2B5EF4-FFF2-40B4-BE49-F238E27FC236}">
                    <a16:creationId xmlns:a16="http://schemas.microsoft.com/office/drawing/2014/main" id="{83723F6C-612E-4DEE-802B-1AE4317B3CA9}"/>
                  </a:ext>
                </a:extLst>
              </p:cNvPr>
              <p:cNvSpPr txBox="1"/>
              <p:nvPr/>
            </p:nvSpPr>
            <p:spPr>
              <a:xfrm>
                <a:off x="8749669" y="2992394"/>
                <a:ext cx="460382"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1000</a:t>
                </a:r>
                <a:endParaRPr kumimoji="1" lang="ja-JP" altLang="en-US"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grpSp>
        <p:sp>
          <p:nvSpPr>
            <p:cNvPr id="38" name="テキスト ボックス 37">
              <a:extLst>
                <a:ext uri="{FF2B5EF4-FFF2-40B4-BE49-F238E27FC236}">
                  <a16:creationId xmlns:a16="http://schemas.microsoft.com/office/drawing/2014/main" id="{CEDF31A1-A092-4A46-A1A7-DE6440153D26}"/>
                </a:ext>
              </a:extLst>
            </p:cNvPr>
            <p:cNvSpPr txBox="1"/>
            <p:nvPr/>
          </p:nvSpPr>
          <p:spPr>
            <a:xfrm>
              <a:off x="1216237" y="4215433"/>
              <a:ext cx="122661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游ゴシック" panose="020F0502020204030204"/>
                  <a:ea typeface="游ゴシック" panose="020B0400000000000000" pitchFamily="50" charset="-128"/>
                </a:rPr>
                <a:t>規定人数</a:t>
              </a:r>
              <a:r>
                <a:rPr kumimoji="1" lang="en-US" altLang="ja-JP"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a:t>
              </a:r>
              <a:r>
                <a:rPr kumimoji="1" lang="ja-JP" altLang="en-US"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a:t>
              </a:r>
              <a:r>
                <a:rPr kumimoji="1" lang="en-US" altLang="ja-JP"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a:t>
              </a:r>
              <a:endParaRPr kumimoji="1" lang="ja-JP" altLang="en-US"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F0A87F1D-B6AC-4377-9E3A-F7409452F3C3}"/>
                </a:ext>
              </a:extLst>
            </p:cNvPr>
            <p:cNvSpPr txBox="1"/>
            <p:nvPr/>
          </p:nvSpPr>
          <p:spPr>
            <a:xfrm>
              <a:off x="2449232" y="4290282"/>
              <a:ext cx="42511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100</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0353DC8C-7823-4D10-B41A-E160B96C382C}"/>
                </a:ext>
              </a:extLst>
            </p:cNvPr>
            <p:cNvSpPr txBox="1"/>
            <p:nvPr/>
          </p:nvSpPr>
          <p:spPr>
            <a:xfrm>
              <a:off x="3982083" y="4290282"/>
              <a:ext cx="34496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95</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6A9C0071-19CF-401D-B183-7C59582D998D}"/>
                </a:ext>
              </a:extLst>
            </p:cNvPr>
            <p:cNvSpPr txBox="1"/>
            <p:nvPr/>
          </p:nvSpPr>
          <p:spPr>
            <a:xfrm>
              <a:off x="5546652" y="4290282"/>
              <a:ext cx="34496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90</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7CA8620A-AC61-47E7-86DB-BF037D30818D}"/>
                </a:ext>
              </a:extLst>
            </p:cNvPr>
            <p:cNvSpPr txBox="1"/>
            <p:nvPr/>
          </p:nvSpPr>
          <p:spPr>
            <a:xfrm>
              <a:off x="7176382" y="4290282"/>
              <a:ext cx="34496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85</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0D8B1F8B-8ED0-4689-93FF-83EE99D08005}"/>
                </a:ext>
              </a:extLst>
            </p:cNvPr>
            <p:cNvSpPr txBox="1"/>
            <p:nvPr/>
          </p:nvSpPr>
          <p:spPr>
            <a:xfrm>
              <a:off x="8763633" y="4290282"/>
              <a:ext cx="34496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80</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AD08BE5B-91E6-4649-A00D-275B55E75A87}"/>
                </a:ext>
              </a:extLst>
            </p:cNvPr>
            <p:cNvSpPr txBox="1"/>
            <p:nvPr/>
          </p:nvSpPr>
          <p:spPr>
            <a:xfrm>
              <a:off x="10350884" y="4290282"/>
              <a:ext cx="34496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75</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5" name="正方形/長方形 44">
              <a:extLst>
                <a:ext uri="{FF2B5EF4-FFF2-40B4-BE49-F238E27FC236}">
                  <a16:creationId xmlns:a16="http://schemas.microsoft.com/office/drawing/2014/main" id="{09F66F6F-77B9-4FDA-BBBD-C48355CD8AE7}"/>
                </a:ext>
              </a:extLst>
            </p:cNvPr>
            <p:cNvSpPr/>
            <p:nvPr/>
          </p:nvSpPr>
          <p:spPr>
            <a:xfrm>
              <a:off x="2628629" y="3111290"/>
              <a:ext cx="124027" cy="9744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87B71015-0B55-483D-BC98-6E0647D2C646}"/>
                </a:ext>
              </a:extLst>
            </p:cNvPr>
            <p:cNvSpPr/>
            <p:nvPr/>
          </p:nvSpPr>
          <p:spPr>
            <a:xfrm>
              <a:off x="10269415" y="3117955"/>
              <a:ext cx="124027" cy="9744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Tree>
    <p:custDataLst>
      <p:tags r:id="rId1"/>
    </p:custDataLst>
    <p:extLst>
      <p:ext uri="{BB962C8B-B14F-4D97-AF65-F5344CB8AC3E}">
        <p14:creationId xmlns:p14="http://schemas.microsoft.com/office/powerpoint/2010/main" val="73566802"/>
      </p:ext>
    </p:extLst>
  </p:cSld>
  <p:clrMapOvr>
    <a:masterClrMapping/>
  </p:clrMapOvr>
  <mc:AlternateContent xmlns:mc="http://schemas.openxmlformats.org/markup-compatibility/2006" xmlns:p14="http://schemas.microsoft.com/office/powerpoint/2010/main">
    <mc:Choice Requires="p14">
      <p:transition spd="slow" p14:dur="2000" advTm="51397"/>
    </mc:Choice>
    <mc:Fallback xmlns="">
      <p:transition spd="slow" advTm="513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676CE-5C9E-4FAE-AE88-8F22B1D21EFF}"/>
              </a:ext>
            </a:extLst>
          </p:cNvPr>
          <p:cNvSpPr>
            <a:spLocks noGrp="1"/>
          </p:cNvSpPr>
          <p:nvPr>
            <p:ph type="title"/>
          </p:nvPr>
        </p:nvSpPr>
        <p:spPr/>
        <p:txBody>
          <a:bodyPr/>
          <a:lstStyle/>
          <a:p>
            <a:r>
              <a:rPr kumimoji="1" lang="ja-JP" altLang="en-US" dirty="0"/>
              <a:t>感染症予防サポートシステム</a:t>
            </a:r>
          </a:p>
        </p:txBody>
      </p:sp>
      <p:grpSp>
        <p:nvGrpSpPr>
          <p:cNvPr id="4" name="グループ化 3">
            <a:extLst>
              <a:ext uri="{FF2B5EF4-FFF2-40B4-BE49-F238E27FC236}">
                <a16:creationId xmlns:a16="http://schemas.microsoft.com/office/drawing/2014/main" id="{564DA2E4-4BD5-4715-B1DB-C1FA5781A3CF}"/>
              </a:ext>
            </a:extLst>
          </p:cNvPr>
          <p:cNvGrpSpPr/>
          <p:nvPr/>
        </p:nvGrpSpPr>
        <p:grpSpPr>
          <a:xfrm>
            <a:off x="992772" y="1737360"/>
            <a:ext cx="10206455" cy="4473585"/>
            <a:chOff x="361092" y="1192755"/>
            <a:chExt cx="10206455" cy="4473585"/>
          </a:xfrm>
        </p:grpSpPr>
        <p:pic>
          <p:nvPicPr>
            <p:cNvPr id="5" name="Picture 2" descr="シングルボードコンピュータのイラスト">
              <a:extLst>
                <a:ext uri="{FF2B5EF4-FFF2-40B4-BE49-F238E27FC236}">
                  <a16:creationId xmlns:a16="http://schemas.microsoft.com/office/drawing/2014/main" id="{916B4485-BD80-45F0-9336-073D8854AD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379" y="2495564"/>
              <a:ext cx="1602356" cy="142154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67683075-C12B-4BC8-B74D-1E06F1162303}"/>
                </a:ext>
              </a:extLst>
            </p:cNvPr>
            <p:cNvGrpSpPr>
              <a:grpSpLocks noChangeAspect="1"/>
            </p:cNvGrpSpPr>
            <p:nvPr/>
          </p:nvGrpSpPr>
          <p:grpSpPr>
            <a:xfrm>
              <a:off x="6411340" y="1665066"/>
              <a:ext cx="1102931" cy="1125377"/>
              <a:chOff x="6078573" y="934748"/>
              <a:chExt cx="1470569" cy="1500502"/>
            </a:xfrm>
          </p:grpSpPr>
          <p:pic>
            <p:nvPicPr>
              <p:cNvPr id="53" name="Picture 10">
                <a:extLst>
                  <a:ext uri="{FF2B5EF4-FFF2-40B4-BE49-F238E27FC236}">
                    <a16:creationId xmlns:a16="http://schemas.microsoft.com/office/drawing/2014/main" id="{CF99C7A0-BBE6-4767-BD72-803363FA62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8573" y="991020"/>
                <a:ext cx="762730" cy="76273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a:extLst>
                  <a:ext uri="{FF2B5EF4-FFF2-40B4-BE49-F238E27FC236}">
                    <a16:creationId xmlns:a16="http://schemas.microsoft.com/office/drawing/2014/main" id="{26A31FB0-D2E4-4F19-B58C-C4A26309D1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6412" y="934748"/>
                <a:ext cx="762730" cy="76273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シングルボードコンピュータのイラスト">
                <a:extLst>
                  <a:ext uri="{FF2B5EF4-FFF2-40B4-BE49-F238E27FC236}">
                    <a16:creationId xmlns:a16="http://schemas.microsoft.com/office/drawing/2014/main" id="{45DE8C45-5C79-423A-9AE6-FF487718398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3861" y="1489369"/>
                <a:ext cx="1065782" cy="945881"/>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4" descr="厚労省・広告活動監視モニター事業：中間報… | 製薬業界動向・MR求人・MR転職 | MRジャーナル |  MRとして生きていく為の製薬業界動向・MR求人情報・MR転職情報サイト">
              <a:extLst>
                <a:ext uri="{FF2B5EF4-FFF2-40B4-BE49-F238E27FC236}">
                  <a16:creationId xmlns:a16="http://schemas.microsoft.com/office/drawing/2014/main" id="{4C059849-6C4C-4484-8C38-5FA7D101EA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107571" y="2340812"/>
              <a:ext cx="602296" cy="60229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グループ化 7">
              <a:extLst>
                <a:ext uri="{FF2B5EF4-FFF2-40B4-BE49-F238E27FC236}">
                  <a16:creationId xmlns:a16="http://schemas.microsoft.com/office/drawing/2014/main" id="{A9E6FC9D-75F2-45A4-8C49-F3DF9C9296A7}"/>
                </a:ext>
              </a:extLst>
            </p:cNvPr>
            <p:cNvGrpSpPr>
              <a:grpSpLocks noChangeAspect="1"/>
            </p:cNvGrpSpPr>
            <p:nvPr/>
          </p:nvGrpSpPr>
          <p:grpSpPr>
            <a:xfrm>
              <a:off x="1757616" y="1941739"/>
              <a:ext cx="734961" cy="373029"/>
              <a:chOff x="9549603" y="2206257"/>
              <a:chExt cx="1587527" cy="805741"/>
            </a:xfrm>
          </p:grpSpPr>
          <p:pic>
            <p:nvPicPr>
              <p:cNvPr id="50" name="Picture 4" descr="青色発光ダイオードのイラスト（赤）">
                <a:extLst>
                  <a:ext uri="{FF2B5EF4-FFF2-40B4-BE49-F238E27FC236}">
                    <a16:creationId xmlns:a16="http://schemas.microsoft.com/office/drawing/2014/main" id="{E65E0D2B-3A5E-4FA9-A1A8-98AB3E30AA1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青色発光ダイオードのイラスト（緑）">
                <a:extLst>
                  <a:ext uri="{FF2B5EF4-FFF2-40B4-BE49-F238E27FC236}">
                    <a16:creationId xmlns:a16="http://schemas.microsoft.com/office/drawing/2014/main" id="{07C1027D-76C6-4E13-86AD-4E494383D77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青色発光ダイオードのイラスト（青）">
                <a:extLst>
                  <a:ext uri="{FF2B5EF4-FFF2-40B4-BE49-F238E27FC236}">
                    <a16:creationId xmlns:a16="http://schemas.microsoft.com/office/drawing/2014/main" id="{391607B6-767B-421E-8FD8-FDAF1D90FD6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2" descr="https://2.bp.blogspot.com/-YL337B_eimA/W4PQmHQE8LI/AAAAAAABOPs/Tz8DNJ6Foi0J9JCdPKRrEq2hQxCPRwPAwCLcBGAs/s800/audio_craft_speaker_speaker_unit.png">
              <a:extLst>
                <a:ext uri="{FF2B5EF4-FFF2-40B4-BE49-F238E27FC236}">
                  <a16:creationId xmlns:a16="http://schemas.microsoft.com/office/drawing/2014/main" id="{4D6FF91C-C909-458F-987D-17B269460BF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12542" y="2170943"/>
              <a:ext cx="465834" cy="4658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シングルボードコンピュータのイラスト">
              <a:extLst>
                <a:ext uri="{FF2B5EF4-FFF2-40B4-BE49-F238E27FC236}">
                  <a16:creationId xmlns:a16="http://schemas.microsoft.com/office/drawing/2014/main" id="{0D2BBDFD-AEC2-4EE9-95EE-939EA5CCA9E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84284" y="1881234"/>
              <a:ext cx="1008034" cy="89428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a:extLst>
                <a:ext uri="{FF2B5EF4-FFF2-40B4-BE49-F238E27FC236}">
                  <a16:creationId xmlns:a16="http://schemas.microsoft.com/office/drawing/2014/main" id="{20B7CB9D-4500-4479-AD47-18D7750F5BE8}"/>
                </a:ext>
              </a:extLst>
            </p:cNvPr>
            <p:cNvGrpSpPr>
              <a:grpSpLocks noChangeAspect="1"/>
            </p:cNvGrpSpPr>
            <p:nvPr/>
          </p:nvGrpSpPr>
          <p:grpSpPr>
            <a:xfrm>
              <a:off x="9088367" y="1617069"/>
              <a:ext cx="462360" cy="234675"/>
              <a:chOff x="9549603" y="2206257"/>
              <a:chExt cx="1587527" cy="805741"/>
            </a:xfrm>
          </p:grpSpPr>
          <p:pic>
            <p:nvPicPr>
              <p:cNvPr id="47" name="Picture 4" descr="青色発光ダイオードのイラスト（赤）">
                <a:extLst>
                  <a:ext uri="{FF2B5EF4-FFF2-40B4-BE49-F238E27FC236}">
                    <a16:creationId xmlns:a16="http://schemas.microsoft.com/office/drawing/2014/main" id="{F919CDD5-C7DB-439B-80B0-DD5A7655E3E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青色発光ダイオードのイラスト（緑）">
                <a:extLst>
                  <a:ext uri="{FF2B5EF4-FFF2-40B4-BE49-F238E27FC236}">
                    <a16:creationId xmlns:a16="http://schemas.microsoft.com/office/drawing/2014/main" id="{B6BD5033-96DD-4619-B230-24A82320466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青色発光ダイオードのイラスト（青）">
                <a:extLst>
                  <a:ext uri="{FF2B5EF4-FFF2-40B4-BE49-F238E27FC236}">
                    <a16:creationId xmlns:a16="http://schemas.microsoft.com/office/drawing/2014/main" id="{E7B5353B-B393-40C8-BBFE-E02F6982EFF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2" descr="https://2.bp.blogspot.com/-YL337B_eimA/W4PQmHQE8LI/AAAAAAABOPs/Tz8DNJ6Foi0J9JCdPKRrEq2hQxCPRwPAwCLcBGAs/s800/audio_craft_speaker_speaker_unit.png">
              <a:extLst>
                <a:ext uri="{FF2B5EF4-FFF2-40B4-BE49-F238E27FC236}">
                  <a16:creationId xmlns:a16="http://schemas.microsoft.com/office/drawing/2014/main" id="{70D4F946-89D8-4B2D-BE33-13D1F45DC9BC}"/>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773661" y="1632507"/>
              <a:ext cx="293052" cy="29305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グループ化 12">
              <a:extLst>
                <a:ext uri="{FF2B5EF4-FFF2-40B4-BE49-F238E27FC236}">
                  <a16:creationId xmlns:a16="http://schemas.microsoft.com/office/drawing/2014/main" id="{6557B8B6-B0F6-4215-9FF9-DEC992DBBA79}"/>
                </a:ext>
              </a:extLst>
            </p:cNvPr>
            <p:cNvGrpSpPr/>
            <p:nvPr/>
          </p:nvGrpSpPr>
          <p:grpSpPr>
            <a:xfrm>
              <a:off x="8155547" y="3145694"/>
              <a:ext cx="2412000" cy="1692000"/>
              <a:chOff x="8164046" y="3977887"/>
              <a:chExt cx="2414532" cy="1692000"/>
            </a:xfrm>
          </p:grpSpPr>
          <p:sp>
            <p:nvSpPr>
              <p:cNvPr id="45" name="正方形/長方形 44">
                <a:extLst>
                  <a:ext uri="{FF2B5EF4-FFF2-40B4-BE49-F238E27FC236}">
                    <a16:creationId xmlns:a16="http://schemas.microsoft.com/office/drawing/2014/main" id="{0D028FA6-2D42-43E9-A294-F772FF56DADE}"/>
                  </a:ext>
                </a:extLst>
              </p:cNvPr>
              <p:cNvSpPr/>
              <p:nvPr/>
            </p:nvSpPr>
            <p:spPr>
              <a:xfrm>
                <a:off x="8490578" y="3977887"/>
                <a:ext cx="2088000" cy="1512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3FBDFA44-7A88-476C-861B-FEC164CA6FFC}"/>
                  </a:ext>
                </a:extLst>
              </p:cNvPr>
              <p:cNvSpPr/>
              <p:nvPr/>
            </p:nvSpPr>
            <p:spPr>
              <a:xfrm>
                <a:off x="8164046" y="5309887"/>
                <a:ext cx="648000" cy="360000"/>
              </a:xfrm>
              <a:prstGeom prst="rect">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室外</a:t>
                </a:r>
              </a:p>
            </p:txBody>
          </p:sp>
        </p:grpSp>
        <p:pic>
          <p:nvPicPr>
            <p:cNvPr id="14" name="Picture 2" descr="シングルボードコンピュータのイラスト">
              <a:extLst>
                <a:ext uri="{FF2B5EF4-FFF2-40B4-BE49-F238E27FC236}">
                  <a16:creationId xmlns:a16="http://schemas.microsoft.com/office/drawing/2014/main" id="{B4AF7EC3-5D69-465C-A7DE-4ECB1DD837A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50682" y="3617606"/>
              <a:ext cx="1008034" cy="89428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6091DB99-95A7-45BB-84A9-DA4EC15AC951}"/>
                </a:ext>
              </a:extLst>
            </p:cNvPr>
            <p:cNvGrpSpPr>
              <a:grpSpLocks noChangeAspect="1"/>
            </p:cNvGrpSpPr>
            <p:nvPr/>
          </p:nvGrpSpPr>
          <p:grpSpPr>
            <a:xfrm>
              <a:off x="9174730" y="3373061"/>
              <a:ext cx="462360" cy="234675"/>
              <a:chOff x="9549603" y="2206257"/>
              <a:chExt cx="1587527" cy="805741"/>
            </a:xfrm>
          </p:grpSpPr>
          <p:pic>
            <p:nvPicPr>
              <p:cNvPr id="42" name="Picture 4" descr="青色発光ダイオードのイラスト（赤）">
                <a:extLst>
                  <a:ext uri="{FF2B5EF4-FFF2-40B4-BE49-F238E27FC236}">
                    <a16:creationId xmlns:a16="http://schemas.microsoft.com/office/drawing/2014/main" id="{D94FEF86-A940-4915-B8F3-08C48F0D19E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青色発光ダイオードのイラスト（緑）">
                <a:extLst>
                  <a:ext uri="{FF2B5EF4-FFF2-40B4-BE49-F238E27FC236}">
                    <a16:creationId xmlns:a16="http://schemas.microsoft.com/office/drawing/2014/main" id="{9E749213-14CC-4ECE-BF16-26AE85B1E29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青色発光ダイオードのイラスト（青）">
                <a:extLst>
                  <a:ext uri="{FF2B5EF4-FFF2-40B4-BE49-F238E27FC236}">
                    <a16:creationId xmlns:a16="http://schemas.microsoft.com/office/drawing/2014/main" id="{A010C0E5-5416-40A1-B22D-651B4444D61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正方形/長方形 15">
              <a:extLst>
                <a:ext uri="{FF2B5EF4-FFF2-40B4-BE49-F238E27FC236}">
                  <a16:creationId xmlns:a16="http://schemas.microsoft.com/office/drawing/2014/main" id="{4B321ED9-3B9F-43EF-B8BE-37B69D1287D3}"/>
                </a:ext>
              </a:extLst>
            </p:cNvPr>
            <p:cNvSpPr/>
            <p:nvPr/>
          </p:nvSpPr>
          <p:spPr>
            <a:xfrm>
              <a:off x="691257" y="1403108"/>
              <a:ext cx="2656589" cy="3240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 name="正方形/長方形 16">
              <a:extLst>
                <a:ext uri="{FF2B5EF4-FFF2-40B4-BE49-F238E27FC236}">
                  <a16:creationId xmlns:a16="http://schemas.microsoft.com/office/drawing/2014/main" id="{1CF0938A-AAEA-4AD0-8EC9-06680AD11EA6}"/>
                </a:ext>
              </a:extLst>
            </p:cNvPr>
            <p:cNvSpPr/>
            <p:nvPr/>
          </p:nvSpPr>
          <p:spPr>
            <a:xfrm>
              <a:off x="361092" y="1223108"/>
              <a:ext cx="648000" cy="360000"/>
            </a:xfrm>
            <a:prstGeom prst="rect">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a:t>
              </a:r>
            </a:p>
          </p:txBody>
        </p:sp>
        <p:sp>
          <p:nvSpPr>
            <p:cNvPr id="18" name="正方形/長方形 17">
              <a:extLst>
                <a:ext uri="{FF2B5EF4-FFF2-40B4-BE49-F238E27FC236}">
                  <a16:creationId xmlns:a16="http://schemas.microsoft.com/office/drawing/2014/main" id="{38A70903-CBF4-4CF6-855C-DB3A698FB4C7}"/>
                </a:ext>
              </a:extLst>
            </p:cNvPr>
            <p:cNvSpPr/>
            <p:nvPr/>
          </p:nvSpPr>
          <p:spPr>
            <a:xfrm>
              <a:off x="3963414" y="1404578"/>
              <a:ext cx="3895785" cy="3240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9" name="正方形/長方形 18">
              <a:extLst>
                <a:ext uri="{FF2B5EF4-FFF2-40B4-BE49-F238E27FC236}">
                  <a16:creationId xmlns:a16="http://schemas.microsoft.com/office/drawing/2014/main" id="{1CB0B3A5-8F54-41C9-9CD6-AE65C1F23CD2}"/>
                </a:ext>
              </a:extLst>
            </p:cNvPr>
            <p:cNvSpPr/>
            <p:nvPr/>
          </p:nvSpPr>
          <p:spPr>
            <a:xfrm>
              <a:off x="3644032" y="1223108"/>
              <a:ext cx="648000" cy="360000"/>
            </a:xfrm>
            <a:prstGeom prst="rect">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a:t>
              </a:r>
            </a:p>
          </p:txBody>
        </p:sp>
        <p:sp>
          <p:nvSpPr>
            <p:cNvPr id="20" name="矢印: 右 19">
              <a:extLst>
                <a:ext uri="{FF2B5EF4-FFF2-40B4-BE49-F238E27FC236}">
                  <a16:creationId xmlns:a16="http://schemas.microsoft.com/office/drawing/2014/main" id="{323E7FE2-E119-4CC6-91D1-E188D22E8FA8}"/>
                </a:ext>
              </a:extLst>
            </p:cNvPr>
            <p:cNvSpPr/>
            <p:nvPr/>
          </p:nvSpPr>
          <p:spPr>
            <a:xfrm>
              <a:off x="3274956" y="2708468"/>
              <a:ext cx="978408" cy="484632"/>
            </a:xfrm>
            <a:prstGeom prst="rightArrow">
              <a:avLst/>
            </a:prstGeom>
            <a:solidFill>
              <a:srgbClr val="ED7D31"/>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正方形/長方形 20">
              <a:extLst>
                <a:ext uri="{FF2B5EF4-FFF2-40B4-BE49-F238E27FC236}">
                  <a16:creationId xmlns:a16="http://schemas.microsoft.com/office/drawing/2014/main" id="{92B03C40-D5F3-49E1-9C31-90DAE4660758}"/>
                </a:ext>
              </a:extLst>
            </p:cNvPr>
            <p:cNvSpPr/>
            <p:nvPr/>
          </p:nvSpPr>
          <p:spPr>
            <a:xfrm>
              <a:off x="1209551" y="5009566"/>
              <a:ext cx="1620000" cy="648000"/>
            </a:xfrm>
            <a:prstGeom prst="rect">
              <a:avLst/>
            </a:prstGeom>
            <a:solidFill>
              <a:srgbClr val="ED7D31"/>
            </a:solidFill>
            <a:ln w="12700"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モニタリングを</a:t>
              </a:r>
              <a:endParaRPr kumimoji="1" lang="en-US" altLang="ja-JP"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開始する</a:t>
              </a:r>
            </a:p>
          </p:txBody>
        </p:sp>
        <p:sp>
          <p:nvSpPr>
            <p:cNvPr id="22" name="正方形/長方形 21">
              <a:extLst>
                <a:ext uri="{FF2B5EF4-FFF2-40B4-BE49-F238E27FC236}">
                  <a16:creationId xmlns:a16="http://schemas.microsoft.com/office/drawing/2014/main" id="{8A20F37E-B4B0-4D6D-B050-6C77AF69D102}"/>
                </a:ext>
              </a:extLst>
            </p:cNvPr>
            <p:cNvSpPr/>
            <p:nvPr/>
          </p:nvSpPr>
          <p:spPr>
            <a:xfrm>
              <a:off x="5101306" y="5018340"/>
              <a:ext cx="1620000" cy="648000"/>
            </a:xfrm>
            <a:prstGeom prst="rect">
              <a:avLst/>
            </a:prstGeom>
            <a:solidFill>
              <a:srgbClr val="ED7D31"/>
            </a:solidFill>
            <a:ln w="12700"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室内環境を</a:t>
              </a:r>
              <a:endParaRPr kumimoji="1" lang="en-US" altLang="ja-JP"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監視・分析する</a:t>
              </a:r>
            </a:p>
          </p:txBody>
        </p:sp>
        <p:sp>
          <p:nvSpPr>
            <p:cNvPr id="23" name="正方形/長方形 22">
              <a:extLst>
                <a:ext uri="{FF2B5EF4-FFF2-40B4-BE49-F238E27FC236}">
                  <a16:creationId xmlns:a16="http://schemas.microsoft.com/office/drawing/2014/main" id="{5E9D5447-33AB-434A-99BA-4AB82C8A0DCA}"/>
                </a:ext>
              </a:extLst>
            </p:cNvPr>
            <p:cNvSpPr/>
            <p:nvPr/>
          </p:nvSpPr>
          <p:spPr>
            <a:xfrm>
              <a:off x="8711408" y="5015513"/>
              <a:ext cx="1620000" cy="648000"/>
            </a:xfrm>
            <a:prstGeom prst="rect">
              <a:avLst/>
            </a:prstGeom>
            <a:solidFill>
              <a:srgbClr val="ED7D31"/>
            </a:solidFill>
            <a:ln w="12700"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利用者に</a:t>
              </a:r>
              <a:endParaRPr kumimoji="1" lang="en-US" altLang="ja-JP"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情報提供</a:t>
              </a:r>
            </a:p>
          </p:txBody>
        </p:sp>
        <p:sp>
          <p:nvSpPr>
            <p:cNvPr id="24" name="正方形/長方形 23">
              <a:extLst>
                <a:ext uri="{FF2B5EF4-FFF2-40B4-BE49-F238E27FC236}">
                  <a16:creationId xmlns:a16="http://schemas.microsoft.com/office/drawing/2014/main" id="{4B4F1AFA-E502-4035-A23C-ECF68DA2C5AE}"/>
                </a:ext>
              </a:extLst>
            </p:cNvPr>
            <p:cNvSpPr/>
            <p:nvPr/>
          </p:nvSpPr>
          <p:spPr>
            <a:xfrm>
              <a:off x="8478503" y="1404578"/>
              <a:ext cx="2085810" cy="1512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5" name="正方形/長方形 24">
              <a:extLst>
                <a:ext uri="{FF2B5EF4-FFF2-40B4-BE49-F238E27FC236}">
                  <a16:creationId xmlns:a16="http://schemas.microsoft.com/office/drawing/2014/main" id="{5E550A4D-E181-4F86-B7F3-7A6D1698FADF}"/>
                </a:ext>
              </a:extLst>
            </p:cNvPr>
            <p:cNvSpPr/>
            <p:nvPr/>
          </p:nvSpPr>
          <p:spPr>
            <a:xfrm>
              <a:off x="8172754" y="1192755"/>
              <a:ext cx="648000" cy="360000"/>
            </a:xfrm>
            <a:prstGeom prst="rect">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a:t>
              </a:r>
            </a:p>
          </p:txBody>
        </p:sp>
        <p:sp>
          <p:nvSpPr>
            <p:cNvPr id="26" name="矢印: 右 25">
              <a:extLst>
                <a:ext uri="{FF2B5EF4-FFF2-40B4-BE49-F238E27FC236}">
                  <a16:creationId xmlns:a16="http://schemas.microsoft.com/office/drawing/2014/main" id="{1586D587-09D1-4094-B521-BED6BF808972}"/>
                </a:ext>
              </a:extLst>
            </p:cNvPr>
            <p:cNvSpPr/>
            <p:nvPr/>
          </p:nvSpPr>
          <p:spPr>
            <a:xfrm>
              <a:off x="7798001" y="2708468"/>
              <a:ext cx="978408" cy="484632"/>
            </a:xfrm>
            <a:prstGeom prst="rightArrow">
              <a:avLst/>
            </a:prstGeom>
            <a:solidFill>
              <a:srgbClr val="ED7D31"/>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7" name="正方形/長方形 26">
              <a:extLst>
                <a:ext uri="{FF2B5EF4-FFF2-40B4-BE49-F238E27FC236}">
                  <a16:creationId xmlns:a16="http://schemas.microsoft.com/office/drawing/2014/main" id="{FFD6D864-6A2E-48F1-B989-572C15A0359D}"/>
                </a:ext>
              </a:extLst>
            </p:cNvPr>
            <p:cNvSpPr/>
            <p:nvPr/>
          </p:nvSpPr>
          <p:spPr>
            <a:xfrm>
              <a:off x="1271745" y="3926500"/>
              <a:ext cx="1440000" cy="360000"/>
            </a:xfrm>
            <a:prstGeom prst="rect">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Jetson </a:t>
              </a:r>
              <a:r>
                <a:rPr kumimoji="1" lang="en-US" altLang="ja-JP" sz="1600" b="1" i="0" u="none" strike="noStrike" kern="0" cap="none" spc="0" normalizeH="0" baseline="0" noProof="0" dirty="0" err="1">
                  <a:ln>
                    <a:noFill/>
                  </a:ln>
                  <a:solidFill>
                    <a:prstClr val="white"/>
                  </a:solidFill>
                  <a:effectLst/>
                  <a:uLnTx/>
                  <a:uFillTx/>
                  <a:latin typeface="游ゴシック" panose="020F0502020204030204"/>
                  <a:ea typeface="游ゴシック" panose="020B0400000000000000" pitchFamily="50" charset="-128"/>
                  <a:cs typeface="+mn-cs"/>
                </a:rPr>
                <a:t>nano</a:t>
              </a:r>
              <a:endParaRPr kumimoji="1" lang="ja-JP" altLang="en-US" sz="16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正方形/長方形 27">
              <a:extLst>
                <a:ext uri="{FF2B5EF4-FFF2-40B4-BE49-F238E27FC236}">
                  <a16:creationId xmlns:a16="http://schemas.microsoft.com/office/drawing/2014/main" id="{22D05068-6DCC-48DC-B710-32460FDED9C2}"/>
                </a:ext>
              </a:extLst>
            </p:cNvPr>
            <p:cNvSpPr/>
            <p:nvPr/>
          </p:nvSpPr>
          <p:spPr>
            <a:xfrm>
              <a:off x="6346977" y="2764766"/>
              <a:ext cx="1296000" cy="288000"/>
            </a:xfrm>
            <a:prstGeom prst="rect">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TWE-LITE</a:t>
              </a:r>
              <a:endPar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8C658948-F8E5-47E8-9E3E-BB9E24BECFE5}"/>
                </a:ext>
              </a:extLst>
            </p:cNvPr>
            <p:cNvSpPr/>
            <p:nvPr/>
          </p:nvSpPr>
          <p:spPr>
            <a:xfrm>
              <a:off x="8945408" y="2698697"/>
              <a:ext cx="1152000" cy="180000"/>
            </a:xfrm>
            <a:prstGeom prst="rect">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Jetson </a:t>
              </a:r>
              <a:r>
                <a:rPr kumimoji="1" lang="en-US" altLang="ja-JP" sz="1100" b="1" i="0" u="none" strike="noStrike" kern="0" cap="none" spc="0" normalizeH="0" baseline="0" noProof="0" dirty="0" err="1">
                  <a:ln>
                    <a:noFill/>
                  </a:ln>
                  <a:solidFill>
                    <a:prstClr val="white"/>
                  </a:solidFill>
                  <a:effectLst/>
                  <a:uLnTx/>
                  <a:uFillTx/>
                  <a:latin typeface="游ゴシック" panose="020F0502020204030204"/>
                  <a:ea typeface="游ゴシック" panose="020B0400000000000000" pitchFamily="50" charset="-128"/>
                  <a:cs typeface="+mn-cs"/>
                </a:rPr>
                <a:t>nano</a:t>
              </a:r>
              <a:endParaRPr kumimoji="1" lang="ja-JP" altLang="en-US"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0" name="正方形/長方形 29">
              <a:extLst>
                <a:ext uri="{FF2B5EF4-FFF2-40B4-BE49-F238E27FC236}">
                  <a16:creationId xmlns:a16="http://schemas.microsoft.com/office/drawing/2014/main" id="{38CCCF5E-9158-4E8A-91F6-779C98563ED0}"/>
                </a:ext>
              </a:extLst>
            </p:cNvPr>
            <p:cNvSpPr/>
            <p:nvPr/>
          </p:nvSpPr>
          <p:spPr>
            <a:xfrm>
              <a:off x="8945408" y="4435882"/>
              <a:ext cx="1152000" cy="180000"/>
            </a:xfrm>
            <a:prstGeom prst="rect">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TWE-LITE</a:t>
              </a:r>
              <a:endParaRPr kumimoji="1" lang="ja-JP" altLang="en-US"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31" name="Picture 2" descr="シングルボードコンピュータのイラスト">
              <a:extLst>
                <a:ext uri="{FF2B5EF4-FFF2-40B4-BE49-F238E27FC236}">
                  <a16:creationId xmlns:a16="http://schemas.microsoft.com/office/drawing/2014/main" id="{E582B863-445B-4C0E-99E5-289883E8FDA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57169" y="3320870"/>
              <a:ext cx="1009504" cy="89559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厚労省・広告活動監視モニター事業：中間報… | 製薬業界動向・MR求人・MR転職 | MRジャーナル |  MRとして生きていく為の製薬業界動向・MR求人情報・MR転職情報サイト">
              <a:extLst>
                <a:ext uri="{FF2B5EF4-FFF2-40B4-BE49-F238E27FC236}">
                  <a16:creationId xmlns:a16="http://schemas.microsoft.com/office/drawing/2014/main" id="{23E4AD18-D6E7-4ED5-B5E3-091FFDB104B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flipH="1">
              <a:off x="4408563" y="3050742"/>
              <a:ext cx="379452" cy="379452"/>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グループ化 32">
              <a:extLst>
                <a:ext uri="{FF2B5EF4-FFF2-40B4-BE49-F238E27FC236}">
                  <a16:creationId xmlns:a16="http://schemas.microsoft.com/office/drawing/2014/main" id="{406C7935-D29D-42C0-9111-DFB6548F8430}"/>
                </a:ext>
              </a:extLst>
            </p:cNvPr>
            <p:cNvGrpSpPr>
              <a:grpSpLocks noChangeAspect="1"/>
            </p:cNvGrpSpPr>
            <p:nvPr/>
          </p:nvGrpSpPr>
          <p:grpSpPr>
            <a:xfrm>
              <a:off x="4741240" y="2919715"/>
              <a:ext cx="463037" cy="235012"/>
              <a:chOff x="9549603" y="2206257"/>
              <a:chExt cx="1587527" cy="805741"/>
            </a:xfrm>
          </p:grpSpPr>
          <p:pic>
            <p:nvPicPr>
              <p:cNvPr id="39" name="Picture 4" descr="青色発光ダイオードのイラスト（赤）">
                <a:extLst>
                  <a:ext uri="{FF2B5EF4-FFF2-40B4-BE49-F238E27FC236}">
                    <a16:creationId xmlns:a16="http://schemas.microsoft.com/office/drawing/2014/main" id="{D99789C4-B966-46D3-BAEB-47DA00DEBA56}"/>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青色発光ダイオードのイラスト（緑）">
                <a:extLst>
                  <a:ext uri="{FF2B5EF4-FFF2-40B4-BE49-F238E27FC236}">
                    <a16:creationId xmlns:a16="http://schemas.microsoft.com/office/drawing/2014/main" id="{174E96B1-82DB-4681-852B-AFB96472C46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青色発光ダイオードのイラスト（青）">
                <a:extLst>
                  <a:ext uri="{FF2B5EF4-FFF2-40B4-BE49-F238E27FC236}">
                    <a16:creationId xmlns:a16="http://schemas.microsoft.com/office/drawing/2014/main" id="{C42AA1AF-E1DA-468D-A457-4AD82991E97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pic>
          <p:nvPicPr>
            <p:cNvPr id="34" name="Picture 2" descr="https://2.bp.blogspot.com/-YL337B_eimA/W4PQmHQE8LI/AAAAAAABOPs/Tz8DNJ6Foi0J9JCdPKRrEq2hQxCPRwPAwCLcBGAs/s800/audio_craft_speaker_speaker_unit.png">
              <a:extLst>
                <a:ext uri="{FF2B5EF4-FFF2-40B4-BE49-F238E27FC236}">
                  <a16:creationId xmlns:a16="http://schemas.microsoft.com/office/drawing/2014/main" id="{72B0F40B-4B40-4B7A-8850-C80F6D4C61A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053349" y="3133633"/>
              <a:ext cx="293485" cy="293485"/>
            </a:xfrm>
            <a:prstGeom prst="rect">
              <a:avLst/>
            </a:prstGeom>
            <a:noFill/>
            <a:extLst>
              <a:ext uri="{909E8E84-426E-40DD-AFC4-6F175D3DCCD1}">
                <a14:hiddenFill xmlns:a14="http://schemas.microsoft.com/office/drawing/2010/main">
                  <a:solidFill>
                    <a:srgbClr val="FFFFFF"/>
                  </a:solidFill>
                </a14:hiddenFill>
              </a:ext>
            </a:extLst>
          </p:spPr>
        </p:pic>
        <p:sp>
          <p:nvSpPr>
            <p:cNvPr id="35" name="正方形/長方形 34">
              <a:extLst>
                <a:ext uri="{FF2B5EF4-FFF2-40B4-BE49-F238E27FC236}">
                  <a16:creationId xmlns:a16="http://schemas.microsoft.com/office/drawing/2014/main" id="{CE3C0469-031A-4A2B-9475-C1CBB43F71E1}"/>
                </a:ext>
              </a:extLst>
            </p:cNvPr>
            <p:cNvSpPr/>
            <p:nvPr/>
          </p:nvSpPr>
          <p:spPr>
            <a:xfrm>
              <a:off x="4324759" y="4148704"/>
              <a:ext cx="1296000" cy="288000"/>
            </a:xfrm>
            <a:prstGeom prst="rect">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Jetson </a:t>
              </a:r>
              <a:r>
                <a:rPr kumimoji="1" lang="en-US" altLang="ja-JP" sz="1200" b="1" i="0" u="none" strike="noStrike" kern="0" cap="none" spc="0" normalizeH="0" baseline="0" noProof="0" dirty="0" err="1">
                  <a:ln>
                    <a:noFill/>
                  </a:ln>
                  <a:solidFill>
                    <a:prstClr val="white"/>
                  </a:solidFill>
                  <a:effectLst/>
                  <a:uLnTx/>
                  <a:uFillTx/>
                  <a:latin typeface="游ゴシック" panose="020F0502020204030204"/>
                  <a:ea typeface="游ゴシック" panose="020B0400000000000000" pitchFamily="50" charset="-128"/>
                  <a:cs typeface="+mn-cs"/>
                </a:rPr>
                <a:t>nano</a:t>
              </a:r>
              <a:endPar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6" name="曲折矢印 37">
              <a:extLst>
                <a:ext uri="{FF2B5EF4-FFF2-40B4-BE49-F238E27FC236}">
                  <a16:creationId xmlns:a16="http://schemas.microsoft.com/office/drawing/2014/main" id="{901C3ABE-4A9C-4882-BE11-80DEBE504516}"/>
                </a:ext>
              </a:extLst>
            </p:cNvPr>
            <p:cNvSpPr/>
            <p:nvPr/>
          </p:nvSpPr>
          <p:spPr>
            <a:xfrm rot="10800000">
              <a:off x="5792863" y="3405637"/>
              <a:ext cx="1460839" cy="868680"/>
            </a:xfrm>
            <a:prstGeom prst="bentArrow">
              <a:avLst>
                <a:gd name="adj1" fmla="val 25000"/>
                <a:gd name="adj2" fmla="val 26702"/>
                <a:gd name="adj3" fmla="val 25000"/>
                <a:gd name="adj4" fmla="val 43750"/>
              </a:avLst>
            </a:prstGeom>
            <a:solidFill>
              <a:srgbClr val="FFCC66"/>
            </a:solidFill>
            <a:ln w="12700" cap="flat" cmpd="sng" algn="ctr">
              <a:solidFill>
                <a:srgbClr val="ED7D31"/>
              </a:solidFill>
              <a:prstDash val="solid"/>
              <a:miter lim="800000"/>
            </a:ln>
            <a:effectLst/>
          </p:spPr>
          <p:txBody>
            <a:bodyPr vert="vert270"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7" name="テキスト ボックス 36">
              <a:extLst>
                <a:ext uri="{FF2B5EF4-FFF2-40B4-BE49-F238E27FC236}">
                  <a16:creationId xmlns:a16="http://schemas.microsoft.com/office/drawing/2014/main" id="{DBB4A43B-D9C9-4B7F-8D08-294FF5B077C0}"/>
                </a:ext>
              </a:extLst>
            </p:cNvPr>
            <p:cNvSpPr txBox="1"/>
            <p:nvPr/>
          </p:nvSpPr>
          <p:spPr>
            <a:xfrm>
              <a:off x="5994490" y="3929225"/>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センサデータ</a:t>
              </a:r>
            </a:p>
          </p:txBody>
        </p:sp>
        <p:sp>
          <p:nvSpPr>
            <p:cNvPr id="38" name="正方形/長方形 37">
              <a:extLst>
                <a:ext uri="{FF2B5EF4-FFF2-40B4-BE49-F238E27FC236}">
                  <a16:creationId xmlns:a16="http://schemas.microsoft.com/office/drawing/2014/main" id="{CBF49656-C270-4373-9D47-5DD1E58A852A}"/>
                </a:ext>
              </a:extLst>
            </p:cNvPr>
            <p:cNvSpPr/>
            <p:nvPr/>
          </p:nvSpPr>
          <p:spPr>
            <a:xfrm>
              <a:off x="4237306" y="2465458"/>
              <a:ext cx="864000" cy="324000"/>
            </a:xfrm>
            <a:prstGeom prst="rect">
              <a:avLst/>
            </a:prstGeom>
            <a:solidFill>
              <a:srgbClr val="FFCC66"/>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画像取得</a:t>
              </a:r>
            </a:p>
          </p:txBody>
        </p:sp>
      </p:grpSp>
    </p:spTree>
    <p:extLst>
      <p:ext uri="{BB962C8B-B14F-4D97-AF65-F5344CB8AC3E}">
        <p14:creationId xmlns:p14="http://schemas.microsoft.com/office/powerpoint/2010/main" val="1343905893"/>
      </p:ext>
    </p:extLst>
  </p:cSld>
  <p:clrMapOvr>
    <a:masterClrMapping/>
  </p:clrMapOvr>
  <mc:AlternateContent xmlns:mc="http://schemas.openxmlformats.org/markup-compatibility/2006" xmlns:p14="http://schemas.microsoft.com/office/powerpoint/2010/main">
    <mc:Choice Requires="p14">
      <p:transition spd="slow" p14:dur="2000" advTm="74926"/>
    </mc:Choice>
    <mc:Fallback xmlns="">
      <p:transition spd="slow" advTm="749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676CE-5C9E-4FAE-AE88-8F22B1D21EFF}"/>
              </a:ext>
            </a:extLst>
          </p:cNvPr>
          <p:cNvSpPr>
            <a:spLocks noGrp="1"/>
          </p:cNvSpPr>
          <p:nvPr>
            <p:ph type="title"/>
          </p:nvPr>
        </p:nvSpPr>
        <p:spPr/>
        <p:txBody>
          <a:bodyPr/>
          <a:lstStyle/>
          <a:p>
            <a:r>
              <a:rPr kumimoji="1" lang="ja-JP" altLang="en-US" dirty="0"/>
              <a:t>感染症予防サポートシステム</a:t>
            </a:r>
          </a:p>
        </p:txBody>
      </p:sp>
      <p:grpSp>
        <p:nvGrpSpPr>
          <p:cNvPr id="81" name="グループ化 80">
            <a:extLst>
              <a:ext uri="{FF2B5EF4-FFF2-40B4-BE49-F238E27FC236}">
                <a16:creationId xmlns:a16="http://schemas.microsoft.com/office/drawing/2014/main" id="{78CA36D4-5A20-4A6A-B9F2-B82245EE8760}"/>
              </a:ext>
            </a:extLst>
          </p:cNvPr>
          <p:cNvGrpSpPr>
            <a:grpSpLocks/>
          </p:cNvGrpSpPr>
          <p:nvPr/>
        </p:nvGrpSpPr>
        <p:grpSpPr>
          <a:xfrm>
            <a:off x="1875437" y="1762412"/>
            <a:ext cx="8441125" cy="4536000"/>
            <a:chOff x="1617296" y="1360514"/>
            <a:chExt cx="8962234" cy="4933865"/>
          </a:xfrm>
        </p:grpSpPr>
        <p:sp>
          <p:nvSpPr>
            <p:cNvPr id="82" name="正方形/長方形 81">
              <a:extLst>
                <a:ext uri="{FF2B5EF4-FFF2-40B4-BE49-F238E27FC236}">
                  <a16:creationId xmlns:a16="http://schemas.microsoft.com/office/drawing/2014/main" id="{CC9B7BBF-B6C0-4C04-867D-9A81412BE9F3}"/>
                </a:ext>
              </a:extLst>
            </p:cNvPr>
            <p:cNvSpPr/>
            <p:nvPr/>
          </p:nvSpPr>
          <p:spPr>
            <a:xfrm>
              <a:off x="7339530" y="1605457"/>
              <a:ext cx="3240000" cy="2160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3" name="四角形: 角を丸くする 82">
              <a:extLst>
                <a:ext uri="{FF2B5EF4-FFF2-40B4-BE49-F238E27FC236}">
                  <a16:creationId xmlns:a16="http://schemas.microsoft.com/office/drawing/2014/main" id="{694A075A-5921-40D6-8101-9289030FB9A4}"/>
                </a:ext>
              </a:extLst>
            </p:cNvPr>
            <p:cNvSpPr/>
            <p:nvPr/>
          </p:nvSpPr>
          <p:spPr>
            <a:xfrm>
              <a:off x="6943531" y="1363028"/>
              <a:ext cx="1526560" cy="468000"/>
            </a:xfrm>
            <a:prstGeom prst="round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a:t>
              </a:r>
              <a:r>
                <a:rPr kumimoji="1" lang="en-US" altLang="ja-JP"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/TWE-LITE</a:t>
              </a: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nvGrpSpPr>
            <p:cNvPr id="84" name="グループ化 83">
              <a:extLst>
                <a:ext uri="{FF2B5EF4-FFF2-40B4-BE49-F238E27FC236}">
                  <a16:creationId xmlns:a16="http://schemas.microsoft.com/office/drawing/2014/main" id="{FCBCCB91-0B7F-4AF5-9FC2-03D85CC95176}"/>
                </a:ext>
              </a:extLst>
            </p:cNvPr>
            <p:cNvGrpSpPr>
              <a:grpSpLocks noChangeAspect="1"/>
            </p:cNvGrpSpPr>
            <p:nvPr/>
          </p:nvGrpSpPr>
          <p:grpSpPr>
            <a:xfrm>
              <a:off x="2459266" y="1804089"/>
              <a:ext cx="3148776" cy="2580425"/>
              <a:chOff x="6932117" y="1171291"/>
              <a:chExt cx="3587713" cy="2940133"/>
            </a:xfrm>
          </p:grpSpPr>
          <p:grpSp>
            <p:nvGrpSpPr>
              <p:cNvPr id="111" name="グループ化 110">
                <a:extLst>
                  <a:ext uri="{FF2B5EF4-FFF2-40B4-BE49-F238E27FC236}">
                    <a16:creationId xmlns:a16="http://schemas.microsoft.com/office/drawing/2014/main" id="{ABF31AFB-28B3-4229-A6D4-7A3147DF8FD3}"/>
                  </a:ext>
                </a:extLst>
              </p:cNvPr>
              <p:cNvGrpSpPr>
                <a:grpSpLocks noChangeAspect="1"/>
              </p:cNvGrpSpPr>
              <p:nvPr/>
            </p:nvGrpSpPr>
            <p:grpSpPr>
              <a:xfrm>
                <a:off x="7559038" y="2815586"/>
                <a:ext cx="1050942" cy="533399"/>
                <a:chOff x="11787489" y="2666984"/>
                <a:chExt cx="1587526" cy="805739"/>
              </a:xfrm>
            </p:grpSpPr>
            <p:pic>
              <p:nvPicPr>
                <p:cNvPr id="115" name="Picture 4" descr="青色発光ダイオードのイラスト（赤）">
                  <a:extLst>
                    <a:ext uri="{FF2B5EF4-FFF2-40B4-BE49-F238E27FC236}">
                      <a16:creationId xmlns:a16="http://schemas.microsoft.com/office/drawing/2014/main" id="{2F3A169F-EDA4-4680-9793-1406DD9782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87489" y="2666984"/>
                  <a:ext cx="565786" cy="80009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6" descr="青色発光ダイオードのイラスト（緑）">
                  <a:extLst>
                    <a:ext uri="{FF2B5EF4-FFF2-40B4-BE49-F238E27FC236}">
                      <a16:creationId xmlns:a16="http://schemas.microsoft.com/office/drawing/2014/main" id="{CDBF2518-3207-48DB-9249-85B551CEC5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98362" y="2672622"/>
                  <a:ext cx="565786" cy="80009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8" descr="青色発光ダイオードのイラスト（青）">
                  <a:extLst>
                    <a:ext uri="{FF2B5EF4-FFF2-40B4-BE49-F238E27FC236}">
                      <a16:creationId xmlns:a16="http://schemas.microsoft.com/office/drawing/2014/main" id="{0B615710-32B6-42C1-9B92-2E437C51C6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09229" y="2672619"/>
                  <a:ext cx="565786" cy="800104"/>
                </a:xfrm>
                <a:prstGeom prst="rect">
                  <a:avLst/>
                </a:prstGeom>
                <a:noFill/>
                <a:extLst>
                  <a:ext uri="{909E8E84-426E-40DD-AFC4-6F175D3DCCD1}">
                    <a14:hiddenFill xmlns:a14="http://schemas.microsoft.com/office/drawing/2010/main">
                      <a:solidFill>
                        <a:srgbClr val="FFFFFF"/>
                      </a:solidFill>
                    </a14:hiddenFill>
                  </a:ext>
                </a:extLst>
              </p:spPr>
            </p:pic>
          </p:grpSp>
          <p:pic>
            <p:nvPicPr>
              <p:cNvPr id="112" name="Picture 2" descr="https://2.bp.blogspot.com/-YL337B_eimA/W4PQmHQE8LI/AAAAAAABOPs/Tz8DNJ6Foi0J9JCdPKRrEq2hQxCPRwPAwCLcBGAs/s800/audio_craft_speaker_speaker_unit.png">
                <a:extLst>
                  <a:ext uri="{FF2B5EF4-FFF2-40B4-BE49-F238E27FC236}">
                    <a16:creationId xmlns:a16="http://schemas.microsoft.com/office/drawing/2014/main" id="{46E87DD6-4F2F-4740-999F-231F4FF52A5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09882" y="3185072"/>
                <a:ext cx="666115" cy="666114"/>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4" descr="厚労省・広告活動監視モニター事業：中間報… | 製薬業界動向・MR求人・MR転職 | MRジャーナル |  MRとして生きていく為の製薬業界動向・MR求人情報・MR転職情報サイト">
                <a:extLst>
                  <a:ext uri="{FF2B5EF4-FFF2-40B4-BE49-F238E27FC236}">
                    <a16:creationId xmlns:a16="http://schemas.microsoft.com/office/drawing/2014/main" id="{5BBB2145-DEEA-412D-AD98-E8B7B3F2D22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2117" y="1171291"/>
                <a:ext cx="1121481" cy="1121481"/>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シングルボードコンピュータのイラスト">
                <a:extLst>
                  <a:ext uri="{FF2B5EF4-FFF2-40B4-BE49-F238E27FC236}">
                    <a16:creationId xmlns:a16="http://schemas.microsoft.com/office/drawing/2014/main" id="{10EC8050-DE6D-4C0F-A872-C259D8A8A9E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14829" y="2420736"/>
                <a:ext cx="1905001" cy="1690688"/>
              </a:xfrm>
              <a:prstGeom prst="rect">
                <a:avLst/>
              </a:prstGeom>
              <a:noFill/>
              <a:extLst>
                <a:ext uri="{909E8E84-426E-40DD-AFC4-6F175D3DCCD1}">
                  <a14:hiddenFill xmlns:a14="http://schemas.microsoft.com/office/drawing/2010/main">
                    <a:solidFill>
                      <a:srgbClr val="FFFFFF"/>
                    </a:solidFill>
                  </a14:hiddenFill>
                </a:ext>
              </a:extLst>
            </p:spPr>
          </p:pic>
        </p:grpSp>
        <p:sp>
          <p:nvSpPr>
            <p:cNvPr id="85" name="右矢印 6">
              <a:extLst>
                <a:ext uri="{FF2B5EF4-FFF2-40B4-BE49-F238E27FC236}">
                  <a16:creationId xmlns:a16="http://schemas.microsoft.com/office/drawing/2014/main" id="{93CFD4C4-D6C2-4498-A2E0-E0A0F4991C24}"/>
                </a:ext>
              </a:extLst>
            </p:cNvPr>
            <p:cNvSpPr/>
            <p:nvPr/>
          </p:nvSpPr>
          <p:spPr>
            <a:xfrm>
              <a:off x="5818588" y="2393891"/>
              <a:ext cx="1620000" cy="432000"/>
            </a:xfrm>
            <a:prstGeom prst="rightArrow">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通信</a:t>
              </a:r>
            </a:p>
          </p:txBody>
        </p:sp>
        <p:grpSp>
          <p:nvGrpSpPr>
            <p:cNvPr id="86" name="グループ化 85">
              <a:extLst>
                <a:ext uri="{FF2B5EF4-FFF2-40B4-BE49-F238E27FC236}">
                  <a16:creationId xmlns:a16="http://schemas.microsoft.com/office/drawing/2014/main" id="{3A306F9A-8D3C-4D6E-8F84-BD08D4701AD8}"/>
                </a:ext>
              </a:extLst>
            </p:cNvPr>
            <p:cNvGrpSpPr>
              <a:grpSpLocks noChangeAspect="1"/>
            </p:cNvGrpSpPr>
            <p:nvPr/>
          </p:nvGrpSpPr>
          <p:grpSpPr>
            <a:xfrm>
              <a:off x="8080563" y="1692894"/>
              <a:ext cx="1736663" cy="1645595"/>
              <a:chOff x="630699" y="-2232396"/>
              <a:chExt cx="2860633" cy="2710619"/>
            </a:xfrm>
          </p:grpSpPr>
          <p:pic>
            <p:nvPicPr>
              <p:cNvPr id="108" name="Picture 14">
                <a:extLst>
                  <a:ext uri="{FF2B5EF4-FFF2-40B4-BE49-F238E27FC236}">
                    <a16:creationId xmlns:a16="http://schemas.microsoft.com/office/drawing/2014/main" id="{DE4357E4-AF56-47D5-9B22-2D08C2C5D4A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09327" y="-2232396"/>
                <a:ext cx="1382005" cy="138200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シングルボードコンピュータのイラスト">
                <a:extLst>
                  <a:ext uri="{FF2B5EF4-FFF2-40B4-BE49-F238E27FC236}">
                    <a16:creationId xmlns:a16="http://schemas.microsoft.com/office/drawing/2014/main" id="{449D94D6-1371-4372-AD31-251830AFE85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40958" y="-1212465"/>
                <a:ext cx="1905000" cy="1690688"/>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
                <a:extLst>
                  <a:ext uri="{FF2B5EF4-FFF2-40B4-BE49-F238E27FC236}">
                    <a16:creationId xmlns:a16="http://schemas.microsoft.com/office/drawing/2014/main" id="{1573B1EA-11AF-4595-BB43-3B383CA89A0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0699" y="-2209226"/>
                <a:ext cx="1524080" cy="1524078"/>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右矢印 6">
              <a:extLst>
                <a:ext uri="{FF2B5EF4-FFF2-40B4-BE49-F238E27FC236}">
                  <a16:creationId xmlns:a16="http://schemas.microsoft.com/office/drawing/2014/main" id="{D60CA379-4E96-4F87-8765-D9B052E05D92}"/>
                </a:ext>
              </a:extLst>
            </p:cNvPr>
            <p:cNvSpPr/>
            <p:nvPr/>
          </p:nvSpPr>
          <p:spPr>
            <a:xfrm rot="10800000" flipV="1">
              <a:off x="5818588" y="2891166"/>
              <a:ext cx="1620000" cy="432000"/>
            </a:xfrm>
            <a:prstGeom prst="rightArrow">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通信</a:t>
              </a:r>
            </a:p>
          </p:txBody>
        </p:sp>
        <p:sp>
          <p:nvSpPr>
            <p:cNvPr id="88" name="正方形/長方形 87">
              <a:extLst>
                <a:ext uri="{FF2B5EF4-FFF2-40B4-BE49-F238E27FC236}">
                  <a16:creationId xmlns:a16="http://schemas.microsoft.com/office/drawing/2014/main" id="{90575FAF-E7B0-4FD5-B991-6F2CCCCA8191}"/>
                </a:ext>
              </a:extLst>
            </p:cNvPr>
            <p:cNvSpPr/>
            <p:nvPr/>
          </p:nvSpPr>
          <p:spPr>
            <a:xfrm>
              <a:off x="7339530" y="4110201"/>
              <a:ext cx="3240000" cy="2160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9" name="四角形: 角を丸くする 88">
              <a:extLst>
                <a:ext uri="{FF2B5EF4-FFF2-40B4-BE49-F238E27FC236}">
                  <a16:creationId xmlns:a16="http://schemas.microsoft.com/office/drawing/2014/main" id="{FB0E5F51-431F-4601-93F0-20ACA615BCC2}"/>
                </a:ext>
              </a:extLst>
            </p:cNvPr>
            <p:cNvSpPr/>
            <p:nvPr/>
          </p:nvSpPr>
          <p:spPr>
            <a:xfrm>
              <a:off x="6943531" y="3856336"/>
              <a:ext cx="1526560" cy="468000"/>
            </a:xfrm>
            <a:prstGeom prst="round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室外</a:t>
              </a:r>
              <a:r>
                <a:rPr kumimoji="1" lang="en-US" altLang="ja-JP"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/TWE-LITE</a:t>
              </a: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0" name="右矢印 6">
              <a:extLst>
                <a:ext uri="{FF2B5EF4-FFF2-40B4-BE49-F238E27FC236}">
                  <a16:creationId xmlns:a16="http://schemas.microsoft.com/office/drawing/2014/main" id="{E4E35C94-AA60-423B-9D8C-648EDE082DA0}"/>
                </a:ext>
              </a:extLst>
            </p:cNvPr>
            <p:cNvSpPr/>
            <p:nvPr/>
          </p:nvSpPr>
          <p:spPr>
            <a:xfrm>
              <a:off x="5856251" y="5316079"/>
              <a:ext cx="1620000" cy="432000"/>
            </a:xfrm>
            <a:prstGeom prst="rightArrow">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通信</a:t>
              </a:r>
            </a:p>
          </p:txBody>
        </p:sp>
        <p:sp>
          <p:nvSpPr>
            <p:cNvPr id="91" name="右矢印 6">
              <a:extLst>
                <a:ext uri="{FF2B5EF4-FFF2-40B4-BE49-F238E27FC236}">
                  <a16:creationId xmlns:a16="http://schemas.microsoft.com/office/drawing/2014/main" id="{5B13A771-2ABB-498B-A891-29601E66BC33}"/>
                </a:ext>
              </a:extLst>
            </p:cNvPr>
            <p:cNvSpPr/>
            <p:nvPr/>
          </p:nvSpPr>
          <p:spPr>
            <a:xfrm rot="10800000" flipH="1" flipV="1">
              <a:off x="2560007" y="2777386"/>
              <a:ext cx="1620000" cy="432000"/>
            </a:xfrm>
            <a:prstGeom prst="rightArrow">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室内画像</a:t>
              </a:r>
            </a:p>
          </p:txBody>
        </p:sp>
        <p:grpSp>
          <p:nvGrpSpPr>
            <p:cNvPr id="92" name="グループ化 91">
              <a:extLst>
                <a:ext uri="{FF2B5EF4-FFF2-40B4-BE49-F238E27FC236}">
                  <a16:creationId xmlns:a16="http://schemas.microsoft.com/office/drawing/2014/main" id="{67705FAC-F45D-4197-B427-4821F036DD24}"/>
                </a:ext>
              </a:extLst>
            </p:cNvPr>
            <p:cNvGrpSpPr/>
            <p:nvPr/>
          </p:nvGrpSpPr>
          <p:grpSpPr>
            <a:xfrm>
              <a:off x="8329626" y="4487274"/>
              <a:ext cx="1156508" cy="1313527"/>
              <a:chOff x="8511107" y="3560280"/>
              <a:chExt cx="1156508" cy="1313527"/>
            </a:xfrm>
          </p:grpSpPr>
          <p:grpSp>
            <p:nvGrpSpPr>
              <p:cNvPr id="103" name="グループ化 102">
                <a:extLst>
                  <a:ext uri="{FF2B5EF4-FFF2-40B4-BE49-F238E27FC236}">
                    <a16:creationId xmlns:a16="http://schemas.microsoft.com/office/drawing/2014/main" id="{38B19E40-4E21-42C6-AC65-35CED4675357}"/>
                  </a:ext>
                </a:extLst>
              </p:cNvPr>
              <p:cNvGrpSpPr>
                <a:grpSpLocks noChangeAspect="1"/>
              </p:cNvGrpSpPr>
              <p:nvPr/>
            </p:nvGrpSpPr>
            <p:grpSpPr>
              <a:xfrm>
                <a:off x="8696450" y="3560280"/>
                <a:ext cx="638015" cy="412374"/>
                <a:chOff x="8110570" y="7184160"/>
                <a:chExt cx="1587516" cy="805752"/>
              </a:xfrm>
            </p:grpSpPr>
            <p:pic>
              <p:nvPicPr>
                <p:cNvPr id="105" name="Picture 4" descr="青色発光ダイオードのイラスト（赤）">
                  <a:extLst>
                    <a:ext uri="{FF2B5EF4-FFF2-40B4-BE49-F238E27FC236}">
                      <a16:creationId xmlns:a16="http://schemas.microsoft.com/office/drawing/2014/main" id="{4FA891C9-AC86-48F4-9CBE-5481160F638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10570" y="7184160"/>
                  <a:ext cx="565785" cy="800105"/>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青色発光ダイオードのイラスト（緑）">
                  <a:extLst>
                    <a:ext uri="{FF2B5EF4-FFF2-40B4-BE49-F238E27FC236}">
                      <a16:creationId xmlns:a16="http://schemas.microsoft.com/office/drawing/2014/main" id="{7675F552-4AEB-45D9-93EE-B92C522A7BA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21432" y="7189806"/>
                  <a:ext cx="565786" cy="80010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青色発光ダイオードのイラスト（青）">
                  <a:extLst>
                    <a:ext uri="{FF2B5EF4-FFF2-40B4-BE49-F238E27FC236}">
                      <a16:creationId xmlns:a16="http://schemas.microsoft.com/office/drawing/2014/main" id="{22CC253E-578E-4B2A-AC72-400A33AF556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132300" y="7189808"/>
                  <a:ext cx="565786" cy="800104"/>
                </a:xfrm>
                <a:prstGeom prst="rect">
                  <a:avLst/>
                </a:prstGeom>
                <a:noFill/>
                <a:extLst>
                  <a:ext uri="{909E8E84-426E-40DD-AFC4-6F175D3DCCD1}">
                    <a14:hiddenFill xmlns:a14="http://schemas.microsoft.com/office/drawing/2010/main">
                      <a:solidFill>
                        <a:srgbClr val="FFFFFF"/>
                      </a:solidFill>
                    </a14:hiddenFill>
                  </a:ext>
                </a:extLst>
              </p:spPr>
            </p:pic>
          </p:grpSp>
          <p:pic>
            <p:nvPicPr>
              <p:cNvPr id="104" name="Picture 2" descr="シングルボードコンピュータのイラスト">
                <a:extLst>
                  <a:ext uri="{FF2B5EF4-FFF2-40B4-BE49-F238E27FC236}">
                    <a16:creationId xmlns:a16="http://schemas.microsoft.com/office/drawing/2014/main" id="{C73F6D20-F136-405B-8F6B-021875457E2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11107" y="3847405"/>
                <a:ext cx="1156508" cy="1026402"/>
              </a:xfrm>
              <a:prstGeom prst="rect">
                <a:avLst/>
              </a:prstGeom>
              <a:noFill/>
              <a:extLst>
                <a:ext uri="{909E8E84-426E-40DD-AFC4-6F175D3DCCD1}">
                  <a14:hiddenFill xmlns:a14="http://schemas.microsoft.com/office/drawing/2010/main">
                    <a:solidFill>
                      <a:srgbClr val="FFFFFF"/>
                    </a:solidFill>
                  </a14:hiddenFill>
                </a:ext>
              </a:extLst>
            </p:spPr>
          </p:pic>
        </p:grpSp>
        <p:sp>
          <p:nvSpPr>
            <p:cNvPr id="93" name="正方形/長方形 92">
              <a:extLst>
                <a:ext uri="{FF2B5EF4-FFF2-40B4-BE49-F238E27FC236}">
                  <a16:creationId xmlns:a16="http://schemas.microsoft.com/office/drawing/2014/main" id="{65E257F1-725B-43E3-9B6B-8CD8C4754382}"/>
                </a:ext>
              </a:extLst>
            </p:cNvPr>
            <p:cNvSpPr/>
            <p:nvPr/>
          </p:nvSpPr>
          <p:spPr>
            <a:xfrm>
              <a:off x="2013295" y="1614379"/>
              <a:ext cx="3960000" cy="4680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4" name="四角形: 角を丸くする 93">
              <a:extLst>
                <a:ext uri="{FF2B5EF4-FFF2-40B4-BE49-F238E27FC236}">
                  <a16:creationId xmlns:a16="http://schemas.microsoft.com/office/drawing/2014/main" id="{37B2942E-96EA-4E69-8AD2-B9EF647028E9}"/>
                </a:ext>
              </a:extLst>
            </p:cNvPr>
            <p:cNvSpPr/>
            <p:nvPr/>
          </p:nvSpPr>
          <p:spPr>
            <a:xfrm>
              <a:off x="1617296" y="1360514"/>
              <a:ext cx="1728000" cy="468000"/>
            </a:xfrm>
            <a:prstGeom prst="round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a:t>
              </a:r>
              <a:r>
                <a:rPr kumimoji="1" lang="en-US" altLang="ja-JP"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/Jetson nano</a:t>
              </a: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5" name="正方形/長方形 94">
              <a:extLst>
                <a:ext uri="{FF2B5EF4-FFF2-40B4-BE49-F238E27FC236}">
                  <a16:creationId xmlns:a16="http://schemas.microsoft.com/office/drawing/2014/main" id="{26886C40-823F-4E83-8B86-760530D03DF5}"/>
                </a:ext>
              </a:extLst>
            </p:cNvPr>
            <p:cNvSpPr>
              <a:spLocks noChangeAspect="1"/>
            </p:cNvSpPr>
            <p:nvPr/>
          </p:nvSpPr>
          <p:spPr>
            <a:xfrm>
              <a:off x="6029833" y="5803957"/>
              <a:ext cx="1244161" cy="311040"/>
            </a:xfrm>
            <a:prstGeom prst="rect">
              <a:avLst/>
            </a:prstGeom>
            <a:solidFill>
              <a:srgbClr val="ED7D31"/>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LED</a:t>
              </a: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点灯命令</a:t>
              </a:r>
            </a:p>
          </p:txBody>
        </p:sp>
        <p:sp>
          <p:nvSpPr>
            <p:cNvPr id="96" name="正方形/長方形 95">
              <a:extLst>
                <a:ext uri="{FF2B5EF4-FFF2-40B4-BE49-F238E27FC236}">
                  <a16:creationId xmlns:a16="http://schemas.microsoft.com/office/drawing/2014/main" id="{AC49962A-F6E6-4776-9962-9A5DA0EE13ED}"/>
                </a:ext>
              </a:extLst>
            </p:cNvPr>
            <p:cNvSpPr>
              <a:spLocks noChangeAspect="1"/>
            </p:cNvSpPr>
            <p:nvPr/>
          </p:nvSpPr>
          <p:spPr>
            <a:xfrm>
              <a:off x="6029833" y="3363836"/>
              <a:ext cx="1244161" cy="311040"/>
            </a:xfrm>
            <a:prstGeom prst="rect">
              <a:avLst/>
            </a:prstGeom>
            <a:solidFill>
              <a:srgbClr val="ED7D31"/>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室内環境値</a:t>
              </a: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7" name="正方形/長方形 96">
              <a:extLst>
                <a:ext uri="{FF2B5EF4-FFF2-40B4-BE49-F238E27FC236}">
                  <a16:creationId xmlns:a16="http://schemas.microsoft.com/office/drawing/2014/main" id="{A440AF9A-1951-48E2-83D6-81BB27B414B9}"/>
                </a:ext>
              </a:extLst>
            </p:cNvPr>
            <p:cNvSpPr>
              <a:spLocks noChangeAspect="1"/>
            </p:cNvSpPr>
            <p:nvPr/>
          </p:nvSpPr>
          <p:spPr>
            <a:xfrm>
              <a:off x="6029834" y="2026054"/>
              <a:ext cx="1244161" cy="311040"/>
            </a:xfrm>
            <a:prstGeom prst="rect">
              <a:avLst/>
            </a:prstGeom>
            <a:solidFill>
              <a:srgbClr val="ED7D31"/>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接続命令</a:t>
              </a:r>
            </a:p>
          </p:txBody>
        </p:sp>
        <p:pic>
          <p:nvPicPr>
            <p:cNvPr id="98" name="Picture 2" descr="データベースのシルエット04 | 無料のAi・PNG白黒シルエットイラスト">
              <a:extLst>
                <a:ext uri="{FF2B5EF4-FFF2-40B4-BE49-F238E27FC236}">
                  <a16:creationId xmlns:a16="http://schemas.microsoft.com/office/drawing/2014/main" id="{D5864BE7-CD6C-4804-BDD8-A39BD69E937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225108" y="5094494"/>
              <a:ext cx="1112921" cy="1112920"/>
            </a:xfrm>
            <a:prstGeom prst="rect">
              <a:avLst/>
            </a:prstGeom>
            <a:noFill/>
            <a:extLst>
              <a:ext uri="{909E8E84-426E-40DD-AFC4-6F175D3DCCD1}">
                <a14:hiddenFill xmlns:a14="http://schemas.microsoft.com/office/drawing/2010/main">
                  <a:solidFill>
                    <a:srgbClr val="FFFFFF"/>
                  </a:solidFill>
                </a14:hiddenFill>
              </a:ext>
            </a:extLst>
          </p:spPr>
        </p:pic>
        <p:sp>
          <p:nvSpPr>
            <p:cNvPr id="99" name="矢印: 上下 98">
              <a:extLst>
                <a:ext uri="{FF2B5EF4-FFF2-40B4-BE49-F238E27FC236}">
                  <a16:creationId xmlns:a16="http://schemas.microsoft.com/office/drawing/2014/main" id="{8D41A4C9-0642-4489-8764-63913F8C484C}"/>
                </a:ext>
              </a:extLst>
            </p:cNvPr>
            <p:cNvSpPr/>
            <p:nvPr/>
          </p:nvSpPr>
          <p:spPr>
            <a:xfrm rot="5400000">
              <a:off x="3177623" y="4156547"/>
              <a:ext cx="432000" cy="1620000"/>
            </a:xfrm>
            <a:prstGeom prst="upDownArrow">
              <a:avLst/>
            </a:prstGeom>
            <a:solidFill>
              <a:srgbClr val="ED7D31">
                <a:lumMod val="75000"/>
              </a:srgbClr>
            </a:solidFill>
            <a:ln w="12700" cap="flat" cmpd="sng" algn="ctr">
              <a:solidFill>
                <a:srgbClr val="ED7D31">
                  <a:lumMod val="7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データやりとり</a:t>
              </a:r>
            </a:p>
          </p:txBody>
        </p:sp>
        <p:sp>
          <p:nvSpPr>
            <p:cNvPr id="100" name="正方形/長方形 99">
              <a:extLst>
                <a:ext uri="{FF2B5EF4-FFF2-40B4-BE49-F238E27FC236}">
                  <a16:creationId xmlns:a16="http://schemas.microsoft.com/office/drawing/2014/main" id="{B03F3762-A105-4F7C-BD4C-068B5B4102B5}"/>
                </a:ext>
              </a:extLst>
            </p:cNvPr>
            <p:cNvSpPr>
              <a:spLocks noChangeAspect="1"/>
            </p:cNvSpPr>
            <p:nvPr/>
          </p:nvSpPr>
          <p:spPr>
            <a:xfrm>
              <a:off x="3089792" y="4223360"/>
              <a:ext cx="1800000" cy="372412"/>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環境分析</a:t>
              </a:r>
              <a:r>
                <a:rPr kumimoji="1" lang="en-US" altLang="ja-JP"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a:t>
              </a: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評価</a:t>
              </a:r>
            </a:p>
          </p:txBody>
        </p:sp>
        <p:sp>
          <p:nvSpPr>
            <p:cNvPr id="101" name="正方形/長方形 100">
              <a:extLst>
                <a:ext uri="{FF2B5EF4-FFF2-40B4-BE49-F238E27FC236}">
                  <a16:creationId xmlns:a16="http://schemas.microsoft.com/office/drawing/2014/main" id="{C2B57A3E-894E-4B82-AB42-967673FC67C1}"/>
                </a:ext>
              </a:extLst>
            </p:cNvPr>
            <p:cNvSpPr>
              <a:spLocks noChangeAspect="1"/>
            </p:cNvSpPr>
            <p:nvPr/>
          </p:nvSpPr>
          <p:spPr>
            <a:xfrm>
              <a:off x="7985478" y="3233613"/>
              <a:ext cx="1800000" cy="372412"/>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環境値収集</a:t>
              </a:r>
            </a:p>
          </p:txBody>
        </p:sp>
        <p:sp>
          <p:nvSpPr>
            <p:cNvPr id="102" name="正方形/長方形 101">
              <a:extLst>
                <a:ext uri="{FF2B5EF4-FFF2-40B4-BE49-F238E27FC236}">
                  <a16:creationId xmlns:a16="http://schemas.microsoft.com/office/drawing/2014/main" id="{6935857F-6D0B-4521-8E6E-ED7CB9EE3EC9}"/>
                </a:ext>
              </a:extLst>
            </p:cNvPr>
            <p:cNvSpPr>
              <a:spLocks noChangeAspect="1"/>
            </p:cNvSpPr>
            <p:nvPr/>
          </p:nvSpPr>
          <p:spPr>
            <a:xfrm>
              <a:off x="7985478" y="5764327"/>
              <a:ext cx="1800000" cy="372412"/>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入室危険度表示</a:t>
              </a:r>
            </a:p>
          </p:txBody>
        </p:sp>
      </p:grpSp>
    </p:spTree>
    <p:extLst>
      <p:ext uri="{BB962C8B-B14F-4D97-AF65-F5344CB8AC3E}">
        <p14:creationId xmlns:p14="http://schemas.microsoft.com/office/powerpoint/2010/main" val="426392056"/>
      </p:ext>
    </p:extLst>
  </p:cSld>
  <p:clrMapOvr>
    <a:masterClrMapping/>
  </p:clrMapOvr>
  <mc:AlternateContent xmlns:mc="http://schemas.openxmlformats.org/markup-compatibility/2006" xmlns:p14="http://schemas.microsoft.com/office/powerpoint/2010/main">
    <mc:Choice Requires="p14">
      <p:transition spd="slow" p14:dur="2000" advTm="45123"/>
    </mc:Choice>
    <mc:Fallback xmlns="">
      <p:transition spd="slow" advTm="451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開発方針　</a:t>
            </a:r>
            <a:r>
              <a:rPr lang="en-US" altLang="ja-JP" dirty="0"/>
              <a:t>―</a:t>
            </a:r>
            <a:r>
              <a:rPr lang="en-US" altLang="ja-JP" b="1" dirty="0"/>
              <a:t>V</a:t>
            </a:r>
            <a:r>
              <a:rPr lang="ja-JP" altLang="en-US" dirty="0"/>
              <a:t>字モデル</a:t>
            </a:r>
            <a:r>
              <a:rPr lang="en-US" altLang="ja-JP" dirty="0"/>
              <a:t>―</a:t>
            </a:r>
            <a:endParaRPr kumimoji="1" lang="ja-JP" altLang="en-US" dirty="0"/>
          </a:p>
        </p:txBody>
      </p:sp>
      <p:pic>
        <p:nvPicPr>
          <p:cNvPr id="68" name="図 67"/>
          <p:cNvPicPr>
            <a:picLocks noChangeAspect="1"/>
          </p:cNvPicPr>
          <p:nvPr/>
        </p:nvPicPr>
        <p:blipFill>
          <a:blip r:embed="rId2"/>
          <a:stretch>
            <a:fillRect/>
          </a:stretch>
        </p:blipFill>
        <p:spPr>
          <a:xfrm>
            <a:off x="1799469" y="1913000"/>
            <a:ext cx="8654022" cy="4171549"/>
          </a:xfrm>
          <a:prstGeom prst="rect">
            <a:avLst/>
          </a:prstGeom>
        </p:spPr>
      </p:pic>
    </p:spTree>
    <p:extLst>
      <p:ext uri="{BB962C8B-B14F-4D97-AF65-F5344CB8AC3E}">
        <p14:creationId xmlns:p14="http://schemas.microsoft.com/office/powerpoint/2010/main" val="2687059030"/>
      </p:ext>
    </p:extLst>
  </p:cSld>
  <p:clrMapOvr>
    <a:masterClrMapping/>
  </p:clrMapOvr>
  <mc:AlternateContent xmlns:mc="http://schemas.openxmlformats.org/markup-compatibility/2006" xmlns:p14="http://schemas.microsoft.com/office/powerpoint/2010/main">
    <mc:Choice Requires="p14">
      <p:transition spd="slow" p14:dur="2000" advTm="14909"/>
    </mc:Choice>
    <mc:Fallback xmlns="">
      <p:transition spd="slow" advTm="1490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スケジュール管理　－ガントチャート－</a:t>
            </a:r>
          </a:p>
        </p:txBody>
      </p:sp>
      <p:pic>
        <p:nvPicPr>
          <p:cNvPr id="3" name="図 2"/>
          <p:cNvPicPr>
            <a:picLocks noChangeAspect="1"/>
          </p:cNvPicPr>
          <p:nvPr/>
        </p:nvPicPr>
        <p:blipFill>
          <a:blip r:embed="rId2"/>
          <a:stretch>
            <a:fillRect/>
          </a:stretch>
        </p:blipFill>
        <p:spPr>
          <a:xfrm>
            <a:off x="292833" y="3488816"/>
            <a:ext cx="11667293" cy="2007971"/>
          </a:xfrm>
          <a:prstGeom prst="rect">
            <a:avLst/>
          </a:prstGeom>
        </p:spPr>
      </p:pic>
    </p:spTree>
    <p:extLst>
      <p:ext uri="{BB962C8B-B14F-4D97-AF65-F5344CB8AC3E}">
        <p14:creationId xmlns:p14="http://schemas.microsoft.com/office/powerpoint/2010/main" val="1592560075"/>
      </p:ext>
    </p:extLst>
  </p:cSld>
  <p:clrMapOvr>
    <a:masterClrMapping/>
  </p:clrMapOvr>
  <mc:AlternateContent xmlns:mc="http://schemas.openxmlformats.org/markup-compatibility/2006" xmlns:p14="http://schemas.microsoft.com/office/powerpoint/2010/main">
    <mc:Choice Requires="p14">
      <p:transition spd="slow" p14:dur="2000" advTm="7801"/>
    </mc:Choice>
    <mc:Fallback xmlns="">
      <p:transition spd="slow" advTm="780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43608" y="1912776"/>
            <a:ext cx="2646878" cy="1569660"/>
          </a:xfrm>
          <a:prstGeom prst="rect">
            <a:avLst/>
          </a:prstGeom>
          <a:noFill/>
        </p:spPr>
        <p:txBody>
          <a:bodyPr wrap="none" rtlCol="0">
            <a:spAutoFit/>
          </a:bodyPr>
          <a:lstStyle/>
          <a:p>
            <a:r>
              <a:rPr kumimoji="1" lang="ja-JP" altLang="en-US" sz="9600" dirty="0"/>
              <a:t>設計</a:t>
            </a:r>
          </a:p>
        </p:txBody>
      </p:sp>
    </p:spTree>
    <p:extLst>
      <p:ext uri="{BB962C8B-B14F-4D97-AF65-F5344CB8AC3E}">
        <p14:creationId xmlns:p14="http://schemas.microsoft.com/office/powerpoint/2010/main" val="7347979"/>
      </p:ext>
    </p:extLst>
  </p:cSld>
  <p:clrMapOvr>
    <a:masterClrMapping/>
  </p:clrMapOvr>
  <mc:AlternateContent xmlns:mc="http://schemas.openxmlformats.org/markup-compatibility/2006" xmlns:p14="http://schemas.microsoft.com/office/powerpoint/2010/main">
    <mc:Choice Requires="p14">
      <p:transition spd="slow" p14:dur="2000" advTm="6728"/>
    </mc:Choice>
    <mc:Fallback xmlns="">
      <p:transition spd="slow" advTm="672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9.4"/>
</p:tagLst>
</file>

<file path=ppt/theme/theme1.xml><?xml version="1.0" encoding="utf-8"?>
<a:theme xmlns:a="http://schemas.openxmlformats.org/drawingml/2006/main" name="レトロスペクト">
  <a:themeElements>
    <a:clrScheme name="赤">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400</TotalTime>
  <Words>742</Words>
  <Application>Microsoft Office PowerPoint</Application>
  <PresentationFormat>ワイド画面</PresentationFormat>
  <Paragraphs>152</Paragraphs>
  <Slides>31</Slides>
  <Notes>0</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31</vt:i4>
      </vt:variant>
    </vt:vector>
  </HeadingPairs>
  <TitlesOfParts>
    <vt:vector size="37" baseType="lpstr">
      <vt:lpstr>ＭＳ Ｐゴシック</vt:lpstr>
      <vt:lpstr>游ゴシック</vt:lpstr>
      <vt:lpstr>Calibri</vt:lpstr>
      <vt:lpstr>Calibri Light</vt:lpstr>
      <vt:lpstr>Wingdings</vt:lpstr>
      <vt:lpstr>レトロスペクト</vt:lpstr>
      <vt:lpstr>センシング技術を用いた感染症予防 サポートシステム</vt:lpstr>
      <vt:lpstr>発表内容</vt:lpstr>
      <vt:lpstr>研究背景</vt:lpstr>
      <vt:lpstr>研究目的・目標</vt:lpstr>
      <vt:lpstr>感染症予防サポートシステム</vt:lpstr>
      <vt:lpstr>感染症予防サポートシステム</vt:lpstr>
      <vt:lpstr>開発方針　―V字モデル―</vt:lpstr>
      <vt:lpstr>スケジュール管理　－ガントチャート－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エッジサーバ側の機能の実装</vt:lpstr>
      <vt:lpstr>単体テスト　—エッジサーバ（Jetson nano）—　</vt:lpstr>
      <vt:lpstr>単体テスト　—データベース—　</vt:lpstr>
      <vt:lpstr>単体テスト　—Yolo—　</vt:lpstr>
      <vt:lpstr>単体テスト　—センサデバイス—　</vt:lpstr>
      <vt:lpstr>単体テスト　—室外デバイス—　</vt:lpstr>
      <vt:lpstr>結合テスト　</vt:lpstr>
      <vt:lpstr>総合テスト　</vt:lpstr>
      <vt:lpstr>PowerPoint プレゼンテーション</vt:lpstr>
      <vt:lpstr>評価</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センシング技術を用いた 感染症予防サポートシステム</dc:title>
  <dc:creator>B4-2020</dc:creator>
  <cp:lastModifiedBy>Tomoya Kakemizu</cp:lastModifiedBy>
  <cp:revision>41</cp:revision>
  <dcterms:created xsi:type="dcterms:W3CDTF">2021-01-21T06:37:57Z</dcterms:created>
  <dcterms:modified xsi:type="dcterms:W3CDTF">2021-02-12T09:27:14Z</dcterms:modified>
</cp:coreProperties>
</file>