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00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EBA16-F0AD-4DD1-A91A-A9F920F49461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195D6-8965-4ED6-B98A-0B1173464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09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27E8-6A82-46F7-A00A-FC614A70F6D1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5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445-404C-4947-902C-ADA4EA775039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0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C87-1B9F-4DA5-B784-0CAEA6C81777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92B4-946E-4306-B3D7-42CDEC78907D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9BCA-561B-4495-AF27-35CF723612E0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A020-948F-4077-85C3-7ECACE63F0A2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60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1F9-DABE-430F-B45E-29F80F8DB111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0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6732-1172-4DFC-A043-F71BA498164E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69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4F81-0594-4919-8216-2C09064868AD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12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BF9E8-8B19-4C8B-88E4-A3AC6CC3CC54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4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8EC6-980C-42E9-BCAD-E659A4D4A627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1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C0F5E-0FC3-428C-BB7D-51513C690973}" type="datetime1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87C39B-9890-4573-9099-0FE398EC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FFD27-C345-4DA7-A6AD-9542EFDDC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>
            <a:normAutofit/>
          </a:bodyPr>
          <a:lstStyle/>
          <a:p>
            <a:pPr algn="ctr"/>
            <a:r>
              <a:rPr lang="ja-JP" altLang="en-US" sz="5400" dirty="0"/>
              <a:t>文章の特徴量を用いたマルウェアの亜種分類に関する研究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0C2A64-2CBA-492C-A07D-1A5E456EF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7535048H</a:t>
            </a:r>
          </a:p>
          <a:p>
            <a:pPr algn="r"/>
            <a:r>
              <a:rPr lang="ja-JP" altLang="en-US" dirty="0"/>
              <a:t>中嶋　佑樹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2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303E6-E03A-4F10-A97A-C2FAB6AE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B5AF88-CCA8-41BC-A4B1-DBF06735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51460" indent="-342900">
              <a:buFont typeface="Wingdings" panose="05000000000000000000" pitchFamily="2" charset="2"/>
              <a:buChar char="l"/>
            </a:pPr>
            <a:r>
              <a:rPr lang="ja-JP" altLang="en-US" sz="2400" dirty="0"/>
              <a:t>研究テーマ</a:t>
            </a:r>
            <a:endParaRPr lang="en-US" altLang="ja-JP" sz="2400" dirty="0"/>
          </a:p>
          <a:p>
            <a:pPr marL="292608" lvl="1" indent="0">
              <a:buNone/>
            </a:pPr>
            <a:r>
              <a:rPr lang="ja-JP" altLang="en-US" sz="2000" dirty="0"/>
              <a:t>マルウェアの亜種分類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背景・</a:t>
            </a:r>
            <a:r>
              <a:rPr kumimoji="1" lang="ja-JP" altLang="en-US" sz="2400" dirty="0"/>
              <a:t>目的</a:t>
            </a:r>
            <a:endParaRPr lang="en-US" altLang="ja-JP" sz="2400" dirty="0"/>
          </a:p>
          <a:p>
            <a:pPr marL="292608" lvl="1" indent="0">
              <a:buNone/>
            </a:pPr>
            <a:r>
              <a:rPr kumimoji="1" lang="ja-JP" altLang="en-US" sz="2000" dirty="0"/>
              <a:t>マルウェアの発見数が膨大になる原因の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つとして、「亜種」の存在がある。</a:t>
            </a:r>
            <a:endParaRPr kumimoji="1" lang="en-US" altLang="ja-JP" sz="2000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「亜種」とは、既存のマルウェアに対して大筋の動作変更は無いが、一部に変更を加えたもの</a:t>
            </a:r>
            <a:endParaRPr kumimoji="1" lang="en-US" altLang="ja-JP" sz="2000" dirty="0"/>
          </a:p>
          <a:p>
            <a:pPr marL="201168" lvl="1" indent="0">
              <a:buNone/>
            </a:pPr>
            <a:r>
              <a:rPr lang="ja-JP" altLang="en-US" sz="2000" dirty="0"/>
              <a:t>あるマルウェアがどのマルウェアの亜種であるのかを判別すれば、対策がとれる。</a:t>
            </a:r>
            <a:endParaRPr lang="en-US" altLang="ja-JP" sz="2000" dirty="0"/>
          </a:p>
          <a:p>
            <a:pPr marL="251460" indent="-342900"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提案手法</a:t>
            </a:r>
            <a:endParaRPr lang="en-US" altLang="ja-JP" sz="2400" dirty="0"/>
          </a:p>
          <a:p>
            <a:pPr marL="544068" lvl="1" indent="-342900">
              <a:buFont typeface="+mj-lt"/>
              <a:buAutoNum type="arabicPeriod"/>
            </a:pPr>
            <a:r>
              <a:rPr lang="ja-JP" altLang="en-US" sz="2000" dirty="0"/>
              <a:t>マルウェアの</a:t>
            </a:r>
            <a:r>
              <a:rPr lang="en-US" altLang="ja-JP" sz="2000" dirty="0"/>
              <a:t>API</a:t>
            </a:r>
            <a:r>
              <a:rPr lang="ja-JP" altLang="en-US" sz="2000" dirty="0"/>
              <a:t>コール列を自然言語の文章のように扱い、二種類の方法で</a:t>
            </a:r>
            <a:r>
              <a:rPr lang="en-US" altLang="ja-JP" sz="2000" dirty="0"/>
              <a:t>Paragraph Vector</a:t>
            </a:r>
            <a:r>
              <a:rPr lang="ja-JP" altLang="en-US" sz="2000" dirty="0"/>
              <a:t>に変換する。</a:t>
            </a:r>
            <a:endParaRPr lang="en-US" altLang="ja-JP" sz="2000" dirty="0"/>
          </a:p>
          <a:p>
            <a:pPr marL="544068" lvl="1" indent="-342900">
              <a:buFont typeface="+mj-lt"/>
              <a:buAutoNum type="arabicPeriod"/>
            </a:pPr>
            <a:r>
              <a:rPr lang="ja-JP" altLang="en-US" sz="2000" dirty="0"/>
              <a:t>ベクトル化</a:t>
            </a:r>
            <a:r>
              <a:rPr lang="en-US" altLang="ja-JP" sz="2000" dirty="0"/>
              <a:t>(</a:t>
            </a:r>
            <a:r>
              <a:rPr lang="ja-JP" altLang="en-US" sz="2000" dirty="0"/>
              <a:t>数値化</a:t>
            </a:r>
            <a:r>
              <a:rPr lang="en-US" altLang="ja-JP" sz="2000" dirty="0"/>
              <a:t>)</a:t>
            </a:r>
            <a:r>
              <a:rPr lang="ja-JP" altLang="en-US" sz="2000" dirty="0"/>
              <a:t>されたデータを用いて、</a:t>
            </a:r>
            <a:r>
              <a:rPr lang="en-US" altLang="ja-JP" sz="2000" dirty="0"/>
              <a:t>SVM</a:t>
            </a:r>
            <a:r>
              <a:rPr lang="ja-JP" altLang="en-US" sz="2000" dirty="0"/>
              <a:t>学習による二値分類を行う。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8EAACA-5BB7-4BEB-AD25-FB454C52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0F8C2-BE6A-4ADD-805D-A9171BC6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BE76D-7D11-4510-8D90-21A514CF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API</a:t>
            </a:r>
            <a:r>
              <a:rPr lang="ja-JP" altLang="en-US" sz="2400" dirty="0"/>
              <a:t>コール列の作成</a:t>
            </a:r>
            <a:endParaRPr lang="en-US" altLang="ja-JP" sz="2400" dirty="0"/>
          </a:p>
          <a:p>
            <a:pPr marL="292608" lvl="1" indent="0">
              <a:buNone/>
            </a:pPr>
            <a:r>
              <a:rPr lang="ja-JP" altLang="en-US" sz="2000" dirty="0"/>
              <a:t>マルウェアの解析ログデータから、</a:t>
            </a:r>
            <a:r>
              <a:rPr lang="en-US" altLang="ja-JP" sz="2000" dirty="0"/>
              <a:t>API</a:t>
            </a:r>
            <a:r>
              <a:rPr lang="ja-JP" altLang="en-US" sz="2000" dirty="0"/>
              <a:t>コール名を取り出す。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Paragraph Vector</a:t>
            </a:r>
            <a:r>
              <a:rPr kumimoji="1" lang="ja-JP" altLang="en-US" sz="2400" dirty="0"/>
              <a:t>の作成</a:t>
            </a:r>
            <a:endParaRPr kumimoji="1" lang="en-US" altLang="ja-JP" sz="2400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Sentence2Vec*</a:t>
            </a:r>
            <a:r>
              <a:rPr kumimoji="1" lang="en-US" altLang="ja-JP" sz="2000" baseline="30000" dirty="0"/>
              <a:t>1</a:t>
            </a:r>
            <a:r>
              <a:rPr kumimoji="1" lang="ja-JP" altLang="en-US" sz="2000" dirty="0"/>
              <a:t>を用いて</a:t>
            </a:r>
            <a:r>
              <a:rPr kumimoji="1" lang="en-US" altLang="ja-JP" sz="2000" dirty="0"/>
              <a:t>Word Vector</a:t>
            </a:r>
            <a:r>
              <a:rPr kumimoji="1" lang="ja-JP" altLang="en-US" sz="2000" dirty="0"/>
              <a:t>及び</a:t>
            </a:r>
            <a:r>
              <a:rPr kumimoji="1" lang="en-US" altLang="ja-JP" sz="2000" dirty="0"/>
              <a:t>Paragraph Vector</a:t>
            </a:r>
            <a:r>
              <a:rPr kumimoji="1" lang="ja-JP" altLang="en-US" sz="2000" dirty="0"/>
              <a:t>を作成する。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先行論文</a:t>
            </a:r>
            <a:r>
              <a:rPr kumimoji="1" lang="en-US" altLang="ja-JP" sz="2000" dirty="0"/>
              <a:t>*</a:t>
            </a:r>
            <a:r>
              <a:rPr kumimoji="1" lang="en-US" altLang="ja-JP" sz="2000" baseline="30000" dirty="0"/>
              <a:t>2</a:t>
            </a:r>
            <a:r>
              <a:rPr kumimoji="1" lang="ja-JP" altLang="en-US" sz="2000" dirty="0"/>
              <a:t>の手法</a:t>
            </a:r>
            <a:r>
              <a:rPr kumimoji="1" lang="en-US" altLang="ja-JP" sz="2000" dirty="0"/>
              <a:t>)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Doc2Vec*</a:t>
            </a:r>
            <a:r>
              <a:rPr lang="en-US" altLang="ja-JP" sz="2000" baseline="30000" dirty="0"/>
              <a:t>3</a:t>
            </a:r>
            <a:r>
              <a:rPr lang="ja-JP" altLang="en-US" sz="2000" dirty="0"/>
              <a:t>を用いて</a:t>
            </a:r>
            <a:r>
              <a:rPr lang="en-US" altLang="ja-JP" sz="2000" dirty="0"/>
              <a:t>Paragraph Vector</a:t>
            </a:r>
            <a:r>
              <a:rPr lang="ja-JP" altLang="en-US" sz="2000" dirty="0"/>
              <a:t>を作成する。</a:t>
            </a:r>
            <a:endParaRPr kumimoji="1"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亜種であるか否かの判定</a:t>
            </a:r>
            <a:endParaRPr kumimoji="1" lang="en-US" altLang="ja-JP" sz="2400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SVM</a:t>
            </a:r>
            <a:r>
              <a:rPr lang="ja-JP" altLang="en-US" sz="2000" dirty="0"/>
              <a:t>学習</a:t>
            </a:r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EABB80-B7D8-4BF9-973E-B8F29B31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9C0F60-1E82-4AFC-BF92-80A82AAE304B}"/>
              </a:ext>
            </a:extLst>
          </p:cNvPr>
          <p:cNvSpPr txBox="1"/>
          <p:nvPr/>
        </p:nvSpPr>
        <p:spPr>
          <a:xfrm>
            <a:off x="1097280" y="5608136"/>
            <a:ext cx="7677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*1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 https://github.com/klb3713/sentence2vec</a:t>
            </a:r>
          </a:p>
          <a:p>
            <a:r>
              <a:rPr kumimoji="1" lang="ja-JP" altLang="en-US" sz="1400" dirty="0"/>
              <a:t>*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：佐藤拓未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後藤滋樹</a:t>
            </a:r>
            <a:r>
              <a:rPr kumimoji="1" lang="en-US" altLang="ja-JP" sz="1400" dirty="0"/>
              <a:t>, </a:t>
            </a:r>
            <a:r>
              <a:rPr kumimoji="1" lang="ja-JP" altLang="en-US" sz="1400" dirty="0"/>
              <a:t>武部嵩礼　</a:t>
            </a:r>
            <a:r>
              <a:rPr kumimoji="1" lang="en-US" altLang="ja-JP" sz="1400" dirty="0"/>
              <a:t>『Paragraph Vector</a:t>
            </a:r>
            <a:r>
              <a:rPr kumimoji="1" lang="ja-JP" altLang="en-US" sz="1400" dirty="0"/>
              <a:t>を用いたマルウェアの亜種推定法</a:t>
            </a:r>
            <a:r>
              <a:rPr kumimoji="1" lang="en-US" altLang="ja-JP" sz="1400" dirty="0"/>
              <a:t>』. 2016</a:t>
            </a:r>
          </a:p>
          <a:p>
            <a:r>
              <a:rPr kumimoji="1" lang="en-US" altLang="ja-JP" sz="1400" dirty="0"/>
              <a:t>*3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https://github.com/RaRe-Technologies/gensim/blob/develop/gensim</a:t>
            </a:r>
          </a:p>
        </p:txBody>
      </p:sp>
    </p:spTree>
    <p:extLst>
      <p:ext uri="{BB962C8B-B14F-4D97-AF65-F5344CB8AC3E}">
        <p14:creationId xmlns:p14="http://schemas.microsoft.com/office/powerpoint/2010/main" val="181816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E2F3A-1D9E-45E4-BB2E-462754F0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68625-005B-493A-9486-65D986F2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2508C6D-DAAD-4F71-A601-5F7843E2C452}"/>
              </a:ext>
            </a:extLst>
          </p:cNvPr>
          <p:cNvSpPr txBox="1">
            <a:spLocks/>
          </p:cNvSpPr>
          <p:nvPr/>
        </p:nvSpPr>
        <p:spPr>
          <a:xfrm>
            <a:off x="1066800" y="373652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342900">
              <a:buFont typeface="Wingdings" panose="05000000000000000000" pitchFamily="2" charset="2"/>
              <a:buChar char="l"/>
            </a:pPr>
            <a:r>
              <a:rPr lang="ja-JP" altLang="en-US" sz="2400" dirty="0"/>
              <a:t>結果</a:t>
            </a:r>
            <a:endParaRPr lang="en-US" altLang="ja-JP" sz="2400" dirty="0"/>
          </a:p>
          <a:p>
            <a:pPr marL="292608" lvl="1" indent="0">
              <a:buNone/>
            </a:pPr>
            <a:r>
              <a:rPr lang="en-US" altLang="ja-JP" sz="2000" dirty="0"/>
              <a:t>Doc2Vec</a:t>
            </a:r>
            <a:r>
              <a:rPr lang="ja-JP" altLang="en-US" sz="2000" dirty="0"/>
              <a:t>を用いた方が、</a:t>
            </a:r>
            <a:r>
              <a:rPr lang="en-US" altLang="ja-JP" sz="2000" dirty="0"/>
              <a:t>Sentence2Vec</a:t>
            </a:r>
            <a:r>
              <a:rPr lang="ja-JP" altLang="en-US" sz="2000" dirty="0"/>
              <a:t>を用いた時より、分類精度が大幅に向上した。</a:t>
            </a:r>
            <a:endParaRPr lang="en-US" altLang="ja-JP"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FAAF78F-5A72-4005-B949-8B02E290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8" y="2041183"/>
            <a:ext cx="8294903" cy="13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E9473-E566-4980-91FB-039175EF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B1CE7-E46A-44EC-BDA9-E5B33DF1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まとめ</a:t>
            </a:r>
            <a:endParaRPr lang="en-US" altLang="ja-JP" sz="2400" dirty="0"/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API</a:t>
            </a:r>
            <a:r>
              <a:rPr lang="ja-JP" altLang="en-US" sz="2000" dirty="0"/>
              <a:t>コール列を文章のように扱い、</a:t>
            </a:r>
            <a:r>
              <a:rPr lang="en-US" altLang="ja-JP" sz="2000" dirty="0"/>
              <a:t>Paragraph Vector</a:t>
            </a:r>
            <a:r>
              <a:rPr lang="ja-JP" altLang="en-US" sz="2000" dirty="0"/>
              <a:t>を用い、マルウェアの亜種分類精度を測った。</a:t>
            </a:r>
            <a:endParaRPr lang="en-US" altLang="ja-JP" sz="2000" dirty="0"/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Sentence2Vec</a:t>
            </a:r>
            <a:r>
              <a:rPr lang="ja-JP" altLang="en-US" sz="2000" dirty="0"/>
              <a:t>と</a:t>
            </a:r>
            <a:r>
              <a:rPr lang="en-US" altLang="ja-JP" sz="2000" dirty="0"/>
              <a:t>Doc2Vec</a:t>
            </a:r>
            <a:r>
              <a:rPr lang="ja-JP" altLang="en-US" sz="2000" dirty="0"/>
              <a:t>の比較を行った。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今後の課題</a:t>
            </a:r>
            <a:endParaRPr kumimoji="1" lang="en-US" altLang="ja-JP" sz="2400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Doc2Vec</a:t>
            </a:r>
            <a:r>
              <a:rPr kumimoji="1" lang="ja-JP" altLang="en-US" sz="2000" dirty="0"/>
              <a:t>及びそれぞれのモデルのどこに有効性があるのかの調査</a:t>
            </a:r>
            <a:endParaRPr kumimoji="1" lang="en-US" altLang="ja-JP" sz="2000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Sentence BERT</a:t>
            </a:r>
            <a:r>
              <a:rPr kumimoji="1" lang="ja-JP" altLang="en-US" sz="2000" dirty="0"/>
              <a:t>を用いて比較</a:t>
            </a:r>
            <a:endParaRPr lang="en-US" altLang="ja-JP" sz="2000" dirty="0"/>
          </a:p>
          <a:p>
            <a:pPr marL="578358" lvl="1" indent="-285750">
              <a:buFont typeface="Wingdings" panose="05000000000000000000" pitchFamily="2" charset="2"/>
              <a:buChar char="Ø"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2AF406-E263-460C-B083-9476AD4D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C39B-9890-4573-9099-0FE398EC55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79357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レトロスペクト</Template>
  <TotalTime>1191</TotalTime>
  <Words>336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Calibri</vt:lpstr>
      <vt:lpstr>Calibri Light</vt:lpstr>
      <vt:lpstr>Wingdings</vt:lpstr>
      <vt:lpstr>レトロスペクト</vt:lpstr>
      <vt:lpstr>文章の特徴量を用いたマルウェアの亜種分類に関する研究</vt:lpstr>
      <vt:lpstr>研究テーマ</vt:lpstr>
      <vt:lpstr>実験方法</vt:lpstr>
      <vt:lpstr>実験結果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プログラミングゼミ 進捗報告7/22</dc:title>
  <dc:creator>佑樹 中嶋</dc:creator>
  <cp:lastModifiedBy>中嶋 佑樹</cp:lastModifiedBy>
  <cp:revision>77</cp:revision>
  <dcterms:created xsi:type="dcterms:W3CDTF">2020-07-22T03:38:20Z</dcterms:created>
  <dcterms:modified xsi:type="dcterms:W3CDTF">2020-12-14T06:22:19Z</dcterms:modified>
</cp:coreProperties>
</file>