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handoutMasterIdLst>
    <p:handoutMasterId r:id="rId18"/>
  </p:handoutMasterIdLst>
  <p:sldIdLst>
    <p:sldId id="256" r:id="rId2"/>
    <p:sldId id="266" r:id="rId3"/>
    <p:sldId id="271" r:id="rId4"/>
    <p:sldId id="280" r:id="rId5"/>
    <p:sldId id="281" r:id="rId6"/>
    <p:sldId id="282" r:id="rId7"/>
    <p:sldId id="283" r:id="rId8"/>
    <p:sldId id="270" r:id="rId9"/>
    <p:sldId id="274" r:id="rId10"/>
    <p:sldId id="275" r:id="rId11"/>
    <p:sldId id="276" r:id="rId12"/>
    <p:sldId id="285" r:id="rId13"/>
    <p:sldId id="269" r:id="rId14"/>
    <p:sldId id="267" r:id="rId15"/>
    <p:sldId id="28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0000"/>
    <a:srgbClr val="1FE115"/>
    <a:srgbClr val="0000FF"/>
    <a:srgbClr val="00FF00"/>
    <a:srgbClr val="FF0000"/>
    <a:srgbClr val="E483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3" d="100"/>
          <a:sy n="123" d="100"/>
        </p:scale>
        <p:origin x="114"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0354668A-5ACE-4310-9254-1AE6EE1AECE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D05B22F8-D5C3-485F-97F2-170154E7EE5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1D7561-EC34-4EC2-B89B-0094001F5A04}" type="datetimeFigureOut">
              <a:rPr kumimoji="1" lang="ja-JP" altLang="en-US" smtClean="0"/>
              <a:t>2021/2/19</a:t>
            </a:fld>
            <a:endParaRPr kumimoji="1" lang="ja-JP" altLang="en-US"/>
          </a:p>
        </p:txBody>
      </p:sp>
      <p:sp>
        <p:nvSpPr>
          <p:cNvPr id="4" name="フッター プレースホルダー 3">
            <a:extLst>
              <a:ext uri="{FF2B5EF4-FFF2-40B4-BE49-F238E27FC236}">
                <a16:creationId xmlns:a16="http://schemas.microsoft.com/office/drawing/2014/main" id="{B1021D37-1B3A-4686-8857-D0912968A27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8E04DA2C-6494-4F0A-8851-1FB7E24DCCB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8C755C-0F25-42D9-981E-98FB3FD7B20E}" type="slidenum">
              <a:rPr kumimoji="1" lang="ja-JP" altLang="en-US" smtClean="0"/>
              <a:t>‹#›</a:t>
            </a:fld>
            <a:endParaRPr kumimoji="1" lang="ja-JP" altLang="en-US"/>
          </a:p>
        </p:txBody>
      </p:sp>
    </p:spTree>
    <p:extLst>
      <p:ext uri="{BB962C8B-B14F-4D97-AF65-F5344CB8AC3E}">
        <p14:creationId xmlns:p14="http://schemas.microsoft.com/office/powerpoint/2010/main" val="114223558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2EBA16-F0AD-4DD1-A91A-A9F920F49461}" type="datetimeFigureOut">
              <a:rPr kumimoji="1" lang="ja-JP" altLang="en-US" smtClean="0"/>
              <a:t>2021/2/19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F195D6-8965-4ED6-B98A-0B1173464E00}" type="slidenum">
              <a:rPr kumimoji="1" lang="ja-JP" altLang="en-US" smtClean="0"/>
              <a:t>‹#›</a:t>
            </a:fld>
            <a:endParaRPr kumimoji="1" lang="ja-JP" altLang="en-US"/>
          </a:p>
        </p:txBody>
      </p:sp>
    </p:spTree>
    <p:extLst>
      <p:ext uri="{BB962C8B-B14F-4D97-AF65-F5344CB8AC3E}">
        <p14:creationId xmlns:p14="http://schemas.microsoft.com/office/powerpoint/2010/main" val="118609811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8E23023-A48C-44B0-9312-E3DF4F8E4FE0}" type="datetime1">
              <a:rPr kumimoji="1" lang="ja-JP" altLang="en-US" smtClean="0"/>
              <a:t>2021/2/19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87C39B-9890-4573-9099-0FE398EC5594}"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8057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6A36EB6-1541-4231-AEFE-09F2F0649585}" type="datetime1">
              <a:rPr kumimoji="1" lang="ja-JP" altLang="en-US" smtClean="0"/>
              <a:t>2021/2/19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87C39B-9890-4573-9099-0FE398EC5594}" type="slidenum">
              <a:rPr kumimoji="1" lang="ja-JP" altLang="en-US" smtClean="0"/>
              <a:t>‹#›</a:t>
            </a:fld>
            <a:endParaRPr kumimoji="1" lang="ja-JP" altLang="en-US"/>
          </a:p>
        </p:txBody>
      </p:sp>
    </p:spTree>
    <p:extLst>
      <p:ext uri="{BB962C8B-B14F-4D97-AF65-F5344CB8AC3E}">
        <p14:creationId xmlns:p14="http://schemas.microsoft.com/office/powerpoint/2010/main" val="1026011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D313C49-1A67-443E-B550-BDCA47F6D2A4}" type="datetime1">
              <a:rPr kumimoji="1" lang="ja-JP" altLang="en-US" smtClean="0"/>
              <a:t>2021/2/19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87C39B-9890-4573-9099-0FE398EC5594}" type="slidenum">
              <a:rPr kumimoji="1" lang="ja-JP" altLang="en-US" smtClean="0"/>
              <a:t>‹#›</a:t>
            </a:fld>
            <a:endParaRPr kumimoji="1" lang="ja-JP" altLang="en-US"/>
          </a:p>
        </p:txBody>
      </p:sp>
    </p:spTree>
    <p:extLst>
      <p:ext uri="{BB962C8B-B14F-4D97-AF65-F5344CB8AC3E}">
        <p14:creationId xmlns:p14="http://schemas.microsoft.com/office/powerpoint/2010/main" val="2084204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603C3C8-6AD9-4778-8F26-4242082DB069}" type="datetime1">
              <a:rPr kumimoji="1" lang="ja-JP" altLang="en-US" smtClean="0"/>
              <a:t>2021/2/19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87C39B-9890-4573-9099-0FE398EC5594}" type="slidenum">
              <a:rPr kumimoji="1" lang="ja-JP" altLang="en-US" smtClean="0"/>
              <a:t>‹#›</a:t>
            </a:fld>
            <a:endParaRPr kumimoji="1" lang="ja-JP" altLang="en-US"/>
          </a:p>
        </p:txBody>
      </p:sp>
    </p:spTree>
    <p:extLst>
      <p:ext uri="{BB962C8B-B14F-4D97-AF65-F5344CB8AC3E}">
        <p14:creationId xmlns:p14="http://schemas.microsoft.com/office/powerpoint/2010/main" val="60598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72E2B3A-F1EF-4D57-8575-2B30BA613B42}" type="datetime1">
              <a:rPr kumimoji="1" lang="ja-JP" altLang="en-US" smtClean="0"/>
              <a:t>2021/2/19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87C39B-9890-4573-9099-0FE398EC5594}"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112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0C1C966-A2C5-4062-89E7-97006D09C652}" type="datetime1">
              <a:rPr kumimoji="1" lang="ja-JP" altLang="en-US" smtClean="0"/>
              <a:t>2021/2/19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187C39B-9890-4573-9099-0FE398EC5594}" type="slidenum">
              <a:rPr kumimoji="1" lang="ja-JP" altLang="en-US" smtClean="0"/>
              <a:t>‹#›</a:t>
            </a:fld>
            <a:endParaRPr kumimoji="1" lang="ja-JP" altLang="en-US"/>
          </a:p>
        </p:txBody>
      </p:sp>
    </p:spTree>
    <p:extLst>
      <p:ext uri="{BB962C8B-B14F-4D97-AF65-F5344CB8AC3E}">
        <p14:creationId xmlns:p14="http://schemas.microsoft.com/office/powerpoint/2010/main" val="812604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36CF1583-6E77-49E9-9F7A-A8923B721A4C}" type="datetime1">
              <a:rPr kumimoji="1" lang="ja-JP" altLang="en-US" smtClean="0"/>
              <a:t>2021/2/19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187C39B-9890-4573-9099-0FE398EC5594}" type="slidenum">
              <a:rPr kumimoji="1" lang="ja-JP" altLang="en-US" smtClean="0"/>
              <a:t>‹#›</a:t>
            </a:fld>
            <a:endParaRPr kumimoji="1" lang="ja-JP" altLang="en-US"/>
          </a:p>
        </p:txBody>
      </p:sp>
    </p:spTree>
    <p:extLst>
      <p:ext uri="{BB962C8B-B14F-4D97-AF65-F5344CB8AC3E}">
        <p14:creationId xmlns:p14="http://schemas.microsoft.com/office/powerpoint/2010/main" val="504031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F47967B-2C4F-45EF-83E7-F8FC8D6E3905}" type="datetime1">
              <a:rPr kumimoji="1" lang="ja-JP" altLang="en-US" smtClean="0"/>
              <a:t>2021/2/19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187C39B-9890-4573-9099-0FE398EC5594}" type="slidenum">
              <a:rPr kumimoji="1" lang="ja-JP" altLang="en-US" smtClean="0"/>
              <a:t>‹#›</a:t>
            </a:fld>
            <a:endParaRPr kumimoji="1" lang="ja-JP" altLang="en-US"/>
          </a:p>
        </p:txBody>
      </p:sp>
    </p:spTree>
    <p:extLst>
      <p:ext uri="{BB962C8B-B14F-4D97-AF65-F5344CB8AC3E}">
        <p14:creationId xmlns:p14="http://schemas.microsoft.com/office/powerpoint/2010/main" val="2960699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FDB53C7-21C8-4E0A-B202-221312FBA050}" type="datetime1">
              <a:rPr kumimoji="1" lang="ja-JP" altLang="en-US" smtClean="0"/>
              <a:t>2021/2/19</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1187C39B-9890-4573-9099-0FE398EC5594}" type="slidenum">
              <a:rPr kumimoji="1" lang="ja-JP" altLang="en-US" smtClean="0"/>
              <a:t>‹#›</a:t>
            </a:fld>
            <a:endParaRPr kumimoji="1" lang="ja-JP" altLang="en-US"/>
          </a:p>
        </p:txBody>
      </p:sp>
    </p:spTree>
    <p:extLst>
      <p:ext uri="{BB962C8B-B14F-4D97-AF65-F5344CB8AC3E}">
        <p14:creationId xmlns:p14="http://schemas.microsoft.com/office/powerpoint/2010/main" val="1691123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87E0F91-E77E-41B9-AA44-8F503934E9D0}" type="datetime1">
              <a:rPr kumimoji="1" lang="ja-JP" altLang="en-US" smtClean="0"/>
              <a:t>2021/2/19</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187C39B-9890-4573-9099-0FE398EC5594}" type="slidenum">
              <a:rPr kumimoji="1" lang="ja-JP" altLang="en-US" smtClean="0"/>
              <a:t>‹#›</a:t>
            </a:fld>
            <a:endParaRPr kumimoji="1" lang="ja-JP" altLang="en-US"/>
          </a:p>
        </p:txBody>
      </p:sp>
    </p:spTree>
    <p:extLst>
      <p:ext uri="{BB962C8B-B14F-4D97-AF65-F5344CB8AC3E}">
        <p14:creationId xmlns:p14="http://schemas.microsoft.com/office/powerpoint/2010/main" val="374849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FFB679F-C204-45AB-A129-24D1562F6976}" type="datetime1">
              <a:rPr kumimoji="1" lang="ja-JP" altLang="en-US" smtClean="0"/>
              <a:t>2021/2/19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187C39B-9890-4573-9099-0FE398EC5594}" type="slidenum">
              <a:rPr kumimoji="1" lang="ja-JP" altLang="en-US" smtClean="0"/>
              <a:t>‹#›</a:t>
            </a:fld>
            <a:endParaRPr kumimoji="1" lang="ja-JP" altLang="en-US"/>
          </a:p>
        </p:txBody>
      </p:sp>
    </p:spTree>
    <p:extLst>
      <p:ext uri="{BB962C8B-B14F-4D97-AF65-F5344CB8AC3E}">
        <p14:creationId xmlns:p14="http://schemas.microsoft.com/office/powerpoint/2010/main" val="750156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F13FBD-A044-4CB2-8574-555F817D8C6D}" type="datetime1">
              <a:rPr kumimoji="1" lang="ja-JP" altLang="en-US" smtClean="0"/>
              <a:t>2021/2/19</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187C39B-9890-4573-9099-0FE398EC5594}"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94409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4FFD27-C345-4DA7-A6AD-9542EFDDCBA1}"/>
              </a:ext>
            </a:extLst>
          </p:cNvPr>
          <p:cNvSpPr>
            <a:spLocks noGrp="1"/>
          </p:cNvSpPr>
          <p:nvPr>
            <p:ph type="ctrTitle"/>
          </p:nvPr>
        </p:nvSpPr>
        <p:spPr/>
        <p:txBody>
          <a:bodyPr numCol="1">
            <a:normAutofit/>
          </a:bodyPr>
          <a:lstStyle/>
          <a:p>
            <a:pPr algn="ctr"/>
            <a:r>
              <a:rPr lang="ja-JP" altLang="en-US" sz="5400" dirty="0"/>
              <a:t>文章の特徴量を用いたマルウェアの亜種分類に関する研究</a:t>
            </a:r>
            <a:endParaRPr kumimoji="1" lang="ja-JP" altLang="en-US" sz="5400" dirty="0"/>
          </a:p>
        </p:txBody>
      </p:sp>
      <p:sp>
        <p:nvSpPr>
          <p:cNvPr id="3" name="字幕 2">
            <a:extLst>
              <a:ext uri="{FF2B5EF4-FFF2-40B4-BE49-F238E27FC236}">
                <a16:creationId xmlns:a16="http://schemas.microsoft.com/office/drawing/2014/main" id="{7E0C2A64-2CBA-492C-A07D-1A5E456EFEE9}"/>
              </a:ext>
            </a:extLst>
          </p:cNvPr>
          <p:cNvSpPr>
            <a:spLocks noGrp="1"/>
          </p:cNvSpPr>
          <p:nvPr>
            <p:ph type="subTitle" idx="1"/>
          </p:nvPr>
        </p:nvSpPr>
        <p:spPr>
          <a:xfrm>
            <a:off x="1100051" y="4455619"/>
            <a:ext cx="10058400" cy="1456983"/>
          </a:xfrm>
        </p:spPr>
        <p:txBody>
          <a:bodyPr>
            <a:normAutofit/>
          </a:bodyPr>
          <a:lstStyle/>
          <a:p>
            <a:pPr algn="r"/>
            <a:r>
              <a:rPr lang="ja-JP" altLang="en-US" dirty="0"/>
              <a:t>愛媛大学工学部情報工学科</a:t>
            </a:r>
            <a:endParaRPr lang="en-US" altLang="ja-JP" dirty="0"/>
          </a:p>
          <a:p>
            <a:pPr algn="r"/>
            <a:r>
              <a:rPr lang="ja-JP" altLang="en-US" dirty="0"/>
              <a:t>計算機システム・ソフトウェアシステム研究室</a:t>
            </a:r>
            <a:endParaRPr lang="en-US" altLang="ja-JP" dirty="0"/>
          </a:p>
          <a:p>
            <a:pPr algn="r"/>
            <a:r>
              <a:rPr lang="en-US" altLang="ja-JP" dirty="0"/>
              <a:t>B4</a:t>
            </a:r>
            <a:r>
              <a:rPr lang="ja-JP" altLang="en-US" dirty="0"/>
              <a:t>　中嶋　佑樹</a:t>
            </a:r>
            <a:endParaRPr kumimoji="1" lang="ja-JP" altLang="en-US" dirty="0"/>
          </a:p>
        </p:txBody>
      </p:sp>
    </p:spTree>
    <p:extLst>
      <p:ext uri="{BB962C8B-B14F-4D97-AF65-F5344CB8AC3E}">
        <p14:creationId xmlns:p14="http://schemas.microsoft.com/office/powerpoint/2010/main" val="1059226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4303E6-E03A-4F10-A97A-C2FAB6AE0526}"/>
              </a:ext>
            </a:extLst>
          </p:cNvPr>
          <p:cNvSpPr>
            <a:spLocks noGrp="1"/>
          </p:cNvSpPr>
          <p:nvPr>
            <p:ph type="title"/>
          </p:nvPr>
        </p:nvSpPr>
        <p:spPr/>
        <p:txBody>
          <a:bodyPr/>
          <a:lstStyle/>
          <a:p>
            <a:r>
              <a:rPr lang="en-US" altLang="ja-JP" dirty="0"/>
              <a:t>FFRI</a:t>
            </a:r>
            <a:r>
              <a:rPr lang="ja-JP" altLang="en-US" dirty="0"/>
              <a:t> </a:t>
            </a:r>
            <a:r>
              <a:rPr lang="en-US" altLang="ja-JP" dirty="0"/>
              <a:t>Dataset(</a:t>
            </a:r>
            <a:r>
              <a:rPr lang="ja-JP" altLang="en-US" dirty="0"/>
              <a:t>サンプル例</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35B5AF88-CCA8-41BC-A4B1-DBF06735DFFD}"/>
              </a:ext>
            </a:extLst>
          </p:cNvPr>
          <p:cNvSpPr>
            <a:spLocks noGrp="1"/>
          </p:cNvSpPr>
          <p:nvPr>
            <p:ph idx="1"/>
          </p:nvPr>
        </p:nvSpPr>
        <p:spPr>
          <a:xfrm>
            <a:off x="1097279" y="1845733"/>
            <a:ext cx="4319379" cy="4260599"/>
          </a:xfrm>
          <a:ln>
            <a:solidFill>
              <a:schemeClr val="tx1"/>
            </a:solidFill>
          </a:ln>
        </p:spPr>
        <p:txBody>
          <a:bodyPr>
            <a:normAutofit fontScale="92500" lnSpcReduction="10000"/>
          </a:bodyPr>
          <a:lstStyle/>
          <a:p>
            <a:pPr marL="0" indent="-36000" defTabSz="180000">
              <a:lnSpc>
                <a:spcPct val="30000"/>
              </a:lnSpc>
              <a:buNone/>
            </a:pPr>
            <a:endParaRPr lang="en-US" altLang="ja-JP" sz="1700" dirty="0"/>
          </a:p>
          <a:p>
            <a:pPr marL="0" indent="-36000" defTabSz="180000">
              <a:lnSpc>
                <a:spcPct val="30000"/>
              </a:lnSpc>
              <a:buNone/>
            </a:pPr>
            <a:r>
              <a:rPr lang="en-US" altLang="ja-JP" sz="1700" dirty="0"/>
              <a:t>{</a:t>
            </a:r>
          </a:p>
          <a:p>
            <a:pPr marL="0" indent="-36000" defTabSz="180000">
              <a:lnSpc>
                <a:spcPct val="30000"/>
              </a:lnSpc>
              <a:buNone/>
            </a:pPr>
            <a:r>
              <a:rPr lang="en-US" altLang="ja-JP" sz="1700" dirty="0"/>
              <a:t>	"</a:t>
            </a:r>
            <a:r>
              <a:rPr lang="en-US" altLang="ja-JP" sz="1700" dirty="0" err="1"/>
              <a:t>virustotal</a:t>
            </a:r>
            <a:r>
              <a:rPr lang="en-US" altLang="ja-JP" sz="1700" dirty="0"/>
              <a:t>": {</a:t>
            </a:r>
          </a:p>
          <a:p>
            <a:pPr marL="0" indent="-36000" defTabSz="180000">
              <a:lnSpc>
                <a:spcPct val="30000"/>
              </a:lnSpc>
              <a:buNone/>
            </a:pPr>
            <a:r>
              <a:rPr lang="en-US" altLang="ja-JP" sz="1700" dirty="0"/>
              <a:t>		"scans": {</a:t>
            </a:r>
          </a:p>
          <a:p>
            <a:pPr marL="0" indent="-36000" defTabSz="180000">
              <a:lnSpc>
                <a:spcPct val="30000"/>
              </a:lnSpc>
              <a:buNone/>
            </a:pPr>
            <a:r>
              <a:rPr lang="en-US" altLang="ja-JP" sz="1700" dirty="0"/>
              <a:t>			"Kaspersky": {</a:t>
            </a:r>
          </a:p>
          <a:p>
            <a:pPr marL="0" indent="-36000" defTabSz="180000">
              <a:lnSpc>
                <a:spcPct val="30000"/>
              </a:lnSpc>
              <a:buNone/>
            </a:pPr>
            <a:r>
              <a:rPr lang="en-US" altLang="ja-JP" sz="1700" dirty="0"/>
              <a:t>				"result": "Trojan.Win32.Jorik.Vobfus.fqzm", </a:t>
            </a:r>
          </a:p>
          <a:p>
            <a:pPr marL="0" indent="-36000" defTabSz="180000">
              <a:lnSpc>
                <a:spcPct val="30000"/>
              </a:lnSpc>
              <a:buNone/>
            </a:pPr>
            <a:r>
              <a:rPr lang="en-US" altLang="ja-JP" sz="1700" dirty="0"/>
              <a:t>			}</a:t>
            </a:r>
          </a:p>
          <a:p>
            <a:pPr marL="0" indent="-36000" defTabSz="180000">
              <a:lnSpc>
                <a:spcPct val="30000"/>
              </a:lnSpc>
              <a:buNone/>
            </a:pPr>
            <a:r>
              <a:rPr lang="en-US" altLang="ja-JP" sz="1700" dirty="0"/>
              <a:t>	}, </a:t>
            </a:r>
          </a:p>
          <a:p>
            <a:pPr marL="0" indent="-36000" defTabSz="180000">
              <a:lnSpc>
                <a:spcPct val="30000"/>
              </a:lnSpc>
              <a:buNone/>
            </a:pPr>
            <a:r>
              <a:rPr lang="en-US" altLang="ja-JP" sz="1700" dirty="0"/>
              <a:t>	"behavior": {</a:t>
            </a:r>
          </a:p>
          <a:p>
            <a:pPr marL="0" indent="-36000" defTabSz="180000">
              <a:lnSpc>
                <a:spcPct val="30000"/>
              </a:lnSpc>
              <a:buNone/>
            </a:pPr>
            <a:r>
              <a:rPr lang="en-US" altLang="ja-JP" sz="1700" dirty="0"/>
              <a:t>		"processes": [</a:t>
            </a:r>
          </a:p>
          <a:p>
            <a:pPr marL="0" indent="-36000" defTabSz="180000">
              <a:lnSpc>
                <a:spcPct val="30000"/>
              </a:lnSpc>
              <a:buNone/>
            </a:pPr>
            <a:r>
              <a:rPr lang="en-US" altLang="ja-JP" sz="1700" dirty="0"/>
              <a:t>            		{</a:t>
            </a:r>
          </a:p>
          <a:p>
            <a:pPr marL="0" indent="-36000" defTabSz="180000">
              <a:lnSpc>
                <a:spcPct val="30000"/>
              </a:lnSpc>
              <a:buNone/>
            </a:pPr>
            <a:r>
              <a:rPr lang="en-US" altLang="ja-JP" sz="1700" dirty="0"/>
              <a:t>				"calls": [</a:t>
            </a:r>
          </a:p>
          <a:p>
            <a:pPr marL="0" indent="-36000" defTabSz="180000">
              <a:lnSpc>
                <a:spcPct val="30000"/>
              </a:lnSpc>
              <a:buNone/>
            </a:pPr>
            <a:r>
              <a:rPr lang="en-US" altLang="ja-JP" sz="1700" dirty="0"/>
              <a:t>					{"</a:t>
            </a:r>
            <a:r>
              <a:rPr lang="en-US" altLang="ja-JP" sz="1700" dirty="0" err="1"/>
              <a:t>api</a:t>
            </a:r>
            <a:r>
              <a:rPr lang="en-US" altLang="ja-JP" sz="1700" dirty="0"/>
              <a:t>": "</a:t>
            </a:r>
            <a:r>
              <a:rPr lang="en-US" altLang="ja-JP" sz="1700" dirty="0" err="1"/>
              <a:t>LdrLoadDll</a:t>
            </a:r>
            <a:r>
              <a:rPr lang="en-US" altLang="ja-JP" sz="1700" dirty="0"/>
              <a:t>“} ,</a:t>
            </a:r>
          </a:p>
          <a:p>
            <a:pPr marL="0" indent="-36000" defTabSz="180000">
              <a:lnSpc>
                <a:spcPct val="30000"/>
              </a:lnSpc>
              <a:buNone/>
            </a:pPr>
            <a:r>
              <a:rPr lang="en-US" altLang="ja-JP" sz="1700" dirty="0"/>
              <a:t>					{"</a:t>
            </a:r>
            <a:r>
              <a:rPr lang="en-US" altLang="ja-JP" sz="1700" dirty="0" err="1"/>
              <a:t>api</a:t>
            </a:r>
            <a:r>
              <a:rPr lang="en-US" altLang="ja-JP" sz="1700" dirty="0"/>
              <a:t>": "</a:t>
            </a:r>
            <a:r>
              <a:rPr lang="en-US" altLang="ja-JP" sz="1700" dirty="0" err="1"/>
              <a:t>NtOpenKey</a:t>
            </a:r>
            <a:r>
              <a:rPr lang="en-US" altLang="ja-JP" sz="1700" dirty="0"/>
              <a:t>"} ,</a:t>
            </a:r>
          </a:p>
          <a:p>
            <a:pPr marL="0" indent="-36000" defTabSz="180000">
              <a:lnSpc>
                <a:spcPct val="30000"/>
              </a:lnSpc>
              <a:buNone/>
            </a:pPr>
            <a:r>
              <a:rPr lang="en-US" altLang="ja-JP" sz="1700" dirty="0"/>
              <a:t>					…</a:t>
            </a:r>
          </a:p>
          <a:p>
            <a:pPr marL="0" indent="-36000" defTabSz="180000">
              <a:lnSpc>
                <a:spcPct val="30000"/>
              </a:lnSpc>
              <a:buNone/>
            </a:pPr>
            <a:r>
              <a:rPr lang="en-US" altLang="ja-JP" sz="1700" dirty="0"/>
              <a:t>		]</a:t>
            </a:r>
          </a:p>
          <a:p>
            <a:pPr marL="0" indent="-36000" defTabSz="180000">
              <a:lnSpc>
                <a:spcPct val="30000"/>
              </a:lnSpc>
              <a:buNone/>
            </a:pPr>
            <a:r>
              <a:rPr lang="en-US" altLang="ja-JP" sz="1700" dirty="0"/>
              <a:t>	}</a:t>
            </a:r>
          </a:p>
          <a:p>
            <a:pPr marL="0" indent="-36000" defTabSz="180000">
              <a:lnSpc>
                <a:spcPct val="30000"/>
              </a:lnSpc>
              <a:buNone/>
            </a:pPr>
            <a:r>
              <a:rPr lang="en-US" altLang="ja-JP" sz="1700" dirty="0"/>
              <a:t>}</a:t>
            </a:r>
          </a:p>
          <a:p>
            <a:pPr marL="0" indent="-36000" defTabSz="180000">
              <a:lnSpc>
                <a:spcPct val="30000"/>
              </a:lnSpc>
              <a:buNone/>
            </a:pPr>
            <a:endParaRPr lang="en-US" altLang="ja-JP" sz="1200" dirty="0"/>
          </a:p>
        </p:txBody>
      </p:sp>
      <p:sp>
        <p:nvSpPr>
          <p:cNvPr id="4" name="スライド番号プレースホルダー 3">
            <a:extLst>
              <a:ext uri="{FF2B5EF4-FFF2-40B4-BE49-F238E27FC236}">
                <a16:creationId xmlns:a16="http://schemas.microsoft.com/office/drawing/2014/main" id="{988EAACA-5BB7-4BEB-AD25-FB454C521300}"/>
              </a:ext>
            </a:extLst>
          </p:cNvPr>
          <p:cNvSpPr>
            <a:spLocks noGrp="1"/>
          </p:cNvSpPr>
          <p:nvPr>
            <p:ph type="sldNum" sz="quarter" idx="12"/>
          </p:nvPr>
        </p:nvSpPr>
        <p:spPr/>
        <p:txBody>
          <a:bodyPr/>
          <a:lstStyle/>
          <a:p>
            <a:fld id="{1187C39B-9890-4573-9099-0FE398EC5594}" type="slidenum">
              <a:rPr kumimoji="1" lang="ja-JP" altLang="en-US" sz="1600" smtClean="0"/>
              <a:t>10</a:t>
            </a:fld>
            <a:endParaRPr kumimoji="1" lang="ja-JP" altLang="en-US" sz="1600" dirty="0"/>
          </a:p>
        </p:txBody>
      </p:sp>
      <p:sp>
        <p:nvSpPr>
          <p:cNvPr id="5" name="吹き出し: 四角形 4">
            <a:extLst>
              <a:ext uri="{FF2B5EF4-FFF2-40B4-BE49-F238E27FC236}">
                <a16:creationId xmlns:a16="http://schemas.microsoft.com/office/drawing/2014/main" id="{9736449E-51F1-41BA-B347-EE2735F9100B}"/>
              </a:ext>
            </a:extLst>
          </p:cNvPr>
          <p:cNvSpPr/>
          <p:nvPr/>
        </p:nvSpPr>
        <p:spPr>
          <a:xfrm>
            <a:off x="6563531" y="2630372"/>
            <a:ext cx="2425485" cy="612648"/>
          </a:xfrm>
          <a:prstGeom prst="wedgeRectCallout">
            <a:avLst>
              <a:gd name="adj1" fmla="val -100498"/>
              <a:gd name="adj2" fmla="val -1465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Kaspersky</a:t>
            </a:r>
            <a:r>
              <a:rPr kumimoji="1" lang="ja-JP" altLang="en-US" dirty="0"/>
              <a:t>による命名</a:t>
            </a:r>
          </a:p>
        </p:txBody>
      </p:sp>
      <p:sp>
        <p:nvSpPr>
          <p:cNvPr id="6" name="正方形/長方形 5">
            <a:extLst>
              <a:ext uri="{FF2B5EF4-FFF2-40B4-BE49-F238E27FC236}">
                <a16:creationId xmlns:a16="http://schemas.microsoft.com/office/drawing/2014/main" id="{FC9E781D-7FC8-47B2-8C9E-91E0D4E77644}"/>
              </a:ext>
            </a:extLst>
          </p:cNvPr>
          <p:cNvSpPr/>
          <p:nvPr/>
        </p:nvSpPr>
        <p:spPr>
          <a:xfrm>
            <a:off x="1596325" y="2630372"/>
            <a:ext cx="3704095" cy="4847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C52F64AA-4995-4561-A4B6-CA1DBD97D6E5}"/>
              </a:ext>
            </a:extLst>
          </p:cNvPr>
          <p:cNvSpPr/>
          <p:nvPr/>
        </p:nvSpPr>
        <p:spPr>
          <a:xfrm>
            <a:off x="1914041" y="4479836"/>
            <a:ext cx="2038027" cy="67335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吹き出し: 四角形 7">
            <a:extLst>
              <a:ext uri="{FF2B5EF4-FFF2-40B4-BE49-F238E27FC236}">
                <a16:creationId xmlns:a16="http://schemas.microsoft.com/office/drawing/2014/main" id="{8F3C2BD6-8DD7-4C38-BD33-6CDFB6FC4D0D}"/>
              </a:ext>
            </a:extLst>
          </p:cNvPr>
          <p:cNvSpPr/>
          <p:nvPr/>
        </p:nvSpPr>
        <p:spPr>
          <a:xfrm>
            <a:off x="5858360" y="5222463"/>
            <a:ext cx="3130656" cy="612648"/>
          </a:xfrm>
          <a:prstGeom prst="wedgeRectCallout">
            <a:avLst>
              <a:gd name="adj1" fmla="val -109574"/>
              <a:gd name="adj2" fmla="val -96873"/>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呼び出された</a:t>
            </a:r>
            <a:r>
              <a:rPr kumimoji="1" lang="en-US" altLang="ja-JP" dirty="0"/>
              <a:t>API</a:t>
            </a:r>
            <a:r>
              <a:rPr kumimoji="1" lang="ja-JP" altLang="en-US" dirty="0"/>
              <a:t>名のログ</a:t>
            </a:r>
          </a:p>
        </p:txBody>
      </p:sp>
      <p:sp>
        <p:nvSpPr>
          <p:cNvPr id="10" name="正方形/長方形 9">
            <a:extLst>
              <a:ext uri="{FF2B5EF4-FFF2-40B4-BE49-F238E27FC236}">
                <a16:creationId xmlns:a16="http://schemas.microsoft.com/office/drawing/2014/main" id="{0F1EEE33-9AA5-43E6-A706-C665DB2996BE}"/>
              </a:ext>
            </a:extLst>
          </p:cNvPr>
          <p:cNvSpPr/>
          <p:nvPr/>
        </p:nvSpPr>
        <p:spPr>
          <a:xfrm>
            <a:off x="6441670" y="3711844"/>
            <a:ext cx="1756933" cy="216976"/>
          </a:xfrm>
          <a:prstGeom prst="rect">
            <a:avLst/>
          </a:prstGeom>
          <a:solidFill>
            <a:srgbClr val="1FE115">
              <a:alpha val="2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7D94AD6-9456-43E3-B86D-A9D7179A0EC8}"/>
              </a:ext>
            </a:extLst>
          </p:cNvPr>
          <p:cNvSpPr txBox="1"/>
          <p:nvPr/>
        </p:nvSpPr>
        <p:spPr>
          <a:xfrm>
            <a:off x="6377553" y="3634352"/>
            <a:ext cx="3130656" cy="369332"/>
          </a:xfrm>
          <a:prstGeom prst="rect">
            <a:avLst/>
          </a:prstGeom>
          <a:noFill/>
          <a:ln>
            <a:solidFill>
              <a:schemeClr val="tx1"/>
            </a:solidFill>
          </a:ln>
        </p:spPr>
        <p:txBody>
          <a:bodyPr wrap="square" rtlCol="0">
            <a:spAutoFit/>
          </a:bodyPr>
          <a:lstStyle/>
          <a:p>
            <a:r>
              <a:rPr kumimoji="1" lang="en-US" altLang="ja-JP" dirty="0"/>
              <a:t>Trojan.Win32.Jorik.Vobfus.fqzm</a:t>
            </a:r>
            <a:endParaRPr kumimoji="1" lang="ja-JP" altLang="en-US" dirty="0"/>
          </a:p>
        </p:txBody>
      </p:sp>
      <p:sp>
        <p:nvSpPr>
          <p:cNvPr id="12" name="吹き出し: 四角形 11">
            <a:extLst>
              <a:ext uri="{FF2B5EF4-FFF2-40B4-BE49-F238E27FC236}">
                <a16:creationId xmlns:a16="http://schemas.microsoft.com/office/drawing/2014/main" id="{0D5454FA-C67C-496C-96EC-D2DC1A6124FF}"/>
              </a:ext>
            </a:extLst>
          </p:cNvPr>
          <p:cNvSpPr/>
          <p:nvPr/>
        </p:nvSpPr>
        <p:spPr>
          <a:xfrm>
            <a:off x="7117596" y="4376145"/>
            <a:ext cx="1724188" cy="440366"/>
          </a:xfrm>
          <a:prstGeom prst="wedgeRectCallout">
            <a:avLst>
              <a:gd name="adj1" fmla="val -51060"/>
              <a:gd name="adj2" fmla="val -143115"/>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ファミリ名</a:t>
            </a:r>
          </a:p>
        </p:txBody>
      </p:sp>
    </p:spTree>
    <p:extLst>
      <p:ext uri="{BB962C8B-B14F-4D97-AF65-F5344CB8AC3E}">
        <p14:creationId xmlns:p14="http://schemas.microsoft.com/office/powerpoint/2010/main" val="2992545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735D6B-E15F-4628-81FE-2CD51827ED90}"/>
              </a:ext>
            </a:extLst>
          </p:cNvPr>
          <p:cNvSpPr>
            <a:spLocks noGrp="1"/>
          </p:cNvSpPr>
          <p:nvPr>
            <p:ph type="title"/>
          </p:nvPr>
        </p:nvSpPr>
        <p:spPr/>
        <p:txBody>
          <a:bodyPr/>
          <a:lstStyle/>
          <a:p>
            <a:r>
              <a:rPr kumimoji="1" lang="ja-JP" altLang="en-US" dirty="0"/>
              <a:t>研究に用いる検体</a:t>
            </a:r>
          </a:p>
        </p:txBody>
      </p:sp>
      <p:sp>
        <p:nvSpPr>
          <p:cNvPr id="4" name="スライド番号プレースホルダー 3">
            <a:extLst>
              <a:ext uri="{FF2B5EF4-FFF2-40B4-BE49-F238E27FC236}">
                <a16:creationId xmlns:a16="http://schemas.microsoft.com/office/drawing/2014/main" id="{8B4C775E-C62A-4D58-AD42-DD8C419FBFF4}"/>
              </a:ext>
            </a:extLst>
          </p:cNvPr>
          <p:cNvSpPr>
            <a:spLocks noGrp="1"/>
          </p:cNvSpPr>
          <p:nvPr>
            <p:ph type="sldNum" sz="quarter" idx="12"/>
          </p:nvPr>
        </p:nvSpPr>
        <p:spPr/>
        <p:txBody>
          <a:bodyPr/>
          <a:lstStyle/>
          <a:p>
            <a:fld id="{1187C39B-9890-4573-9099-0FE398EC5594}" type="slidenum">
              <a:rPr kumimoji="1" lang="ja-JP" altLang="en-US" sz="1600" smtClean="0"/>
              <a:t>11</a:t>
            </a:fld>
            <a:endParaRPr kumimoji="1" lang="ja-JP" altLang="en-US" sz="1600"/>
          </a:p>
        </p:txBody>
      </p:sp>
      <p:graphicFrame>
        <p:nvGraphicFramePr>
          <p:cNvPr id="5" name="オブジェクト 4">
            <a:extLst>
              <a:ext uri="{FF2B5EF4-FFF2-40B4-BE49-F238E27FC236}">
                <a16:creationId xmlns:a16="http://schemas.microsoft.com/office/drawing/2014/main" id="{F0B72D57-9AA0-4955-A08E-427A1CB12692}"/>
              </a:ext>
            </a:extLst>
          </p:cNvPr>
          <p:cNvGraphicFramePr>
            <a:graphicFrameLocks noChangeAspect="1"/>
          </p:cNvGraphicFramePr>
          <p:nvPr/>
        </p:nvGraphicFramePr>
        <p:xfrm>
          <a:off x="7908925" y="758825"/>
          <a:ext cx="3521075" cy="5624513"/>
        </p:xfrm>
        <a:graphic>
          <a:graphicData uri="http://schemas.openxmlformats.org/presentationml/2006/ole">
            <mc:AlternateContent xmlns:mc="http://schemas.openxmlformats.org/markup-compatibility/2006">
              <mc:Choice xmlns:v="urn:schemas-microsoft-com:vml" Requires="v">
                <p:oleObj name="Worksheet" r:id="rId2" imgW="3105084" imgH="5486400" progId="Excel.Sheet.12">
                  <p:embed/>
                </p:oleObj>
              </mc:Choice>
              <mc:Fallback>
                <p:oleObj name="Worksheet" r:id="rId2" imgW="3105084" imgH="5486400" progId="Excel.Sheet.12">
                  <p:embed/>
                  <p:pic>
                    <p:nvPicPr>
                      <p:cNvPr id="5" name="オブジェクト 4">
                        <a:extLst>
                          <a:ext uri="{FF2B5EF4-FFF2-40B4-BE49-F238E27FC236}">
                            <a16:creationId xmlns:a16="http://schemas.microsoft.com/office/drawing/2014/main" id="{F0B72D57-9AA0-4955-A08E-427A1CB12692}"/>
                          </a:ext>
                        </a:extLst>
                      </p:cNvPr>
                      <p:cNvPicPr/>
                      <p:nvPr/>
                    </p:nvPicPr>
                    <p:blipFill>
                      <a:blip r:embed="rId3"/>
                      <a:stretch>
                        <a:fillRect/>
                      </a:stretch>
                    </p:blipFill>
                    <p:spPr>
                      <a:xfrm>
                        <a:off x="7908925" y="758825"/>
                        <a:ext cx="3521075" cy="5624513"/>
                      </a:xfrm>
                      <a:prstGeom prst="rect">
                        <a:avLst/>
                      </a:prstGeom>
                    </p:spPr>
                  </p:pic>
                </p:oleObj>
              </mc:Fallback>
            </mc:AlternateContent>
          </a:graphicData>
        </a:graphic>
      </p:graphicFrame>
      <p:sp>
        <p:nvSpPr>
          <p:cNvPr id="7" name="コンテンツ プレースホルダー 2">
            <a:extLst>
              <a:ext uri="{FF2B5EF4-FFF2-40B4-BE49-F238E27FC236}">
                <a16:creationId xmlns:a16="http://schemas.microsoft.com/office/drawing/2014/main" id="{3C43B2DA-8055-479B-8986-539E3DDE582D}"/>
              </a:ext>
            </a:extLst>
          </p:cNvPr>
          <p:cNvSpPr>
            <a:spLocks noGrp="1"/>
          </p:cNvSpPr>
          <p:nvPr>
            <p:ph idx="1"/>
          </p:nvPr>
        </p:nvSpPr>
        <p:spPr>
          <a:xfrm>
            <a:off x="1097280" y="1845734"/>
            <a:ext cx="10058400" cy="4023360"/>
          </a:xfrm>
        </p:spPr>
        <p:txBody>
          <a:bodyPr>
            <a:normAutofit/>
          </a:bodyPr>
          <a:lstStyle/>
          <a:p>
            <a:pPr marL="251460" indent="-342900">
              <a:lnSpc>
                <a:spcPct val="150000"/>
              </a:lnSpc>
              <a:buFont typeface="Wingdings" panose="05000000000000000000" pitchFamily="2" charset="2"/>
              <a:buChar char="l"/>
            </a:pPr>
            <a:r>
              <a:rPr lang="en-US" altLang="ja-JP" sz="2200" dirty="0"/>
              <a:t>API</a:t>
            </a:r>
            <a:r>
              <a:rPr lang="ja-JP" altLang="en-US" sz="2200" dirty="0"/>
              <a:t>コールが</a:t>
            </a:r>
            <a:r>
              <a:rPr lang="en-US" altLang="ja-JP" sz="2200" dirty="0"/>
              <a:t>1</a:t>
            </a:r>
            <a:r>
              <a:rPr lang="ja-JP" altLang="en-US" sz="2200" dirty="0"/>
              <a:t>つ以上呼び出されているもの</a:t>
            </a:r>
            <a:endParaRPr lang="en-US" altLang="ja-JP" sz="2200" dirty="0"/>
          </a:p>
          <a:p>
            <a:pPr marL="251460" indent="-342900">
              <a:lnSpc>
                <a:spcPct val="150000"/>
              </a:lnSpc>
              <a:buFont typeface="Wingdings" panose="05000000000000000000" pitchFamily="2" charset="2"/>
              <a:buChar char="l"/>
            </a:pPr>
            <a:r>
              <a:rPr lang="ja-JP" altLang="en-US" sz="2200" dirty="0"/>
              <a:t>ファミリ内の検体数が</a:t>
            </a:r>
            <a:r>
              <a:rPr lang="en-US" altLang="ja-JP" sz="2200" dirty="0"/>
              <a:t>100</a:t>
            </a:r>
            <a:r>
              <a:rPr lang="ja-JP" altLang="en-US" sz="2200" dirty="0"/>
              <a:t>以上のものを使用</a:t>
            </a:r>
          </a:p>
        </p:txBody>
      </p:sp>
    </p:spTree>
    <p:extLst>
      <p:ext uri="{BB962C8B-B14F-4D97-AF65-F5344CB8AC3E}">
        <p14:creationId xmlns:p14="http://schemas.microsoft.com/office/powerpoint/2010/main" val="3445404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735D6B-E15F-4628-81FE-2CD51827ED90}"/>
              </a:ext>
            </a:extLst>
          </p:cNvPr>
          <p:cNvSpPr>
            <a:spLocks noGrp="1"/>
          </p:cNvSpPr>
          <p:nvPr>
            <p:ph type="title"/>
          </p:nvPr>
        </p:nvSpPr>
        <p:spPr/>
        <p:txBody>
          <a:bodyPr/>
          <a:lstStyle/>
          <a:p>
            <a:r>
              <a:rPr kumimoji="1" lang="ja-JP" altLang="en-US" dirty="0"/>
              <a:t>評価実験結果</a:t>
            </a:r>
          </a:p>
        </p:txBody>
      </p:sp>
      <p:sp>
        <p:nvSpPr>
          <p:cNvPr id="4" name="スライド番号プレースホルダー 3">
            <a:extLst>
              <a:ext uri="{FF2B5EF4-FFF2-40B4-BE49-F238E27FC236}">
                <a16:creationId xmlns:a16="http://schemas.microsoft.com/office/drawing/2014/main" id="{8B4C775E-C62A-4D58-AD42-DD8C419FBFF4}"/>
              </a:ext>
            </a:extLst>
          </p:cNvPr>
          <p:cNvSpPr>
            <a:spLocks noGrp="1"/>
          </p:cNvSpPr>
          <p:nvPr>
            <p:ph type="sldNum" sz="quarter" idx="12"/>
          </p:nvPr>
        </p:nvSpPr>
        <p:spPr/>
        <p:txBody>
          <a:bodyPr/>
          <a:lstStyle/>
          <a:p>
            <a:fld id="{1187C39B-9890-4573-9099-0FE398EC5594}" type="slidenum">
              <a:rPr kumimoji="1" lang="ja-JP" altLang="en-US" sz="1600" smtClean="0"/>
              <a:t>12</a:t>
            </a:fld>
            <a:endParaRPr kumimoji="1" lang="ja-JP" altLang="en-US" sz="1600"/>
          </a:p>
        </p:txBody>
      </p:sp>
      <p:pic>
        <p:nvPicPr>
          <p:cNvPr id="8" name="図 7" descr="テーブル&#10;&#10;自動的に生成された説明">
            <a:extLst>
              <a:ext uri="{FF2B5EF4-FFF2-40B4-BE49-F238E27FC236}">
                <a16:creationId xmlns:a16="http://schemas.microsoft.com/office/drawing/2014/main" id="{0FE1EA92-412D-4BA6-B7F8-B2ACF84BFFC7}"/>
              </a:ext>
            </a:extLst>
          </p:cNvPr>
          <p:cNvPicPr>
            <a:picLocks noChangeAspect="1"/>
          </p:cNvPicPr>
          <p:nvPr/>
        </p:nvPicPr>
        <p:blipFill rotWithShape="1">
          <a:blip r:embed="rId2">
            <a:extLst>
              <a:ext uri="{28A0092B-C50C-407E-A947-70E740481C1C}">
                <a14:useLocalDpi xmlns:a14="http://schemas.microsoft.com/office/drawing/2010/main" val="0"/>
              </a:ext>
            </a:extLst>
          </a:blip>
          <a:srcRect b="48218"/>
          <a:stretch/>
        </p:blipFill>
        <p:spPr>
          <a:xfrm>
            <a:off x="1565737" y="2362118"/>
            <a:ext cx="4530263" cy="3824585"/>
          </a:xfrm>
          <a:prstGeom prst="rect">
            <a:avLst/>
          </a:prstGeom>
        </p:spPr>
      </p:pic>
      <p:grpSp>
        <p:nvGrpSpPr>
          <p:cNvPr id="9" name="グループ化 8">
            <a:extLst>
              <a:ext uri="{FF2B5EF4-FFF2-40B4-BE49-F238E27FC236}">
                <a16:creationId xmlns:a16="http://schemas.microsoft.com/office/drawing/2014/main" id="{A2AC911C-0B2E-4DFA-AFAF-12E5FB663B5A}"/>
              </a:ext>
            </a:extLst>
          </p:cNvPr>
          <p:cNvGrpSpPr/>
          <p:nvPr/>
        </p:nvGrpSpPr>
        <p:grpSpPr>
          <a:xfrm>
            <a:off x="6096000" y="2362119"/>
            <a:ext cx="4530263" cy="3824584"/>
            <a:chOff x="6920802" y="1144292"/>
            <a:chExt cx="4206440" cy="3817750"/>
          </a:xfrm>
        </p:grpSpPr>
        <p:pic>
          <p:nvPicPr>
            <p:cNvPr id="10" name="図 9" descr="テーブル&#10;&#10;自動的に生成された説明">
              <a:extLst>
                <a:ext uri="{FF2B5EF4-FFF2-40B4-BE49-F238E27FC236}">
                  <a16:creationId xmlns:a16="http://schemas.microsoft.com/office/drawing/2014/main" id="{C264FF71-DFD1-4474-8AA9-727EED5768D9}"/>
                </a:ext>
              </a:extLst>
            </p:cNvPr>
            <p:cNvPicPr>
              <a:picLocks noChangeAspect="1"/>
            </p:cNvPicPr>
            <p:nvPr/>
          </p:nvPicPr>
          <p:blipFill rotWithShape="1">
            <a:blip r:embed="rId2">
              <a:extLst>
                <a:ext uri="{28A0092B-C50C-407E-A947-70E740481C1C}">
                  <a14:useLocalDpi xmlns:a14="http://schemas.microsoft.com/office/drawing/2010/main" val="0"/>
                </a:ext>
              </a:extLst>
            </a:blip>
            <a:srcRect b="92505"/>
            <a:stretch/>
          </p:blipFill>
          <p:spPr>
            <a:xfrm>
              <a:off x="6920802" y="1144292"/>
              <a:ext cx="4206440" cy="514027"/>
            </a:xfrm>
            <a:prstGeom prst="rect">
              <a:avLst/>
            </a:prstGeom>
          </p:spPr>
        </p:pic>
        <p:pic>
          <p:nvPicPr>
            <p:cNvPr id="11" name="図 10" descr="テーブル&#10;&#10;自動的に生成された説明">
              <a:extLst>
                <a:ext uri="{FF2B5EF4-FFF2-40B4-BE49-F238E27FC236}">
                  <a16:creationId xmlns:a16="http://schemas.microsoft.com/office/drawing/2014/main" id="{E2ED04F6-57AE-4932-AD3C-B915E4275B81}"/>
                </a:ext>
              </a:extLst>
            </p:cNvPr>
            <p:cNvPicPr>
              <a:picLocks noChangeAspect="1"/>
            </p:cNvPicPr>
            <p:nvPr/>
          </p:nvPicPr>
          <p:blipFill rotWithShape="1">
            <a:blip r:embed="rId2">
              <a:extLst>
                <a:ext uri="{28A0092B-C50C-407E-A947-70E740481C1C}">
                  <a14:useLocalDpi xmlns:a14="http://schemas.microsoft.com/office/drawing/2010/main" val="0"/>
                </a:ext>
              </a:extLst>
            </a:blip>
            <a:srcRect t="51827"/>
            <a:stretch/>
          </p:blipFill>
          <p:spPr>
            <a:xfrm>
              <a:off x="6920802" y="1658319"/>
              <a:ext cx="4206440" cy="3303723"/>
            </a:xfrm>
            <a:prstGeom prst="rect">
              <a:avLst/>
            </a:prstGeom>
          </p:spPr>
        </p:pic>
      </p:grpSp>
      <p:sp>
        <p:nvSpPr>
          <p:cNvPr id="12" name="テキスト ボックス 11">
            <a:extLst>
              <a:ext uri="{FF2B5EF4-FFF2-40B4-BE49-F238E27FC236}">
                <a16:creationId xmlns:a16="http://schemas.microsoft.com/office/drawing/2014/main" id="{3F1A3E59-C153-43E5-996B-B36F9482A582}"/>
              </a:ext>
            </a:extLst>
          </p:cNvPr>
          <p:cNvSpPr txBox="1"/>
          <p:nvPr/>
        </p:nvSpPr>
        <p:spPr>
          <a:xfrm>
            <a:off x="3385436" y="2010442"/>
            <a:ext cx="5421127" cy="369332"/>
          </a:xfrm>
          <a:prstGeom prst="rect">
            <a:avLst/>
          </a:prstGeom>
          <a:noFill/>
        </p:spPr>
        <p:txBody>
          <a:bodyPr wrap="square" rtlCol="0">
            <a:spAutoFit/>
          </a:bodyPr>
          <a:lstStyle/>
          <a:p>
            <a:pPr algn="ctr"/>
            <a:r>
              <a:rPr kumimoji="1" lang="ja-JP" altLang="en-US" dirty="0"/>
              <a:t>表</a:t>
            </a:r>
            <a:r>
              <a:rPr kumimoji="1" lang="en-US" altLang="ja-JP" dirty="0"/>
              <a:t>1. </a:t>
            </a:r>
            <a:r>
              <a:rPr kumimoji="1" lang="ja-JP" altLang="en-US" dirty="0"/>
              <a:t>学習モデルごとの</a:t>
            </a:r>
            <a:r>
              <a:rPr kumimoji="1" lang="en-US" altLang="ja-JP" dirty="0"/>
              <a:t>SVM</a:t>
            </a:r>
            <a:r>
              <a:rPr kumimoji="1" lang="ja-JP" altLang="en-US" dirty="0"/>
              <a:t>による精度</a:t>
            </a:r>
            <a:r>
              <a:rPr kumimoji="1" lang="en-US" altLang="ja-JP" dirty="0"/>
              <a:t>(</a:t>
            </a:r>
            <a:r>
              <a:rPr kumimoji="1" lang="ja-JP" altLang="en-US" dirty="0"/>
              <a:t>単位</a:t>
            </a:r>
            <a:r>
              <a:rPr kumimoji="1" lang="en-US" altLang="ja-JP" dirty="0"/>
              <a:t>:%)</a:t>
            </a:r>
            <a:endParaRPr kumimoji="1" lang="ja-JP" altLang="en-US" dirty="0"/>
          </a:p>
        </p:txBody>
      </p:sp>
      <p:sp>
        <p:nvSpPr>
          <p:cNvPr id="13" name="正方形/長方形 12">
            <a:extLst>
              <a:ext uri="{FF2B5EF4-FFF2-40B4-BE49-F238E27FC236}">
                <a16:creationId xmlns:a16="http://schemas.microsoft.com/office/drawing/2014/main" id="{98A05747-85C7-4145-876C-2E8729F56798}"/>
              </a:ext>
            </a:extLst>
          </p:cNvPr>
          <p:cNvSpPr/>
          <p:nvPr/>
        </p:nvSpPr>
        <p:spPr>
          <a:xfrm>
            <a:off x="6096000" y="5422543"/>
            <a:ext cx="4530263" cy="266868"/>
          </a:xfrm>
          <a:prstGeom prst="rect">
            <a:avLst/>
          </a:prstGeom>
          <a:solidFill>
            <a:srgbClr val="F6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6274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8E9473-E566-4980-91FB-039175EF860B}"/>
              </a:ext>
            </a:extLst>
          </p:cNvPr>
          <p:cNvSpPr>
            <a:spLocks noGrp="1"/>
          </p:cNvSpPr>
          <p:nvPr>
            <p:ph type="title"/>
          </p:nvPr>
        </p:nvSpPr>
        <p:spPr/>
        <p:txBody>
          <a:bodyPr/>
          <a:lstStyle/>
          <a:p>
            <a:r>
              <a:rPr lang="ja-JP" altLang="en-US" dirty="0"/>
              <a:t>結論</a:t>
            </a:r>
            <a:endParaRPr kumimoji="1" lang="ja-JP" altLang="en-US" dirty="0"/>
          </a:p>
        </p:txBody>
      </p:sp>
      <p:sp>
        <p:nvSpPr>
          <p:cNvPr id="3" name="コンテンツ プレースホルダー 2">
            <a:extLst>
              <a:ext uri="{FF2B5EF4-FFF2-40B4-BE49-F238E27FC236}">
                <a16:creationId xmlns:a16="http://schemas.microsoft.com/office/drawing/2014/main" id="{140B1CE7-E46A-44EC-BDA9-E5B33DF144D9}"/>
              </a:ext>
            </a:extLst>
          </p:cNvPr>
          <p:cNvSpPr>
            <a:spLocks noGrp="1"/>
          </p:cNvSpPr>
          <p:nvPr>
            <p:ph idx="1"/>
          </p:nvPr>
        </p:nvSpPr>
        <p:spPr>
          <a:xfrm>
            <a:off x="1097280" y="1737360"/>
            <a:ext cx="10058400" cy="4423330"/>
          </a:xfrm>
        </p:spPr>
        <p:txBody>
          <a:bodyPr>
            <a:noAutofit/>
          </a:bodyPr>
          <a:lstStyle/>
          <a:p>
            <a:pPr>
              <a:lnSpc>
                <a:spcPct val="150000"/>
              </a:lnSpc>
              <a:buFont typeface="Wingdings" panose="05000000000000000000" pitchFamily="2" charset="2"/>
              <a:buChar char="l"/>
            </a:pPr>
            <a:r>
              <a:rPr kumimoji="1" lang="ja-JP" altLang="en-US" sz="2200" dirty="0"/>
              <a:t>まとめ</a:t>
            </a:r>
            <a:endParaRPr kumimoji="1" lang="en-US" altLang="ja-JP" sz="2200" dirty="0"/>
          </a:p>
          <a:p>
            <a:pPr marL="578358" lvl="1" indent="-285750">
              <a:lnSpc>
                <a:spcPct val="150000"/>
              </a:lnSpc>
              <a:buFont typeface="Wingdings" panose="05000000000000000000" pitchFamily="2" charset="2"/>
              <a:buChar char="Ø"/>
            </a:pPr>
            <a:r>
              <a:rPr kumimoji="1" lang="ja-JP" altLang="en-US" sz="2200" dirty="0"/>
              <a:t>本研究では、マルウェアの動的解析結果から</a:t>
            </a:r>
            <a:r>
              <a:rPr kumimoji="1" lang="en-US" altLang="ja-JP" sz="2200" dirty="0"/>
              <a:t>API</a:t>
            </a:r>
            <a:r>
              <a:rPr kumimoji="1" lang="ja-JP" altLang="en-US" sz="2200" dirty="0"/>
              <a:t>コール列を取り出し、それらの</a:t>
            </a:r>
            <a:r>
              <a:rPr kumimoji="1" lang="en-US" altLang="ja-JP" sz="2200" dirty="0"/>
              <a:t>Paragraph Vector</a:t>
            </a:r>
            <a:r>
              <a:rPr kumimoji="1" lang="ja-JP" altLang="en-US" sz="2200" dirty="0"/>
              <a:t>を作成し、</a:t>
            </a:r>
            <a:r>
              <a:rPr kumimoji="1" lang="en-US" altLang="ja-JP" sz="2200" dirty="0"/>
              <a:t>Paragraph </a:t>
            </a:r>
            <a:r>
              <a:rPr lang="en-US" altLang="ja-JP" sz="2200" dirty="0"/>
              <a:t>Vector</a:t>
            </a:r>
            <a:r>
              <a:rPr lang="ja-JP" altLang="en-US" sz="2200" dirty="0"/>
              <a:t>の二値分類を</a:t>
            </a:r>
            <a:r>
              <a:rPr lang="en-US" altLang="ja-JP" sz="2200" dirty="0"/>
              <a:t>SVM</a:t>
            </a:r>
            <a:r>
              <a:rPr lang="ja-JP" altLang="en-US" sz="2200" dirty="0"/>
              <a:t>により行うことでマルウェアの亜種分類を行った。</a:t>
            </a:r>
            <a:endParaRPr lang="en-US" altLang="ja-JP" sz="2200" dirty="0"/>
          </a:p>
          <a:p>
            <a:pPr marL="578358" lvl="1" indent="-285750">
              <a:lnSpc>
                <a:spcPct val="150000"/>
              </a:lnSpc>
              <a:buFont typeface="Wingdings" panose="05000000000000000000" pitchFamily="2" charset="2"/>
              <a:buChar char="Ø"/>
            </a:pPr>
            <a:r>
              <a:rPr kumimoji="1" lang="ja-JP" altLang="en-US" sz="2200" dirty="0"/>
              <a:t>亜種判定</a:t>
            </a:r>
            <a:r>
              <a:rPr lang="ja-JP" altLang="en-US" sz="2200" dirty="0"/>
              <a:t>の平均</a:t>
            </a:r>
            <a:r>
              <a:rPr kumimoji="1" lang="ja-JP" altLang="en-US" sz="2200" dirty="0"/>
              <a:t>精度は、</a:t>
            </a:r>
            <a:r>
              <a:rPr lang="en-US" altLang="ja-JP" sz="2200" dirty="0"/>
              <a:t>PV-DM</a:t>
            </a:r>
            <a:r>
              <a:rPr lang="ja-JP" altLang="en-US" sz="2200" dirty="0"/>
              <a:t>モデルを用いた場合は佐藤らの研究結果よりも約</a:t>
            </a:r>
            <a:r>
              <a:rPr lang="en-US" altLang="ja-JP" sz="2200" dirty="0"/>
              <a:t>10%</a:t>
            </a:r>
            <a:r>
              <a:rPr lang="ja-JP" altLang="en-US" sz="2200" dirty="0"/>
              <a:t>向上し、</a:t>
            </a:r>
            <a:r>
              <a:rPr lang="en-US" altLang="ja-JP" sz="2200" dirty="0"/>
              <a:t>PV-DBOW</a:t>
            </a:r>
            <a:r>
              <a:rPr lang="ja-JP" altLang="en-US" sz="2200" dirty="0"/>
              <a:t>モデルを用いた場合は約</a:t>
            </a:r>
            <a:r>
              <a:rPr lang="en-US" altLang="ja-JP" sz="2200" dirty="0"/>
              <a:t>13%</a:t>
            </a:r>
            <a:r>
              <a:rPr lang="ja-JP" altLang="en-US" sz="2200" dirty="0"/>
              <a:t>向上した。</a:t>
            </a:r>
            <a:endParaRPr lang="en-US" altLang="ja-JP" sz="2200" dirty="0"/>
          </a:p>
          <a:p>
            <a:pPr>
              <a:lnSpc>
                <a:spcPct val="150000"/>
              </a:lnSpc>
              <a:buFont typeface="Wingdings" panose="05000000000000000000" pitchFamily="2" charset="2"/>
              <a:buChar char="l"/>
            </a:pPr>
            <a:r>
              <a:rPr kumimoji="1" lang="ja-JP" altLang="en-US" sz="2200" dirty="0"/>
              <a:t>今後の課題</a:t>
            </a:r>
          </a:p>
          <a:p>
            <a:pPr lvl="1">
              <a:lnSpc>
                <a:spcPct val="150000"/>
              </a:lnSpc>
              <a:buFont typeface="Wingdings" panose="05000000000000000000" pitchFamily="2" charset="2"/>
              <a:buChar char="Ø"/>
            </a:pPr>
            <a:r>
              <a:rPr lang="en-US" altLang="ja-JP" sz="2200" dirty="0"/>
              <a:t>PV-DBOW</a:t>
            </a:r>
            <a:r>
              <a:rPr lang="ja-JP" altLang="en-US" sz="2200" dirty="0"/>
              <a:t>モデルの入力として</a:t>
            </a:r>
            <a:r>
              <a:rPr lang="en-US" altLang="ja-JP" sz="2200" dirty="0"/>
              <a:t>API</a:t>
            </a:r>
            <a:r>
              <a:rPr lang="ja-JP" altLang="en-US" sz="2200" dirty="0"/>
              <a:t>名以外</a:t>
            </a:r>
            <a:r>
              <a:rPr lang="ja-JP" altLang="en-US" sz="2200"/>
              <a:t>のマルウェアの特徴</a:t>
            </a:r>
            <a:r>
              <a:rPr lang="ja-JP" altLang="en-US" sz="2200" dirty="0"/>
              <a:t>を加える。</a:t>
            </a:r>
            <a:endParaRPr lang="en-US" altLang="ja-JP" sz="2200" dirty="0"/>
          </a:p>
        </p:txBody>
      </p:sp>
      <p:sp>
        <p:nvSpPr>
          <p:cNvPr id="4" name="スライド番号プレースホルダー 3">
            <a:extLst>
              <a:ext uri="{FF2B5EF4-FFF2-40B4-BE49-F238E27FC236}">
                <a16:creationId xmlns:a16="http://schemas.microsoft.com/office/drawing/2014/main" id="{172AF406-E263-460C-B083-9476AD4D42A0}"/>
              </a:ext>
            </a:extLst>
          </p:cNvPr>
          <p:cNvSpPr>
            <a:spLocks noGrp="1"/>
          </p:cNvSpPr>
          <p:nvPr>
            <p:ph type="sldNum" sz="quarter" idx="12"/>
          </p:nvPr>
        </p:nvSpPr>
        <p:spPr/>
        <p:txBody>
          <a:bodyPr/>
          <a:lstStyle/>
          <a:p>
            <a:fld id="{1187C39B-9890-4573-9099-0FE398EC5594}" type="slidenum">
              <a:rPr kumimoji="1" lang="ja-JP" altLang="en-US" sz="1600" smtClean="0"/>
              <a:t>13</a:t>
            </a:fld>
            <a:endParaRPr kumimoji="1" lang="ja-JP" altLang="en-US" sz="1600" dirty="0"/>
          </a:p>
        </p:txBody>
      </p:sp>
    </p:spTree>
    <p:extLst>
      <p:ext uri="{BB962C8B-B14F-4D97-AF65-F5344CB8AC3E}">
        <p14:creationId xmlns:p14="http://schemas.microsoft.com/office/powerpoint/2010/main" val="1034793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10F8C2-BE6A-4ADD-805D-A9171BC6AC00}"/>
              </a:ext>
            </a:extLst>
          </p:cNvPr>
          <p:cNvSpPr>
            <a:spLocks noGrp="1"/>
          </p:cNvSpPr>
          <p:nvPr>
            <p:ph type="title"/>
          </p:nvPr>
        </p:nvSpPr>
        <p:spPr/>
        <p:txBody>
          <a:bodyPr/>
          <a:lstStyle/>
          <a:p>
            <a:r>
              <a:rPr kumimoji="1" lang="en-US" altLang="ja-JP" dirty="0"/>
              <a:t>(</a:t>
            </a:r>
            <a:r>
              <a:rPr kumimoji="1" lang="ja-JP" altLang="en-US" dirty="0"/>
              <a:t>補足</a:t>
            </a:r>
            <a:r>
              <a:rPr kumimoji="1" lang="en-US" altLang="ja-JP" dirty="0"/>
              <a:t>)</a:t>
            </a:r>
            <a:r>
              <a:rPr kumimoji="1" lang="ja-JP" altLang="en-US" dirty="0"/>
              <a:t>評価実験</a:t>
            </a:r>
          </a:p>
        </p:txBody>
      </p:sp>
      <p:sp>
        <p:nvSpPr>
          <p:cNvPr id="3" name="コンテンツ プレースホルダー 2">
            <a:extLst>
              <a:ext uri="{FF2B5EF4-FFF2-40B4-BE49-F238E27FC236}">
                <a16:creationId xmlns:a16="http://schemas.microsoft.com/office/drawing/2014/main" id="{A7EBE76D-7D11-4510-8D90-21A514CF36ED}"/>
              </a:ext>
            </a:extLst>
          </p:cNvPr>
          <p:cNvSpPr>
            <a:spLocks noGrp="1"/>
          </p:cNvSpPr>
          <p:nvPr>
            <p:ph idx="1"/>
          </p:nvPr>
        </p:nvSpPr>
        <p:spPr/>
        <p:txBody>
          <a:bodyPr>
            <a:normAutofit/>
          </a:bodyPr>
          <a:lstStyle/>
          <a:p>
            <a:pPr>
              <a:lnSpc>
                <a:spcPct val="150000"/>
              </a:lnSpc>
              <a:buFont typeface="Wingdings" panose="05000000000000000000" pitchFamily="2" charset="2"/>
              <a:buChar char="l"/>
            </a:pPr>
            <a:r>
              <a:rPr kumimoji="1" lang="ja-JP" altLang="en-US" sz="2200" dirty="0"/>
              <a:t>マルウェアの動的解析結果から</a:t>
            </a:r>
            <a:r>
              <a:rPr kumimoji="1" lang="en-US" altLang="ja-JP" sz="2200" dirty="0"/>
              <a:t>API</a:t>
            </a:r>
            <a:r>
              <a:rPr kumimoji="1" lang="ja-JP" altLang="en-US" sz="2200" dirty="0"/>
              <a:t>を取り出し、</a:t>
            </a:r>
            <a:r>
              <a:rPr kumimoji="1" lang="en-US" altLang="ja-JP" sz="2200" dirty="0"/>
              <a:t>API</a:t>
            </a:r>
            <a:r>
              <a:rPr kumimoji="1" lang="ja-JP" altLang="en-US" sz="2200" dirty="0"/>
              <a:t>コール列を作成する。</a:t>
            </a:r>
            <a:endParaRPr kumimoji="1" lang="en-US" altLang="ja-JP" sz="2200" dirty="0"/>
          </a:p>
          <a:p>
            <a:pPr lvl="1">
              <a:lnSpc>
                <a:spcPct val="150000"/>
              </a:lnSpc>
              <a:buFont typeface="Wingdings" panose="05000000000000000000" pitchFamily="2" charset="2"/>
              <a:buChar char="Ø"/>
            </a:pPr>
            <a:r>
              <a:rPr kumimoji="1" lang="en-US" altLang="ja-JP" sz="2200" dirty="0"/>
              <a:t>FFRI Dataset</a:t>
            </a:r>
            <a:r>
              <a:rPr kumimoji="1" lang="ja-JP" altLang="en-US" sz="2200" dirty="0"/>
              <a:t>から各検体の</a:t>
            </a:r>
            <a:r>
              <a:rPr kumimoji="1" lang="en-US" altLang="ja-JP" sz="2200" dirty="0"/>
              <a:t>API</a:t>
            </a:r>
            <a:r>
              <a:rPr lang="ja-JP" altLang="en-US" sz="2200" dirty="0"/>
              <a:t>コールを取り出し、空白区切りで羅列する。</a:t>
            </a:r>
            <a:endParaRPr lang="en-US" altLang="ja-JP" sz="2200" dirty="0"/>
          </a:p>
          <a:p>
            <a:pPr>
              <a:lnSpc>
                <a:spcPct val="150000"/>
              </a:lnSpc>
              <a:buFont typeface="Wingdings" panose="05000000000000000000" pitchFamily="2" charset="2"/>
              <a:buChar char="l"/>
            </a:pPr>
            <a:r>
              <a:rPr kumimoji="1" lang="en-US" altLang="ja-JP" sz="2400" dirty="0"/>
              <a:t>API</a:t>
            </a:r>
            <a:r>
              <a:rPr kumimoji="1" lang="ja-JP" altLang="en-US" sz="2400" dirty="0"/>
              <a:t>コール列を用いて</a:t>
            </a:r>
            <a:r>
              <a:rPr kumimoji="1" lang="en-US" altLang="ja-JP" sz="2400" dirty="0"/>
              <a:t>Paragraph Vector</a:t>
            </a:r>
            <a:r>
              <a:rPr kumimoji="1" lang="ja-JP" altLang="en-US" sz="2400" dirty="0"/>
              <a:t>を作成する。</a:t>
            </a:r>
            <a:endParaRPr lang="en-US" altLang="ja-JP" sz="2400" dirty="0"/>
          </a:p>
          <a:p>
            <a:pPr>
              <a:lnSpc>
                <a:spcPct val="150000"/>
              </a:lnSpc>
              <a:buFont typeface="Wingdings" panose="05000000000000000000" pitchFamily="2" charset="2"/>
              <a:buChar char="l"/>
            </a:pPr>
            <a:endParaRPr lang="en-US" altLang="ja-JP" sz="2400" dirty="0"/>
          </a:p>
        </p:txBody>
      </p:sp>
      <p:sp>
        <p:nvSpPr>
          <p:cNvPr id="4" name="スライド番号プレースホルダー 3">
            <a:extLst>
              <a:ext uri="{FF2B5EF4-FFF2-40B4-BE49-F238E27FC236}">
                <a16:creationId xmlns:a16="http://schemas.microsoft.com/office/drawing/2014/main" id="{5CEABB80-B7D8-4BF9-973E-B8F29B31DE96}"/>
              </a:ext>
            </a:extLst>
          </p:cNvPr>
          <p:cNvSpPr>
            <a:spLocks noGrp="1"/>
          </p:cNvSpPr>
          <p:nvPr>
            <p:ph type="sldNum" sz="quarter" idx="12"/>
          </p:nvPr>
        </p:nvSpPr>
        <p:spPr/>
        <p:txBody>
          <a:bodyPr/>
          <a:lstStyle/>
          <a:p>
            <a:fld id="{1187C39B-9890-4573-9099-0FE398EC5594}" type="slidenum">
              <a:rPr kumimoji="1" lang="ja-JP" altLang="en-US" sz="1600" smtClean="0"/>
              <a:t>14</a:t>
            </a:fld>
            <a:endParaRPr kumimoji="1" lang="ja-JP" altLang="en-US" sz="1600" dirty="0"/>
          </a:p>
        </p:txBody>
      </p:sp>
      <p:grpSp>
        <p:nvGrpSpPr>
          <p:cNvPr id="10" name="グループ化 9">
            <a:extLst>
              <a:ext uri="{FF2B5EF4-FFF2-40B4-BE49-F238E27FC236}">
                <a16:creationId xmlns:a16="http://schemas.microsoft.com/office/drawing/2014/main" id="{57050872-0F15-4ED6-AD65-4AD5949B6FE2}"/>
              </a:ext>
            </a:extLst>
          </p:cNvPr>
          <p:cNvGrpSpPr/>
          <p:nvPr/>
        </p:nvGrpSpPr>
        <p:grpSpPr>
          <a:xfrm>
            <a:off x="2000573" y="3756084"/>
            <a:ext cx="8190854" cy="1348796"/>
            <a:chOff x="2000573" y="2967335"/>
            <a:chExt cx="8190854" cy="1348796"/>
          </a:xfrm>
        </p:grpSpPr>
        <p:sp>
          <p:nvSpPr>
            <p:cNvPr id="6" name="テキスト ボックス 5">
              <a:extLst>
                <a:ext uri="{FF2B5EF4-FFF2-40B4-BE49-F238E27FC236}">
                  <a16:creationId xmlns:a16="http://schemas.microsoft.com/office/drawing/2014/main" id="{06217986-B27C-4A64-9322-44B719B4DDCE}"/>
                </a:ext>
              </a:extLst>
            </p:cNvPr>
            <p:cNvSpPr txBox="1"/>
            <p:nvPr/>
          </p:nvSpPr>
          <p:spPr>
            <a:xfrm>
              <a:off x="2000573" y="2967335"/>
              <a:ext cx="8190854" cy="923330"/>
            </a:xfrm>
            <a:prstGeom prst="rect">
              <a:avLst/>
            </a:prstGeom>
            <a:noFill/>
            <a:ln>
              <a:solidFill>
                <a:schemeClr val="tx1"/>
              </a:solidFill>
            </a:ln>
          </p:spPr>
          <p:txBody>
            <a:bodyPr wrap="square" rtlCol="0">
              <a:spAutoFit/>
            </a:bodyPr>
            <a:lstStyle/>
            <a:p>
              <a:r>
                <a:rPr kumimoji="1" lang="en-US" altLang="ja-JP" dirty="0" err="1"/>
                <a:t>LdrLoadDll</a:t>
              </a:r>
              <a:r>
                <a:rPr kumimoji="1" lang="en-US" altLang="ja-JP" dirty="0"/>
                <a:t> </a:t>
              </a:r>
              <a:r>
                <a:rPr kumimoji="1" lang="en-US" altLang="ja-JP" dirty="0" err="1"/>
                <a:t>NtOpenKey</a:t>
              </a:r>
              <a:r>
                <a:rPr kumimoji="1" lang="en-US" altLang="ja-JP" dirty="0"/>
                <a:t> </a:t>
              </a:r>
              <a:r>
                <a:rPr kumimoji="1" lang="en-US" altLang="ja-JP" dirty="0" err="1"/>
                <a:t>NtQueryValueKey</a:t>
              </a:r>
              <a:r>
                <a:rPr kumimoji="1" lang="en-US" altLang="ja-JP" dirty="0"/>
                <a:t> </a:t>
              </a:r>
              <a:r>
                <a:rPr kumimoji="1" lang="en-US" altLang="ja-JP" dirty="0" err="1"/>
                <a:t>NtClose</a:t>
              </a:r>
              <a:r>
                <a:rPr kumimoji="1" lang="en-US" altLang="ja-JP" dirty="0"/>
                <a:t> </a:t>
              </a:r>
              <a:r>
                <a:rPr kumimoji="1" lang="en-US" altLang="ja-JP" dirty="0" err="1"/>
                <a:t>LdrLoadDll</a:t>
              </a:r>
              <a:r>
                <a:rPr kumimoji="1" lang="en-US" altLang="ja-JP" dirty="0"/>
                <a:t> </a:t>
              </a:r>
              <a:r>
                <a:rPr kumimoji="1" lang="en-US" altLang="ja-JP" dirty="0" err="1"/>
                <a:t>LdrGetProcedureAddress</a:t>
              </a:r>
              <a:endParaRPr kumimoji="1" lang="en-US" altLang="ja-JP" dirty="0"/>
            </a:p>
            <a:p>
              <a:r>
                <a:rPr kumimoji="1" lang="en-US" altLang="ja-JP" dirty="0" err="1"/>
                <a:t>LdrGetProcedureAddress</a:t>
              </a:r>
              <a:r>
                <a:rPr kumimoji="1" lang="en-US" altLang="ja-JP" dirty="0"/>
                <a:t> . . . </a:t>
              </a:r>
              <a:r>
                <a:rPr kumimoji="1" lang="en-US" altLang="ja-JP" dirty="0" err="1"/>
                <a:t>NtClose</a:t>
              </a:r>
              <a:r>
                <a:rPr kumimoji="1" lang="en-US" altLang="ja-JP" dirty="0"/>
                <a:t> </a:t>
              </a:r>
              <a:r>
                <a:rPr kumimoji="1" lang="en-US" altLang="ja-JP" dirty="0" err="1"/>
                <a:t>NtWriteFile</a:t>
              </a:r>
              <a:r>
                <a:rPr kumimoji="1" lang="en-US" altLang="ja-JP" dirty="0"/>
                <a:t> </a:t>
              </a:r>
              <a:r>
                <a:rPr kumimoji="1" lang="en-US" altLang="ja-JP" dirty="0" err="1"/>
                <a:t>NtClose</a:t>
              </a:r>
              <a:r>
                <a:rPr kumimoji="1" lang="en-US" altLang="ja-JP" dirty="0"/>
                <a:t> </a:t>
              </a:r>
              <a:r>
                <a:rPr kumimoji="1" lang="en-US" altLang="ja-JP" dirty="0" err="1"/>
                <a:t>CreateProcessInternalW</a:t>
              </a:r>
              <a:r>
                <a:rPr kumimoji="1" lang="en-US" altLang="ja-JP" dirty="0"/>
                <a:t> </a:t>
              </a:r>
              <a:r>
                <a:rPr kumimoji="1" lang="en-US" altLang="ja-JP" dirty="0" err="1"/>
                <a:t>NtClose</a:t>
              </a:r>
              <a:endParaRPr kumimoji="1" lang="en-US" altLang="ja-JP" dirty="0"/>
            </a:p>
          </p:txBody>
        </p:sp>
        <p:sp>
          <p:nvSpPr>
            <p:cNvPr id="9" name="テキスト ボックス 8">
              <a:extLst>
                <a:ext uri="{FF2B5EF4-FFF2-40B4-BE49-F238E27FC236}">
                  <a16:creationId xmlns:a16="http://schemas.microsoft.com/office/drawing/2014/main" id="{01ADB8CA-9FE5-4A89-9C1B-050088CCF5DB}"/>
                </a:ext>
              </a:extLst>
            </p:cNvPr>
            <p:cNvSpPr txBox="1"/>
            <p:nvPr/>
          </p:nvSpPr>
          <p:spPr>
            <a:xfrm>
              <a:off x="3441914" y="3946799"/>
              <a:ext cx="5308169" cy="369332"/>
            </a:xfrm>
            <a:prstGeom prst="rect">
              <a:avLst/>
            </a:prstGeom>
            <a:noFill/>
          </p:spPr>
          <p:txBody>
            <a:bodyPr wrap="square" rtlCol="0">
              <a:spAutoFit/>
            </a:bodyPr>
            <a:lstStyle/>
            <a:p>
              <a:pPr algn="ctr"/>
              <a:r>
                <a:rPr kumimoji="1" lang="ja-JP" altLang="en-US" dirty="0"/>
                <a:t>図</a:t>
              </a:r>
              <a:r>
                <a:rPr kumimoji="1" lang="en-US" altLang="ja-JP" dirty="0"/>
                <a:t>1. “Trojan.Win32.Jorik.Vobfus.fqzm”</a:t>
              </a:r>
              <a:r>
                <a:rPr kumimoji="1" lang="ja-JP" altLang="en-US" dirty="0"/>
                <a:t>の</a:t>
              </a:r>
              <a:r>
                <a:rPr kumimoji="1" lang="en-US" altLang="ja-JP" dirty="0"/>
                <a:t>API</a:t>
              </a:r>
              <a:r>
                <a:rPr kumimoji="1" lang="ja-JP" altLang="en-US" dirty="0"/>
                <a:t>コール列</a:t>
              </a:r>
            </a:p>
          </p:txBody>
        </p:sp>
      </p:grpSp>
      <p:grpSp>
        <p:nvGrpSpPr>
          <p:cNvPr id="8" name="グループ化 7">
            <a:extLst>
              <a:ext uri="{FF2B5EF4-FFF2-40B4-BE49-F238E27FC236}">
                <a16:creationId xmlns:a16="http://schemas.microsoft.com/office/drawing/2014/main" id="{5E4820E8-9BF7-4C08-891D-220FE963B3F1}"/>
              </a:ext>
            </a:extLst>
          </p:cNvPr>
          <p:cNvGrpSpPr/>
          <p:nvPr/>
        </p:nvGrpSpPr>
        <p:grpSpPr>
          <a:xfrm>
            <a:off x="2000572" y="5201061"/>
            <a:ext cx="8190854" cy="1010899"/>
            <a:chOff x="2000573" y="2967335"/>
            <a:chExt cx="8190854" cy="1010899"/>
          </a:xfrm>
        </p:grpSpPr>
        <p:sp>
          <p:nvSpPr>
            <p:cNvPr id="11" name="テキスト ボックス 10">
              <a:extLst>
                <a:ext uri="{FF2B5EF4-FFF2-40B4-BE49-F238E27FC236}">
                  <a16:creationId xmlns:a16="http://schemas.microsoft.com/office/drawing/2014/main" id="{7AADB1D6-2395-41D0-A5FA-1BB78FDB4DE4}"/>
                </a:ext>
              </a:extLst>
            </p:cNvPr>
            <p:cNvSpPr txBox="1"/>
            <p:nvPr/>
          </p:nvSpPr>
          <p:spPr>
            <a:xfrm>
              <a:off x="2000573" y="2967335"/>
              <a:ext cx="8190854" cy="646331"/>
            </a:xfrm>
            <a:prstGeom prst="rect">
              <a:avLst/>
            </a:prstGeom>
            <a:noFill/>
            <a:ln>
              <a:solidFill>
                <a:schemeClr val="tx1"/>
              </a:solidFill>
            </a:ln>
          </p:spPr>
          <p:txBody>
            <a:bodyPr wrap="square" rtlCol="0">
              <a:spAutoFit/>
            </a:bodyPr>
            <a:lstStyle/>
            <a:p>
              <a:pPr algn="l"/>
              <a:r>
                <a:rPr lang="en-US" altLang="ja-JP" sz="1800" b="0" i="0" u="none" strike="noStrike" baseline="0" dirty="0">
                  <a:latin typeface="NimbusRomNo9L-Regu"/>
                </a:rPr>
                <a:t>Trojan.Win32.Jorik.Vobfus.fqzm -0.553390 -0.034782 1.156945 0.869348 0.036302</a:t>
              </a:r>
            </a:p>
            <a:p>
              <a:pPr algn="l"/>
              <a:r>
                <a:rPr lang="en-US" altLang="ja-JP" sz="1800" b="0" i="0" u="none" strike="noStrike" baseline="0" dirty="0">
                  <a:latin typeface="NimbusRomNo9L-Regu"/>
                </a:rPr>
                <a:t>-0.127194 -0.671012 . . . -0.106845 0.274399 0.221303 0.468480 0.511919</a:t>
              </a:r>
              <a:endParaRPr kumimoji="1" lang="en-US" altLang="ja-JP" dirty="0"/>
            </a:p>
          </p:txBody>
        </p:sp>
        <p:sp>
          <p:nvSpPr>
            <p:cNvPr id="12" name="テキスト ボックス 11">
              <a:extLst>
                <a:ext uri="{FF2B5EF4-FFF2-40B4-BE49-F238E27FC236}">
                  <a16:creationId xmlns:a16="http://schemas.microsoft.com/office/drawing/2014/main" id="{C917EA86-B0B5-4766-8B31-038C9493ADB6}"/>
                </a:ext>
              </a:extLst>
            </p:cNvPr>
            <p:cNvSpPr txBox="1"/>
            <p:nvPr/>
          </p:nvSpPr>
          <p:spPr>
            <a:xfrm>
              <a:off x="2574848" y="3608902"/>
              <a:ext cx="7042302" cy="369332"/>
            </a:xfrm>
            <a:prstGeom prst="rect">
              <a:avLst/>
            </a:prstGeom>
            <a:noFill/>
          </p:spPr>
          <p:txBody>
            <a:bodyPr wrap="square" rtlCol="0">
              <a:spAutoFit/>
            </a:bodyPr>
            <a:lstStyle/>
            <a:p>
              <a:pPr algn="ctr"/>
              <a:r>
                <a:rPr kumimoji="1" lang="ja-JP" altLang="en-US" dirty="0"/>
                <a:t>図</a:t>
              </a:r>
              <a:r>
                <a:rPr kumimoji="1" lang="en-US" altLang="ja-JP" dirty="0"/>
                <a:t>2. “Trojan.Win32.Jorik.Vobfus.fqzm”</a:t>
              </a:r>
              <a:r>
                <a:rPr kumimoji="1" lang="ja-JP" altLang="en-US" dirty="0"/>
                <a:t>の</a:t>
              </a:r>
              <a:r>
                <a:rPr kumimoji="1" lang="en-US" altLang="ja-JP" dirty="0"/>
                <a:t>API</a:t>
              </a:r>
              <a:r>
                <a:rPr kumimoji="1" lang="ja-JP" altLang="en-US" dirty="0"/>
                <a:t>コール列の</a:t>
              </a:r>
              <a:r>
                <a:rPr kumimoji="1" lang="en-US" altLang="ja-JP" dirty="0"/>
                <a:t>Paragraph Vector</a:t>
              </a:r>
              <a:endParaRPr kumimoji="1" lang="ja-JP" altLang="en-US" dirty="0"/>
            </a:p>
          </p:txBody>
        </p:sp>
      </p:grpSp>
    </p:spTree>
    <p:extLst>
      <p:ext uri="{BB962C8B-B14F-4D97-AF65-F5344CB8AC3E}">
        <p14:creationId xmlns:p14="http://schemas.microsoft.com/office/powerpoint/2010/main" val="1818162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10F8C2-BE6A-4ADD-805D-A9171BC6AC00}"/>
              </a:ext>
            </a:extLst>
          </p:cNvPr>
          <p:cNvSpPr>
            <a:spLocks noGrp="1"/>
          </p:cNvSpPr>
          <p:nvPr>
            <p:ph type="title"/>
          </p:nvPr>
        </p:nvSpPr>
        <p:spPr/>
        <p:txBody>
          <a:bodyPr/>
          <a:lstStyle/>
          <a:p>
            <a:r>
              <a:rPr kumimoji="1" lang="en-US" altLang="ja-JP" dirty="0"/>
              <a:t>(</a:t>
            </a:r>
            <a:r>
              <a:rPr kumimoji="1" lang="ja-JP" altLang="en-US" dirty="0"/>
              <a:t>補足</a:t>
            </a:r>
            <a:r>
              <a:rPr kumimoji="1" lang="en-US" altLang="ja-JP" dirty="0"/>
              <a:t>)FFRI Dataset</a:t>
            </a:r>
            <a:r>
              <a:rPr kumimoji="1" lang="ja-JP" altLang="en-US" dirty="0"/>
              <a:t>のデータ項目</a:t>
            </a:r>
          </a:p>
        </p:txBody>
      </p:sp>
      <p:sp>
        <p:nvSpPr>
          <p:cNvPr id="4" name="スライド番号プレースホルダー 3">
            <a:extLst>
              <a:ext uri="{FF2B5EF4-FFF2-40B4-BE49-F238E27FC236}">
                <a16:creationId xmlns:a16="http://schemas.microsoft.com/office/drawing/2014/main" id="{5CEABB80-B7D8-4BF9-973E-B8F29B31DE96}"/>
              </a:ext>
            </a:extLst>
          </p:cNvPr>
          <p:cNvSpPr>
            <a:spLocks noGrp="1"/>
          </p:cNvSpPr>
          <p:nvPr>
            <p:ph type="sldNum" sz="quarter" idx="12"/>
          </p:nvPr>
        </p:nvSpPr>
        <p:spPr/>
        <p:txBody>
          <a:bodyPr/>
          <a:lstStyle/>
          <a:p>
            <a:fld id="{1187C39B-9890-4573-9099-0FE398EC5594}" type="slidenum">
              <a:rPr kumimoji="1" lang="ja-JP" altLang="en-US" sz="1600" smtClean="0"/>
              <a:t>15</a:t>
            </a:fld>
            <a:endParaRPr kumimoji="1" lang="ja-JP" altLang="en-US" sz="1600" dirty="0"/>
          </a:p>
        </p:txBody>
      </p:sp>
      <p:pic>
        <p:nvPicPr>
          <p:cNvPr id="16" name="図 15" descr="テキスト, テーブル&#10;&#10;中程度の精度で自動的に生成された説明">
            <a:extLst>
              <a:ext uri="{FF2B5EF4-FFF2-40B4-BE49-F238E27FC236}">
                <a16:creationId xmlns:a16="http://schemas.microsoft.com/office/drawing/2014/main" id="{57EBB9F1-DFAF-44CA-BB06-DDB2FC893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9191" y="2125534"/>
            <a:ext cx="6373618" cy="3756239"/>
          </a:xfrm>
          <a:prstGeom prst="rect">
            <a:avLst/>
          </a:prstGeom>
        </p:spPr>
      </p:pic>
    </p:spTree>
    <p:extLst>
      <p:ext uri="{BB962C8B-B14F-4D97-AF65-F5344CB8AC3E}">
        <p14:creationId xmlns:p14="http://schemas.microsoft.com/office/powerpoint/2010/main" val="2834976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4303E6-E03A-4F10-A97A-C2FAB6AE0526}"/>
              </a:ext>
            </a:extLst>
          </p:cNvPr>
          <p:cNvSpPr>
            <a:spLocks noGrp="1"/>
          </p:cNvSpPr>
          <p:nvPr>
            <p:ph type="title"/>
          </p:nvPr>
        </p:nvSpPr>
        <p:spPr/>
        <p:txBody>
          <a:bodyPr/>
          <a:lstStyle/>
          <a:p>
            <a:r>
              <a:rPr kumimoji="1" lang="ja-JP" altLang="en-US" dirty="0"/>
              <a:t>研究テーマ</a:t>
            </a:r>
          </a:p>
        </p:txBody>
      </p:sp>
      <p:sp>
        <p:nvSpPr>
          <p:cNvPr id="3" name="コンテンツ プレースホルダー 2">
            <a:extLst>
              <a:ext uri="{FF2B5EF4-FFF2-40B4-BE49-F238E27FC236}">
                <a16:creationId xmlns:a16="http://schemas.microsoft.com/office/drawing/2014/main" id="{35B5AF88-CCA8-41BC-A4B1-DBF06735DFFD}"/>
              </a:ext>
            </a:extLst>
          </p:cNvPr>
          <p:cNvSpPr>
            <a:spLocks noGrp="1"/>
          </p:cNvSpPr>
          <p:nvPr>
            <p:ph idx="1"/>
          </p:nvPr>
        </p:nvSpPr>
        <p:spPr/>
        <p:txBody>
          <a:bodyPr>
            <a:normAutofit/>
          </a:bodyPr>
          <a:lstStyle/>
          <a:p>
            <a:pPr>
              <a:lnSpc>
                <a:spcPct val="150000"/>
              </a:lnSpc>
              <a:buFont typeface="Wingdings" panose="05000000000000000000" pitchFamily="2" charset="2"/>
              <a:buChar char="l"/>
            </a:pPr>
            <a:r>
              <a:rPr lang="ja-JP" altLang="en-US" sz="2400" dirty="0"/>
              <a:t>研究背景</a:t>
            </a:r>
            <a:endParaRPr lang="en-US" altLang="ja-JP" sz="2400" dirty="0"/>
          </a:p>
          <a:p>
            <a:pPr lvl="1">
              <a:lnSpc>
                <a:spcPct val="150000"/>
              </a:lnSpc>
              <a:buFont typeface="Wingdings" panose="05000000000000000000" pitchFamily="2" charset="2"/>
              <a:buChar char="Ø"/>
            </a:pPr>
            <a:r>
              <a:rPr lang="ja-JP" altLang="en-US" sz="2200" dirty="0"/>
              <a:t>マルウェアの発見数は膨大となる傾向がある。</a:t>
            </a:r>
            <a:endParaRPr lang="en-US" altLang="ja-JP" sz="2200" dirty="0"/>
          </a:p>
          <a:p>
            <a:pPr lvl="1">
              <a:lnSpc>
                <a:spcPct val="150000"/>
              </a:lnSpc>
              <a:buFont typeface="Wingdings" panose="05000000000000000000" pitchFamily="2" charset="2"/>
              <a:buChar char="Ø"/>
            </a:pPr>
            <a:r>
              <a:rPr lang="ja-JP" altLang="en-US" sz="2200" dirty="0"/>
              <a:t>原因は「マルウェアの亜種」の存在</a:t>
            </a:r>
            <a:endParaRPr lang="en-US" altLang="ja-JP" sz="2200" dirty="0"/>
          </a:p>
          <a:p>
            <a:pPr lvl="1">
              <a:lnSpc>
                <a:spcPct val="150000"/>
              </a:lnSpc>
              <a:buFont typeface="Wingdings" panose="05000000000000000000" pitchFamily="2" charset="2"/>
              <a:buChar char="Ø"/>
            </a:pPr>
            <a:endParaRPr lang="en-US" altLang="ja-JP" sz="2200" dirty="0"/>
          </a:p>
        </p:txBody>
      </p:sp>
      <p:sp>
        <p:nvSpPr>
          <p:cNvPr id="4" name="スライド番号プレースホルダー 3">
            <a:extLst>
              <a:ext uri="{FF2B5EF4-FFF2-40B4-BE49-F238E27FC236}">
                <a16:creationId xmlns:a16="http://schemas.microsoft.com/office/drawing/2014/main" id="{988EAACA-5BB7-4BEB-AD25-FB454C521300}"/>
              </a:ext>
            </a:extLst>
          </p:cNvPr>
          <p:cNvSpPr>
            <a:spLocks noGrp="1"/>
          </p:cNvSpPr>
          <p:nvPr>
            <p:ph type="sldNum" sz="quarter" idx="12"/>
          </p:nvPr>
        </p:nvSpPr>
        <p:spPr/>
        <p:txBody>
          <a:bodyPr/>
          <a:lstStyle/>
          <a:p>
            <a:fld id="{1187C39B-9890-4573-9099-0FE398EC5594}" type="slidenum">
              <a:rPr kumimoji="1" lang="ja-JP" altLang="en-US" sz="1600" smtClean="0"/>
              <a:t>2</a:t>
            </a:fld>
            <a:endParaRPr kumimoji="1" lang="ja-JP" altLang="en-US" sz="1600" dirty="0"/>
          </a:p>
        </p:txBody>
      </p:sp>
      <p:pic>
        <p:nvPicPr>
          <p:cNvPr id="6" name="図 5" descr="グラフ, 棒グラフ&#10;&#10;自動的に生成された説明">
            <a:extLst>
              <a:ext uri="{FF2B5EF4-FFF2-40B4-BE49-F238E27FC236}">
                <a16:creationId xmlns:a16="http://schemas.microsoft.com/office/drawing/2014/main" id="{CDBD37F3-3ECB-41D8-BB92-DF3FBF8BD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6363" y="2038028"/>
            <a:ext cx="4239219" cy="3281976"/>
          </a:xfrm>
          <a:prstGeom prst="rect">
            <a:avLst/>
          </a:prstGeom>
          <a:ln>
            <a:solidFill>
              <a:schemeClr val="tx1"/>
            </a:solidFill>
          </a:ln>
        </p:spPr>
      </p:pic>
      <p:sp>
        <p:nvSpPr>
          <p:cNvPr id="9" name="テキスト ボックス 8">
            <a:extLst>
              <a:ext uri="{FF2B5EF4-FFF2-40B4-BE49-F238E27FC236}">
                <a16:creationId xmlns:a16="http://schemas.microsoft.com/office/drawing/2014/main" id="{B15B16E6-27AE-412E-A57B-7A6856719F78}"/>
              </a:ext>
            </a:extLst>
          </p:cNvPr>
          <p:cNvSpPr txBox="1"/>
          <p:nvPr/>
        </p:nvSpPr>
        <p:spPr>
          <a:xfrm>
            <a:off x="5294082" y="5512298"/>
            <a:ext cx="7677752" cy="307777"/>
          </a:xfrm>
          <a:prstGeom prst="rect">
            <a:avLst/>
          </a:prstGeom>
          <a:noFill/>
        </p:spPr>
        <p:txBody>
          <a:bodyPr wrap="square" rtlCol="0">
            <a:spAutoFit/>
          </a:bodyPr>
          <a:lstStyle/>
          <a:p>
            <a:r>
              <a:rPr kumimoji="1" lang="en-US" altLang="ja-JP" sz="1400" dirty="0"/>
              <a:t>https://www.mcafee.com/enterprise/ja-jp/assets/reports/rp-quarterly-threats-nov-2020.pdf</a:t>
            </a:r>
          </a:p>
        </p:txBody>
      </p:sp>
    </p:spTree>
    <p:extLst>
      <p:ext uri="{BB962C8B-B14F-4D97-AF65-F5344CB8AC3E}">
        <p14:creationId xmlns:p14="http://schemas.microsoft.com/office/powerpoint/2010/main" val="2128579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4303E6-E03A-4F10-A97A-C2FAB6AE0526}"/>
              </a:ext>
            </a:extLst>
          </p:cNvPr>
          <p:cNvSpPr>
            <a:spLocks noGrp="1"/>
          </p:cNvSpPr>
          <p:nvPr>
            <p:ph type="title"/>
          </p:nvPr>
        </p:nvSpPr>
        <p:spPr/>
        <p:txBody>
          <a:bodyPr/>
          <a:lstStyle/>
          <a:p>
            <a:r>
              <a:rPr kumimoji="1" lang="ja-JP" altLang="en-US" dirty="0"/>
              <a:t>研究テーマ</a:t>
            </a:r>
          </a:p>
        </p:txBody>
      </p:sp>
      <p:sp>
        <p:nvSpPr>
          <p:cNvPr id="3" name="コンテンツ プレースホルダー 2">
            <a:extLst>
              <a:ext uri="{FF2B5EF4-FFF2-40B4-BE49-F238E27FC236}">
                <a16:creationId xmlns:a16="http://schemas.microsoft.com/office/drawing/2014/main" id="{35B5AF88-CCA8-41BC-A4B1-DBF06735DFFD}"/>
              </a:ext>
            </a:extLst>
          </p:cNvPr>
          <p:cNvSpPr>
            <a:spLocks noGrp="1"/>
          </p:cNvSpPr>
          <p:nvPr>
            <p:ph idx="1"/>
          </p:nvPr>
        </p:nvSpPr>
        <p:spPr/>
        <p:txBody>
          <a:bodyPr>
            <a:normAutofit/>
          </a:bodyPr>
          <a:lstStyle/>
          <a:p>
            <a:pPr>
              <a:lnSpc>
                <a:spcPct val="150000"/>
              </a:lnSpc>
              <a:buFont typeface="Wingdings" panose="05000000000000000000" pitchFamily="2" charset="2"/>
              <a:buChar char="l"/>
            </a:pPr>
            <a:r>
              <a:rPr lang="ja-JP" altLang="en-US" sz="2400" dirty="0"/>
              <a:t>研究目的・目標</a:t>
            </a:r>
            <a:endParaRPr lang="en-US" altLang="ja-JP" sz="2400" dirty="0"/>
          </a:p>
          <a:p>
            <a:pPr lvl="1">
              <a:lnSpc>
                <a:spcPct val="150000"/>
              </a:lnSpc>
              <a:buFont typeface="Wingdings" panose="05000000000000000000" pitchFamily="2" charset="2"/>
              <a:buChar char="Ø"/>
            </a:pPr>
            <a:r>
              <a:rPr lang="ja-JP" altLang="en-US" sz="2200"/>
              <a:t>機械</a:t>
            </a:r>
            <a:r>
              <a:rPr lang="ja-JP" altLang="en-US" sz="2200" dirty="0"/>
              <a:t>学習によるマルウェアの特徴量を</a:t>
            </a:r>
            <a:r>
              <a:rPr lang="en-US" altLang="ja-JP" sz="2200" dirty="0"/>
              <a:t>Paragraph Vector</a:t>
            </a:r>
            <a:r>
              <a:rPr lang="ja-JP" altLang="en-US" sz="2200" dirty="0"/>
              <a:t>によりベクトル化する研究方法を用い、あるマルウェアがどの既存マルウェアの亜種であるかを正しく判定する。</a:t>
            </a:r>
            <a:endParaRPr lang="en-US" altLang="ja-JP" sz="2200" dirty="0"/>
          </a:p>
          <a:p>
            <a:pPr lvl="1">
              <a:lnSpc>
                <a:spcPct val="150000"/>
              </a:lnSpc>
              <a:buFont typeface="Wingdings" panose="05000000000000000000" pitchFamily="2" charset="2"/>
              <a:buChar char="Ø"/>
            </a:pPr>
            <a:r>
              <a:rPr lang="ja-JP" altLang="en-US" sz="2200" dirty="0"/>
              <a:t>佐藤らの研究</a:t>
            </a:r>
            <a:r>
              <a:rPr lang="en-US" altLang="ja-JP" sz="2400" dirty="0"/>
              <a:t>*</a:t>
            </a:r>
            <a:r>
              <a:rPr lang="ja-JP" altLang="en-US" sz="2200" dirty="0"/>
              <a:t>よりも亜種分類の判定精度を高めることが目標である。</a:t>
            </a:r>
            <a:endParaRPr lang="en-US" altLang="ja-JP" sz="2200" dirty="0"/>
          </a:p>
          <a:p>
            <a:pPr lvl="1">
              <a:lnSpc>
                <a:spcPct val="150000"/>
              </a:lnSpc>
              <a:buFont typeface="Wingdings" panose="05000000000000000000" pitchFamily="2" charset="2"/>
              <a:buChar char="Ø"/>
            </a:pPr>
            <a:endParaRPr lang="en-US" altLang="ja-JP" sz="2200" dirty="0"/>
          </a:p>
        </p:txBody>
      </p:sp>
      <p:sp>
        <p:nvSpPr>
          <p:cNvPr id="4" name="スライド番号プレースホルダー 3">
            <a:extLst>
              <a:ext uri="{FF2B5EF4-FFF2-40B4-BE49-F238E27FC236}">
                <a16:creationId xmlns:a16="http://schemas.microsoft.com/office/drawing/2014/main" id="{988EAACA-5BB7-4BEB-AD25-FB454C521300}"/>
              </a:ext>
            </a:extLst>
          </p:cNvPr>
          <p:cNvSpPr>
            <a:spLocks noGrp="1"/>
          </p:cNvSpPr>
          <p:nvPr>
            <p:ph type="sldNum" sz="quarter" idx="12"/>
          </p:nvPr>
        </p:nvSpPr>
        <p:spPr/>
        <p:txBody>
          <a:bodyPr/>
          <a:lstStyle/>
          <a:p>
            <a:fld id="{1187C39B-9890-4573-9099-0FE398EC5594}" type="slidenum">
              <a:rPr kumimoji="1" lang="ja-JP" altLang="en-US" sz="1600" smtClean="0"/>
              <a:t>3</a:t>
            </a:fld>
            <a:endParaRPr kumimoji="1" lang="ja-JP" altLang="en-US" sz="1600" dirty="0"/>
          </a:p>
        </p:txBody>
      </p:sp>
      <p:sp>
        <p:nvSpPr>
          <p:cNvPr id="7" name="テキスト ボックス 6">
            <a:extLst>
              <a:ext uri="{FF2B5EF4-FFF2-40B4-BE49-F238E27FC236}">
                <a16:creationId xmlns:a16="http://schemas.microsoft.com/office/drawing/2014/main" id="{839EA1FD-8848-4EF2-8125-DF1E07BD4651}"/>
              </a:ext>
            </a:extLst>
          </p:cNvPr>
          <p:cNvSpPr txBox="1"/>
          <p:nvPr/>
        </p:nvSpPr>
        <p:spPr>
          <a:xfrm>
            <a:off x="1097280" y="5823579"/>
            <a:ext cx="7829744" cy="584775"/>
          </a:xfrm>
          <a:prstGeom prst="rect">
            <a:avLst/>
          </a:prstGeom>
          <a:noFill/>
        </p:spPr>
        <p:txBody>
          <a:bodyPr wrap="square" rtlCol="0">
            <a:spAutoFit/>
          </a:bodyPr>
          <a:lstStyle/>
          <a:p>
            <a:r>
              <a:rPr kumimoji="1" lang="en-US" altLang="ja-JP" sz="1600" dirty="0"/>
              <a:t>* : </a:t>
            </a:r>
            <a:r>
              <a:rPr kumimoji="1" lang="ja-JP" altLang="en-US" sz="1600" dirty="0"/>
              <a:t>佐藤拓未，後藤滋樹，武部嵩礼，</a:t>
            </a:r>
            <a:r>
              <a:rPr kumimoji="1" lang="en-US" altLang="ja-JP" sz="1600" dirty="0"/>
              <a:t>Paragraph Vector </a:t>
            </a:r>
            <a:r>
              <a:rPr kumimoji="1" lang="ja-JP" altLang="en-US" sz="1600" dirty="0"/>
              <a:t>を用いたマルウェアの亜種推定法，コンピュータセキュリティシンポジウム</a:t>
            </a:r>
            <a:r>
              <a:rPr kumimoji="1" lang="en-US" altLang="ja-JP" sz="1600" dirty="0"/>
              <a:t>2016</a:t>
            </a:r>
            <a:r>
              <a:rPr kumimoji="1" lang="ja-JP" altLang="en-US" sz="1600" dirty="0"/>
              <a:t>論文集，</a:t>
            </a:r>
            <a:r>
              <a:rPr kumimoji="1" lang="en-US" altLang="ja-JP" sz="1600" dirty="0"/>
              <a:t>2016 </a:t>
            </a:r>
            <a:r>
              <a:rPr kumimoji="1" lang="ja-JP" altLang="en-US" sz="1600" dirty="0"/>
              <a:t>巻，</a:t>
            </a:r>
            <a:r>
              <a:rPr kumimoji="1" lang="en-US" altLang="ja-JP" sz="1600" dirty="0"/>
              <a:t>2 </a:t>
            </a:r>
            <a:r>
              <a:rPr kumimoji="1" lang="ja-JP" altLang="en-US" sz="1600" dirty="0"/>
              <a:t>号，</a:t>
            </a:r>
            <a:r>
              <a:rPr kumimoji="1" lang="en-US" altLang="ja-JP" sz="1600" dirty="0"/>
              <a:t>pp.298-304</a:t>
            </a:r>
            <a:r>
              <a:rPr kumimoji="1" lang="ja-JP" altLang="en-US" sz="1600" dirty="0"/>
              <a:t>，</a:t>
            </a:r>
            <a:r>
              <a:rPr kumimoji="1" lang="en-US" altLang="ja-JP" sz="1600" dirty="0"/>
              <a:t>2016.</a:t>
            </a:r>
          </a:p>
        </p:txBody>
      </p:sp>
    </p:spTree>
    <p:extLst>
      <p:ext uri="{BB962C8B-B14F-4D97-AF65-F5344CB8AC3E}">
        <p14:creationId xmlns:p14="http://schemas.microsoft.com/office/powerpoint/2010/main" val="557698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4303E6-E03A-4F10-A97A-C2FAB6AE0526}"/>
              </a:ext>
            </a:extLst>
          </p:cNvPr>
          <p:cNvSpPr>
            <a:spLocks noGrp="1"/>
          </p:cNvSpPr>
          <p:nvPr>
            <p:ph type="title"/>
          </p:nvPr>
        </p:nvSpPr>
        <p:spPr/>
        <p:txBody>
          <a:bodyPr/>
          <a:lstStyle/>
          <a:p>
            <a:r>
              <a:rPr kumimoji="1" lang="en-US" altLang="ja-JP" dirty="0"/>
              <a:t>Paragraph</a:t>
            </a:r>
            <a:r>
              <a:rPr lang="ja-JP" altLang="en-US" dirty="0"/>
              <a:t> </a:t>
            </a:r>
            <a:r>
              <a:rPr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5B5AF88-CCA8-41BC-A4B1-DBF06735DFFD}"/>
              </a:ext>
            </a:extLst>
          </p:cNvPr>
          <p:cNvSpPr>
            <a:spLocks noGrp="1"/>
          </p:cNvSpPr>
          <p:nvPr>
            <p:ph idx="1"/>
          </p:nvPr>
        </p:nvSpPr>
        <p:spPr/>
        <p:txBody>
          <a:bodyPr>
            <a:normAutofit/>
          </a:bodyPr>
          <a:lstStyle/>
          <a:p>
            <a:pPr>
              <a:lnSpc>
                <a:spcPct val="150000"/>
              </a:lnSpc>
              <a:buFont typeface="Wingdings" panose="05000000000000000000" pitchFamily="2" charset="2"/>
              <a:buChar char="l"/>
            </a:pPr>
            <a:r>
              <a:rPr lang="en-US" altLang="ja-JP" sz="2400" dirty="0"/>
              <a:t>Paragraph Vector</a:t>
            </a:r>
          </a:p>
          <a:p>
            <a:pPr lvl="1">
              <a:lnSpc>
                <a:spcPct val="150000"/>
              </a:lnSpc>
              <a:buFont typeface="Wingdings" panose="05000000000000000000" pitchFamily="2" charset="2"/>
              <a:buChar char="Ø"/>
            </a:pPr>
            <a:r>
              <a:rPr kumimoji="1" lang="ja-JP" altLang="en-US" sz="2200" dirty="0"/>
              <a:t>文章やドキュメントなどの可変長のテキストから分散表現を学習する機械学習アルゴリズムである。</a:t>
            </a:r>
            <a:endParaRPr kumimoji="1" lang="en-US" altLang="ja-JP" sz="2200" dirty="0"/>
          </a:p>
          <a:p>
            <a:pPr lvl="1">
              <a:lnSpc>
                <a:spcPct val="150000"/>
              </a:lnSpc>
              <a:buFont typeface="Wingdings" panose="05000000000000000000" pitchFamily="2" charset="2"/>
              <a:buChar char="Ø"/>
            </a:pPr>
            <a:r>
              <a:rPr lang="ja-JP" altLang="en-US" sz="2200" dirty="0"/>
              <a:t>学習モデルには、</a:t>
            </a:r>
            <a:r>
              <a:rPr lang="en-US" altLang="ja-JP" sz="2200" dirty="0"/>
              <a:t>PV-DM</a:t>
            </a:r>
            <a:r>
              <a:rPr lang="ja-JP" altLang="en-US" sz="2200" dirty="0"/>
              <a:t>モデルと</a:t>
            </a:r>
            <a:r>
              <a:rPr lang="en-US" altLang="ja-JP" sz="2200" dirty="0"/>
              <a:t>PV-DBOW</a:t>
            </a:r>
            <a:r>
              <a:rPr lang="ja-JP" altLang="en-US" sz="2200" dirty="0"/>
              <a:t>モデルが存在する。</a:t>
            </a:r>
            <a:endParaRPr lang="en-US" altLang="ja-JP" sz="2200" dirty="0"/>
          </a:p>
          <a:p>
            <a:pPr lvl="1">
              <a:lnSpc>
                <a:spcPct val="150000"/>
              </a:lnSpc>
              <a:buFont typeface="Wingdings" panose="05000000000000000000" pitchFamily="2" charset="2"/>
              <a:buChar char="Ø"/>
            </a:pPr>
            <a:r>
              <a:rPr kumimoji="1" lang="ja-JP" altLang="en-US" sz="2200" dirty="0"/>
              <a:t>実装には</a:t>
            </a:r>
            <a:r>
              <a:rPr lang="en-US" altLang="ja-JP" sz="2200" dirty="0"/>
              <a:t>sentence2vec</a:t>
            </a:r>
            <a:r>
              <a:rPr kumimoji="1" lang="en-US" altLang="ja-JP" sz="2400" dirty="0"/>
              <a:t> *</a:t>
            </a:r>
            <a:r>
              <a:rPr kumimoji="1" lang="en-US" altLang="ja-JP" sz="2400" baseline="30000" dirty="0"/>
              <a:t>1</a:t>
            </a:r>
            <a:r>
              <a:rPr lang="ja-JP" altLang="en-US" sz="2200" dirty="0"/>
              <a:t>や</a:t>
            </a:r>
            <a:r>
              <a:rPr lang="en-US" altLang="ja-JP" sz="2200" dirty="0" err="1"/>
              <a:t>Gensim</a:t>
            </a:r>
            <a:r>
              <a:rPr lang="ja-JP" altLang="en-US" sz="2200" dirty="0"/>
              <a:t>の</a:t>
            </a:r>
            <a:r>
              <a:rPr lang="en-US" altLang="ja-JP" sz="2200" dirty="0"/>
              <a:t>Doc2Vec</a:t>
            </a:r>
            <a:r>
              <a:rPr lang="en-US" altLang="ja-JP" sz="2400" dirty="0"/>
              <a:t> *</a:t>
            </a:r>
            <a:r>
              <a:rPr lang="en-US" altLang="ja-JP" sz="2400" baseline="30000" dirty="0"/>
              <a:t>2</a:t>
            </a:r>
            <a:endParaRPr kumimoji="1" lang="en-US" altLang="ja-JP" sz="2200" dirty="0"/>
          </a:p>
          <a:p>
            <a:pPr lvl="1">
              <a:lnSpc>
                <a:spcPct val="150000"/>
              </a:lnSpc>
              <a:buFont typeface="Wingdings" panose="05000000000000000000" pitchFamily="2" charset="2"/>
              <a:buChar char="Ø"/>
            </a:pPr>
            <a:endParaRPr lang="en-US" altLang="ja-JP" sz="2200" dirty="0"/>
          </a:p>
          <a:p>
            <a:pPr lvl="1">
              <a:lnSpc>
                <a:spcPct val="150000"/>
              </a:lnSpc>
              <a:buFont typeface="Wingdings" panose="05000000000000000000" pitchFamily="2" charset="2"/>
              <a:buChar char="Ø"/>
            </a:pPr>
            <a:endParaRPr lang="en-US" altLang="ja-JP" sz="2200" dirty="0"/>
          </a:p>
        </p:txBody>
      </p:sp>
      <p:sp>
        <p:nvSpPr>
          <p:cNvPr id="4" name="スライド番号プレースホルダー 3">
            <a:extLst>
              <a:ext uri="{FF2B5EF4-FFF2-40B4-BE49-F238E27FC236}">
                <a16:creationId xmlns:a16="http://schemas.microsoft.com/office/drawing/2014/main" id="{988EAACA-5BB7-4BEB-AD25-FB454C521300}"/>
              </a:ext>
            </a:extLst>
          </p:cNvPr>
          <p:cNvSpPr>
            <a:spLocks noGrp="1"/>
          </p:cNvSpPr>
          <p:nvPr>
            <p:ph type="sldNum" sz="quarter" idx="12"/>
          </p:nvPr>
        </p:nvSpPr>
        <p:spPr/>
        <p:txBody>
          <a:bodyPr/>
          <a:lstStyle/>
          <a:p>
            <a:fld id="{1187C39B-9890-4573-9099-0FE398EC5594}" type="slidenum">
              <a:rPr kumimoji="1" lang="ja-JP" altLang="en-US" sz="1600" smtClean="0"/>
              <a:t>4</a:t>
            </a:fld>
            <a:endParaRPr kumimoji="1" lang="ja-JP" altLang="en-US" sz="1600" dirty="0"/>
          </a:p>
        </p:txBody>
      </p:sp>
      <p:sp>
        <p:nvSpPr>
          <p:cNvPr id="8" name="テキスト ボックス 7">
            <a:extLst>
              <a:ext uri="{FF2B5EF4-FFF2-40B4-BE49-F238E27FC236}">
                <a16:creationId xmlns:a16="http://schemas.microsoft.com/office/drawing/2014/main" id="{78EA8A92-C541-4BF7-A7E0-699B980BBC66}"/>
              </a:ext>
            </a:extLst>
          </p:cNvPr>
          <p:cNvSpPr txBox="1"/>
          <p:nvPr/>
        </p:nvSpPr>
        <p:spPr>
          <a:xfrm>
            <a:off x="1097280" y="5685080"/>
            <a:ext cx="7677752" cy="584775"/>
          </a:xfrm>
          <a:prstGeom prst="rect">
            <a:avLst/>
          </a:prstGeom>
          <a:noFill/>
        </p:spPr>
        <p:txBody>
          <a:bodyPr wrap="square" rtlCol="0">
            <a:spAutoFit/>
          </a:bodyPr>
          <a:lstStyle/>
          <a:p>
            <a:r>
              <a:rPr kumimoji="1" lang="en-US" altLang="ja-JP" sz="1600" dirty="0"/>
              <a:t>*1</a:t>
            </a:r>
            <a:r>
              <a:rPr kumimoji="1" lang="ja-JP" altLang="en-US" sz="1600" dirty="0"/>
              <a:t>：</a:t>
            </a:r>
            <a:r>
              <a:rPr kumimoji="1" lang="en-US" altLang="ja-JP" sz="1600" dirty="0"/>
              <a:t> https://github.com/klb3713/sentence2vec</a:t>
            </a:r>
          </a:p>
          <a:p>
            <a:r>
              <a:rPr kumimoji="1" lang="en-US" altLang="ja-JP" sz="1600" dirty="0"/>
              <a:t>*2</a:t>
            </a:r>
            <a:r>
              <a:rPr kumimoji="1" lang="ja-JP" altLang="en-US" sz="1600" dirty="0"/>
              <a:t>：</a:t>
            </a:r>
            <a:r>
              <a:rPr kumimoji="1" lang="en-US" altLang="ja-JP" sz="1600" dirty="0"/>
              <a:t>https://github.com/RaRe-Technologies/gensim/blob/develop/gensim</a:t>
            </a:r>
          </a:p>
        </p:txBody>
      </p:sp>
    </p:spTree>
    <p:extLst>
      <p:ext uri="{BB962C8B-B14F-4D97-AF65-F5344CB8AC3E}">
        <p14:creationId xmlns:p14="http://schemas.microsoft.com/office/powerpoint/2010/main" val="489197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4303E6-E03A-4F10-A97A-C2FAB6AE0526}"/>
              </a:ext>
            </a:extLst>
          </p:cNvPr>
          <p:cNvSpPr>
            <a:spLocks noGrp="1"/>
          </p:cNvSpPr>
          <p:nvPr>
            <p:ph type="title"/>
          </p:nvPr>
        </p:nvSpPr>
        <p:spPr/>
        <p:txBody>
          <a:bodyPr/>
          <a:lstStyle/>
          <a:p>
            <a:r>
              <a:rPr kumimoji="1" lang="en-US" altLang="ja-JP" dirty="0"/>
              <a:t>Paragraph</a:t>
            </a:r>
            <a:r>
              <a:rPr lang="ja-JP" altLang="en-US" dirty="0"/>
              <a:t> </a:t>
            </a:r>
            <a:r>
              <a:rPr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5B5AF88-CCA8-41BC-A4B1-DBF06735DFFD}"/>
              </a:ext>
            </a:extLst>
          </p:cNvPr>
          <p:cNvSpPr>
            <a:spLocks noGrp="1"/>
          </p:cNvSpPr>
          <p:nvPr>
            <p:ph idx="1"/>
          </p:nvPr>
        </p:nvSpPr>
        <p:spPr/>
        <p:txBody>
          <a:bodyPr>
            <a:normAutofit/>
          </a:bodyPr>
          <a:lstStyle/>
          <a:p>
            <a:pPr>
              <a:lnSpc>
                <a:spcPct val="150000"/>
              </a:lnSpc>
              <a:buFont typeface="Wingdings" panose="05000000000000000000" pitchFamily="2" charset="2"/>
              <a:buChar char="l"/>
            </a:pPr>
            <a:r>
              <a:rPr lang="en-US" altLang="ja-JP" sz="2400" dirty="0"/>
              <a:t>PV-DM</a:t>
            </a:r>
            <a:r>
              <a:rPr lang="ja-JP" altLang="en-US" sz="2400" dirty="0"/>
              <a:t>モデル</a:t>
            </a:r>
            <a:endParaRPr lang="en-US" altLang="ja-JP" sz="2400" dirty="0"/>
          </a:p>
          <a:p>
            <a:pPr lvl="1">
              <a:lnSpc>
                <a:spcPct val="150000"/>
              </a:lnSpc>
              <a:buFont typeface="Wingdings" panose="05000000000000000000" pitchFamily="2" charset="2"/>
              <a:buChar char="Ø"/>
            </a:pPr>
            <a:r>
              <a:rPr lang="ja-JP" altLang="en-US" sz="2200" dirty="0"/>
              <a:t>周辺単語および学習途中の</a:t>
            </a:r>
            <a:r>
              <a:rPr lang="en-US" altLang="ja-JP" sz="2200" dirty="0"/>
              <a:t>Paragraph Vector</a:t>
            </a:r>
            <a:r>
              <a:rPr lang="ja-JP" altLang="en-US" sz="2200" dirty="0"/>
              <a:t>を表す</a:t>
            </a:r>
            <a:r>
              <a:rPr lang="en-US" altLang="ja-JP" sz="2200" dirty="0"/>
              <a:t>Paragraph ID</a:t>
            </a:r>
            <a:r>
              <a:rPr lang="ja-JP" altLang="en-US" sz="2200" dirty="0"/>
              <a:t>を入力として次の単語を予測するモデル</a:t>
            </a:r>
            <a:endParaRPr lang="en-US" altLang="ja-JP" sz="2200" dirty="0"/>
          </a:p>
          <a:p>
            <a:pPr lvl="1">
              <a:lnSpc>
                <a:spcPct val="150000"/>
              </a:lnSpc>
              <a:buFont typeface="Wingdings" panose="05000000000000000000" pitchFamily="2" charset="2"/>
              <a:buChar char="Ø"/>
            </a:pPr>
            <a:endParaRPr lang="en-US" altLang="ja-JP" sz="2200" dirty="0"/>
          </a:p>
        </p:txBody>
      </p:sp>
      <p:sp>
        <p:nvSpPr>
          <p:cNvPr id="4" name="スライド番号プレースホルダー 3">
            <a:extLst>
              <a:ext uri="{FF2B5EF4-FFF2-40B4-BE49-F238E27FC236}">
                <a16:creationId xmlns:a16="http://schemas.microsoft.com/office/drawing/2014/main" id="{988EAACA-5BB7-4BEB-AD25-FB454C521300}"/>
              </a:ext>
            </a:extLst>
          </p:cNvPr>
          <p:cNvSpPr>
            <a:spLocks noGrp="1"/>
          </p:cNvSpPr>
          <p:nvPr>
            <p:ph type="sldNum" sz="quarter" idx="12"/>
          </p:nvPr>
        </p:nvSpPr>
        <p:spPr/>
        <p:txBody>
          <a:bodyPr/>
          <a:lstStyle/>
          <a:p>
            <a:fld id="{1187C39B-9890-4573-9099-0FE398EC5594}" type="slidenum">
              <a:rPr kumimoji="1" lang="ja-JP" altLang="en-US" sz="1600" smtClean="0"/>
              <a:t>5</a:t>
            </a:fld>
            <a:endParaRPr kumimoji="1" lang="ja-JP" altLang="en-US" sz="1600" dirty="0"/>
          </a:p>
        </p:txBody>
      </p:sp>
      <p:pic>
        <p:nvPicPr>
          <p:cNvPr id="6" name="図 5">
            <a:extLst>
              <a:ext uri="{FF2B5EF4-FFF2-40B4-BE49-F238E27FC236}">
                <a16:creationId xmlns:a16="http://schemas.microsoft.com/office/drawing/2014/main" id="{12AAD20A-4E45-4440-B8F8-2E3A8B5CFE0E}"/>
              </a:ext>
            </a:extLst>
          </p:cNvPr>
          <p:cNvPicPr>
            <a:picLocks noChangeAspect="1"/>
          </p:cNvPicPr>
          <p:nvPr/>
        </p:nvPicPr>
        <p:blipFill>
          <a:blip r:embed="rId2"/>
          <a:stretch>
            <a:fillRect/>
          </a:stretch>
        </p:blipFill>
        <p:spPr>
          <a:xfrm>
            <a:off x="3609680" y="3499942"/>
            <a:ext cx="4972639" cy="27971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16831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4303E6-E03A-4F10-A97A-C2FAB6AE0526}"/>
              </a:ext>
            </a:extLst>
          </p:cNvPr>
          <p:cNvSpPr>
            <a:spLocks noGrp="1"/>
          </p:cNvSpPr>
          <p:nvPr>
            <p:ph type="title"/>
          </p:nvPr>
        </p:nvSpPr>
        <p:spPr/>
        <p:txBody>
          <a:bodyPr/>
          <a:lstStyle/>
          <a:p>
            <a:r>
              <a:rPr kumimoji="1" lang="en-US" altLang="ja-JP" dirty="0"/>
              <a:t>Paragraph</a:t>
            </a:r>
            <a:r>
              <a:rPr lang="ja-JP" altLang="en-US" dirty="0"/>
              <a:t> </a:t>
            </a:r>
            <a:r>
              <a:rPr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5B5AF88-CCA8-41BC-A4B1-DBF06735DFFD}"/>
              </a:ext>
            </a:extLst>
          </p:cNvPr>
          <p:cNvSpPr>
            <a:spLocks noGrp="1"/>
          </p:cNvSpPr>
          <p:nvPr>
            <p:ph idx="1"/>
          </p:nvPr>
        </p:nvSpPr>
        <p:spPr/>
        <p:txBody>
          <a:bodyPr>
            <a:normAutofit/>
          </a:bodyPr>
          <a:lstStyle/>
          <a:p>
            <a:pPr>
              <a:lnSpc>
                <a:spcPct val="150000"/>
              </a:lnSpc>
              <a:buFont typeface="Wingdings" panose="05000000000000000000" pitchFamily="2" charset="2"/>
              <a:buChar char="l"/>
            </a:pPr>
            <a:r>
              <a:rPr lang="en-US" altLang="ja-JP" sz="2400" dirty="0"/>
              <a:t>PV-DBOW</a:t>
            </a:r>
            <a:r>
              <a:rPr lang="ja-JP" altLang="en-US" sz="2400" dirty="0"/>
              <a:t>モデル</a:t>
            </a:r>
            <a:endParaRPr lang="en-US" altLang="ja-JP" sz="2400" dirty="0"/>
          </a:p>
          <a:p>
            <a:pPr lvl="1">
              <a:lnSpc>
                <a:spcPct val="150000"/>
              </a:lnSpc>
              <a:buFont typeface="Wingdings" panose="05000000000000000000" pitchFamily="2" charset="2"/>
              <a:buChar char="Ø"/>
            </a:pPr>
            <a:r>
              <a:rPr lang="en-US" altLang="ja-JP" sz="2200" dirty="0"/>
              <a:t>Paragraph ID</a:t>
            </a:r>
            <a:r>
              <a:rPr lang="ja-JP" altLang="en-US" sz="2200" dirty="0"/>
              <a:t>を入力として、周辺単語を予測するモデル</a:t>
            </a:r>
            <a:endParaRPr lang="en-US" altLang="ja-JP" sz="2200" dirty="0"/>
          </a:p>
        </p:txBody>
      </p:sp>
      <p:sp>
        <p:nvSpPr>
          <p:cNvPr id="4" name="スライド番号プレースホルダー 3">
            <a:extLst>
              <a:ext uri="{FF2B5EF4-FFF2-40B4-BE49-F238E27FC236}">
                <a16:creationId xmlns:a16="http://schemas.microsoft.com/office/drawing/2014/main" id="{988EAACA-5BB7-4BEB-AD25-FB454C521300}"/>
              </a:ext>
            </a:extLst>
          </p:cNvPr>
          <p:cNvSpPr>
            <a:spLocks noGrp="1"/>
          </p:cNvSpPr>
          <p:nvPr>
            <p:ph type="sldNum" sz="quarter" idx="12"/>
          </p:nvPr>
        </p:nvSpPr>
        <p:spPr/>
        <p:txBody>
          <a:bodyPr/>
          <a:lstStyle/>
          <a:p>
            <a:fld id="{1187C39B-9890-4573-9099-0FE398EC5594}" type="slidenum">
              <a:rPr kumimoji="1" lang="ja-JP" altLang="en-US" sz="1600" smtClean="0"/>
              <a:t>6</a:t>
            </a:fld>
            <a:endParaRPr kumimoji="1" lang="ja-JP" altLang="en-US" sz="1600" dirty="0"/>
          </a:p>
        </p:txBody>
      </p:sp>
      <p:pic>
        <p:nvPicPr>
          <p:cNvPr id="7" name="図 6">
            <a:extLst>
              <a:ext uri="{FF2B5EF4-FFF2-40B4-BE49-F238E27FC236}">
                <a16:creationId xmlns:a16="http://schemas.microsoft.com/office/drawing/2014/main" id="{70F8C1D9-936A-4FA8-A08E-EAD7A8DCE509}"/>
              </a:ext>
            </a:extLst>
          </p:cNvPr>
          <p:cNvPicPr>
            <a:picLocks noChangeAspect="1"/>
          </p:cNvPicPr>
          <p:nvPr/>
        </p:nvPicPr>
        <p:blipFill>
          <a:blip r:embed="rId2"/>
          <a:stretch>
            <a:fillRect/>
          </a:stretch>
        </p:blipFill>
        <p:spPr>
          <a:xfrm>
            <a:off x="3609680" y="3180358"/>
            <a:ext cx="4972639" cy="27971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96801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4303E6-E03A-4F10-A97A-C2FAB6AE0526}"/>
              </a:ext>
            </a:extLst>
          </p:cNvPr>
          <p:cNvSpPr>
            <a:spLocks noGrp="1"/>
          </p:cNvSpPr>
          <p:nvPr>
            <p:ph type="title"/>
          </p:nvPr>
        </p:nvSpPr>
        <p:spPr/>
        <p:txBody>
          <a:bodyPr/>
          <a:lstStyle/>
          <a:p>
            <a:r>
              <a:rPr kumimoji="1" lang="en-US" altLang="ja-JP" dirty="0"/>
              <a:t>SVM(</a:t>
            </a:r>
            <a:r>
              <a:rPr kumimoji="1" lang="ja-JP" altLang="en-US" dirty="0"/>
              <a:t>サポートベクターマシン</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35B5AF88-CCA8-41BC-A4B1-DBF06735DFFD}"/>
              </a:ext>
            </a:extLst>
          </p:cNvPr>
          <p:cNvSpPr>
            <a:spLocks noGrp="1"/>
          </p:cNvSpPr>
          <p:nvPr>
            <p:ph idx="1"/>
          </p:nvPr>
        </p:nvSpPr>
        <p:spPr/>
        <p:txBody>
          <a:bodyPr>
            <a:normAutofit/>
          </a:bodyPr>
          <a:lstStyle/>
          <a:p>
            <a:pPr>
              <a:lnSpc>
                <a:spcPct val="150000"/>
              </a:lnSpc>
              <a:buFont typeface="Wingdings" panose="05000000000000000000" pitchFamily="2" charset="2"/>
              <a:buChar char="l"/>
            </a:pPr>
            <a:r>
              <a:rPr lang="en-US" altLang="ja-JP" sz="2200" dirty="0"/>
              <a:t>SVM</a:t>
            </a:r>
            <a:r>
              <a:rPr lang="ja-JP" altLang="en-US" sz="2200" dirty="0"/>
              <a:t>とは</a:t>
            </a:r>
            <a:endParaRPr lang="en-US" altLang="ja-JP" sz="2200" dirty="0"/>
          </a:p>
          <a:p>
            <a:pPr lvl="1">
              <a:lnSpc>
                <a:spcPct val="150000"/>
              </a:lnSpc>
              <a:buFont typeface="Wingdings" panose="05000000000000000000" pitchFamily="2" charset="2"/>
              <a:buChar char="Ø"/>
            </a:pPr>
            <a:r>
              <a:rPr lang="ja-JP" altLang="en-US" sz="2000" dirty="0"/>
              <a:t>特徴量をもつベクトルに対して分類を行う教師あり機械学習アルゴリズムである。</a:t>
            </a:r>
            <a:endParaRPr lang="en-US" altLang="ja-JP" sz="2000" dirty="0"/>
          </a:p>
          <a:p>
            <a:pPr lvl="1">
              <a:lnSpc>
                <a:spcPct val="150000"/>
              </a:lnSpc>
              <a:buFont typeface="Wingdings" panose="05000000000000000000" pitchFamily="2" charset="2"/>
              <a:buChar char="Ø"/>
            </a:pPr>
            <a:r>
              <a:rPr lang="ja-JP" altLang="en-US" sz="2000" dirty="0"/>
              <a:t>境界線から最も近いベクトルからの距離が可能な限り遠くなるように境界線を定める。</a:t>
            </a:r>
            <a:endParaRPr lang="en-US" altLang="ja-JP" sz="2000" dirty="0"/>
          </a:p>
        </p:txBody>
      </p:sp>
      <p:sp>
        <p:nvSpPr>
          <p:cNvPr id="4" name="スライド番号プレースホルダー 3">
            <a:extLst>
              <a:ext uri="{FF2B5EF4-FFF2-40B4-BE49-F238E27FC236}">
                <a16:creationId xmlns:a16="http://schemas.microsoft.com/office/drawing/2014/main" id="{988EAACA-5BB7-4BEB-AD25-FB454C521300}"/>
              </a:ext>
            </a:extLst>
          </p:cNvPr>
          <p:cNvSpPr>
            <a:spLocks noGrp="1"/>
          </p:cNvSpPr>
          <p:nvPr>
            <p:ph type="sldNum" sz="quarter" idx="12"/>
          </p:nvPr>
        </p:nvSpPr>
        <p:spPr/>
        <p:txBody>
          <a:bodyPr/>
          <a:lstStyle/>
          <a:p>
            <a:fld id="{1187C39B-9890-4573-9099-0FE398EC5594}" type="slidenum">
              <a:rPr kumimoji="1" lang="ja-JP" altLang="en-US" sz="1600" smtClean="0"/>
              <a:t>7</a:t>
            </a:fld>
            <a:endParaRPr kumimoji="1" lang="ja-JP" altLang="en-US" sz="1600"/>
          </a:p>
        </p:txBody>
      </p:sp>
      <p:pic>
        <p:nvPicPr>
          <p:cNvPr id="5" name="図 4">
            <a:extLst>
              <a:ext uri="{FF2B5EF4-FFF2-40B4-BE49-F238E27FC236}">
                <a16:creationId xmlns:a16="http://schemas.microsoft.com/office/drawing/2014/main" id="{82FD7412-E804-4DC4-BFEF-1B640C5616D4}"/>
              </a:ext>
            </a:extLst>
          </p:cNvPr>
          <p:cNvPicPr>
            <a:picLocks noChangeAspect="1"/>
          </p:cNvPicPr>
          <p:nvPr/>
        </p:nvPicPr>
        <p:blipFill>
          <a:blip r:embed="rId2"/>
          <a:stretch>
            <a:fillRect/>
          </a:stretch>
        </p:blipFill>
        <p:spPr>
          <a:xfrm>
            <a:off x="3869278" y="3659378"/>
            <a:ext cx="4453444" cy="25050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33388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4303E6-E03A-4F10-A97A-C2FAB6AE0526}"/>
              </a:ext>
            </a:extLst>
          </p:cNvPr>
          <p:cNvSpPr>
            <a:spLocks noGrp="1"/>
          </p:cNvSpPr>
          <p:nvPr>
            <p:ph type="title"/>
          </p:nvPr>
        </p:nvSpPr>
        <p:spPr/>
        <p:txBody>
          <a:bodyPr/>
          <a:lstStyle/>
          <a:p>
            <a:r>
              <a:rPr kumimoji="1" lang="ja-JP" altLang="en-US" dirty="0"/>
              <a:t>提案手法</a:t>
            </a:r>
          </a:p>
        </p:txBody>
      </p:sp>
      <p:sp>
        <p:nvSpPr>
          <p:cNvPr id="3" name="コンテンツ プレースホルダー 2">
            <a:extLst>
              <a:ext uri="{FF2B5EF4-FFF2-40B4-BE49-F238E27FC236}">
                <a16:creationId xmlns:a16="http://schemas.microsoft.com/office/drawing/2014/main" id="{35B5AF88-CCA8-41BC-A4B1-DBF06735DFFD}"/>
              </a:ext>
            </a:extLst>
          </p:cNvPr>
          <p:cNvSpPr>
            <a:spLocks noGrp="1"/>
          </p:cNvSpPr>
          <p:nvPr>
            <p:ph idx="1"/>
          </p:nvPr>
        </p:nvSpPr>
        <p:spPr/>
        <p:txBody>
          <a:bodyPr>
            <a:normAutofit/>
          </a:bodyPr>
          <a:lstStyle/>
          <a:p>
            <a:pPr>
              <a:lnSpc>
                <a:spcPct val="150000"/>
              </a:lnSpc>
              <a:buFont typeface="Wingdings" panose="05000000000000000000" pitchFamily="2" charset="2"/>
              <a:buChar char="l"/>
            </a:pPr>
            <a:r>
              <a:rPr lang="ja-JP" altLang="en-US" sz="2200" dirty="0"/>
              <a:t>入力：学習に用いるマルウェアの検体、マルウェアファミリ</a:t>
            </a:r>
            <a:endParaRPr lang="en-US" altLang="ja-JP" sz="2200" dirty="0"/>
          </a:p>
          <a:p>
            <a:pPr>
              <a:lnSpc>
                <a:spcPct val="150000"/>
              </a:lnSpc>
              <a:buFont typeface="Wingdings" panose="05000000000000000000" pitchFamily="2" charset="2"/>
              <a:buChar char="l"/>
            </a:pPr>
            <a:r>
              <a:rPr lang="ja-JP" altLang="en-US" sz="2200" dirty="0"/>
              <a:t>出力：検体がマルウェアファミリに属するか否かを分類できる</a:t>
            </a:r>
            <a:r>
              <a:rPr lang="en-US" altLang="ja-JP" sz="2200" dirty="0"/>
              <a:t>SVM</a:t>
            </a:r>
          </a:p>
          <a:p>
            <a:pPr>
              <a:lnSpc>
                <a:spcPct val="150000"/>
              </a:lnSpc>
              <a:buFont typeface="Wingdings" panose="05000000000000000000" pitchFamily="2" charset="2"/>
              <a:buChar char="l"/>
            </a:pPr>
            <a:r>
              <a:rPr lang="ja-JP" altLang="en-US" sz="2200" dirty="0"/>
              <a:t>手順</a:t>
            </a:r>
            <a:endParaRPr lang="en-US" altLang="ja-JP" sz="2200" dirty="0"/>
          </a:p>
          <a:p>
            <a:pPr marL="544068" lvl="1" indent="-342900">
              <a:lnSpc>
                <a:spcPct val="150000"/>
              </a:lnSpc>
              <a:buFont typeface="+mj-lt"/>
              <a:buAutoNum type="arabicPeriod"/>
            </a:pPr>
            <a:r>
              <a:rPr lang="ja-JP" altLang="en-US" sz="2200" dirty="0"/>
              <a:t>マルウェアの動的解析結果から</a:t>
            </a:r>
            <a:r>
              <a:rPr lang="en-US" altLang="ja-JP" sz="2200" dirty="0"/>
              <a:t>API</a:t>
            </a:r>
            <a:r>
              <a:rPr lang="ja-JP" altLang="en-US" sz="2200" dirty="0"/>
              <a:t>を取得し、</a:t>
            </a:r>
            <a:r>
              <a:rPr lang="en-US" altLang="ja-JP" sz="2200" dirty="0"/>
              <a:t>API</a:t>
            </a:r>
            <a:r>
              <a:rPr lang="ja-JP" altLang="en-US" sz="2200" dirty="0"/>
              <a:t>コール列を作成する。</a:t>
            </a:r>
            <a:endParaRPr lang="en-US" altLang="ja-JP" sz="2200" dirty="0"/>
          </a:p>
          <a:p>
            <a:pPr marL="544068" lvl="1" indent="-342900">
              <a:lnSpc>
                <a:spcPct val="150000"/>
              </a:lnSpc>
              <a:buFont typeface="+mj-lt"/>
              <a:buAutoNum type="arabicPeriod"/>
            </a:pPr>
            <a:r>
              <a:rPr lang="en-US" altLang="ja-JP" sz="2200" dirty="0"/>
              <a:t>API</a:t>
            </a:r>
            <a:r>
              <a:rPr lang="ja-JP" altLang="en-US" sz="2200" dirty="0"/>
              <a:t>コール列を用いて</a:t>
            </a:r>
            <a:r>
              <a:rPr lang="en-US" altLang="ja-JP" sz="2200" dirty="0"/>
              <a:t>Paragraph Vector</a:t>
            </a:r>
            <a:r>
              <a:rPr lang="ja-JP" altLang="en-US" sz="2200" dirty="0"/>
              <a:t>を作成する。</a:t>
            </a:r>
            <a:endParaRPr lang="en-US" altLang="ja-JP" sz="2200" dirty="0"/>
          </a:p>
          <a:p>
            <a:pPr marL="544068" lvl="1" indent="-342900">
              <a:lnSpc>
                <a:spcPct val="150000"/>
              </a:lnSpc>
              <a:buFont typeface="+mj-lt"/>
              <a:buAutoNum type="arabicPeriod"/>
            </a:pPr>
            <a:r>
              <a:rPr lang="en-US" altLang="ja-JP" sz="2200" dirty="0"/>
              <a:t>Paragraph Vector</a:t>
            </a:r>
            <a:r>
              <a:rPr lang="ja-JP" altLang="en-US" sz="2200" dirty="0"/>
              <a:t>を用いて、</a:t>
            </a:r>
            <a:r>
              <a:rPr lang="en-US" altLang="ja-JP" sz="2200" dirty="0"/>
              <a:t>SVM</a:t>
            </a:r>
            <a:r>
              <a:rPr lang="ja-JP" altLang="en-US" sz="2200" dirty="0"/>
              <a:t>で二値分類器を作成する。</a:t>
            </a:r>
            <a:endParaRPr lang="en-US" altLang="ja-JP" sz="2200" dirty="0"/>
          </a:p>
        </p:txBody>
      </p:sp>
      <p:sp>
        <p:nvSpPr>
          <p:cNvPr id="4" name="スライド番号プレースホルダー 3">
            <a:extLst>
              <a:ext uri="{FF2B5EF4-FFF2-40B4-BE49-F238E27FC236}">
                <a16:creationId xmlns:a16="http://schemas.microsoft.com/office/drawing/2014/main" id="{988EAACA-5BB7-4BEB-AD25-FB454C521300}"/>
              </a:ext>
            </a:extLst>
          </p:cNvPr>
          <p:cNvSpPr>
            <a:spLocks noGrp="1"/>
          </p:cNvSpPr>
          <p:nvPr>
            <p:ph type="sldNum" sz="quarter" idx="12"/>
          </p:nvPr>
        </p:nvSpPr>
        <p:spPr/>
        <p:txBody>
          <a:bodyPr/>
          <a:lstStyle/>
          <a:p>
            <a:fld id="{1187C39B-9890-4573-9099-0FE398EC5594}" type="slidenum">
              <a:rPr kumimoji="1" lang="ja-JP" altLang="en-US" sz="1600" smtClean="0"/>
              <a:t>8</a:t>
            </a:fld>
            <a:endParaRPr kumimoji="1" lang="ja-JP" altLang="en-US" sz="1600"/>
          </a:p>
        </p:txBody>
      </p:sp>
    </p:spTree>
    <p:extLst>
      <p:ext uri="{BB962C8B-B14F-4D97-AF65-F5344CB8AC3E}">
        <p14:creationId xmlns:p14="http://schemas.microsoft.com/office/powerpoint/2010/main" val="81992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4303E6-E03A-4F10-A97A-C2FAB6AE0526}"/>
              </a:ext>
            </a:extLst>
          </p:cNvPr>
          <p:cNvSpPr>
            <a:spLocks noGrp="1"/>
          </p:cNvSpPr>
          <p:nvPr>
            <p:ph type="title"/>
          </p:nvPr>
        </p:nvSpPr>
        <p:spPr/>
        <p:txBody>
          <a:bodyPr/>
          <a:lstStyle/>
          <a:p>
            <a:r>
              <a:rPr lang="en-US" altLang="ja-JP" dirty="0"/>
              <a:t>FFRI</a:t>
            </a:r>
            <a:r>
              <a:rPr lang="ja-JP" altLang="en-US" dirty="0"/>
              <a:t> </a:t>
            </a:r>
            <a:r>
              <a:rPr lang="en-US" altLang="ja-JP" dirty="0"/>
              <a:t>Dataset</a:t>
            </a:r>
            <a:endParaRPr kumimoji="1" lang="ja-JP" altLang="en-US" dirty="0"/>
          </a:p>
        </p:txBody>
      </p:sp>
      <p:sp>
        <p:nvSpPr>
          <p:cNvPr id="3" name="コンテンツ プレースホルダー 2">
            <a:extLst>
              <a:ext uri="{FF2B5EF4-FFF2-40B4-BE49-F238E27FC236}">
                <a16:creationId xmlns:a16="http://schemas.microsoft.com/office/drawing/2014/main" id="{35B5AF88-CCA8-41BC-A4B1-DBF06735DFFD}"/>
              </a:ext>
            </a:extLst>
          </p:cNvPr>
          <p:cNvSpPr>
            <a:spLocks noGrp="1"/>
          </p:cNvSpPr>
          <p:nvPr>
            <p:ph idx="1"/>
          </p:nvPr>
        </p:nvSpPr>
        <p:spPr/>
        <p:txBody>
          <a:bodyPr>
            <a:normAutofit/>
          </a:bodyPr>
          <a:lstStyle/>
          <a:p>
            <a:pPr>
              <a:lnSpc>
                <a:spcPct val="150000"/>
              </a:lnSpc>
              <a:buFont typeface="Wingdings" panose="05000000000000000000" pitchFamily="2" charset="2"/>
              <a:buChar char="l"/>
            </a:pPr>
            <a:r>
              <a:rPr lang="en-US" altLang="ja-JP" sz="2400" dirty="0"/>
              <a:t>FFRI Dataset</a:t>
            </a:r>
            <a:r>
              <a:rPr lang="ja-JP" altLang="en-US" sz="2400" dirty="0"/>
              <a:t>とは</a:t>
            </a:r>
            <a:endParaRPr lang="en-US" altLang="ja-JP" sz="2400" dirty="0"/>
          </a:p>
          <a:p>
            <a:pPr lvl="1">
              <a:lnSpc>
                <a:spcPct val="150000"/>
              </a:lnSpc>
              <a:buFont typeface="Wingdings" panose="05000000000000000000" pitchFamily="2" charset="2"/>
              <a:buChar char="Ø"/>
            </a:pPr>
            <a:r>
              <a:rPr lang="en-US" altLang="ja-JP" sz="2200" dirty="0"/>
              <a:t>FFRI</a:t>
            </a:r>
            <a:r>
              <a:rPr lang="ja-JP" altLang="en-US" sz="2200" dirty="0"/>
              <a:t>社が独自に収集したマルウェアの動的解析ログ</a:t>
            </a:r>
            <a:endParaRPr lang="en-US" altLang="ja-JP" sz="2200" dirty="0"/>
          </a:p>
          <a:p>
            <a:pPr lvl="1">
              <a:lnSpc>
                <a:spcPct val="150000"/>
              </a:lnSpc>
              <a:buFont typeface="Wingdings" panose="05000000000000000000" pitchFamily="2" charset="2"/>
              <a:buChar char="Ø"/>
            </a:pPr>
            <a:r>
              <a:rPr lang="en-US" altLang="ja-JP" sz="2200" dirty="0"/>
              <a:t>JSON</a:t>
            </a:r>
            <a:r>
              <a:rPr lang="ja-JP" altLang="en-US" sz="2200" dirty="0"/>
              <a:t>ファイル形式</a:t>
            </a:r>
            <a:endParaRPr lang="en-US" altLang="ja-JP" sz="2200" dirty="0"/>
          </a:p>
          <a:p>
            <a:pPr>
              <a:lnSpc>
                <a:spcPct val="150000"/>
              </a:lnSpc>
              <a:buFont typeface="Wingdings" panose="05000000000000000000" pitchFamily="2" charset="2"/>
              <a:buChar char="l"/>
            </a:pPr>
            <a:r>
              <a:rPr lang="ja-JP" altLang="en-US" sz="2400" dirty="0"/>
              <a:t>使用する</a:t>
            </a:r>
            <a:r>
              <a:rPr lang="en-US" altLang="ja-JP" sz="2400" dirty="0"/>
              <a:t>FFRI Dataset</a:t>
            </a:r>
          </a:p>
          <a:p>
            <a:pPr lvl="1">
              <a:lnSpc>
                <a:spcPct val="150000"/>
              </a:lnSpc>
              <a:buFont typeface="Wingdings" panose="05000000000000000000" pitchFamily="2" charset="2"/>
              <a:buChar char="Ø"/>
            </a:pPr>
            <a:r>
              <a:rPr lang="en-US" altLang="ja-JP" sz="2200" dirty="0"/>
              <a:t>FFRI</a:t>
            </a:r>
            <a:r>
              <a:rPr lang="ja-JP" altLang="en-US" sz="2200" dirty="0"/>
              <a:t> </a:t>
            </a:r>
            <a:r>
              <a:rPr lang="en-US" altLang="ja-JP" sz="2200" dirty="0"/>
              <a:t>Dataset 2013</a:t>
            </a:r>
            <a:r>
              <a:rPr lang="ja-JP" altLang="en-US" sz="2200" dirty="0"/>
              <a:t>～</a:t>
            </a:r>
            <a:r>
              <a:rPr lang="en-US" altLang="ja-JP" sz="2200" dirty="0"/>
              <a:t>2016</a:t>
            </a:r>
          </a:p>
          <a:p>
            <a:pPr lvl="1">
              <a:lnSpc>
                <a:spcPct val="150000"/>
              </a:lnSpc>
              <a:buFont typeface="Wingdings" panose="05000000000000000000" pitchFamily="2" charset="2"/>
              <a:buChar char="Ø"/>
            </a:pPr>
            <a:r>
              <a:rPr lang="ja-JP" altLang="en-US" sz="2200" dirty="0"/>
              <a:t>約</a:t>
            </a:r>
            <a:r>
              <a:rPr lang="en-US" altLang="ja-JP" sz="2200" dirty="0"/>
              <a:t>16000</a:t>
            </a:r>
            <a:r>
              <a:rPr lang="ja-JP" altLang="en-US" sz="2200" dirty="0"/>
              <a:t>検体のマルウェアの動的解析結果</a:t>
            </a:r>
            <a:endParaRPr lang="en-US" altLang="ja-JP" sz="2200" dirty="0"/>
          </a:p>
          <a:p>
            <a:pPr lvl="1">
              <a:lnSpc>
                <a:spcPct val="150000"/>
              </a:lnSpc>
              <a:buFont typeface="Wingdings" panose="05000000000000000000" pitchFamily="2" charset="2"/>
              <a:buChar char="Ø"/>
            </a:pPr>
            <a:endParaRPr lang="en-US" altLang="ja-JP" sz="2200" dirty="0"/>
          </a:p>
        </p:txBody>
      </p:sp>
      <p:sp>
        <p:nvSpPr>
          <p:cNvPr id="4" name="スライド番号プレースホルダー 3">
            <a:extLst>
              <a:ext uri="{FF2B5EF4-FFF2-40B4-BE49-F238E27FC236}">
                <a16:creationId xmlns:a16="http://schemas.microsoft.com/office/drawing/2014/main" id="{988EAACA-5BB7-4BEB-AD25-FB454C521300}"/>
              </a:ext>
            </a:extLst>
          </p:cNvPr>
          <p:cNvSpPr>
            <a:spLocks noGrp="1"/>
          </p:cNvSpPr>
          <p:nvPr>
            <p:ph type="sldNum" sz="quarter" idx="12"/>
          </p:nvPr>
        </p:nvSpPr>
        <p:spPr/>
        <p:txBody>
          <a:bodyPr/>
          <a:lstStyle/>
          <a:p>
            <a:fld id="{1187C39B-9890-4573-9099-0FE398EC5594}" type="slidenum">
              <a:rPr kumimoji="1" lang="ja-JP" altLang="en-US" sz="1600" smtClean="0"/>
              <a:t>9</a:t>
            </a:fld>
            <a:endParaRPr kumimoji="1" lang="ja-JP" altLang="en-US" sz="1600" dirty="0"/>
          </a:p>
        </p:txBody>
      </p:sp>
    </p:spTree>
    <p:extLst>
      <p:ext uri="{BB962C8B-B14F-4D97-AF65-F5344CB8AC3E}">
        <p14:creationId xmlns:p14="http://schemas.microsoft.com/office/powerpoint/2010/main" val="3445394699"/>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レトロスペクト</Template>
  <TotalTime>1683</TotalTime>
  <Words>859</Words>
  <Application>Microsoft Office PowerPoint</Application>
  <PresentationFormat>ワイド画面</PresentationFormat>
  <Paragraphs>104</Paragraphs>
  <Slides>15</Slides>
  <Notes>0</Notes>
  <HiddenSlides>2</HiddenSlides>
  <MMClips>0</MMClips>
  <ScaleCrop>false</ScaleCrop>
  <HeadingPairs>
    <vt:vector size="8" baseType="variant">
      <vt:variant>
        <vt:lpstr>使用されているフォント</vt:lpstr>
      </vt:variant>
      <vt:variant>
        <vt:i4>5</vt:i4>
      </vt:variant>
      <vt:variant>
        <vt:lpstr>テーマ</vt:lpstr>
      </vt:variant>
      <vt:variant>
        <vt:i4>1</vt:i4>
      </vt:variant>
      <vt:variant>
        <vt:lpstr>埋め込まれた OLE サーバー</vt:lpstr>
      </vt:variant>
      <vt:variant>
        <vt:i4>1</vt:i4>
      </vt:variant>
      <vt:variant>
        <vt:lpstr>スライド タイトル</vt:lpstr>
      </vt:variant>
      <vt:variant>
        <vt:i4>15</vt:i4>
      </vt:variant>
    </vt:vector>
  </HeadingPairs>
  <TitlesOfParts>
    <vt:vector size="22" baseType="lpstr">
      <vt:lpstr>NimbusRomNo9L-Regu</vt:lpstr>
      <vt:lpstr>游ゴシック</vt:lpstr>
      <vt:lpstr>Calibri</vt:lpstr>
      <vt:lpstr>Calibri Light</vt:lpstr>
      <vt:lpstr>Wingdings</vt:lpstr>
      <vt:lpstr>レトロスペクト</vt:lpstr>
      <vt:lpstr>Worksheet</vt:lpstr>
      <vt:lpstr>文章の特徴量を用いたマルウェアの亜種分類に関する研究</vt:lpstr>
      <vt:lpstr>研究テーマ</vt:lpstr>
      <vt:lpstr>研究テーマ</vt:lpstr>
      <vt:lpstr>Paragraph Vector</vt:lpstr>
      <vt:lpstr>Paragraph Vector</vt:lpstr>
      <vt:lpstr>Paragraph Vector</vt:lpstr>
      <vt:lpstr>SVM(サポートベクターマシン)</vt:lpstr>
      <vt:lpstr>提案手法</vt:lpstr>
      <vt:lpstr>FFRI Dataset</vt:lpstr>
      <vt:lpstr>FFRI Dataset(サンプル例)</vt:lpstr>
      <vt:lpstr>研究に用いる検体</vt:lpstr>
      <vt:lpstr>評価実験結果</vt:lpstr>
      <vt:lpstr>結論</vt:lpstr>
      <vt:lpstr>(補足)評価実験</vt:lpstr>
      <vt:lpstr>(補足)FFRI Datasetのデータ項目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プログラミングゼミ 進捗報告7/22</dc:title>
  <dc:creator>佑樹 中嶋</dc:creator>
  <cp:lastModifiedBy>中嶋 佑樹</cp:lastModifiedBy>
  <cp:revision>130</cp:revision>
  <dcterms:created xsi:type="dcterms:W3CDTF">2020-07-22T03:38:20Z</dcterms:created>
  <dcterms:modified xsi:type="dcterms:W3CDTF">2021-02-19T01:42:16Z</dcterms:modified>
</cp:coreProperties>
</file>