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64" r:id="rId6"/>
    <p:sldId id="273" r:id="rId7"/>
    <p:sldId id="274" r:id="rId8"/>
    <p:sldId id="272" r:id="rId9"/>
    <p:sldId id="275" r:id="rId10"/>
    <p:sldId id="276" r:id="rId11"/>
    <p:sldId id="277" r:id="rId12"/>
    <p:sldId id="266" r:id="rId13"/>
    <p:sldId id="270" r:id="rId14"/>
    <p:sldId id="263"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0" autoAdjust="0"/>
    <p:restoredTop sz="94660"/>
  </p:normalViewPr>
  <p:slideViewPr>
    <p:cSldViewPr snapToGrid="0">
      <p:cViewPr varScale="1">
        <p:scale>
          <a:sx n="40" d="100"/>
          <a:sy n="40"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38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67216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095749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43014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54373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02804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4794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773765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24351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4111077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97499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748460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894445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345390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5130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06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92598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68895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254490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17496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B77B0C-7B29-49FC-A462-5A30673E5D11}" type="datetimeFigureOut">
              <a:rPr kumimoji="1" lang="ja-JP" altLang="en-US" smtClean="0"/>
              <a:t>2021/2/10</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336200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B77B0C-7B29-49FC-A462-5A30673E5D11}" type="datetimeFigureOut">
              <a:rPr kumimoji="1" lang="ja-JP" altLang="en-US" smtClean="0"/>
              <a:t>2021/2/10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1073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B77B0C-7B29-49FC-A462-5A30673E5D11}" type="datetimeFigureOut">
              <a:rPr kumimoji="1" lang="ja-JP" altLang="en-US" smtClean="0"/>
              <a:t>2021/2/10</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67336F-AA07-43A6-8512-66DE50AF0DE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45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77B0C-7B29-49FC-A462-5A30673E5D11}" type="datetimeFigureOut">
              <a:rPr kumimoji="1" lang="ja-JP" altLang="en-US" smtClean="0"/>
              <a:t>2021/2/10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7336F-AA07-43A6-8512-66DE50AF0DE6}" type="slidenum">
              <a:rPr kumimoji="1" lang="ja-JP" altLang="en-US" smtClean="0"/>
              <a:t>‹#›</a:t>
            </a:fld>
            <a:endParaRPr kumimoji="1" lang="ja-JP" altLang="en-US"/>
          </a:p>
        </p:txBody>
      </p:sp>
    </p:spTree>
    <p:extLst>
      <p:ext uri="{BB962C8B-B14F-4D97-AF65-F5344CB8AC3E}">
        <p14:creationId xmlns:p14="http://schemas.microsoft.com/office/powerpoint/2010/main" val="753009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6800" y="758952"/>
            <a:ext cx="10058400" cy="3566160"/>
          </a:xfrm>
        </p:spPr>
        <p:txBody>
          <a:bodyPr>
            <a:normAutofit/>
          </a:bodyPr>
          <a:lstStyle/>
          <a:p>
            <a:r>
              <a:rPr kumimoji="1" lang="en-US" altLang="ja-JP" sz="7200" dirty="0"/>
              <a:t>IoT</a:t>
            </a:r>
            <a:r>
              <a:rPr kumimoji="1" lang="ja-JP" altLang="en-US" sz="7200" dirty="0"/>
              <a:t>を用いた総合環境</a:t>
            </a:r>
            <a:br>
              <a:rPr kumimoji="1" lang="en-US" altLang="ja-JP" sz="7200" dirty="0"/>
            </a:br>
            <a:r>
              <a:rPr kumimoji="1" lang="ja-JP" altLang="en-US" sz="7200" dirty="0"/>
              <a:t>モニタリングシステム</a:t>
            </a:r>
          </a:p>
        </p:txBody>
      </p:sp>
      <p:sp>
        <p:nvSpPr>
          <p:cNvPr id="3" name="サブタイトル 2"/>
          <p:cNvSpPr>
            <a:spLocks noGrp="1"/>
          </p:cNvSpPr>
          <p:nvPr>
            <p:ph type="subTitle" idx="1"/>
          </p:nvPr>
        </p:nvSpPr>
        <p:spPr/>
        <p:txBody>
          <a:bodyPr>
            <a:normAutofit/>
          </a:bodyPr>
          <a:lstStyle/>
          <a:p>
            <a:r>
              <a:rPr lang="en-US" altLang="ja-JP" dirty="0"/>
              <a:t>7535011M</a:t>
            </a:r>
            <a:r>
              <a:rPr lang="ja-JP" altLang="en-US" dirty="0"/>
              <a:t>　</a:t>
            </a:r>
            <a:r>
              <a:rPr kumimoji="1" lang="ja-JP" altLang="en-US" dirty="0"/>
              <a:t>小田恵吏奈</a:t>
            </a:r>
          </a:p>
        </p:txBody>
      </p:sp>
    </p:spTree>
    <p:extLst>
      <p:ext uri="{BB962C8B-B14F-4D97-AF65-F5344CB8AC3E}">
        <p14:creationId xmlns:p14="http://schemas.microsoft.com/office/powerpoint/2010/main" val="82248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48640" y="260270"/>
            <a:ext cx="2514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クラス図</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240" y="376382"/>
            <a:ext cx="6491155" cy="6105236"/>
          </a:xfrm>
          <a:prstGeom prst="rect">
            <a:avLst/>
          </a:prstGeom>
        </p:spPr>
      </p:pic>
    </p:spTree>
    <p:extLst>
      <p:ext uri="{BB962C8B-B14F-4D97-AF65-F5344CB8AC3E}">
        <p14:creationId xmlns:p14="http://schemas.microsoft.com/office/powerpoint/2010/main" val="286755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76628" y="233279"/>
            <a:ext cx="32118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シーケンス図</a:t>
            </a:r>
          </a:p>
        </p:txBody>
      </p:sp>
      <p:sp>
        <p:nvSpPr>
          <p:cNvPr id="6" name="テキスト ボックス 5"/>
          <p:cNvSpPr txBox="1"/>
          <p:nvPr/>
        </p:nvSpPr>
        <p:spPr>
          <a:xfrm>
            <a:off x="3570922" y="339750"/>
            <a:ext cx="346805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「室内環境状態の表示」</a:t>
            </a:r>
          </a:p>
        </p:txBody>
      </p:sp>
      <p:sp>
        <p:nvSpPr>
          <p:cNvPr id="7" name="スライド番号プレースホルダー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0922" y="709082"/>
            <a:ext cx="2960367" cy="2636387"/>
          </a:xfrm>
          <a:prstGeom prst="rect">
            <a:avLst/>
          </a:prstGeom>
        </p:spPr>
      </p:pic>
      <p:sp>
        <p:nvSpPr>
          <p:cNvPr id="8" name="正方形/長方形 7"/>
          <p:cNvSpPr/>
          <p:nvPr/>
        </p:nvSpPr>
        <p:spPr>
          <a:xfrm>
            <a:off x="8185532" y="339749"/>
            <a:ext cx="1923925"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「室内環境を監視する​」</a:t>
            </a:r>
          </a:p>
        </p:txBody>
      </p:sp>
      <p:pic>
        <p:nvPicPr>
          <p:cNvPr id="9" name="図 5" descr="ダイアグラム, 概略図&#10;&#10;説明は自動で生成されたものです">
            <a:extLst>
              <a:ext uri="{FF2B5EF4-FFF2-40B4-BE49-F238E27FC236}">
                <a16:creationId xmlns:a16="http://schemas.microsoft.com/office/drawing/2014/main" id="{658BAA13-3906-4CAF-98FB-AD6C1F7A9D42}"/>
              </a:ext>
            </a:extLst>
          </p:cNvPr>
          <p:cNvPicPr>
            <a:picLocks noChangeAspect="1"/>
          </p:cNvPicPr>
          <p:nvPr/>
        </p:nvPicPr>
        <p:blipFill>
          <a:blip r:embed="rId3"/>
          <a:stretch>
            <a:fillRect/>
          </a:stretch>
        </p:blipFill>
        <p:spPr>
          <a:xfrm>
            <a:off x="8185532" y="800573"/>
            <a:ext cx="3007841" cy="2866324"/>
          </a:xfrm>
          <a:prstGeom prst="rect">
            <a:avLst/>
          </a:prstGeom>
        </p:spPr>
      </p:pic>
      <p:sp>
        <p:nvSpPr>
          <p:cNvPr id="10" name="正方形/長方形 9"/>
          <p:cNvSpPr/>
          <p:nvPr/>
        </p:nvSpPr>
        <p:spPr>
          <a:xfrm>
            <a:off x="3125578" y="3539922"/>
            <a:ext cx="1925527"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「換気要請の受け取り​」</a:t>
            </a:r>
          </a:p>
        </p:txBody>
      </p:sp>
      <p:pic>
        <p:nvPicPr>
          <p:cNvPr id="11" name="図 4" descr="ダイアグラム, 概略図&#10;&#10;説明は自動で生成されたものです">
            <a:extLst>
              <a:ext uri="{FF2B5EF4-FFF2-40B4-BE49-F238E27FC236}">
                <a16:creationId xmlns:a16="http://schemas.microsoft.com/office/drawing/2014/main" id="{0EFC31BC-196C-4059-A32E-CA752BDBC5DB}"/>
              </a:ext>
            </a:extLst>
          </p:cNvPr>
          <p:cNvPicPr>
            <a:picLocks noChangeAspect="1"/>
          </p:cNvPicPr>
          <p:nvPr/>
        </p:nvPicPr>
        <p:blipFill>
          <a:blip r:embed="rId4"/>
          <a:stretch>
            <a:fillRect/>
          </a:stretch>
        </p:blipFill>
        <p:spPr>
          <a:xfrm>
            <a:off x="3304090" y="3847698"/>
            <a:ext cx="3610730" cy="2707337"/>
          </a:xfrm>
          <a:prstGeom prst="rect">
            <a:avLst/>
          </a:prstGeom>
        </p:spPr>
      </p:pic>
      <p:sp>
        <p:nvSpPr>
          <p:cNvPr id="12" name="正方形/長方形 11"/>
          <p:cNvSpPr/>
          <p:nvPr/>
        </p:nvSpPr>
        <p:spPr>
          <a:xfrm>
            <a:off x="7710353" y="3693809"/>
            <a:ext cx="1569660"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「入室危険度の確認​」</a:t>
            </a:r>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0353" y="3970808"/>
            <a:ext cx="3472599" cy="2361510"/>
          </a:xfrm>
          <a:prstGeom prst="rect">
            <a:avLst/>
          </a:prstGeom>
        </p:spPr>
      </p:pic>
    </p:spTree>
    <p:extLst>
      <p:ext uri="{BB962C8B-B14F-4D97-AF65-F5344CB8AC3E}">
        <p14:creationId xmlns:p14="http://schemas.microsoft.com/office/powerpoint/2010/main" val="196427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18" y="211455"/>
            <a:ext cx="33851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ステートチャート図</a:t>
            </a:r>
          </a:p>
        </p:txBody>
      </p:sp>
      <p:sp>
        <p:nvSpPr>
          <p:cNvPr id="6" name="テキスト ボックス 5"/>
          <p:cNvSpPr txBox="1"/>
          <p:nvPr/>
        </p:nvSpPr>
        <p:spPr>
          <a:xfrm>
            <a:off x="8886349" y="1732548"/>
            <a:ext cx="27134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屋外デバイス</a:t>
            </a:r>
          </a:p>
        </p:txBody>
      </p:sp>
      <p:sp>
        <p:nvSpPr>
          <p:cNvPr id="7" name="テキスト ボックス 6"/>
          <p:cNvSpPr txBox="1"/>
          <p:nvPr/>
        </p:nvSpPr>
        <p:spPr>
          <a:xfrm>
            <a:off x="5033010" y="1631056"/>
            <a:ext cx="27134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Jetson</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8" name="テキスト ボックス 7"/>
          <p:cNvSpPr txBox="1"/>
          <p:nvPr/>
        </p:nvSpPr>
        <p:spPr>
          <a:xfrm>
            <a:off x="1179671" y="1707256"/>
            <a:ext cx="27134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センサデバイス</a:t>
            </a:r>
          </a:p>
        </p:txBody>
      </p:sp>
      <p:sp>
        <p:nvSpPr>
          <p:cNvPr id="9" name="スライド番号プレースホルダー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671" y="2157474"/>
            <a:ext cx="2430780" cy="3420690"/>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654" y="2157474"/>
            <a:ext cx="3420690" cy="3420690"/>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6349" y="2233674"/>
            <a:ext cx="2430780" cy="3420690"/>
          </a:xfrm>
          <a:prstGeom prst="rect">
            <a:avLst/>
          </a:prstGeom>
        </p:spPr>
      </p:pic>
    </p:spTree>
    <p:extLst>
      <p:ext uri="{BB962C8B-B14F-4D97-AF65-F5344CB8AC3E}">
        <p14:creationId xmlns:p14="http://schemas.microsoft.com/office/powerpoint/2010/main" val="260922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13128-4E91-4105-943B-7BEC3F7064DB}"/>
              </a:ext>
            </a:extLst>
          </p:cNvPr>
          <p:cNvSpPr>
            <a:spLocks noGrp="1"/>
          </p:cNvSpPr>
          <p:nvPr>
            <p:ph type="title"/>
          </p:nvPr>
        </p:nvSpPr>
        <p:spPr/>
        <p:txBody>
          <a:bodyPr/>
          <a:lstStyle/>
          <a:p>
            <a:r>
              <a:rPr kumimoji="1" lang="ja-JP" altLang="en-US" dirty="0"/>
              <a:t>システムについて</a:t>
            </a:r>
          </a:p>
        </p:txBody>
      </p:sp>
      <p:sp>
        <p:nvSpPr>
          <p:cNvPr id="3" name="コンテンツ プレースホルダー 2">
            <a:extLst>
              <a:ext uri="{FF2B5EF4-FFF2-40B4-BE49-F238E27FC236}">
                <a16:creationId xmlns:a16="http://schemas.microsoft.com/office/drawing/2014/main" id="{6F892C06-7BD2-4AF4-AA1E-F38D85B37FD0}"/>
              </a:ext>
            </a:extLst>
          </p:cNvPr>
          <p:cNvSpPr>
            <a:spLocks noGrp="1"/>
          </p:cNvSpPr>
          <p:nvPr>
            <p:ph idx="1"/>
          </p:nvPr>
        </p:nvSpPr>
        <p:spPr/>
        <p:txBody>
          <a:bodyPr>
            <a:normAutofit/>
          </a:bodyPr>
          <a:lstStyle/>
          <a:p>
            <a:pPr marL="201168" lvl="1" indent="0">
              <a:buNone/>
            </a:pPr>
            <a:endParaRPr kumimoji="1" lang="en-US" altLang="ja-JP" sz="2000" b="1" dirty="0"/>
          </a:p>
          <a:p>
            <a:pPr marL="201168" lvl="1" indent="0">
              <a:buNone/>
            </a:pPr>
            <a:r>
              <a:rPr kumimoji="1" lang="ja-JP" altLang="en-US" sz="2000" b="1" dirty="0"/>
              <a:t>従来のシステム</a:t>
            </a:r>
            <a:r>
              <a:rPr kumimoji="1" lang="ja-JP" altLang="en-US" sz="2000" dirty="0"/>
              <a:t>：温度などの計測と表示のみ、状態が分かりにくい</a:t>
            </a:r>
            <a:endParaRPr kumimoji="1" lang="en-US" altLang="ja-JP" sz="2000" dirty="0"/>
          </a:p>
          <a:p>
            <a:pPr marL="201168" lvl="1" indent="0">
              <a:buNone/>
            </a:pPr>
            <a:endParaRPr lang="en-US" altLang="ja-JP" sz="2000" dirty="0"/>
          </a:p>
          <a:p>
            <a:pPr marL="201168" lvl="1" indent="0">
              <a:buNone/>
            </a:pPr>
            <a:r>
              <a:rPr kumimoji="1" lang="ja-JP" altLang="en-US" sz="2000" b="1" dirty="0"/>
              <a:t>今回開発するシステム</a:t>
            </a:r>
            <a:endParaRPr kumimoji="1" lang="en-US" altLang="ja-JP" sz="2000" b="1" dirty="0"/>
          </a:p>
          <a:p>
            <a:pPr marL="201168" lvl="1" indent="0">
              <a:buNone/>
            </a:pPr>
            <a:r>
              <a:rPr lang="en-US" altLang="ja-JP" sz="2000" dirty="0"/>
              <a:t>	</a:t>
            </a:r>
            <a:r>
              <a:rPr lang="ja-JP" altLang="en-US" sz="2000" dirty="0"/>
              <a:t>・システム側から情報を分かりやすく提供（</a:t>
            </a:r>
            <a:r>
              <a:rPr lang="en-US" altLang="ja-JP" sz="2000" dirty="0"/>
              <a:t>LED</a:t>
            </a:r>
            <a:r>
              <a:rPr lang="ja-JP" altLang="en-US" sz="2000" dirty="0"/>
              <a:t>、ブザー）</a:t>
            </a:r>
            <a:endParaRPr lang="en-US" altLang="ja-JP" sz="2000" dirty="0"/>
          </a:p>
          <a:p>
            <a:pPr marL="201168" lvl="1" indent="0">
              <a:buNone/>
            </a:pPr>
            <a:r>
              <a:rPr lang="en-US" altLang="ja-JP" sz="2000" dirty="0"/>
              <a:t>	</a:t>
            </a:r>
            <a:r>
              <a:rPr lang="ja-JP" altLang="en-US" sz="2000" dirty="0"/>
              <a:t>・異なるユーザーにそれぞれにとって必要な情報</a:t>
            </a:r>
            <a:endParaRPr lang="en-US" altLang="ja-JP" sz="2000" dirty="0"/>
          </a:p>
          <a:p>
            <a:pPr marL="201168" lvl="1" indent="0">
              <a:buNone/>
            </a:pPr>
            <a:r>
              <a:rPr lang="en-US" altLang="ja-JP" sz="2000" dirty="0"/>
              <a:t>		</a:t>
            </a:r>
            <a:r>
              <a:rPr lang="ja-JP" altLang="en-US" sz="2000" dirty="0"/>
              <a:t>入室するユーザー　→　入室危険度</a:t>
            </a:r>
            <a:endParaRPr lang="en-US" altLang="ja-JP" sz="2000" dirty="0"/>
          </a:p>
          <a:p>
            <a:pPr marL="201168" lvl="1" indent="0">
              <a:buNone/>
            </a:pPr>
            <a:r>
              <a:rPr lang="en-US" altLang="ja-JP" sz="2000" dirty="0"/>
              <a:t>		</a:t>
            </a:r>
            <a:r>
              <a:rPr lang="ja-JP" altLang="en-US" sz="2000" dirty="0"/>
              <a:t>室内のユーザー　　→　換気要請、許容人数をオーバーしていないか</a:t>
            </a:r>
            <a:endParaRPr lang="en-US" altLang="ja-JP" sz="2000" dirty="0"/>
          </a:p>
        </p:txBody>
      </p:sp>
    </p:spTree>
    <p:extLst>
      <p:ext uri="{BB962C8B-B14F-4D97-AF65-F5344CB8AC3E}">
        <p14:creationId xmlns:p14="http://schemas.microsoft.com/office/powerpoint/2010/main" val="162815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BACBD-0B3C-4312-9177-F973DFD148F8}"/>
              </a:ext>
            </a:extLst>
          </p:cNvPr>
          <p:cNvSpPr>
            <a:spLocks noGrp="1"/>
          </p:cNvSpPr>
          <p:nvPr>
            <p:ph type="title"/>
          </p:nvPr>
        </p:nvSpPr>
        <p:spPr/>
        <p:txBody>
          <a:bodyPr/>
          <a:lstStyle/>
          <a:p>
            <a:r>
              <a:rPr kumimoji="1" lang="ja-JP" altLang="en-US" dirty="0"/>
              <a:t>今後の活動</a:t>
            </a:r>
          </a:p>
        </p:txBody>
      </p:sp>
      <p:sp>
        <p:nvSpPr>
          <p:cNvPr id="3" name="コンテンツ プレースホルダー 2">
            <a:extLst>
              <a:ext uri="{FF2B5EF4-FFF2-40B4-BE49-F238E27FC236}">
                <a16:creationId xmlns:a16="http://schemas.microsoft.com/office/drawing/2014/main" id="{4A002F1D-436A-4BB3-8DEF-3443410CD898}"/>
              </a:ext>
            </a:extLst>
          </p:cNvPr>
          <p:cNvSpPr>
            <a:spLocks noGrp="1"/>
          </p:cNvSpPr>
          <p:nvPr>
            <p:ph idx="1"/>
          </p:nvPr>
        </p:nvSpPr>
        <p:spPr/>
        <p:txBody>
          <a:bodyPr/>
          <a:lstStyle/>
          <a:p>
            <a:endParaRPr kumimoji="1" lang="en-US" altLang="ja-JP" dirty="0"/>
          </a:p>
          <a:p>
            <a:r>
              <a:rPr kumimoji="1" lang="ja-JP" altLang="en-US" sz="2400" dirty="0"/>
              <a:t>環境</a:t>
            </a:r>
            <a:r>
              <a:rPr lang="ja-JP" altLang="en-US" sz="2400" dirty="0"/>
              <a:t>評価を受け取り、それに応じた</a:t>
            </a:r>
            <a:r>
              <a:rPr lang="en-US" altLang="ja-JP" sz="2400" dirty="0"/>
              <a:t>LED</a:t>
            </a:r>
            <a:r>
              <a:rPr lang="ja-JP" altLang="en-US" sz="2400" dirty="0"/>
              <a:t>やブザーの動作の実装</a:t>
            </a:r>
            <a:endParaRPr lang="en-US" altLang="ja-JP" sz="2400"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82808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背景</a:t>
            </a:r>
          </a:p>
        </p:txBody>
      </p:sp>
      <p:sp>
        <p:nvSpPr>
          <p:cNvPr id="3" name="コンテンツ プレースホルダー 2"/>
          <p:cNvSpPr>
            <a:spLocks noGrp="1"/>
          </p:cNvSpPr>
          <p:nvPr>
            <p:ph idx="1"/>
          </p:nvPr>
        </p:nvSpPr>
        <p:spPr>
          <a:xfrm>
            <a:off x="1123749" y="2122461"/>
            <a:ext cx="10058400" cy="4023360"/>
          </a:xfrm>
        </p:spPr>
        <p:txBody>
          <a:bodyPr/>
          <a:lstStyle/>
          <a:p>
            <a:pPr marL="0" indent="0">
              <a:buNone/>
            </a:pPr>
            <a:r>
              <a:rPr kumimoji="1" lang="ja-JP" altLang="en-US" sz="2400" dirty="0"/>
              <a:t>感染症から自らを守るための対策が求められる</a:t>
            </a:r>
            <a:endParaRPr kumimoji="1" lang="en-US" altLang="ja-JP" sz="2400" dirty="0"/>
          </a:p>
          <a:p>
            <a:pPr marL="0" indent="0">
              <a:buNone/>
            </a:pPr>
            <a:r>
              <a:rPr lang="ja-JP" altLang="en-US" sz="2400" dirty="0"/>
              <a:t>⇒</a:t>
            </a:r>
            <a:r>
              <a:rPr lang="ja-JP" altLang="en-US" sz="2400" dirty="0">
                <a:solidFill>
                  <a:schemeClr val="accent1"/>
                </a:solidFill>
              </a:rPr>
              <a:t>三密の回避のため、部屋の感染リスクをモニタリング</a:t>
            </a:r>
            <a:endParaRPr lang="en-US" altLang="ja-JP" sz="2400" dirty="0">
              <a:solidFill>
                <a:schemeClr val="accent1"/>
              </a:solidFill>
            </a:endParaRPr>
          </a:p>
          <a:p>
            <a:pPr marL="0" indent="0">
              <a:buNone/>
            </a:pPr>
            <a:endParaRPr kumimoji="1" lang="en-US" altLang="ja-JP" dirty="0"/>
          </a:p>
          <a:p>
            <a:pPr marL="0" indent="0">
              <a:buNone/>
            </a:pPr>
            <a:r>
              <a:rPr kumimoji="1" lang="ja-JP" altLang="en-US" sz="2400" u="sng" dirty="0"/>
              <a:t>手軽に</a:t>
            </a:r>
            <a:r>
              <a:rPr kumimoji="1" lang="ja-JP" altLang="en-US" sz="2400" dirty="0"/>
              <a:t>感染症対策のための室内環境モニタリングができる</a:t>
            </a:r>
            <a:endParaRPr kumimoji="1" lang="en-US" altLang="ja-JP" sz="2400" dirty="0"/>
          </a:p>
          <a:p>
            <a:pPr marL="0" indent="0">
              <a:buNone/>
            </a:pPr>
            <a:endParaRPr kumimoji="1" lang="en-US" altLang="ja-JP" dirty="0"/>
          </a:p>
        </p:txBody>
      </p:sp>
    </p:spTree>
    <p:extLst>
      <p:ext uri="{BB962C8B-B14F-4D97-AF65-F5344CB8AC3E}">
        <p14:creationId xmlns:p14="http://schemas.microsoft.com/office/powerpoint/2010/main" val="388384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目的</a:t>
            </a:r>
          </a:p>
        </p:txBody>
      </p:sp>
      <p:sp>
        <p:nvSpPr>
          <p:cNvPr id="3" name="コンテンツ プレースホルダー 2"/>
          <p:cNvSpPr>
            <a:spLocks noGrp="1"/>
          </p:cNvSpPr>
          <p:nvPr>
            <p:ph idx="1"/>
          </p:nvPr>
        </p:nvSpPr>
        <p:spPr/>
        <p:txBody>
          <a:bodyPr/>
          <a:lstStyle/>
          <a:p>
            <a:pPr marL="0" indent="0">
              <a:buNone/>
            </a:pPr>
            <a:r>
              <a:rPr lang="ja-JP" altLang="en-US" sz="2400" dirty="0">
                <a:latin typeface="+mn-ea"/>
              </a:rPr>
              <a:t>学校の教室など、数人から数十人程度が利用する部屋</a:t>
            </a:r>
            <a:endParaRPr lang="en-US" altLang="ja-JP" sz="2400" dirty="0">
              <a:latin typeface="+mn-ea"/>
            </a:endParaRPr>
          </a:p>
          <a:p>
            <a:pPr marL="0" indent="0">
              <a:lnSpc>
                <a:spcPct val="100000"/>
              </a:lnSpc>
              <a:buNone/>
            </a:pPr>
            <a:r>
              <a:rPr lang="ja-JP" altLang="en-US" sz="2400" dirty="0">
                <a:latin typeface="+mn-ea"/>
              </a:rPr>
              <a:t>部屋の広さや室内の人数、二酸化炭素濃度などの環境値をもとに　　　　　　　</a:t>
            </a:r>
            <a:r>
              <a:rPr lang="ja-JP" altLang="en-US" sz="2400" dirty="0">
                <a:solidFill>
                  <a:schemeClr val="accent1"/>
                </a:solidFill>
                <a:latin typeface="+mn-ea"/>
              </a:rPr>
              <a:t>感染症予防の観点から感染リスクのレベルを通知</a:t>
            </a:r>
            <a:r>
              <a:rPr lang="ja-JP" altLang="en-US" sz="2400" dirty="0">
                <a:latin typeface="+mn-ea"/>
              </a:rPr>
              <a:t>するとともに、三密を回避し、</a:t>
            </a:r>
            <a:r>
              <a:rPr lang="ja-JP" altLang="en-US" sz="2400" dirty="0">
                <a:solidFill>
                  <a:schemeClr val="accent1"/>
                </a:solidFill>
                <a:latin typeface="+mn-ea"/>
              </a:rPr>
              <a:t>感染リスクを軽減する環境づくり</a:t>
            </a:r>
            <a:r>
              <a:rPr lang="ja-JP" altLang="en-US" sz="2400" dirty="0">
                <a:latin typeface="+mn-ea"/>
              </a:rPr>
              <a:t>をサポートする。</a:t>
            </a:r>
            <a:endParaRPr lang="en-US" altLang="ja-JP" sz="2400" dirty="0">
              <a:latin typeface="+mn-ea"/>
            </a:endParaRPr>
          </a:p>
          <a:p>
            <a:pPr marL="0" indent="0">
              <a:buNone/>
            </a:pPr>
            <a:endParaRPr lang="en-US" altLang="ja-JP" sz="1100" dirty="0">
              <a:latin typeface="+mn-ea"/>
            </a:endParaRPr>
          </a:p>
          <a:p>
            <a:pPr marL="0" indent="0">
              <a:buNone/>
            </a:pPr>
            <a:r>
              <a:rPr lang="ja-JP" altLang="en-US" sz="2400" dirty="0">
                <a:latin typeface="+mn-ea"/>
              </a:rPr>
              <a:t>　・感染症予防対策のルールを守ってもらう</a:t>
            </a:r>
            <a:endParaRPr lang="en-US" altLang="ja-JP" sz="2400" dirty="0">
              <a:latin typeface="+mn-ea"/>
            </a:endParaRPr>
          </a:p>
          <a:p>
            <a:pPr marL="0" indent="0">
              <a:buNone/>
            </a:pPr>
            <a:r>
              <a:rPr lang="ja-JP" altLang="en-US" sz="2400" dirty="0">
                <a:latin typeface="+mn-ea"/>
              </a:rPr>
              <a:t>　・感染症予防対策の基準を定める</a:t>
            </a:r>
            <a:endParaRPr lang="en-US" altLang="ja-JP" sz="2400" dirty="0">
              <a:latin typeface="+mn-ea"/>
            </a:endParaRPr>
          </a:p>
          <a:p>
            <a:pPr marL="0" indent="0">
              <a:buNone/>
            </a:pPr>
            <a:endParaRPr kumimoji="1" lang="ja-JP" altLang="en-US" dirty="0"/>
          </a:p>
        </p:txBody>
      </p:sp>
    </p:spTree>
    <p:extLst>
      <p:ext uri="{BB962C8B-B14F-4D97-AF65-F5344CB8AC3E}">
        <p14:creationId xmlns:p14="http://schemas.microsoft.com/office/powerpoint/2010/main" val="18043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2450" y="156097"/>
            <a:ext cx="10515600" cy="1325563"/>
          </a:xfrm>
        </p:spPr>
        <p:txBody>
          <a:bodyPr/>
          <a:lstStyle/>
          <a:p>
            <a:r>
              <a:rPr kumimoji="1" lang="ja-JP" altLang="en-US" dirty="0"/>
              <a:t>システム概要</a:t>
            </a:r>
          </a:p>
        </p:txBody>
      </p:sp>
      <p:sp>
        <p:nvSpPr>
          <p:cNvPr id="4" name="右矢印 6">
            <a:extLst>
              <a:ext uri="{FF2B5EF4-FFF2-40B4-BE49-F238E27FC236}">
                <a16:creationId xmlns:a16="http://schemas.microsoft.com/office/drawing/2014/main" id="{89B4C518-1B6B-40D7-A067-7039C7A8A720}"/>
              </a:ext>
            </a:extLst>
          </p:cNvPr>
          <p:cNvSpPr/>
          <p:nvPr/>
        </p:nvSpPr>
        <p:spPr>
          <a:xfrm rot="5400000">
            <a:off x="9683457" y="2368956"/>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8FFC788F-DEEE-4888-A5AE-C9C98B6CBAAB}"/>
              </a:ext>
            </a:extLst>
          </p:cNvPr>
          <p:cNvSpPr txBox="1"/>
          <p:nvPr/>
        </p:nvSpPr>
        <p:spPr>
          <a:xfrm>
            <a:off x="8449816" y="1449642"/>
            <a:ext cx="300114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各種センサで、室内の環境を</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モニタリングする</a:t>
            </a:r>
          </a:p>
        </p:txBody>
      </p:sp>
      <p:sp>
        <p:nvSpPr>
          <p:cNvPr id="14" name="テキスト ボックス 13">
            <a:extLst>
              <a:ext uri="{FF2B5EF4-FFF2-40B4-BE49-F238E27FC236}">
                <a16:creationId xmlns:a16="http://schemas.microsoft.com/office/drawing/2014/main" id="{0157A62B-912E-4100-9B5F-546BC2B97D17}"/>
              </a:ext>
            </a:extLst>
          </p:cNvPr>
          <p:cNvSpPr txBox="1"/>
          <p:nvPr/>
        </p:nvSpPr>
        <p:spPr>
          <a:xfrm>
            <a:off x="8434893" y="3074455"/>
            <a:ext cx="346921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室内環境を評価し、利用者に通知</a:t>
            </a:r>
            <a:endPar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LED</a:t>
            </a:r>
            <a:r>
              <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ライト、ブザーなど）</a:t>
            </a:r>
          </a:p>
        </p:txBody>
      </p:sp>
      <p:pic>
        <p:nvPicPr>
          <p:cNvPr id="1032" name="Picture 8" descr="光る電球のイラスト">
            <a:extLst>
              <a:ext uri="{FF2B5EF4-FFF2-40B4-BE49-F238E27FC236}">
                <a16:creationId xmlns:a16="http://schemas.microsoft.com/office/drawing/2014/main" id="{36CD54A5-2E3B-4980-8410-98564D5EB91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73611" y="5284208"/>
            <a:ext cx="302576" cy="37406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3B2B2D48-98AC-4BE1-9D9F-511C5CC0EF71}"/>
              </a:ext>
            </a:extLst>
          </p:cNvPr>
          <p:cNvGrpSpPr/>
          <p:nvPr/>
        </p:nvGrpSpPr>
        <p:grpSpPr>
          <a:xfrm>
            <a:off x="1067812" y="1268685"/>
            <a:ext cx="8557529" cy="5579186"/>
            <a:chOff x="1067812" y="1268685"/>
            <a:chExt cx="8557529" cy="5579186"/>
          </a:xfrm>
        </p:grpSpPr>
        <p:grpSp>
          <p:nvGrpSpPr>
            <p:cNvPr id="28" name="グループ化 27">
              <a:extLst>
                <a:ext uri="{FF2B5EF4-FFF2-40B4-BE49-F238E27FC236}">
                  <a16:creationId xmlns:a16="http://schemas.microsoft.com/office/drawing/2014/main" id="{3210CD85-5F41-43AD-B904-F261B6B7278F}"/>
                </a:ext>
              </a:extLst>
            </p:cNvPr>
            <p:cNvGrpSpPr/>
            <p:nvPr/>
          </p:nvGrpSpPr>
          <p:grpSpPr>
            <a:xfrm>
              <a:off x="1833829" y="1421067"/>
              <a:ext cx="5915606" cy="4015865"/>
              <a:chOff x="1833829" y="1421067"/>
              <a:chExt cx="5915606" cy="4015865"/>
            </a:xfrm>
          </p:grpSpPr>
          <p:sp>
            <p:nvSpPr>
              <p:cNvPr id="26" name="正方形/長方形 25">
                <a:extLst>
                  <a:ext uri="{FF2B5EF4-FFF2-40B4-BE49-F238E27FC236}">
                    <a16:creationId xmlns:a16="http://schemas.microsoft.com/office/drawing/2014/main" id="{BA9C25F5-CCAA-4007-9FC4-70EDD58D273B}"/>
                  </a:ext>
                </a:extLst>
              </p:cNvPr>
              <p:cNvSpPr/>
              <p:nvPr/>
            </p:nvSpPr>
            <p:spPr>
              <a:xfrm>
                <a:off x="1833829" y="1421067"/>
                <a:ext cx="5915606" cy="401586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938235FB-614A-4AC3-9B6A-6ADDD46C1562}"/>
                  </a:ext>
                </a:extLst>
              </p:cNvPr>
              <p:cNvGrpSpPr/>
              <p:nvPr/>
            </p:nvGrpSpPr>
            <p:grpSpPr>
              <a:xfrm>
                <a:off x="2774511" y="2179711"/>
                <a:ext cx="4034242" cy="2668608"/>
                <a:chOff x="5293182" y="464500"/>
                <a:chExt cx="4679152" cy="3247607"/>
              </a:xfrm>
            </p:grpSpPr>
            <p:pic>
              <p:nvPicPr>
                <p:cNvPr id="1028" name="Picture 4" descr="風通しが良い職場のイラスト">
                  <a:extLst>
                    <a:ext uri="{FF2B5EF4-FFF2-40B4-BE49-F238E27FC236}">
                      <a16:creationId xmlns:a16="http://schemas.microsoft.com/office/drawing/2014/main" id="{C7BD2B4A-071D-4A65-B5FC-8783A9512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156" y="464500"/>
                  <a:ext cx="2528295" cy="25282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横から見たパソコンで仕事をする人のイラスト（男性）">
                  <a:extLst>
                    <a:ext uri="{FF2B5EF4-FFF2-40B4-BE49-F238E27FC236}">
                      <a16:creationId xmlns:a16="http://schemas.microsoft.com/office/drawing/2014/main" id="{BBEB875A-BB5D-46FF-A2D9-D26A53E976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293182" y="1515074"/>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横から見たパソコンで仕事をする人のイラスト（女性）">
                  <a:extLst>
                    <a:ext uri="{FF2B5EF4-FFF2-40B4-BE49-F238E27FC236}">
                      <a16:creationId xmlns:a16="http://schemas.microsoft.com/office/drawing/2014/main" id="{563322B8-0F6A-4EEF-95E4-EF4900AA0E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4959" y="1568982"/>
                  <a:ext cx="1857375" cy="214312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テキスト ボックス 29">
                <a:extLst>
                  <a:ext uri="{FF2B5EF4-FFF2-40B4-BE49-F238E27FC236}">
                    <a16:creationId xmlns:a16="http://schemas.microsoft.com/office/drawing/2014/main" id="{A2E89BE5-2706-46CC-B4AB-D42911F57E6E}"/>
                  </a:ext>
                </a:extLst>
              </p:cNvPr>
              <p:cNvSpPr txBox="1"/>
              <p:nvPr/>
            </p:nvSpPr>
            <p:spPr>
              <a:xfrm>
                <a:off x="1949483" y="1468318"/>
                <a:ext cx="1024713" cy="369332"/>
              </a:xfrm>
              <a:prstGeom prst="rect">
                <a:avLst/>
              </a:prstGeom>
              <a:noFill/>
            </p:spPr>
            <p:txBody>
              <a:bodyPr wrap="square" rtlCol="0">
                <a:spAutoFit/>
              </a:bodyPr>
              <a:lstStyle/>
              <a:p>
                <a:r>
                  <a:rPr kumimoji="1" lang="ja-JP" altLang="en-US" dirty="0"/>
                  <a:t>室内</a:t>
                </a:r>
              </a:p>
            </p:txBody>
          </p:sp>
        </p:grpSp>
        <p:grpSp>
          <p:nvGrpSpPr>
            <p:cNvPr id="29" name="グループ化 28">
              <a:extLst>
                <a:ext uri="{FF2B5EF4-FFF2-40B4-BE49-F238E27FC236}">
                  <a16:creationId xmlns:a16="http://schemas.microsoft.com/office/drawing/2014/main" id="{30590F7B-9C40-40D3-960F-E58C05CE1C5D}"/>
                </a:ext>
              </a:extLst>
            </p:cNvPr>
            <p:cNvGrpSpPr/>
            <p:nvPr/>
          </p:nvGrpSpPr>
          <p:grpSpPr>
            <a:xfrm>
              <a:off x="1067812" y="1268685"/>
              <a:ext cx="8557529" cy="5579186"/>
              <a:chOff x="1067812" y="1268685"/>
              <a:chExt cx="8557529" cy="5579186"/>
            </a:xfrm>
          </p:grpSpPr>
          <p:grpSp>
            <p:nvGrpSpPr>
              <p:cNvPr id="24" name="グループ化 23">
                <a:extLst>
                  <a:ext uri="{FF2B5EF4-FFF2-40B4-BE49-F238E27FC236}">
                    <a16:creationId xmlns:a16="http://schemas.microsoft.com/office/drawing/2014/main" id="{52D272D5-38BD-4A68-9959-308AD01E6C59}"/>
                  </a:ext>
                </a:extLst>
              </p:cNvPr>
              <p:cNvGrpSpPr/>
              <p:nvPr/>
            </p:nvGrpSpPr>
            <p:grpSpPr>
              <a:xfrm>
                <a:off x="1067812" y="1268685"/>
                <a:ext cx="7275094" cy="3128452"/>
                <a:chOff x="1067812" y="1268685"/>
                <a:chExt cx="7275094" cy="3128452"/>
              </a:xfrm>
            </p:grpSpPr>
            <p:pic>
              <p:nvPicPr>
                <p:cNvPr id="11" name="Picture 12" descr="ドーム形の防犯カメラのイラスト">
                  <a:extLst>
                    <a:ext uri="{FF2B5EF4-FFF2-40B4-BE49-F238E27FC236}">
                      <a16:creationId xmlns:a16="http://schemas.microsoft.com/office/drawing/2014/main" id="{80650CAE-F688-401E-81CE-030FA06EAB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1727" y="1268685"/>
                  <a:ext cx="649273" cy="64927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9E34346E-91F8-45E0-8C96-6C7F7AFD3A62}"/>
                    </a:ext>
                  </a:extLst>
                </p:cNvPr>
                <p:cNvGrpSpPr/>
                <p:nvPr/>
              </p:nvGrpSpPr>
              <p:grpSpPr>
                <a:xfrm>
                  <a:off x="6859692" y="2112755"/>
                  <a:ext cx="1483214" cy="2284382"/>
                  <a:chOff x="6859692" y="2112755"/>
                  <a:chExt cx="1483214" cy="2284382"/>
                </a:xfrm>
              </p:grpSpPr>
              <p:pic>
                <p:nvPicPr>
                  <p:cNvPr id="58" name="Picture 2" descr="シングルボードコンピュータのイラスト">
                    <a:extLst>
                      <a:ext uri="{FF2B5EF4-FFF2-40B4-BE49-F238E27FC236}">
                        <a16:creationId xmlns:a16="http://schemas.microsoft.com/office/drawing/2014/main" id="{3A6DB7F2-0FB6-4C06-8B89-47DD7F566AA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20726" y="2961215"/>
                    <a:ext cx="922180" cy="818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AEE73012-B513-4196-BBA0-E3F6F8A8FAC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9692" y="2112755"/>
                    <a:ext cx="1222331" cy="12223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289D51CA-6DE0-4661-86F4-50FFDD030B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9692" y="3086359"/>
                    <a:ext cx="1310778" cy="13107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グループ化 20">
                  <a:extLst>
                    <a:ext uri="{FF2B5EF4-FFF2-40B4-BE49-F238E27FC236}">
                      <a16:creationId xmlns:a16="http://schemas.microsoft.com/office/drawing/2014/main" id="{F411328C-AB1E-4F76-9C50-61D81956506B}"/>
                    </a:ext>
                  </a:extLst>
                </p:cNvPr>
                <p:cNvGrpSpPr/>
                <p:nvPr/>
              </p:nvGrpSpPr>
              <p:grpSpPr>
                <a:xfrm>
                  <a:off x="1067812" y="1742290"/>
                  <a:ext cx="1404679" cy="1533518"/>
                  <a:chOff x="1067812" y="1742290"/>
                  <a:chExt cx="1404679" cy="1533518"/>
                </a:xfrm>
              </p:grpSpPr>
              <p:pic>
                <p:nvPicPr>
                  <p:cNvPr id="57" name="Picture 2" descr="シングルボードコンピュータのイラスト">
                    <a:extLst>
                      <a:ext uri="{FF2B5EF4-FFF2-40B4-BE49-F238E27FC236}">
                        <a16:creationId xmlns:a16="http://schemas.microsoft.com/office/drawing/2014/main" id="{BCD876C6-B77B-4B35-B03D-E4F5B53AF98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67812" y="2434194"/>
                    <a:ext cx="948298" cy="84161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a:extLst>
                      <a:ext uri="{FF2B5EF4-FFF2-40B4-BE49-F238E27FC236}">
                        <a16:creationId xmlns:a16="http://schemas.microsoft.com/office/drawing/2014/main" id="{DF6C9085-8A98-4E23-AF96-327AB96DEC7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61713" y="1742290"/>
                    <a:ext cx="1310778" cy="131077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 name="グループ化 24">
                <a:extLst>
                  <a:ext uri="{FF2B5EF4-FFF2-40B4-BE49-F238E27FC236}">
                    <a16:creationId xmlns:a16="http://schemas.microsoft.com/office/drawing/2014/main" id="{11E00B08-C1CD-4BC4-A3C0-3BED1E1C90CF}"/>
                  </a:ext>
                </a:extLst>
              </p:cNvPr>
              <p:cNvGrpSpPr/>
              <p:nvPr/>
            </p:nvGrpSpPr>
            <p:grpSpPr>
              <a:xfrm>
                <a:off x="4060339" y="4391764"/>
                <a:ext cx="1362391" cy="1665677"/>
                <a:chOff x="4060339" y="4391764"/>
                <a:chExt cx="1362391" cy="1665677"/>
              </a:xfrm>
            </p:grpSpPr>
            <p:pic>
              <p:nvPicPr>
                <p:cNvPr id="17" name="Picture 2" descr="https://2.bp.blogspot.com/-YL337B_eimA/W4PQmHQE8LI/AAAAAAABOPs/Tz8DNJ6Foi0J9JCdPKRrEq2hQxCPRwPAwCLcBGAs/s800/audio_craft_speaker_speaker_uni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10257" y="4391764"/>
                  <a:ext cx="666114" cy="6661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シングルボードコンピュータのイラスト">
                  <a:extLst>
                    <a:ext uri="{FF2B5EF4-FFF2-40B4-BE49-F238E27FC236}">
                      <a16:creationId xmlns:a16="http://schemas.microsoft.com/office/drawing/2014/main" id="{C152FBC0-5B46-4241-B927-82BCF6F7845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60339" y="4848319"/>
                  <a:ext cx="1362391" cy="120912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青色発光ダイオードのイラスト（赤）">
                  <a:extLst>
                    <a:ext uri="{FF2B5EF4-FFF2-40B4-BE49-F238E27FC236}">
                      <a16:creationId xmlns:a16="http://schemas.microsoft.com/office/drawing/2014/main" id="{0B04481D-0197-4F8E-A7AE-B1363C8D4DA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97818" y="4518992"/>
                  <a:ext cx="330162" cy="4668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グループ化 8">
                <a:extLst>
                  <a:ext uri="{FF2B5EF4-FFF2-40B4-BE49-F238E27FC236}">
                    <a16:creationId xmlns:a16="http://schemas.microsoft.com/office/drawing/2014/main" id="{56287D3C-FBCE-4ADC-94A3-0E82591C8AE6}"/>
                  </a:ext>
                </a:extLst>
              </p:cNvPr>
              <p:cNvGrpSpPr/>
              <p:nvPr/>
            </p:nvGrpSpPr>
            <p:grpSpPr>
              <a:xfrm>
                <a:off x="6084277" y="4848319"/>
                <a:ext cx="3541064" cy="1714500"/>
                <a:chOff x="6084277" y="4848319"/>
                <a:chExt cx="3541064" cy="1714500"/>
              </a:xfrm>
            </p:grpSpPr>
            <p:grpSp>
              <p:nvGrpSpPr>
                <p:cNvPr id="20" name="グループ化 19">
                  <a:extLst>
                    <a:ext uri="{FF2B5EF4-FFF2-40B4-BE49-F238E27FC236}">
                      <a16:creationId xmlns:a16="http://schemas.microsoft.com/office/drawing/2014/main" id="{234BF234-FF3A-4548-BB18-E647FD916164}"/>
                    </a:ext>
                  </a:extLst>
                </p:cNvPr>
                <p:cNvGrpSpPr/>
                <p:nvPr/>
              </p:nvGrpSpPr>
              <p:grpSpPr>
                <a:xfrm>
                  <a:off x="6084277" y="4848319"/>
                  <a:ext cx="2516351" cy="1714500"/>
                  <a:chOff x="7436024" y="4342882"/>
                  <a:chExt cx="2516351" cy="1714500"/>
                </a:xfrm>
              </p:grpSpPr>
              <p:pic>
                <p:nvPicPr>
                  <p:cNvPr id="1026" name="Picture 2" descr="ドアへ入る人のイラスト（男性会社員）">
                    <a:extLst>
                      <a:ext uri="{FF2B5EF4-FFF2-40B4-BE49-F238E27FC236}">
                        <a16:creationId xmlns:a16="http://schemas.microsoft.com/office/drawing/2014/main" id="{FF9C003D-8DA5-4DD2-9550-61C4DA36EE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36024" y="4342882"/>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9" name="正方形/長方形 18">
                    <a:extLst>
                      <a:ext uri="{FF2B5EF4-FFF2-40B4-BE49-F238E27FC236}">
                        <a16:creationId xmlns:a16="http://schemas.microsoft.com/office/drawing/2014/main" id="{F8BFFC02-957C-413F-8DE1-0B5992A2C824}"/>
                      </a:ext>
                    </a:extLst>
                  </p:cNvPr>
                  <p:cNvSpPr/>
                  <p:nvPr/>
                </p:nvSpPr>
                <p:spPr>
                  <a:xfrm>
                    <a:off x="8920065" y="4342882"/>
                    <a:ext cx="1032310" cy="1703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D3456FAD-658D-49C5-A722-ECACA57C591E}"/>
                    </a:ext>
                  </a:extLst>
                </p:cNvPr>
                <p:cNvGrpSpPr/>
                <p:nvPr/>
              </p:nvGrpSpPr>
              <p:grpSpPr>
                <a:xfrm>
                  <a:off x="7607258" y="5367262"/>
                  <a:ext cx="882722" cy="894506"/>
                  <a:chOff x="7607258" y="5367262"/>
                  <a:chExt cx="882722" cy="894506"/>
                </a:xfrm>
              </p:grpSpPr>
              <p:pic>
                <p:nvPicPr>
                  <p:cNvPr id="56" name="Picture 2" descr="シングルボードコンピュータのイラスト">
                    <a:extLst>
                      <a:ext uri="{FF2B5EF4-FFF2-40B4-BE49-F238E27FC236}">
                        <a16:creationId xmlns:a16="http://schemas.microsoft.com/office/drawing/2014/main" id="{7436E094-FF76-499F-A6DA-EF161F9838A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131872">
                    <a:off x="7607258" y="5483875"/>
                    <a:ext cx="876499" cy="77789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グループ化 21">
                    <a:extLst>
                      <a:ext uri="{FF2B5EF4-FFF2-40B4-BE49-F238E27FC236}">
                        <a16:creationId xmlns:a16="http://schemas.microsoft.com/office/drawing/2014/main" id="{626B3AC1-71BB-4391-8B56-6F9836E8318E}"/>
                      </a:ext>
                    </a:extLst>
                  </p:cNvPr>
                  <p:cNvGrpSpPr/>
                  <p:nvPr/>
                </p:nvGrpSpPr>
                <p:grpSpPr>
                  <a:xfrm>
                    <a:off x="7611768" y="5367262"/>
                    <a:ext cx="878212" cy="478041"/>
                    <a:chOff x="8973024" y="4713226"/>
                    <a:chExt cx="878212" cy="478041"/>
                  </a:xfrm>
                </p:grpSpPr>
                <p:pic>
                  <p:nvPicPr>
                    <p:cNvPr id="7" name="Picture 4" descr="青色発光ダイオードのイラスト（赤）">
                      <a:extLst>
                        <a:ext uri="{FF2B5EF4-FFF2-40B4-BE49-F238E27FC236}">
                          <a16:creationId xmlns:a16="http://schemas.microsoft.com/office/drawing/2014/main" id="{CB0BCC1A-65E7-499C-84BB-1B60D244F2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973024" y="4724372"/>
                      <a:ext cx="330162" cy="4668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青色発光ダイオードのイラスト（緑）">
                      <a:extLst>
                        <a:ext uri="{FF2B5EF4-FFF2-40B4-BE49-F238E27FC236}">
                          <a16:creationId xmlns:a16="http://schemas.microsoft.com/office/drawing/2014/main" id="{372E4E27-B505-41E6-A759-DBC5A2E4374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521074" y="4713226"/>
                      <a:ext cx="330162" cy="4668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青色発光ダイオードのイラスト（黄色）">
                      <a:extLst>
                        <a:ext uri="{FF2B5EF4-FFF2-40B4-BE49-F238E27FC236}">
                          <a16:creationId xmlns:a16="http://schemas.microsoft.com/office/drawing/2014/main" id="{BCF7E037-69F9-43BD-A0CB-59F92EC645B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41720" y="4724371"/>
                      <a:ext cx="330162" cy="46689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0" name="テキスト ボックス 39">
                  <a:extLst>
                    <a:ext uri="{FF2B5EF4-FFF2-40B4-BE49-F238E27FC236}">
                      <a16:creationId xmlns:a16="http://schemas.microsoft.com/office/drawing/2014/main" id="{6DE83D88-0C09-427F-9A10-AE06E8F03998}"/>
                    </a:ext>
                  </a:extLst>
                </p:cNvPr>
                <p:cNvSpPr txBox="1"/>
                <p:nvPr/>
              </p:nvSpPr>
              <p:spPr>
                <a:xfrm>
                  <a:off x="8600628" y="6182342"/>
                  <a:ext cx="1024713" cy="369332"/>
                </a:xfrm>
                <a:prstGeom prst="rect">
                  <a:avLst/>
                </a:prstGeom>
                <a:noFill/>
              </p:spPr>
              <p:txBody>
                <a:bodyPr wrap="square" rtlCol="0">
                  <a:spAutoFit/>
                </a:bodyPr>
                <a:lstStyle/>
                <a:p>
                  <a:r>
                    <a:rPr kumimoji="1" lang="ja-JP" altLang="en-US" dirty="0"/>
                    <a:t>室外</a:t>
                  </a:r>
                  <a:endParaRPr kumimoji="1" lang="en-US" altLang="ja-JP" dirty="0"/>
                </a:p>
              </p:txBody>
            </p:sp>
          </p:grpSp>
          <p:sp>
            <p:nvSpPr>
              <p:cNvPr id="36" name="矢印: 上 35">
                <a:extLst>
                  <a:ext uri="{FF2B5EF4-FFF2-40B4-BE49-F238E27FC236}">
                    <a16:creationId xmlns:a16="http://schemas.microsoft.com/office/drawing/2014/main" id="{984A5CAB-58B1-4B70-9408-144C532D9E9B}"/>
                  </a:ext>
                </a:extLst>
              </p:cNvPr>
              <p:cNvSpPr/>
              <p:nvPr/>
            </p:nvSpPr>
            <p:spPr>
              <a:xfrm>
                <a:off x="4471644" y="4857019"/>
                <a:ext cx="490696" cy="374376"/>
              </a:xfrm>
              <a:prstGeom prst="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914F75F9-6A97-4376-A39D-9EF8C9FA31FA}"/>
                  </a:ext>
                </a:extLst>
              </p:cNvPr>
              <p:cNvGrpSpPr/>
              <p:nvPr/>
            </p:nvGrpSpPr>
            <p:grpSpPr>
              <a:xfrm>
                <a:off x="1640296" y="2366788"/>
                <a:ext cx="5943498" cy="4481083"/>
                <a:chOff x="1640296" y="2366788"/>
                <a:chExt cx="5943498" cy="4481083"/>
              </a:xfrm>
            </p:grpSpPr>
            <p:sp>
              <p:nvSpPr>
                <p:cNvPr id="33" name="矢印: 折線 32">
                  <a:extLst>
                    <a:ext uri="{FF2B5EF4-FFF2-40B4-BE49-F238E27FC236}">
                      <a16:creationId xmlns:a16="http://schemas.microsoft.com/office/drawing/2014/main" id="{C2DB9109-3A2E-4BC8-AD89-CF1D430FAE28}"/>
                    </a:ext>
                  </a:extLst>
                </p:cNvPr>
                <p:cNvSpPr/>
                <p:nvPr/>
              </p:nvSpPr>
              <p:spPr>
                <a:xfrm rot="10800000" flipH="1">
                  <a:off x="1640296" y="3225138"/>
                  <a:ext cx="2333929" cy="2417078"/>
                </a:xfrm>
                <a:prstGeom prst="bentArrow">
                  <a:avLst>
                    <a:gd name="adj1" fmla="val 5005"/>
                    <a:gd name="adj2" fmla="val 9238"/>
                    <a:gd name="adj3" fmla="val 21314"/>
                    <a:gd name="adj4" fmla="val 78686"/>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下 33">
                  <a:extLst>
                    <a:ext uri="{FF2B5EF4-FFF2-40B4-BE49-F238E27FC236}">
                      <a16:creationId xmlns:a16="http://schemas.microsoft.com/office/drawing/2014/main" id="{9E2C4C6C-9174-4284-A4C6-C699ACDDAB26}"/>
                    </a:ext>
                  </a:extLst>
                </p:cNvPr>
                <p:cNvSpPr/>
                <p:nvPr/>
              </p:nvSpPr>
              <p:spPr>
                <a:xfrm rot="2366797">
                  <a:off x="5967686" y="2929435"/>
                  <a:ext cx="422480" cy="2556268"/>
                </a:xfrm>
                <a:prstGeom prst="downArrow">
                  <a:avLst>
                    <a:gd name="adj1" fmla="val 26639"/>
                    <a:gd name="adj2" fmla="val 80104"/>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折線 49">
                  <a:extLst>
                    <a:ext uri="{FF2B5EF4-FFF2-40B4-BE49-F238E27FC236}">
                      <a16:creationId xmlns:a16="http://schemas.microsoft.com/office/drawing/2014/main" id="{79AF64FB-C668-4D04-8FA3-63DAED25CC83}"/>
                    </a:ext>
                  </a:extLst>
                </p:cNvPr>
                <p:cNvSpPr/>
                <p:nvPr/>
              </p:nvSpPr>
              <p:spPr>
                <a:xfrm rot="13885456" flipH="1">
                  <a:off x="3145463" y="2374830"/>
                  <a:ext cx="2247042" cy="2230957"/>
                </a:xfrm>
                <a:prstGeom prst="bentArrow">
                  <a:avLst>
                    <a:gd name="adj1" fmla="val 5005"/>
                    <a:gd name="adj2" fmla="val 9238"/>
                    <a:gd name="adj3" fmla="val 21314"/>
                    <a:gd name="adj4" fmla="val 78686"/>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2" name="矢印: 下 51">
                  <a:extLst>
                    <a:ext uri="{FF2B5EF4-FFF2-40B4-BE49-F238E27FC236}">
                      <a16:creationId xmlns:a16="http://schemas.microsoft.com/office/drawing/2014/main" id="{90748723-50E4-4596-A4FA-4D19579629DC}"/>
                    </a:ext>
                  </a:extLst>
                </p:cNvPr>
                <p:cNvSpPr/>
                <p:nvPr/>
              </p:nvSpPr>
              <p:spPr>
                <a:xfrm rot="3526497">
                  <a:off x="6305070" y="3732868"/>
                  <a:ext cx="406805" cy="2150642"/>
                </a:xfrm>
                <a:prstGeom prst="downArrow">
                  <a:avLst>
                    <a:gd name="adj1" fmla="val 26639"/>
                    <a:gd name="adj2" fmla="val 80104"/>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折線 54">
                  <a:extLst>
                    <a:ext uri="{FF2B5EF4-FFF2-40B4-BE49-F238E27FC236}">
                      <a16:creationId xmlns:a16="http://schemas.microsoft.com/office/drawing/2014/main" id="{CE99A722-2B16-44C2-AC0B-8022521C66CC}"/>
                    </a:ext>
                  </a:extLst>
                </p:cNvPr>
                <p:cNvSpPr/>
                <p:nvPr/>
              </p:nvSpPr>
              <p:spPr>
                <a:xfrm rot="8454312" flipH="1">
                  <a:off x="5785918" y="5216631"/>
                  <a:ext cx="1550125" cy="1631240"/>
                </a:xfrm>
                <a:prstGeom prst="bentArrow">
                  <a:avLst>
                    <a:gd name="adj1" fmla="val 5005"/>
                    <a:gd name="adj2" fmla="val 9238"/>
                    <a:gd name="adj3" fmla="val 21314"/>
                    <a:gd name="adj4" fmla="val 78686"/>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grpSp>
    </p:spTree>
    <p:extLst>
      <p:ext uri="{BB962C8B-B14F-4D97-AF65-F5344CB8AC3E}">
        <p14:creationId xmlns:p14="http://schemas.microsoft.com/office/powerpoint/2010/main" val="35352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62353" y="3833181"/>
            <a:ext cx="11667293" cy="2007971"/>
          </a:xfrm>
          <a:prstGeom prst="rect">
            <a:avLst/>
          </a:prstGeom>
        </p:spPr>
      </p:pic>
      <p:sp>
        <p:nvSpPr>
          <p:cNvPr id="3" name="タイトル 2"/>
          <p:cNvSpPr>
            <a:spLocks noGrp="1"/>
          </p:cNvSpPr>
          <p:nvPr>
            <p:ph type="title"/>
          </p:nvPr>
        </p:nvSpPr>
        <p:spPr/>
        <p:txBody>
          <a:bodyPr/>
          <a:lstStyle/>
          <a:p>
            <a:r>
              <a:rPr kumimoji="1" lang="ja-JP" altLang="en-US" dirty="0"/>
              <a:t>開発方針</a:t>
            </a:r>
          </a:p>
        </p:txBody>
      </p:sp>
      <p:sp>
        <p:nvSpPr>
          <p:cNvPr id="4" name="コンテンツ プレースホルダー 3"/>
          <p:cNvSpPr>
            <a:spLocks noGrp="1"/>
          </p:cNvSpPr>
          <p:nvPr>
            <p:ph idx="1"/>
          </p:nvPr>
        </p:nvSpPr>
        <p:spPr/>
        <p:txBody>
          <a:bodyPr/>
          <a:lstStyle/>
          <a:p>
            <a:r>
              <a:rPr kumimoji="1" lang="en-US" altLang="ja-JP" dirty="0"/>
              <a:t>V</a:t>
            </a:r>
            <a:r>
              <a:rPr lang="ja-JP" altLang="en-US" dirty="0"/>
              <a:t>字</a:t>
            </a:r>
            <a:r>
              <a:rPr kumimoji="1" lang="ja-JP" altLang="en-US" dirty="0"/>
              <a:t>開発モデルに従って開発</a:t>
            </a:r>
            <a:endParaRPr kumimoji="1" lang="en-US" altLang="ja-JP" dirty="0"/>
          </a:p>
          <a:p>
            <a:r>
              <a:rPr kumimoji="1" lang="ja-JP" altLang="en-US" dirty="0"/>
              <a:t>チーム内でガントチャートを用いてスケジュールを管理</a:t>
            </a:r>
          </a:p>
        </p:txBody>
      </p:sp>
    </p:spTree>
    <p:extLst>
      <p:ext uri="{BB962C8B-B14F-4D97-AF65-F5344CB8AC3E}">
        <p14:creationId xmlns:p14="http://schemas.microsoft.com/office/powerpoint/2010/main" val="32790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2537" y="141175"/>
            <a:ext cx="25831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ユースケース図</a:t>
            </a:r>
            <a:endParaRPr kumimoji="1" lang="ja-JP"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056" y="402785"/>
            <a:ext cx="5472670" cy="6188914"/>
          </a:xfrm>
          <a:prstGeom prst="rect">
            <a:avLst/>
          </a:prstGeom>
        </p:spPr>
      </p:pic>
    </p:spTree>
    <p:extLst>
      <p:ext uri="{BB962C8B-B14F-4D97-AF65-F5344CB8AC3E}">
        <p14:creationId xmlns:p14="http://schemas.microsoft.com/office/powerpoint/2010/main" val="250099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分担</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176" y="196808"/>
            <a:ext cx="5686049" cy="6464384"/>
          </a:xfrm>
        </p:spPr>
      </p:pic>
      <p:sp>
        <p:nvSpPr>
          <p:cNvPr id="5" name="テキスト ボックス 4">
            <a:extLst>
              <a:ext uri="{FF2B5EF4-FFF2-40B4-BE49-F238E27FC236}">
                <a16:creationId xmlns:a16="http://schemas.microsoft.com/office/drawing/2014/main" id="{E73F34C6-107E-443C-A442-E74905D6BACC}"/>
              </a:ext>
            </a:extLst>
          </p:cNvPr>
          <p:cNvSpPr txBox="1"/>
          <p:nvPr/>
        </p:nvSpPr>
        <p:spPr>
          <a:xfrm>
            <a:off x="8658225" y="2304634"/>
            <a:ext cx="2390775" cy="338554"/>
          </a:xfrm>
          <a:prstGeom prst="rect">
            <a:avLst/>
          </a:prstGeom>
          <a:noFill/>
        </p:spPr>
        <p:txBody>
          <a:bodyPr wrap="square" rtlCol="0">
            <a:spAutoFit/>
          </a:bodyPr>
          <a:lstStyle/>
          <a:p>
            <a:r>
              <a:rPr kumimoji="1" lang="ja-JP" altLang="en-US" sz="1600" dirty="0"/>
              <a:t>人数判別</a:t>
            </a:r>
          </a:p>
        </p:txBody>
      </p:sp>
      <p:sp>
        <p:nvSpPr>
          <p:cNvPr id="6" name="テキスト ボックス 5">
            <a:extLst>
              <a:ext uri="{FF2B5EF4-FFF2-40B4-BE49-F238E27FC236}">
                <a16:creationId xmlns:a16="http://schemas.microsoft.com/office/drawing/2014/main" id="{15F1CF0B-1E6C-421C-BC18-A7548E6D06F6}"/>
              </a:ext>
            </a:extLst>
          </p:cNvPr>
          <p:cNvSpPr txBox="1"/>
          <p:nvPr/>
        </p:nvSpPr>
        <p:spPr>
          <a:xfrm>
            <a:off x="8658224" y="4521231"/>
            <a:ext cx="2390775" cy="369332"/>
          </a:xfrm>
          <a:prstGeom prst="rect">
            <a:avLst/>
          </a:prstGeom>
          <a:noFill/>
        </p:spPr>
        <p:txBody>
          <a:bodyPr wrap="square" rtlCol="0">
            <a:spAutoFit/>
          </a:bodyPr>
          <a:lstStyle/>
          <a:p>
            <a:r>
              <a:rPr kumimoji="1" lang="en-US" altLang="ja-JP" dirty="0">
                <a:solidFill>
                  <a:srgbClr val="00B0F0"/>
                </a:solidFill>
              </a:rPr>
              <a:t>Jetson</a:t>
            </a:r>
            <a:r>
              <a:rPr kumimoji="1" lang="ja-JP" altLang="en-US" dirty="0">
                <a:solidFill>
                  <a:srgbClr val="00B0F0"/>
                </a:solidFill>
              </a:rPr>
              <a:t>全体・通知</a:t>
            </a:r>
          </a:p>
        </p:txBody>
      </p:sp>
      <p:sp>
        <p:nvSpPr>
          <p:cNvPr id="7" name="テキスト ボックス 6">
            <a:extLst>
              <a:ext uri="{FF2B5EF4-FFF2-40B4-BE49-F238E27FC236}">
                <a16:creationId xmlns:a16="http://schemas.microsoft.com/office/drawing/2014/main" id="{18FBCB3D-17D8-40B1-9456-8616D638ECA8}"/>
              </a:ext>
            </a:extLst>
          </p:cNvPr>
          <p:cNvSpPr txBox="1"/>
          <p:nvPr/>
        </p:nvSpPr>
        <p:spPr>
          <a:xfrm>
            <a:off x="8658224" y="5789881"/>
            <a:ext cx="2390775" cy="338554"/>
          </a:xfrm>
          <a:prstGeom prst="rect">
            <a:avLst/>
          </a:prstGeom>
          <a:noFill/>
        </p:spPr>
        <p:txBody>
          <a:bodyPr wrap="square" rtlCol="0">
            <a:spAutoFit/>
          </a:bodyPr>
          <a:lstStyle/>
          <a:p>
            <a:r>
              <a:rPr kumimoji="1" lang="en-US" altLang="ja-JP" sz="1600" dirty="0"/>
              <a:t>Jetson</a:t>
            </a:r>
            <a:r>
              <a:rPr kumimoji="1" lang="ja-JP" altLang="en-US" sz="1600" dirty="0"/>
              <a:t>全体・データ管理</a:t>
            </a:r>
          </a:p>
        </p:txBody>
      </p:sp>
      <p:sp>
        <p:nvSpPr>
          <p:cNvPr id="9" name="テキスト ボックス 8">
            <a:extLst>
              <a:ext uri="{FF2B5EF4-FFF2-40B4-BE49-F238E27FC236}">
                <a16:creationId xmlns:a16="http://schemas.microsoft.com/office/drawing/2014/main" id="{D7FF3069-A952-4194-B044-BE0D3B578745}"/>
              </a:ext>
            </a:extLst>
          </p:cNvPr>
          <p:cNvSpPr txBox="1"/>
          <p:nvPr/>
        </p:nvSpPr>
        <p:spPr>
          <a:xfrm>
            <a:off x="8610600" y="898842"/>
            <a:ext cx="3209925" cy="338554"/>
          </a:xfrm>
          <a:prstGeom prst="rect">
            <a:avLst/>
          </a:prstGeom>
          <a:noFill/>
        </p:spPr>
        <p:txBody>
          <a:bodyPr wrap="square" rtlCol="0">
            <a:spAutoFit/>
          </a:bodyPr>
          <a:lstStyle/>
          <a:p>
            <a:r>
              <a:rPr kumimoji="1" lang="ja-JP" altLang="en-US" sz="1600" dirty="0"/>
              <a:t>エッジデバイス・低消費電力化</a:t>
            </a:r>
          </a:p>
        </p:txBody>
      </p:sp>
    </p:spTree>
    <p:extLst>
      <p:ext uri="{BB962C8B-B14F-4D97-AF65-F5344CB8AC3E}">
        <p14:creationId xmlns:p14="http://schemas.microsoft.com/office/powerpoint/2010/main" val="315808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0050" y="137160"/>
            <a:ext cx="30403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ユースケース記述</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665284618"/>
              </p:ext>
            </p:extLst>
          </p:nvPr>
        </p:nvGraphicFramePr>
        <p:xfrm>
          <a:off x="712045" y="755567"/>
          <a:ext cx="10515600" cy="5600783"/>
        </p:xfrm>
        <a:graphic>
          <a:graphicData uri="http://schemas.openxmlformats.org/drawingml/2006/table">
            <a:tbl>
              <a:tblPr/>
              <a:tblGrid>
                <a:gridCol w="5257800">
                  <a:extLst>
                    <a:ext uri="{9D8B030D-6E8A-4147-A177-3AD203B41FA5}">
                      <a16:colId xmlns:a16="http://schemas.microsoft.com/office/drawing/2014/main" val="1095545617"/>
                    </a:ext>
                  </a:extLst>
                </a:gridCol>
                <a:gridCol w="5257800">
                  <a:extLst>
                    <a:ext uri="{9D8B030D-6E8A-4147-A177-3AD203B41FA5}">
                      <a16:colId xmlns:a16="http://schemas.microsoft.com/office/drawing/2014/main" val="3896357023"/>
                    </a:ext>
                  </a:extLst>
                </a:gridCol>
              </a:tblGrid>
              <a:tr h="256205">
                <a:tc>
                  <a:txBody>
                    <a:bodyPr/>
                    <a:lstStyle/>
                    <a:p>
                      <a:pPr algn="l" rtl="0" fontAlgn="base"/>
                      <a:r>
                        <a:rPr lang="ja-JP" altLang="en-US" sz="1300" b="0" i="0">
                          <a:solidFill>
                            <a:srgbClr val="000000"/>
                          </a:solidFill>
                          <a:effectLst/>
                          <a:ea typeface="ＭＳ Ｐゴシック" panose="020B0600070205080204" pitchFamily="50" charset="-128"/>
                        </a:rPr>
                        <a:t>ユースケース名</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ja-JP" altLang="en-US" sz="1300" b="0" i="0">
                          <a:solidFill>
                            <a:srgbClr val="000000"/>
                          </a:solidFill>
                          <a:effectLst/>
                          <a:ea typeface="ＭＳ Ｐゴシック" panose="020B0600070205080204" pitchFamily="50" charset="-128"/>
                        </a:rPr>
                        <a:t>メインイベントフロー</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804133"/>
                  </a:ext>
                </a:extLst>
              </a:tr>
              <a:tr h="1216713">
                <a:tc>
                  <a:txBody>
                    <a:bodyPr/>
                    <a:lstStyle/>
                    <a:p>
                      <a:pPr algn="l" rtl="0" fontAlgn="base"/>
                      <a:r>
                        <a:rPr lang="ja-JP" altLang="en-US" sz="1300" b="0" i="0">
                          <a:solidFill>
                            <a:srgbClr val="000000"/>
                          </a:solidFill>
                          <a:effectLst/>
                          <a:ea typeface="ＭＳ Ｐゴシック" panose="020B0600070205080204" pitchFamily="50" charset="-128"/>
                        </a:rPr>
                        <a:t>室内環境を監視する</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ユーザが部屋の出入りをする。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人感センサ、カメラにより人の出入りを感知し、それに応じて室内の人数をカウントする。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室内環境監視システムは室内の人数に応じた監視モードを開始する。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4.</a:t>
                      </a:r>
                      <a:r>
                        <a:rPr lang="ja-JP" altLang="en-US" sz="1300" b="0" i="0">
                          <a:solidFill>
                            <a:srgbClr val="000000"/>
                          </a:solidFill>
                          <a:effectLst/>
                          <a:ea typeface="ＭＳ Ｐゴシック" panose="020B0600070205080204" pitchFamily="50" charset="-128"/>
                        </a:rPr>
                        <a:t>室内環境監視システムは各監視モードで</a:t>
                      </a:r>
                      <a:r>
                        <a:rPr lang="en-US" altLang="ja-JP" sz="1300" b="0" i="0">
                          <a:solidFill>
                            <a:srgbClr val="000000"/>
                          </a:solidFill>
                          <a:effectLst/>
                          <a:latin typeface="Calibri" panose="020F0502020204030204" pitchFamily="34" charset="0"/>
                        </a:rPr>
                        <a:t>CO2</a:t>
                      </a:r>
                      <a:r>
                        <a:rPr lang="ja-JP" altLang="en-US" sz="1300" b="0" i="0">
                          <a:solidFill>
                            <a:srgbClr val="000000"/>
                          </a:solidFill>
                          <a:effectLst/>
                          <a:ea typeface="ＭＳ Ｐゴシック" panose="020B0600070205080204" pitchFamily="50" charset="-128"/>
                        </a:rPr>
                        <a:t>濃度を測定し、測定した値に応じて警戒レベルを調整し、換気要請を出すなどの対応をとる。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76351"/>
                  </a:ext>
                </a:extLst>
              </a:tr>
              <a:tr h="1045679">
                <a:tc>
                  <a:txBody>
                    <a:bodyPr/>
                    <a:lstStyle/>
                    <a:p>
                      <a:pPr algn="l" rtl="0" fontAlgn="base"/>
                      <a:r>
                        <a:rPr lang="ja-JP" altLang="en-US" sz="1300" b="0" i="0">
                          <a:solidFill>
                            <a:srgbClr val="000000"/>
                          </a:solidFill>
                          <a:effectLst/>
                          <a:ea typeface="ＭＳ Ｐゴシック" panose="020B0600070205080204" pitchFamily="50" charset="-128"/>
                        </a:rPr>
                        <a:t>部屋情報を登録する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ユーザは機器を取り付け、システム運用の対象とする部屋の床面積を登録する。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 この部屋情報をもとに標準警戒レベルでの滞在可能上限人数を定め、室内環境分析システムにより警戒レベルが上げられた場合に、目安として定める滞在可能上限人数を設定する。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692778"/>
                  </a:ext>
                </a:extLst>
              </a:tr>
              <a:tr h="1408815">
                <a:tc>
                  <a:txBody>
                    <a:bodyPr/>
                    <a:lstStyle/>
                    <a:p>
                      <a:pPr algn="l" rtl="0" fontAlgn="base"/>
                      <a:r>
                        <a:rPr lang="ja-JP" altLang="en-US" sz="1300" b="0" i="0">
                          <a:solidFill>
                            <a:srgbClr val="000000"/>
                          </a:solidFill>
                          <a:effectLst/>
                          <a:ea typeface="ＭＳ Ｐゴシック" panose="020B0600070205080204" pitchFamily="50" charset="-128"/>
                        </a:rPr>
                        <a:t>換気要請の受け取り</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latin typeface="Calibri" panose="020F0502020204030204" pitchFamily="34" charset="0"/>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一定時間ごとに測定される室内環境の測定値をもとに、室内環境分析システムでの分析を開始する。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2.CO2</a:t>
                      </a:r>
                      <a:r>
                        <a:rPr lang="ja-JP" altLang="en-US" sz="1300" b="0" i="0">
                          <a:solidFill>
                            <a:srgbClr val="000000"/>
                          </a:solidFill>
                          <a:effectLst/>
                          <a:ea typeface="ＭＳ Ｐゴシック" panose="020B0600070205080204" pitchFamily="50" charset="-128"/>
                        </a:rPr>
                        <a:t>濃度が各警戒レベルでの基準値を一定時間連続で超えると、室内にある換気要請の</a:t>
                      </a:r>
                      <a:r>
                        <a:rPr lang="en-US" altLang="ja-JP" sz="1300" b="0" i="0">
                          <a:solidFill>
                            <a:srgbClr val="000000"/>
                          </a:solidFill>
                          <a:effectLst/>
                          <a:ea typeface="ＭＳ Ｐゴシック" panose="020B0600070205080204" pitchFamily="50" charset="-128"/>
                        </a:rPr>
                        <a:t>LED</a:t>
                      </a:r>
                      <a:r>
                        <a:rPr lang="ja-JP" altLang="en-US" sz="1300" b="0" i="0">
                          <a:solidFill>
                            <a:srgbClr val="000000"/>
                          </a:solidFill>
                          <a:effectLst/>
                          <a:ea typeface="ＭＳ Ｐゴシック" panose="020B0600070205080204" pitchFamily="50" charset="-128"/>
                        </a:rPr>
                        <a:t>が点灯する。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室内に滞在する者は換気要請が出されたことを確認し、要請に従って換気を行う。</a:t>
                      </a:r>
                      <a:r>
                        <a:rPr lang="ja-JP" altLang="en-US" sz="1300" b="0" i="0">
                          <a:solidFill>
                            <a:srgbClr val="000000"/>
                          </a:solidFill>
                          <a:effectLst/>
                          <a:latin typeface="ＭＳ Ｐゴシック" panose="020B0600070205080204" pitchFamily="50" charset="-128"/>
                        </a:rPr>
                        <a:t>​</a:t>
                      </a:r>
                      <a:endParaRPr lang="en-US" altLang="ja-JP" sz="1300" b="0" i="0">
                        <a:solidFill>
                          <a:srgbClr val="000000"/>
                        </a:solidFill>
                        <a:effectLst/>
                        <a:latin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69001"/>
                  </a:ext>
                </a:extLst>
              </a:tr>
              <a:tr h="720332">
                <a:tc>
                  <a:txBody>
                    <a:bodyPr/>
                    <a:lstStyle/>
                    <a:p>
                      <a:pPr algn="l" rtl="0" fontAlgn="base"/>
                      <a:r>
                        <a:rPr lang="ja-JP" altLang="en-US" sz="1300" b="0" i="0">
                          <a:solidFill>
                            <a:srgbClr val="000000"/>
                          </a:solidFill>
                          <a:effectLst/>
                        </a:rPr>
                        <a:t>入室危険度の確認</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 部屋の滞在可能上限人数と現在の室内人数に応じた危険度を表す</a:t>
                      </a:r>
                      <a:r>
                        <a:rPr lang="en-US" altLang="ja-JP" sz="1300" b="0" i="0">
                          <a:solidFill>
                            <a:srgbClr val="000000"/>
                          </a:solidFill>
                          <a:effectLst/>
                          <a:latin typeface="ＭＳ Ｐゴシック" panose="020B0600070205080204" pitchFamily="50" charset="-128"/>
                          <a:ea typeface="ＭＳ Ｐゴシック" panose="020B0600070205080204" pitchFamily="50" charset="-128"/>
                        </a:rPr>
                        <a:t>LED</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を点灯する</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501105"/>
                  </a:ext>
                </a:extLst>
              </a:tr>
              <a:tr h="895860">
                <a:tc>
                  <a:txBody>
                    <a:bodyPr/>
                    <a:lstStyle/>
                    <a:p>
                      <a:pPr algn="l" rtl="0" fontAlgn="base"/>
                      <a:r>
                        <a:rPr lang="ja-JP" altLang="en-US" sz="1300" b="0" i="0">
                          <a:solidFill>
                            <a:srgbClr val="000000"/>
                          </a:solidFill>
                          <a:effectLst/>
                        </a:rPr>
                        <a:t>室内環境状態の表示</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marL="0" algn="l" defTabSz="914400" rtl="0" eaLnBrk="1" fontAlgn="base" latinLnBrk="0" hangingPunct="1"/>
                      <a:r>
                        <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kumimoji="1" lang="ja-JP" altLang="en-US"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一定時間ごとに測定される温湿度の室内環境の測定値をもとに、室内環境分析システムでの分析を開始する</a:t>
                      </a:r>
                      <a:endPar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p>
                      <a:pPr marL="0" algn="l" defTabSz="914400" rtl="0" eaLnBrk="1" fontAlgn="base" latinLnBrk="0" hangingPunct="1"/>
                      <a:r>
                        <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kumimoji="1" lang="ja-JP" altLang="en-US"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温湿度が一定の基準値を超えると、改善を要求する</a:t>
                      </a:r>
                      <a:endParaRPr kumimoji="1" lang="en-US" altLang="ja-JP" sz="1300" b="0" i="0" kern="1200" dirty="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692938"/>
                  </a:ext>
                </a:extLst>
              </a:tr>
            </a:tbl>
          </a:graphicData>
        </a:graphic>
      </p:graphicFrame>
    </p:spTree>
    <p:extLst>
      <p:ext uri="{BB962C8B-B14F-4D97-AF65-F5344CB8AC3E}">
        <p14:creationId xmlns:p14="http://schemas.microsoft.com/office/powerpoint/2010/main" val="426240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69017" y="240040"/>
            <a:ext cx="25699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アクティビティ図</a:t>
            </a: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56A911-C184-4CEA-8596-4EDBBD3FBE4E}"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50" charset="-128"/>
              <a:cs typeface="+mn-cs"/>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27" y="893081"/>
            <a:ext cx="2606658" cy="546326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640" y="893081"/>
            <a:ext cx="2380202" cy="531469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0397" y="972404"/>
            <a:ext cx="3072775" cy="5304622"/>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1578" y="972404"/>
            <a:ext cx="2790422" cy="4294242"/>
          </a:xfrm>
          <a:prstGeom prst="rect">
            <a:avLst/>
          </a:prstGeom>
        </p:spPr>
      </p:pic>
    </p:spTree>
    <p:extLst>
      <p:ext uri="{BB962C8B-B14F-4D97-AF65-F5344CB8AC3E}">
        <p14:creationId xmlns:p14="http://schemas.microsoft.com/office/powerpoint/2010/main" val="355345655"/>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2154</TotalTime>
  <Words>668</Words>
  <Application>Microsoft Office PowerPoint</Application>
  <PresentationFormat>ワイド画面</PresentationFormat>
  <Paragraphs>82</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14</vt:i4>
      </vt:variant>
    </vt:vector>
  </HeadingPairs>
  <TitlesOfParts>
    <vt:vector size="20" baseType="lpstr">
      <vt:lpstr>ＭＳ Ｐゴシック</vt:lpstr>
      <vt:lpstr>Arial</vt:lpstr>
      <vt:lpstr>Calibri</vt:lpstr>
      <vt:lpstr>Calibri Light</vt:lpstr>
      <vt:lpstr>レトロスペクト</vt:lpstr>
      <vt:lpstr>Office テーマ</vt:lpstr>
      <vt:lpstr>IoTを用いた総合環境 モニタリングシステム</vt:lpstr>
      <vt:lpstr>背景</vt:lpstr>
      <vt:lpstr>目的</vt:lpstr>
      <vt:lpstr>システム概要</vt:lpstr>
      <vt:lpstr>開発方針</vt:lpstr>
      <vt:lpstr>PowerPoint プレゼンテーション</vt:lpstr>
      <vt:lpstr>分担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システムについて</vt:lpstr>
      <vt:lpstr>今後の活動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IoTを用いた総合環境 モニタリングシステム</dc:title>
  <dc:creator>B4-2020</dc:creator>
  <cp:lastModifiedBy>小田 恵吏奈</cp:lastModifiedBy>
  <cp:revision>43</cp:revision>
  <dcterms:created xsi:type="dcterms:W3CDTF">2020-12-04T04:12:20Z</dcterms:created>
  <dcterms:modified xsi:type="dcterms:W3CDTF">2021-02-10T09:00:37Z</dcterms:modified>
</cp:coreProperties>
</file>