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32"/>
  </p:notesMasterIdLst>
  <p:sldIdLst>
    <p:sldId id="256" r:id="rId3"/>
    <p:sldId id="257" r:id="rId4"/>
    <p:sldId id="258" r:id="rId5"/>
    <p:sldId id="259" r:id="rId6"/>
    <p:sldId id="260" r:id="rId7"/>
    <p:sldId id="261" r:id="rId8"/>
    <p:sldId id="262" r:id="rId9"/>
    <p:sldId id="281" r:id="rId10"/>
    <p:sldId id="264" r:id="rId11"/>
    <p:sldId id="265" r:id="rId12"/>
    <p:sldId id="286" r:id="rId13"/>
    <p:sldId id="266" r:id="rId14"/>
    <p:sldId id="268" r:id="rId15"/>
    <p:sldId id="284" r:id="rId16"/>
    <p:sldId id="271" r:id="rId17"/>
    <p:sldId id="272" r:id="rId18"/>
    <p:sldId id="273" r:id="rId19"/>
    <p:sldId id="287" r:id="rId20"/>
    <p:sldId id="274" r:id="rId21"/>
    <p:sldId id="276" r:id="rId22"/>
    <p:sldId id="275" r:id="rId23"/>
    <p:sldId id="277" r:id="rId24"/>
    <p:sldId id="278" r:id="rId25"/>
    <p:sldId id="279" r:id="rId26"/>
    <p:sldId id="267" r:id="rId27"/>
    <p:sldId id="282" r:id="rId28"/>
    <p:sldId id="283" r:id="rId29"/>
    <p:sldId id="285"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82" d="100"/>
          <a:sy n="82" d="100"/>
        </p:scale>
        <p:origin x="4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CD5E-B4A3-4192-BDA2-56947DFC1A34}" type="datetimeFigureOut">
              <a:rPr kumimoji="1" lang="ja-JP" altLang="en-US" smtClean="0"/>
              <a:t>2021/2/22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C847E-22A5-4C67-B4FA-17C5064209B3}" type="slidenum">
              <a:rPr kumimoji="1" lang="ja-JP" altLang="en-US" smtClean="0"/>
              <a:t>‹#›</a:t>
            </a:fld>
            <a:endParaRPr kumimoji="1" lang="ja-JP" altLang="en-US"/>
          </a:p>
        </p:txBody>
      </p:sp>
    </p:spTree>
    <p:extLst>
      <p:ext uri="{BB962C8B-B14F-4D97-AF65-F5344CB8AC3E}">
        <p14:creationId xmlns:p14="http://schemas.microsoft.com/office/powerpoint/2010/main" val="2433470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CF52181-46A6-457E-95B2-4FB7D799A8BD}"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23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317771F-A53B-4E9D-918A-2D0F909FBD1B}"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254919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EBFFD23-9C93-4ECB-93CE-F06E276CD998}"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413417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8D78F20-E4A7-42E2-A0B8-221C975EDEA1}"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04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6E57F2-8FB6-41C0-A511-9746A5DE9A21}"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89938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11E41B-65E3-42B3-9A72-6584C41C685E}"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35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BAA08C9-4492-46C4-8E67-3F52A0954247}"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1350133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CC89FDE-943C-45BF-ABA8-EF07F02D111A}" type="datetime1">
              <a:rPr kumimoji="1" lang="ja-JP" altLang="en-US" smtClean="0"/>
              <a:t>2021/2/22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59288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F62813B-4DC2-4EA2-886A-DB70CA348A94}" type="datetime1">
              <a:rPr kumimoji="1" lang="ja-JP" altLang="en-US" smtClean="0"/>
              <a:t>2021/2/22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422355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3D5EF8-4D3D-4C0E-94FC-B91E00F602D4}" type="datetime1">
              <a:rPr kumimoji="1" lang="ja-JP" altLang="en-US" smtClean="0"/>
              <a:t>2021/2/22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807354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CBBD56-FF92-4989-8C6F-B8DF004E14AD}" type="datetime1">
              <a:rPr kumimoji="1" lang="ja-JP" altLang="en-US" smtClean="0"/>
              <a:t>2021/2/22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371898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C5B4847-5138-4263-963C-7E47F267BB27}"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1903848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B333450-66D9-4539-BDBE-F759E0B37E8D}"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596006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EE6C76-62C9-4612-9614-60C31C6E0B10}"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491253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0824C73-F003-48A4-A54E-07CBE0D203E4}"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12426AD-071F-45E1-9CB1-39B7B85D4416}" type="slidenum">
              <a:rPr kumimoji="1" lang="ja-JP" altLang="en-US" smtClean="0"/>
              <a:t>‹#›</a:t>
            </a:fld>
            <a:endParaRPr kumimoji="1" lang="ja-JP" altLang="en-US"/>
          </a:p>
        </p:txBody>
      </p:sp>
    </p:spTree>
    <p:extLst>
      <p:ext uri="{BB962C8B-B14F-4D97-AF65-F5344CB8AC3E}">
        <p14:creationId xmlns:p14="http://schemas.microsoft.com/office/powerpoint/2010/main" val="236879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FF8C33E-4669-422C-B811-EC238C1139A6}" type="datetime1">
              <a:rPr kumimoji="1" lang="ja-JP" altLang="en-US" smtClean="0"/>
              <a:t>2021/2/22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01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39E9314-6E7A-4DCD-9E21-8B66E681FDD4}"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309165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393D00C-B552-4F18-81A4-291EA2BAEEF8}" type="datetime1">
              <a:rPr kumimoji="1" lang="ja-JP" altLang="en-US" smtClean="0"/>
              <a:t>2021/2/22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88610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ED02AE5-6B39-4035-8DAE-3B484E4FC08D}" type="datetime1">
              <a:rPr kumimoji="1" lang="ja-JP" altLang="en-US" smtClean="0"/>
              <a:t>2021/2/22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284640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DB6F2C-30BE-4A9D-BB42-6DBFAB9B6392}" type="datetime1">
              <a:rPr kumimoji="1" lang="ja-JP" altLang="en-US" smtClean="0"/>
              <a:t>2021/2/22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346783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D683E9-29B4-4D93-AA3D-353FEE557A70}" type="datetime1">
              <a:rPr kumimoji="1" lang="ja-JP" altLang="en-US" smtClean="0"/>
              <a:t>2021/2/22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227849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A82B4E3-D2F6-4BBF-A094-FCF5374F6239}" type="datetime1">
              <a:rPr kumimoji="1" lang="ja-JP" altLang="en-US" smtClean="0"/>
              <a:t>2021/2/22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DC9782-582F-420E-8712-E70570AE7FEA}" type="slidenum">
              <a:rPr kumimoji="1" lang="ja-JP" altLang="en-US" smtClean="0"/>
              <a:t>‹#›</a:t>
            </a:fld>
            <a:endParaRPr kumimoji="1" lang="ja-JP" altLang="en-US"/>
          </a:p>
        </p:txBody>
      </p:sp>
    </p:spTree>
    <p:extLst>
      <p:ext uri="{BB962C8B-B14F-4D97-AF65-F5344CB8AC3E}">
        <p14:creationId xmlns:p14="http://schemas.microsoft.com/office/powerpoint/2010/main" val="287109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3547B3-A42B-48D1-BD2E-AD5A7C500039}" type="datetime1">
              <a:rPr kumimoji="1" lang="ja-JP" altLang="en-US" smtClean="0"/>
              <a:t>2021/2/22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DC9782-582F-420E-8712-E70570AE7FEA}"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763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9460D9-416F-4444-956A-0149B146B3DE}" type="datetime1">
              <a:rPr kumimoji="1" lang="ja-JP" altLang="en-US" smtClean="0"/>
              <a:t>2021/2/22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2426AD-071F-45E1-9CB1-39B7B85D441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5428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04DF0D-330A-4440-942B-D70B46B52A6C}"/>
              </a:ext>
            </a:extLst>
          </p:cNvPr>
          <p:cNvSpPr>
            <a:spLocks noGrp="1"/>
          </p:cNvSpPr>
          <p:nvPr>
            <p:ph type="ctrTitle"/>
          </p:nvPr>
        </p:nvSpPr>
        <p:spPr>
          <a:xfrm>
            <a:off x="1097280" y="1056295"/>
            <a:ext cx="10058400" cy="2748560"/>
          </a:xfrm>
        </p:spPr>
        <p:txBody>
          <a:bodyPr>
            <a:normAutofit/>
          </a:bodyPr>
          <a:lstStyle/>
          <a:p>
            <a:r>
              <a:rPr lang="en-US" altLang="ja-JP" sz="4000" b="0" i="0" u="none" strike="noStrike" baseline="0" dirty="0">
                <a:latin typeface="CMR12"/>
              </a:rPr>
              <a:t>3</a:t>
            </a:r>
            <a:r>
              <a:rPr lang="ja-JP" altLang="en-US" sz="4000" b="0" i="0" u="none" strike="noStrike" baseline="0" dirty="0">
                <a:latin typeface="IPAexMincho"/>
              </a:rPr>
              <a:t>密回避のための</a:t>
            </a:r>
            <a:br>
              <a:rPr lang="en-US" altLang="ja-JP" sz="4000" b="0" i="0" u="none" strike="noStrike" baseline="0" dirty="0">
                <a:latin typeface="IPAexMincho"/>
              </a:rPr>
            </a:br>
            <a:r>
              <a:rPr lang="ja-JP" altLang="en-US" sz="4000" b="0" i="0" u="none" strike="noStrike" baseline="0" dirty="0">
                <a:latin typeface="IPAexMincho"/>
              </a:rPr>
              <a:t>室内環境情報の能動的提供機能の開発</a:t>
            </a:r>
            <a:endParaRPr kumimoji="1" lang="ja-JP" altLang="en-US" sz="19900" dirty="0"/>
          </a:p>
        </p:txBody>
      </p:sp>
      <p:sp>
        <p:nvSpPr>
          <p:cNvPr id="3" name="字幕 2">
            <a:extLst>
              <a:ext uri="{FF2B5EF4-FFF2-40B4-BE49-F238E27FC236}">
                <a16:creationId xmlns:a16="http://schemas.microsoft.com/office/drawing/2014/main" id="{1B3C48D4-3E8B-4A85-9852-569BB153D113}"/>
              </a:ext>
            </a:extLst>
          </p:cNvPr>
          <p:cNvSpPr>
            <a:spLocks noGrp="1"/>
          </p:cNvSpPr>
          <p:nvPr>
            <p:ph type="subTitle" idx="1"/>
          </p:nvPr>
        </p:nvSpPr>
        <p:spPr>
          <a:xfrm>
            <a:off x="1100051" y="4455620"/>
            <a:ext cx="10058400" cy="1566808"/>
          </a:xfrm>
        </p:spPr>
        <p:txBody>
          <a:bodyPr>
            <a:normAutofit/>
          </a:bodyPr>
          <a:lstStyle/>
          <a:p>
            <a:r>
              <a:rPr kumimoji="1" lang="en-US" altLang="ja-JP" dirty="0"/>
              <a:t>2021/2/22</a:t>
            </a:r>
          </a:p>
          <a:p>
            <a:r>
              <a:rPr lang="ja-JP" altLang="en-US" dirty="0"/>
              <a:t>計算機システム・ソフトウェアシステム研究室</a:t>
            </a:r>
            <a:endParaRPr lang="en-US" altLang="ja-JP" dirty="0"/>
          </a:p>
          <a:p>
            <a:r>
              <a:rPr kumimoji="1" lang="ja-JP" altLang="en-US" dirty="0"/>
              <a:t>小田　恵吏奈</a:t>
            </a:r>
          </a:p>
        </p:txBody>
      </p:sp>
    </p:spTree>
    <p:extLst>
      <p:ext uri="{BB962C8B-B14F-4D97-AF65-F5344CB8AC3E}">
        <p14:creationId xmlns:p14="http://schemas.microsoft.com/office/powerpoint/2010/main" val="63410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AEB5F-EBA9-4AD7-9066-6F406898640C}"/>
              </a:ext>
            </a:extLst>
          </p:cNvPr>
          <p:cNvSpPr>
            <a:spLocks noGrp="1"/>
          </p:cNvSpPr>
          <p:nvPr>
            <p:ph type="title" idx="4294967295"/>
          </p:nvPr>
        </p:nvSpPr>
        <p:spPr>
          <a:xfrm>
            <a:off x="336331" y="-343282"/>
            <a:ext cx="10058400" cy="1449387"/>
          </a:xfrm>
        </p:spPr>
        <p:txBody>
          <a:bodyPr/>
          <a:lstStyle/>
          <a:p>
            <a:r>
              <a:rPr kumimoji="1" lang="ja-JP" altLang="en-US" dirty="0"/>
              <a:t>ユースケース図</a:t>
            </a:r>
          </a:p>
        </p:txBody>
      </p:sp>
      <p:pic>
        <p:nvPicPr>
          <p:cNvPr id="5" name="コンテンツ プレースホルダー 4" descr="ダイアグラム&#10;&#10;自動的に生成された説明">
            <a:extLst>
              <a:ext uri="{FF2B5EF4-FFF2-40B4-BE49-F238E27FC236}">
                <a16:creationId xmlns:a16="http://schemas.microsoft.com/office/drawing/2014/main" id="{B8828BBE-E421-40B6-BAAB-5E8688B647A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726167" y="239521"/>
            <a:ext cx="4510909" cy="5990946"/>
          </a:xfrm>
        </p:spPr>
      </p:pic>
      <p:sp>
        <p:nvSpPr>
          <p:cNvPr id="6" name="スライド番号プレースホルダー 5">
            <a:extLst>
              <a:ext uri="{FF2B5EF4-FFF2-40B4-BE49-F238E27FC236}">
                <a16:creationId xmlns:a16="http://schemas.microsoft.com/office/drawing/2014/main" id="{B1FEF3D1-9883-438A-BEDE-FAC3A5EFFD08}"/>
              </a:ext>
            </a:extLst>
          </p:cNvPr>
          <p:cNvSpPr>
            <a:spLocks noGrp="1"/>
          </p:cNvSpPr>
          <p:nvPr>
            <p:ph type="sldNum" sz="quarter" idx="12"/>
          </p:nvPr>
        </p:nvSpPr>
        <p:spPr/>
        <p:txBody>
          <a:bodyPr/>
          <a:lstStyle/>
          <a:p>
            <a:fld id="{18DC9782-582F-420E-8712-E70570AE7FEA}" type="slidenum">
              <a:rPr kumimoji="1" lang="ja-JP" altLang="en-US" smtClean="0"/>
              <a:t>10</a:t>
            </a:fld>
            <a:endParaRPr kumimoji="1" lang="ja-JP" altLang="en-US"/>
          </a:p>
        </p:txBody>
      </p:sp>
    </p:spTree>
    <p:extLst>
      <p:ext uri="{BB962C8B-B14F-4D97-AF65-F5344CB8AC3E}">
        <p14:creationId xmlns:p14="http://schemas.microsoft.com/office/powerpoint/2010/main" val="295613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42823B0-DCA0-4F71-9033-69E00F593630}"/>
              </a:ext>
            </a:extLst>
          </p:cNvPr>
          <p:cNvSpPr>
            <a:spLocks noGrp="1"/>
          </p:cNvSpPr>
          <p:nvPr>
            <p:ph type="sldNum" sz="quarter" idx="12"/>
          </p:nvPr>
        </p:nvSpPr>
        <p:spPr/>
        <p:txBody>
          <a:bodyPr/>
          <a:lstStyle/>
          <a:p>
            <a:fld id="{18DC9782-582F-420E-8712-E70570AE7FEA}" type="slidenum">
              <a:rPr kumimoji="1" lang="ja-JP" altLang="en-US" smtClean="0"/>
              <a:t>11</a:t>
            </a:fld>
            <a:endParaRPr kumimoji="1" lang="ja-JP" altLang="en-US"/>
          </a:p>
        </p:txBody>
      </p:sp>
      <p:sp>
        <p:nvSpPr>
          <p:cNvPr id="3" name="タイトル 1">
            <a:extLst>
              <a:ext uri="{FF2B5EF4-FFF2-40B4-BE49-F238E27FC236}">
                <a16:creationId xmlns:a16="http://schemas.microsoft.com/office/drawing/2014/main" id="{7BA51328-1644-476A-9A8D-4AF697A8EFF8}"/>
              </a:ext>
            </a:extLst>
          </p:cNvPr>
          <p:cNvSpPr txBox="1">
            <a:spLocks/>
          </p:cNvSpPr>
          <p:nvPr/>
        </p:nvSpPr>
        <p:spPr>
          <a:xfrm>
            <a:off x="234731" y="-663232"/>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ユースケース記述</a:t>
            </a:r>
          </a:p>
        </p:txBody>
      </p:sp>
      <p:pic>
        <p:nvPicPr>
          <p:cNvPr id="5" name="図 4" descr="図形&#10;&#10;中程度の精度で自動的に生成された説明">
            <a:extLst>
              <a:ext uri="{FF2B5EF4-FFF2-40B4-BE49-F238E27FC236}">
                <a16:creationId xmlns:a16="http://schemas.microsoft.com/office/drawing/2014/main" id="{0558FBA0-265F-4E85-A41E-33740DDE6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27" y="786155"/>
            <a:ext cx="10809145" cy="5285690"/>
          </a:xfrm>
          <a:prstGeom prst="rect">
            <a:avLst/>
          </a:prstGeom>
        </p:spPr>
      </p:pic>
      <p:sp>
        <p:nvSpPr>
          <p:cNvPr id="6" name="正方形/長方形 5">
            <a:extLst>
              <a:ext uri="{FF2B5EF4-FFF2-40B4-BE49-F238E27FC236}">
                <a16:creationId xmlns:a16="http://schemas.microsoft.com/office/drawing/2014/main" id="{C1094992-F65B-4824-B25D-448264CAB694}"/>
              </a:ext>
            </a:extLst>
          </p:cNvPr>
          <p:cNvSpPr/>
          <p:nvPr/>
        </p:nvSpPr>
        <p:spPr>
          <a:xfrm>
            <a:off x="596900" y="4889500"/>
            <a:ext cx="10903672" cy="508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543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408E7-B6B0-43AA-A6D0-E955292C7EB1}"/>
              </a:ext>
            </a:extLst>
          </p:cNvPr>
          <p:cNvSpPr>
            <a:spLocks noGrp="1"/>
          </p:cNvSpPr>
          <p:nvPr>
            <p:ph type="title" idx="4294967295"/>
          </p:nvPr>
        </p:nvSpPr>
        <p:spPr>
          <a:xfrm>
            <a:off x="152400" y="-692398"/>
            <a:ext cx="10058400" cy="1450975"/>
          </a:xfrm>
        </p:spPr>
        <p:txBody>
          <a:bodyPr>
            <a:normAutofit/>
          </a:bodyPr>
          <a:lstStyle/>
          <a:p>
            <a:r>
              <a:rPr kumimoji="1" lang="ja-JP" altLang="en-US" dirty="0"/>
              <a:t>アクティビティ図</a:t>
            </a:r>
          </a:p>
        </p:txBody>
      </p:sp>
      <p:pic>
        <p:nvPicPr>
          <p:cNvPr id="5" name="コンテンツ プレースホルダー 4" descr="ダイアグラム, 概略図&#10;&#10;自動的に生成された説明">
            <a:extLst>
              <a:ext uri="{FF2B5EF4-FFF2-40B4-BE49-F238E27FC236}">
                <a16:creationId xmlns:a16="http://schemas.microsoft.com/office/drawing/2014/main" id="{1E654F88-5649-4DFB-92B5-5CD6B0C3195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757310" y="101963"/>
            <a:ext cx="4247353" cy="6654074"/>
          </a:xfrm>
        </p:spPr>
      </p:pic>
      <p:sp>
        <p:nvSpPr>
          <p:cNvPr id="8" name="スライド番号プレースホルダー 7">
            <a:extLst>
              <a:ext uri="{FF2B5EF4-FFF2-40B4-BE49-F238E27FC236}">
                <a16:creationId xmlns:a16="http://schemas.microsoft.com/office/drawing/2014/main" id="{6E09A14C-A53F-4ABE-A260-6148AD27A718}"/>
              </a:ext>
            </a:extLst>
          </p:cNvPr>
          <p:cNvSpPr>
            <a:spLocks noGrp="1"/>
          </p:cNvSpPr>
          <p:nvPr>
            <p:ph type="sldNum" sz="quarter" idx="12"/>
          </p:nvPr>
        </p:nvSpPr>
        <p:spPr/>
        <p:txBody>
          <a:bodyPr/>
          <a:lstStyle/>
          <a:p>
            <a:fld id="{18DC9782-582F-420E-8712-E70570AE7FEA}" type="slidenum">
              <a:rPr kumimoji="1" lang="ja-JP" altLang="en-US" smtClean="0"/>
              <a:t>12</a:t>
            </a:fld>
            <a:endParaRPr kumimoji="1" lang="ja-JP" altLang="en-US"/>
          </a:p>
        </p:txBody>
      </p:sp>
    </p:spTree>
    <p:extLst>
      <p:ext uri="{BB962C8B-B14F-4D97-AF65-F5344CB8AC3E}">
        <p14:creationId xmlns:p14="http://schemas.microsoft.com/office/powerpoint/2010/main" val="371200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11947-F2D4-4F79-A184-5D129DC7869C}"/>
              </a:ext>
            </a:extLst>
          </p:cNvPr>
          <p:cNvSpPr>
            <a:spLocks noGrp="1"/>
          </p:cNvSpPr>
          <p:nvPr>
            <p:ph type="title" idx="4294967295"/>
          </p:nvPr>
        </p:nvSpPr>
        <p:spPr>
          <a:xfrm>
            <a:off x="273269" y="-425231"/>
            <a:ext cx="10058400" cy="1449387"/>
          </a:xfrm>
        </p:spPr>
        <p:txBody>
          <a:bodyPr/>
          <a:lstStyle/>
          <a:p>
            <a:r>
              <a:rPr kumimoji="1" lang="ja-JP" altLang="en-US" dirty="0"/>
              <a:t>クラス図</a:t>
            </a:r>
          </a:p>
        </p:txBody>
      </p:sp>
      <p:pic>
        <p:nvPicPr>
          <p:cNvPr id="5" name="コンテンツ プレースホルダー 4">
            <a:extLst>
              <a:ext uri="{FF2B5EF4-FFF2-40B4-BE49-F238E27FC236}">
                <a16:creationId xmlns:a16="http://schemas.microsoft.com/office/drawing/2014/main" id="{E8555051-0B66-44D4-9136-B977458002E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4004879" y="299462"/>
            <a:ext cx="6642100" cy="6173788"/>
          </a:xfrm>
        </p:spPr>
      </p:pic>
      <p:sp>
        <p:nvSpPr>
          <p:cNvPr id="6" name="スライド番号プレースホルダー 5">
            <a:extLst>
              <a:ext uri="{FF2B5EF4-FFF2-40B4-BE49-F238E27FC236}">
                <a16:creationId xmlns:a16="http://schemas.microsoft.com/office/drawing/2014/main" id="{1C957E84-1907-498B-B93C-874EE9459A27}"/>
              </a:ext>
            </a:extLst>
          </p:cNvPr>
          <p:cNvSpPr>
            <a:spLocks noGrp="1"/>
          </p:cNvSpPr>
          <p:nvPr>
            <p:ph type="sldNum" sz="quarter" idx="12"/>
          </p:nvPr>
        </p:nvSpPr>
        <p:spPr/>
        <p:txBody>
          <a:bodyPr/>
          <a:lstStyle/>
          <a:p>
            <a:fld id="{18DC9782-582F-420E-8712-E70570AE7FEA}" type="slidenum">
              <a:rPr kumimoji="1" lang="ja-JP" altLang="en-US" smtClean="0"/>
              <a:t>13</a:t>
            </a:fld>
            <a:endParaRPr kumimoji="1" lang="ja-JP" altLang="en-US"/>
          </a:p>
        </p:txBody>
      </p:sp>
    </p:spTree>
    <p:extLst>
      <p:ext uri="{BB962C8B-B14F-4D97-AF65-F5344CB8AC3E}">
        <p14:creationId xmlns:p14="http://schemas.microsoft.com/office/powerpoint/2010/main" val="2112564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rcRect/>
          <a:stretch/>
        </p:blipFill>
        <p:spPr>
          <a:xfrm>
            <a:off x="2828967" y="721709"/>
            <a:ext cx="9182672" cy="5414581"/>
          </a:xfrm>
          <a:prstGeom prst="rect">
            <a:avLst/>
          </a:prstGeom>
        </p:spPr>
      </p:pic>
      <p:sp>
        <p:nvSpPr>
          <p:cNvPr id="3" name="テキスト ボックス 2">
            <a:extLst>
              <a:ext uri="{FF2B5EF4-FFF2-40B4-BE49-F238E27FC236}">
                <a16:creationId xmlns:a16="http://schemas.microsoft.com/office/drawing/2014/main" id="{F2E966EC-318C-4F63-9B4E-8B1F924B2F9C}"/>
              </a:ext>
            </a:extLst>
          </p:cNvPr>
          <p:cNvSpPr txBox="1"/>
          <p:nvPr/>
        </p:nvSpPr>
        <p:spPr>
          <a:xfrm>
            <a:off x="180361" y="284781"/>
            <a:ext cx="190148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シーケンス図</a:t>
            </a:r>
          </a:p>
        </p:txBody>
      </p:sp>
      <p:sp>
        <p:nvSpPr>
          <p:cNvPr id="4" name="テキスト ボックス 3"/>
          <p:cNvSpPr txBox="1"/>
          <p:nvPr/>
        </p:nvSpPr>
        <p:spPr>
          <a:xfrm>
            <a:off x="0" y="919867"/>
            <a:ext cx="2954655"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「入室危険度の確認」</a:t>
            </a:r>
          </a:p>
        </p:txBody>
      </p:sp>
      <p:sp>
        <p:nvSpPr>
          <p:cNvPr id="5" name="スライド番号プレースホルダー 4">
            <a:extLst>
              <a:ext uri="{FF2B5EF4-FFF2-40B4-BE49-F238E27FC236}">
                <a16:creationId xmlns:a16="http://schemas.microsoft.com/office/drawing/2014/main" id="{CD1FDECB-CB5F-4CAA-A870-71560EF896B3}"/>
              </a:ext>
            </a:extLst>
          </p:cNvPr>
          <p:cNvSpPr>
            <a:spLocks noGrp="1"/>
          </p:cNvSpPr>
          <p:nvPr>
            <p:ph type="sldNum" sz="quarter" idx="12"/>
          </p:nvPr>
        </p:nvSpPr>
        <p:spPr/>
        <p:txBody>
          <a:bodyPr/>
          <a:lstStyle/>
          <a:p>
            <a:fld id="{F12426AD-071F-45E1-9CB1-39B7B85D4416}" type="slidenum">
              <a:rPr kumimoji="1" lang="ja-JP" altLang="en-US" smtClean="0"/>
              <a:t>14</a:t>
            </a:fld>
            <a:endParaRPr kumimoji="1" lang="ja-JP" altLang="en-US"/>
          </a:p>
        </p:txBody>
      </p:sp>
    </p:spTree>
    <p:extLst>
      <p:ext uri="{BB962C8B-B14F-4D97-AF65-F5344CB8AC3E}">
        <p14:creationId xmlns:p14="http://schemas.microsoft.com/office/powerpoint/2010/main" val="1733546534"/>
      </p:ext>
    </p:extLst>
  </p:cSld>
  <p:clrMapOvr>
    <a:masterClrMapping/>
  </p:clrMapOvr>
  <mc:AlternateContent xmlns:mc="http://schemas.openxmlformats.org/markup-compatibility/2006" xmlns:p14="http://schemas.microsoft.com/office/powerpoint/2010/main">
    <mc:Choice Requires="p14">
      <p:transition spd="slow" p14:dur="2000" advTm="17486"/>
    </mc:Choice>
    <mc:Fallback xmlns="">
      <p:transition spd="slow" advTm="1748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85A56-D817-4B12-B3F4-6A5FA1B8E7BF}"/>
              </a:ext>
            </a:extLst>
          </p:cNvPr>
          <p:cNvSpPr>
            <a:spLocks noGrp="1"/>
          </p:cNvSpPr>
          <p:nvPr>
            <p:ph type="title" idx="4294967295"/>
          </p:nvPr>
        </p:nvSpPr>
        <p:spPr>
          <a:xfrm>
            <a:off x="257504" y="-122566"/>
            <a:ext cx="10058400" cy="1449387"/>
          </a:xfrm>
        </p:spPr>
        <p:txBody>
          <a:bodyPr/>
          <a:lstStyle/>
          <a:p>
            <a:r>
              <a:rPr kumimoji="1" lang="ja-JP" altLang="en-US" dirty="0"/>
              <a:t>ステートチャート図（室外デバイス）</a:t>
            </a:r>
          </a:p>
        </p:txBody>
      </p:sp>
      <p:pic>
        <p:nvPicPr>
          <p:cNvPr id="9" name="図 8" descr="ダイアグラム&#10;&#10;自動的に生成された説明">
            <a:extLst>
              <a:ext uri="{FF2B5EF4-FFF2-40B4-BE49-F238E27FC236}">
                <a16:creationId xmlns:a16="http://schemas.microsoft.com/office/drawing/2014/main" id="{07F58A52-CCC5-4C01-A2CF-8709DB1A4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154" y="1763330"/>
            <a:ext cx="2426903" cy="3331339"/>
          </a:xfrm>
          <a:prstGeom prst="rect">
            <a:avLst/>
          </a:prstGeom>
        </p:spPr>
      </p:pic>
      <p:sp>
        <p:nvSpPr>
          <p:cNvPr id="15" name="スライド番号プレースホルダー 14">
            <a:extLst>
              <a:ext uri="{FF2B5EF4-FFF2-40B4-BE49-F238E27FC236}">
                <a16:creationId xmlns:a16="http://schemas.microsoft.com/office/drawing/2014/main" id="{97D12689-17CD-4D6A-AE75-887AC36F8D4E}"/>
              </a:ext>
            </a:extLst>
          </p:cNvPr>
          <p:cNvSpPr>
            <a:spLocks noGrp="1"/>
          </p:cNvSpPr>
          <p:nvPr>
            <p:ph type="sldNum" sz="quarter" idx="12"/>
          </p:nvPr>
        </p:nvSpPr>
        <p:spPr/>
        <p:txBody>
          <a:bodyPr/>
          <a:lstStyle/>
          <a:p>
            <a:fld id="{18DC9782-582F-420E-8712-E70570AE7FEA}" type="slidenum">
              <a:rPr kumimoji="1" lang="ja-JP" altLang="en-US" smtClean="0"/>
              <a:t>15</a:t>
            </a:fld>
            <a:endParaRPr kumimoji="1" lang="ja-JP" altLang="en-US"/>
          </a:p>
        </p:txBody>
      </p:sp>
    </p:spTree>
    <p:extLst>
      <p:ext uri="{BB962C8B-B14F-4D97-AF65-F5344CB8AC3E}">
        <p14:creationId xmlns:p14="http://schemas.microsoft.com/office/powerpoint/2010/main" val="298363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94D7FB5-BA7F-483A-ADD3-53F1A850C5E7}"/>
              </a:ext>
            </a:extLst>
          </p:cNvPr>
          <p:cNvSpPr>
            <a:spLocks noGrp="1"/>
          </p:cNvSpPr>
          <p:nvPr>
            <p:ph type="ctrTitle"/>
          </p:nvPr>
        </p:nvSpPr>
        <p:spPr/>
        <p:txBody>
          <a:bodyPr/>
          <a:lstStyle/>
          <a:p>
            <a:r>
              <a:rPr lang="ja-JP" altLang="en-US" dirty="0"/>
              <a:t>実装・検証</a:t>
            </a:r>
          </a:p>
        </p:txBody>
      </p:sp>
      <p:sp>
        <p:nvSpPr>
          <p:cNvPr id="5" name="字幕 4">
            <a:extLst>
              <a:ext uri="{FF2B5EF4-FFF2-40B4-BE49-F238E27FC236}">
                <a16:creationId xmlns:a16="http://schemas.microsoft.com/office/drawing/2014/main" id="{4B03809F-2225-4752-8645-E5044700E0A1}"/>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99259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1319D-884C-4946-94C9-BF8EC2EBCE9C}"/>
              </a:ext>
            </a:extLst>
          </p:cNvPr>
          <p:cNvSpPr>
            <a:spLocks noGrp="1"/>
          </p:cNvSpPr>
          <p:nvPr>
            <p:ph type="title"/>
          </p:nvPr>
        </p:nvSpPr>
        <p:spPr/>
        <p:txBody>
          <a:bodyPr/>
          <a:lstStyle/>
          <a:p>
            <a:r>
              <a:rPr kumimoji="1" lang="ja-JP" altLang="en-US" dirty="0"/>
              <a:t>実装</a:t>
            </a:r>
          </a:p>
        </p:txBody>
      </p:sp>
      <p:pic>
        <p:nvPicPr>
          <p:cNvPr id="5" name="コンテンツ プレースホルダー 4" descr="電子機器, 回路 が含まれている画像&#10;&#10;自動的に生成された説明">
            <a:extLst>
              <a:ext uri="{FF2B5EF4-FFF2-40B4-BE49-F238E27FC236}">
                <a16:creationId xmlns:a16="http://schemas.microsoft.com/office/drawing/2014/main" id="{044381D5-EA3F-42B2-A7A3-E9045CD103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98" t="13283" r="12547" b="16174"/>
          <a:stretch/>
        </p:blipFill>
        <p:spPr>
          <a:xfrm>
            <a:off x="6667500" y="1936532"/>
            <a:ext cx="5004071" cy="3784589"/>
          </a:xfrm>
        </p:spPr>
      </p:pic>
      <p:sp>
        <p:nvSpPr>
          <p:cNvPr id="7" name="テキスト ボックス 6">
            <a:extLst>
              <a:ext uri="{FF2B5EF4-FFF2-40B4-BE49-F238E27FC236}">
                <a16:creationId xmlns:a16="http://schemas.microsoft.com/office/drawing/2014/main" id="{12B720FB-A53B-4684-8F81-5B18940CE1CA}"/>
              </a:ext>
            </a:extLst>
          </p:cNvPr>
          <p:cNvSpPr txBox="1"/>
          <p:nvPr/>
        </p:nvSpPr>
        <p:spPr>
          <a:xfrm>
            <a:off x="714611" y="2216042"/>
            <a:ext cx="6200539" cy="2831544"/>
          </a:xfrm>
          <a:prstGeom prst="rect">
            <a:avLst/>
          </a:prstGeom>
          <a:noFill/>
        </p:spPr>
        <p:txBody>
          <a:bodyPr wrap="square" rtlCol="0">
            <a:spAutoFit/>
          </a:bodyPr>
          <a:lstStyle/>
          <a:p>
            <a:r>
              <a:rPr kumimoji="1" lang="ja-JP" altLang="en-US" sz="2000" dirty="0"/>
              <a:t>エッジサーバから入室危険度を受信し、</a:t>
            </a:r>
            <a:endParaRPr kumimoji="1" lang="en-US" altLang="ja-JP" sz="2000" dirty="0"/>
          </a:p>
          <a:p>
            <a:r>
              <a:rPr kumimoji="1" lang="ja-JP" altLang="en-US" sz="2000" dirty="0"/>
              <a:t>危険度に応じて</a:t>
            </a:r>
            <a:r>
              <a:rPr kumimoji="1" lang="en-US" altLang="ja-JP" sz="2000" dirty="0"/>
              <a:t>LED</a:t>
            </a:r>
            <a:r>
              <a:rPr kumimoji="1" lang="ja-JP" altLang="en-US" sz="2000" dirty="0"/>
              <a:t>を制御する室外デバイス</a:t>
            </a:r>
            <a:endParaRPr kumimoji="1" lang="en-US" altLang="ja-JP" sz="2000" dirty="0"/>
          </a:p>
          <a:p>
            <a:endParaRPr kumimoji="1" lang="en-US" altLang="ja-JP" sz="2000" dirty="0"/>
          </a:p>
          <a:p>
            <a:r>
              <a:rPr kumimoji="1" lang="en-US" altLang="ja-JP" sz="2000" dirty="0"/>
              <a:t>TWELITE</a:t>
            </a:r>
            <a:r>
              <a:rPr kumimoji="1" lang="ja-JP" altLang="en-US" sz="2000" dirty="0"/>
              <a:t>（</a:t>
            </a:r>
            <a:r>
              <a:rPr lang="ja-JP" altLang="en-US" sz="2000" b="0" i="0" u="none" strike="noStrike" baseline="0" dirty="0">
                <a:latin typeface="IPAexMincho"/>
              </a:rPr>
              <a:t>モノワイヤレス株式会社の無線マイコン</a:t>
            </a:r>
            <a:r>
              <a:rPr kumimoji="1" lang="ja-JP" altLang="en-US" sz="2000" dirty="0"/>
              <a:t>）</a:t>
            </a:r>
            <a:endParaRPr kumimoji="1" lang="en-US" altLang="ja-JP" sz="2000" dirty="0"/>
          </a:p>
          <a:p>
            <a:r>
              <a:rPr kumimoji="1" lang="ja-JP" altLang="en-US" sz="2000" dirty="0"/>
              <a:t>を使用</a:t>
            </a:r>
            <a:endParaRPr kumimoji="1" lang="en-US" altLang="ja-JP" sz="2000" dirty="0"/>
          </a:p>
          <a:p>
            <a:endParaRPr kumimoji="1" lang="en-US" altLang="ja-JP" sz="2000" dirty="0"/>
          </a:p>
          <a:p>
            <a:pPr algn="l"/>
            <a:r>
              <a:rPr lang="en-US" altLang="ja-JP" sz="2000" b="0" i="0" u="none" strike="noStrike" baseline="0" dirty="0">
                <a:latin typeface="CMR12"/>
              </a:rPr>
              <a:t>TWELITE MWX </a:t>
            </a:r>
            <a:r>
              <a:rPr lang="ja-JP" altLang="en-US" sz="2000" b="0" i="0" u="none" strike="noStrike" baseline="0" dirty="0">
                <a:latin typeface="IPAexMincho"/>
              </a:rPr>
              <a:t>ライブラリを利用、</a:t>
            </a:r>
            <a:endParaRPr lang="en-US" altLang="ja-JP" sz="2000" b="0" i="0" u="none" strike="noStrike" baseline="0" dirty="0">
              <a:latin typeface="IPAexMincho"/>
            </a:endParaRPr>
          </a:p>
          <a:p>
            <a:pPr algn="l"/>
            <a:r>
              <a:rPr lang="en-US" altLang="ja-JP" sz="2000" b="0" i="0" u="none" strike="noStrike" baseline="0" dirty="0">
                <a:latin typeface="CMR12"/>
              </a:rPr>
              <a:t>C++</a:t>
            </a:r>
            <a:r>
              <a:rPr lang="ja-JP" altLang="en-US" sz="2000" b="0" i="0" u="none" strike="noStrike" baseline="0" dirty="0">
                <a:latin typeface="IPAexMincho"/>
              </a:rPr>
              <a:t>言語を用いて開発（</a:t>
            </a:r>
            <a:r>
              <a:rPr lang="en-US" altLang="ja-JP" sz="2000" b="0" i="0" u="none" strike="noStrike" baseline="0" dirty="0">
                <a:latin typeface="IPAexMincho"/>
              </a:rPr>
              <a:t>100</a:t>
            </a:r>
            <a:r>
              <a:rPr lang="ja-JP" altLang="en-US" sz="2000" b="0" i="0" u="none" strike="noStrike" baseline="0" dirty="0">
                <a:latin typeface="IPAexMincho"/>
              </a:rPr>
              <a:t>行程度）</a:t>
            </a:r>
            <a:endParaRPr kumimoji="1" lang="en-US" altLang="ja-JP" sz="2400" dirty="0"/>
          </a:p>
          <a:p>
            <a:endParaRPr kumimoji="1" lang="ja-JP" altLang="en-US" dirty="0"/>
          </a:p>
        </p:txBody>
      </p:sp>
      <p:sp>
        <p:nvSpPr>
          <p:cNvPr id="8" name="スライド番号プレースホルダー 7">
            <a:extLst>
              <a:ext uri="{FF2B5EF4-FFF2-40B4-BE49-F238E27FC236}">
                <a16:creationId xmlns:a16="http://schemas.microsoft.com/office/drawing/2014/main" id="{71F21188-68FF-4CF4-B87F-D4CCF6FBF656}"/>
              </a:ext>
            </a:extLst>
          </p:cNvPr>
          <p:cNvSpPr>
            <a:spLocks noGrp="1"/>
          </p:cNvSpPr>
          <p:nvPr>
            <p:ph type="sldNum" sz="quarter" idx="12"/>
          </p:nvPr>
        </p:nvSpPr>
        <p:spPr/>
        <p:txBody>
          <a:bodyPr/>
          <a:lstStyle/>
          <a:p>
            <a:fld id="{18DC9782-582F-420E-8712-E70570AE7FEA}" type="slidenum">
              <a:rPr kumimoji="1" lang="ja-JP" altLang="en-US" smtClean="0"/>
              <a:t>17</a:t>
            </a:fld>
            <a:endParaRPr kumimoji="1" lang="ja-JP" altLang="en-US"/>
          </a:p>
        </p:txBody>
      </p:sp>
      <p:sp>
        <p:nvSpPr>
          <p:cNvPr id="9" name="テキスト ボックス 8">
            <a:extLst>
              <a:ext uri="{FF2B5EF4-FFF2-40B4-BE49-F238E27FC236}">
                <a16:creationId xmlns:a16="http://schemas.microsoft.com/office/drawing/2014/main" id="{2F5B4A55-206F-445F-BA6C-68F5326A885D}"/>
              </a:ext>
            </a:extLst>
          </p:cNvPr>
          <p:cNvSpPr txBox="1"/>
          <p:nvPr/>
        </p:nvSpPr>
        <p:spPr>
          <a:xfrm>
            <a:off x="7970385" y="5817028"/>
            <a:ext cx="3293706" cy="369332"/>
          </a:xfrm>
          <a:prstGeom prst="rect">
            <a:avLst/>
          </a:prstGeom>
          <a:noFill/>
        </p:spPr>
        <p:txBody>
          <a:bodyPr wrap="square" rtlCol="0">
            <a:spAutoFit/>
          </a:bodyPr>
          <a:lstStyle/>
          <a:p>
            <a:r>
              <a:rPr kumimoji="1" lang="ja-JP" altLang="en-US" dirty="0"/>
              <a:t>作成した室外デバイス</a:t>
            </a:r>
          </a:p>
        </p:txBody>
      </p:sp>
    </p:spTree>
    <p:extLst>
      <p:ext uri="{BB962C8B-B14F-4D97-AF65-F5344CB8AC3E}">
        <p14:creationId xmlns:p14="http://schemas.microsoft.com/office/powerpoint/2010/main" val="1349518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8A669-0AB6-4355-8D41-91D8C9A0F1E4}"/>
              </a:ext>
            </a:extLst>
          </p:cNvPr>
          <p:cNvSpPr>
            <a:spLocks noGrp="1"/>
          </p:cNvSpPr>
          <p:nvPr>
            <p:ph type="title"/>
          </p:nvPr>
        </p:nvSpPr>
        <p:spPr/>
        <p:txBody>
          <a:bodyPr/>
          <a:lstStyle/>
          <a:p>
            <a:r>
              <a:rPr kumimoji="1" lang="ja-JP" altLang="en-US" dirty="0"/>
              <a:t>実装</a:t>
            </a:r>
          </a:p>
        </p:txBody>
      </p:sp>
      <p:sp>
        <p:nvSpPr>
          <p:cNvPr id="3" name="コンテンツ プレースホルダー 2">
            <a:extLst>
              <a:ext uri="{FF2B5EF4-FFF2-40B4-BE49-F238E27FC236}">
                <a16:creationId xmlns:a16="http://schemas.microsoft.com/office/drawing/2014/main" id="{9DB4432A-5D14-44D2-B41E-CFE6317B952D}"/>
              </a:ext>
            </a:extLst>
          </p:cNvPr>
          <p:cNvSpPr>
            <a:spLocks noGrp="1"/>
          </p:cNvSpPr>
          <p:nvPr>
            <p:ph idx="1"/>
          </p:nvPr>
        </p:nvSpPr>
        <p:spPr>
          <a:ln>
            <a:noFill/>
          </a:ln>
        </p:spPr>
        <p:txBody>
          <a:bodyPr/>
          <a:lstStyle/>
          <a:p>
            <a:r>
              <a:rPr kumimoji="1" lang="ja-JP" altLang="en-US" dirty="0"/>
              <a:t>入力：　エッジサーバから送信される入室危険度を表すコマンド</a:t>
            </a:r>
            <a:endParaRPr kumimoji="1" lang="en-US" altLang="ja-JP" dirty="0"/>
          </a:p>
          <a:p>
            <a:r>
              <a:rPr kumimoji="1" lang="ja-JP" altLang="en-US" dirty="0"/>
              <a:t>出力：　</a:t>
            </a:r>
            <a:r>
              <a:rPr kumimoji="1" lang="en-US" altLang="ja-JP" dirty="0"/>
              <a:t>LED</a:t>
            </a:r>
            <a:r>
              <a:rPr lang="ja-JP" altLang="en-US" dirty="0"/>
              <a:t>の点灯</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135286C9-9BA4-48BD-A1FF-9779F1E0D132}"/>
              </a:ext>
            </a:extLst>
          </p:cNvPr>
          <p:cNvSpPr>
            <a:spLocks noGrp="1"/>
          </p:cNvSpPr>
          <p:nvPr>
            <p:ph type="sldNum" sz="quarter" idx="12"/>
          </p:nvPr>
        </p:nvSpPr>
        <p:spPr/>
        <p:txBody>
          <a:bodyPr/>
          <a:lstStyle/>
          <a:p>
            <a:fld id="{18DC9782-582F-420E-8712-E70570AE7FEA}" type="slidenum">
              <a:rPr kumimoji="1" lang="ja-JP" altLang="en-US" smtClean="0"/>
              <a:t>18</a:t>
            </a:fld>
            <a:endParaRPr kumimoji="1" lang="ja-JP" altLang="en-US"/>
          </a:p>
        </p:txBody>
      </p:sp>
      <p:graphicFrame>
        <p:nvGraphicFramePr>
          <p:cNvPr id="5" name="表 5">
            <a:extLst>
              <a:ext uri="{FF2B5EF4-FFF2-40B4-BE49-F238E27FC236}">
                <a16:creationId xmlns:a16="http://schemas.microsoft.com/office/drawing/2014/main" id="{261BF0BF-5E2C-4091-9468-02C71DF0EC25}"/>
              </a:ext>
            </a:extLst>
          </p:cNvPr>
          <p:cNvGraphicFramePr>
            <a:graphicFrameLocks noGrp="1"/>
          </p:cNvGraphicFramePr>
          <p:nvPr>
            <p:extLst>
              <p:ext uri="{D42A27DB-BD31-4B8C-83A1-F6EECF244321}">
                <p14:modId xmlns:p14="http://schemas.microsoft.com/office/powerpoint/2010/main" val="2371584643"/>
              </p:ext>
            </p:extLst>
          </p:nvPr>
        </p:nvGraphicFramePr>
        <p:xfrm>
          <a:off x="1272541" y="3174013"/>
          <a:ext cx="9677398" cy="1849120"/>
        </p:xfrm>
        <a:graphic>
          <a:graphicData uri="http://schemas.openxmlformats.org/drawingml/2006/table">
            <a:tbl>
              <a:tblPr firstRow="1" bandRow="1">
                <a:tableStyleId>{69012ECD-51FC-41F1-AA8D-1B2483CD663E}</a:tableStyleId>
              </a:tblPr>
              <a:tblGrid>
                <a:gridCol w="1560100">
                  <a:extLst>
                    <a:ext uri="{9D8B030D-6E8A-4147-A177-3AD203B41FA5}">
                      <a16:colId xmlns:a16="http://schemas.microsoft.com/office/drawing/2014/main" val="485500228"/>
                    </a:ext>
                  </a:extLst>
                </a:gridCol>
                <a:gridCol w="6182084">
                  <a:extLst>
                    <a:ext uri="{9D8B030D-6E8A-4147-A177-3AD203B41FA5}">
                      <a16:colId xmlns:a16="http://schemas.microsoft.com/office/drawing/2014/main" val="876234022"/>
                    </a:ext>
                  </a:extLst>
                </a:gridCol>
                <a:gridCol w="1935214">
                  <a:extLst>
                    <a:ext uri="{9D8B030D-6E8A-4147-A177-3AD203B41FA5}">
                      <a16:colId xmlns:a16="http://schemas.microsoft.com/office/drawing/2014/main" val="3635880249"/>
                    </a:ext>
                  </a:extLst>
                </a:gridCol>
              </a:tblGrid>
              <a:tr h="370840">
                <a:tc>
                  <a:txBody>
                    <a:bodyPr/>
                    <a:lstStyle/>
                    <a:p>
                      <a:pPr algn="ctr"/>
                      <a:r>
                        <a:rPr kumimoji="1" lang="ja-JP" altLang="en-US" dirty="0"/>
                        <a:t>コマンド</a:t>
                      </a:r>
                    </a:p>
                  </a:txBody>
                  <a:tcPr>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en-US" altLang="ja-JP" dirty="0"/>
                        <a:t>LED</a:t>
                      </a:r>
                      <a:endParaRPr kumimoji="1" lang="ja-JP" altLang="en-US" dirty="0"/>
                    </a:p>
                  </a:txBody>
                  <a:tcPr>
                    <a:lnL w="3175" cap="flat" cmpd="sng" algn="ctr">
                      <a:solidFill>
                        <a:schemeClr val="tx1"/>
                      </a:solidFill>
                      <a:prstDash val="solid"/>
                      <a:round/>
                      <a:headEnd type="none" w="med" len="med"/>
                      <a:tailEnd type="none" w="med" len="med"/>
                    </a:lnL>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3358963"/>
                  </a:ext>
                </a:extLst>
              </a:tr>
              <a:tr h="370840">
                <a:tc>
                  <a:txBody>
                    <a:bodyPr/>
                    <a:lstStyle/>
                    <a:p>
                      <a:pPr algn="ctr"/>
                      <a:r>
                        <a:rPr kumimoji="1" lang="en-US" altLang="ja-JP" dirty="0"/>
                        <a:t>0x00</a:t>
                      </a:r>
                      <a:endParaRPr kumimoji="1" lang="ja-JP" altLang="en-US" dirty="0"/>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dirty="0"/>
                        <a:t>システム起動直後</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dirty="0"/>
                        <a:t>消灯</a:t>
                      </a:r>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760510"/>
                  </a:ext>
                </a:extLst>
              </a:tr>
              <a:tr h="370840">
                <a:tc>
                  <a:txBody>
                    <a:bodyPr/>
                    <a:lstStyle/>
                    <a:p>
                      <a:pPr algn="ctr"/>
                      <a:r>
                        <a:rPr kumimoji="1" lang="en-US" altLang="ja-JP" dirty="0"/>
                        <a:t>0x01</a:t>
                      </a:r>
                      <a:endParaRPr kumimoji="1" lang="ja-JP" altLang="en-US" dirty="0"/>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ja-JP" altLang="en-US" dirty="0"/>
                        <a:t>感染リスクが高まっており人数調整が必要</a:t>
                      </a:r>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b="1" dirty="0">
                          <a:solidFill>
                            <a:srgbClr val="FF0000"/>
                          </a:solidFill>
                        </a:rPr>
                        <a:t>赤</a:t>
                      </a:r>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746913"/>
                  </a:ext>
                </a:extLst>
              </a:tr>
              <a:tr h="370840">
                <a:tc>
                  <a:txBody>
                    <a:bodyPr/>
                    <a:lstStyle/>
                    <a:p>
                      <a:pPr algn="ctr"/>
                      <a:r>
                        <a:rPr kumimoji="1" lang="en-US" altLang="ja-JP" dirty="0"/>
                        <a:t>0x02</a:t>
                      </a:r>
                      <a:endParaRPr kumimoji="1" lang="ja-JP" altLang="en-US" dirty="0"/>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ja-JP" altLang="en-US" dirty="0"/>
                        <a:t>現在の滞在人数を維持できる</a:t>
                      </a:r>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kumimoji="1" lang="ja-JP" altLang="en-US" b="1" dirty="0">
                          <a:ln w="3175">
                            <a:solidFill>
                              <a:schemeClr val="tx1"/>
                            </a:solidFill>
                          </a:ln>
                          <a:solidFill>
                            <a:srgbClr val="FFC000"/>
                          </a:solidFill>
                        </a:rPr>
                        <a:t>黄</a:t>
                      </a:r>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097422"/>
                  </a:ext>
                </a:extLst>
              </a:tr>
              <a:tr h="0">
                <a:tc>
                  <a:txBody>
                    <a:bodyPr/>
                    <a:lstStyle/>
                    <a:p>
                      <a:pPr algn="ctr"/>
                      <a:r>
                        <a:rPr kumimoji="1" lang="en-US" altLang="ja-JP" dirty="0"/>
                        <a:t>0x03</a:t>
                      </a:r>
                      <a:endParaRPr kumimoji="1" lang="ja-JP" altLang="en-US" dirty="0"/>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r>
                        <a:rPr lang="ja-JP" altLang="en-US" dirty="0"/>
                        <a:t>感染リスクを高めない範囲で人数を増やすことができる</a:t>
                      </a:r>
                      <a:endParaRPr kumimoji="1" lang="ja-JP" alt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tc>
                  <a:txBody>
                    <a:bodyPr/>
                    <a:lstStyle/>
                    <a:p>
                      <a:pPr algn="ctr"/>
                      <a:r>
                        <a:rPr kumimoji="1" lang="ja-JP" altLang="en-US" b="1" dirty="0">
                          <a:solidFill>
                            <a:srgbClr val="00B050"/>
                          </a:solidFill>
                        </a:rPr>
                        <a:t>緑</a:t>
                      </a:r>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5797829"/>
                  </a:ext>
                </a:extLst>
              </a:tr>
            </a:tbl>
          </a:graphicData>
        </a:graphic>
      </p:graphicFrame>
    </p:spTree>
    <p:extLst>
      <p:ext uri="{BB962C8B-B14F-4D97-AF65-F5344CB8AC3E}">
        <p14:creationId xmlns:p14="http://schemas.microsoft.com/office/powerpoint/2010/main" val="136505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4F1C9-AE4B-43B6-9C77-A9DF386DB77B}"/>
              </a:ext>
            </a:extLst>
          </p:cNvPr>
          <p:cNvSpPr>
            <a:spLocks noGrp="1"/>
          </p:cNvSpPr>
          <p:nvPr>
            <p:ph type="title"/>
          </p:nvPr>
        </p:nvSpPr>
        <p:spPr/>
        <p:txBody>
          <a:bodyPr/>
          <a:lstStyle/>
          <a:p>
            <a:r>
              <a:rPr kumimoji="1" lang="ja-JP" altLang="en-US" dirty="0"/>
              <a:t>単体テスト（室外デバイス）</a:t>
            </a:r>
          </a:p>
        </p:txBody>
      </p:sp>
      <p:pic>
        <p:nvPicPr>
          <p:cNvPr id="5" name="コンテンツ プレースホルダー 4" descr="図形&#10;&#10;中程度の精度で自動的に生成された説明">
            <a:extLst>
              <a:ext uri="{FF2B5EF4-FFF2-40B4-BE49-F238E27FC236}">
                <a16:creationId xmlns:a16="http://schemas.microsoft.com/office/drawing/2014/main" id="{053AB0E5-1223-40FC-817E-D3FE22637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56" y="2869324"/>
            <a:ext cx="11453288" cy="2085967"/>
          </a:xfrm>
        </p:spPr>
      </p:pic>
      <p:sp>
        <p:nvSpPr>
          <p:cNvPr id="6" name="スライド番号プレースホルダー 5">
            <a:extLst>
              <a:ext uri="{FF2B5EF4-FFF2-40B4-BE49-F238E27FC236}">
                <a16:creationId xmlns:a16="http://schemas.microsoft.com/office/drawing/2014/main" id="{7CA3E3DC-C333-4409-A4AE-A2BC8862EE11}"/>
              </a:ext>
            </a:extLst>
          </p:cNvPr>
          <p:cNvSpPr>
            <a:spLocks noGrp="1"/>
          </p:cNvSpPr>
          <p:nvPr>
            <p:ph type="sldNum" sz="quarter" idx="12"/>
          </p:nvPr>
        </p:nvSpPr>
        <p:spPr/>
        <p:txBody>
          <a:bodyPr/>
          <a:lstStyle/>
          <a:p>
            <a:fld id="{18DC9782-582F-420E-8712-E70570AE7FEA}" type="slidenum">
              <a:rPr kumimoji="1" lang="ja-JP" altLang="en-US" smtClean="0"/>
              <a:t>19</a:t>
            </a:fld>
            <a:endParaRPr kumimoji="1" lang="ja-JP" altLang="en-US"/>
          </a:p>
        </p:txBody>
      </p:sp>
    </p:spTree>
    <p:extLst>
      <p:ext uri="{BB962C8B-B14F-4D97-AF65-F5344CB8AC3E}">
        <p14:creationId xmlns:p14="http://schemas.microsoft.com/office/powerpoint/2010/main" val="1027223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4B0C1-7E44-4520-9305-4EB8BE14A0A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79FEE4A3-8AF4-4C67-AA9B-19CBB9D0D007}"/>
              </a:ext>
            </a:extLst>
          </p:cNvPr>
          <p:cNvSpPr>
            <a:spLocks noGrp="1"/>
          </p:cNvSpPr>
          <p:nvPr>
            <p:ph idx="1"/>
          </p:nvPr>
        </p:nvSpPr>
        <p:spPr>
          <a:xfrm>
            <a:off x="1371600" y="1845734"/>
            <a:ext cx="9784080" cy="4023360"/>
          </a:xfrm>
        </p:spPr>
        <p:txBody>
          <a:bodyPr>
            <a:normAutofit/>
          </a:bodyPr>
          <a:lstStyle/>
          <a:p>
            <a:pPr lvl="1">
              <a:buFont typeface="Wingdings" panose="05000000000000000000" pitchFamily="2" charset="2"/>
              <a:buChar char="n"/>
            </a:pPr>
            <a:endParaRPr lang="en-US" altLang="ja-JP" sz="2800" dirty="0"/>
          </a:p>
          <a:p>
            <a:pPr lvl="1">
              <a:buFont typeface="Wingdings" panose="05000000000000000000" pitchFamily="2" charset="2"/>
              <a:buChar char="n"/>
            </a:pPr>
            <a:r>
              <a:rPr lang="ja-JP" altLang="en-US" sz="3200" dirty="0"/>
              <a:t>研究背景</a:t>
            </a:r>
            <a:endParaRPr lang="en-US" altLang="ja-JP" sz="3200" dirty="0"/>
          </a:p>
          <a:p>
            <a:pPr lvl="1">
              <a:buFont typeface="Wingdings" panose="05000000000000000000" pitchFamily="2" charset="2"/>
              <a:buChar char="n"/>
            </a:pPr>
            <a:r>
              <a:rPr lang="ja-JP" altLang="en-US" sz="3200" dirty="0"/>
              <a:t>研究目的・目標</a:t>
            </a:r>
            <a:endParaRPr lang="en-US" altLang="ja-JP" sz="3200" dirty="0"/>
          </a:p>
          <a:p>
            <a:pPr lvl="1">
              <a:buFont typeface="Wingdings" panose="05000000000000000000" pitchFamily="2" charset="2"/>
              <a:buChar char="n"/>
            </a:pPr>
            <a:r>
              <a:rPr lang="ja-JP" altLang="en-US" sz="3200" dirty="0"/>
              <a:t>システム概要・開発方針</a:t>
            </a:r>
            <a:endParaRPr lang="en-US" altLang="ja-JP" sz="3200" dirty="0"/>
          </a:p>
          <a:p>
            <a:pPr lvl="1">
              <a:buFont typeface="Wingdings" panose="05000000000000000000" pitchFamily="2" charset="2"/>
              <a:buChar char="n"/>
            </a:pPr>
            <a:r>
              <a:rPr lang="ja-JP" altLang="en-US" sz="3200" dirty="0"/>
              <a:t>設計</a:t>
            </a:r>
            <a:endParaRPr lang="en-US" altLang="ja-JP" sz="3200" dirty="0"/>
          </a:p>
          <a:p>
            <a:pPr lvl="1">
              <a:buFont typeface="Wingdings" panose="05000000000000000000" pitchFamily="2" charset="2"/>
              <a:buChar char="n"/>
            </a:pPr>
            <a:r>
              <a:rPr lang="ja-JP" altLang="en-US" sz="3200" dirty="0"/>
              <a:t>実装・検証</a:t>
            </a:r>
            <a:endParaRPr lang="en-US" altLang="ja-JP" sz="3200" dirty="0"/>
          </a:p>
          <a:p>
            <a:pPr lvl="1">
              <a:buFont typeface="Wingdings" panose="05000000000000000000" pitchFamily="2" charset="2"/>
              <a:buChar char="n"/>
            </a:pPr>
            <a:r>
              <a:rPr lang="ja-JP" altLang="en-US" sz="3200" dirty="0"/>
              <a:t>評価・まとめ</a:t>
            </a:r>
            <a:endParaRPr lang="en-US" altLang="ja-JP" sz="3200" dirty="0"/>
          </a:p>
        </p:txBody>
      </p:sp>
      <p:sp>
        <p:nvSpPr>
          <p:cNvPr id="6" name="スライド番号プレースホルダー 5">
            <a:extLst>
              <a:ext uri="{FF2B5EF4-FFF2-40B4-BE49-F238E27FC236}">
                <a16:creationId xmlns:a16="http://schemas.microsoft.com/office/drawing/2014/main" id="{151DDB74-C65C-4875-B884-358CF19AA7DB}"/>
              </a:ext>
            </a:extLst>
          </p:cNvPr>
          <p:cNvSpPr>
            <a:spLocks noGrp="1"/>
          </p:cNvSpPr>
          <p:nvPr>
            <p:ph type="sldNum" sz="quarter" idx="12"/>
          </p:nvPr>
        </p:nvSpPr>
        <p:spPr/>
        <p:txBody>
          <a:bodyPr/>
          <a:lstStyle/>
          <a:p>
            <a:fld id="{18DC9782-582F-420E-8712-E70570AE7FEA}" type="slidenum">
              <a:rPr kumimoji="1" lang="ja-JP" altLang="en-US" smtClean="0"/>
              <a:t>2</a:t>
            </a:fld>
            <a:endParaRPr kumimoji="1" lang="ja-JP" altLang="en-US"/>
          </a:p>
        </p:txBody>
      </p:sp>
    </p:spTree>
    <p:extLst>
      <p:ext uri="{BB962C8B-B14F-4D97-AF65-F5344CB8AC3E}">
        <p14:creationId xmlns:p14="http://schemas.microsoft.com/office/powerpoint/2010/main" val="3358249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0BF3E-9E22-486C-9F62-9EE38A5F09EA}"/>
              </a:ext>
            </a:extLst>
          </p:cNvPr>
          <p:cNvSpPr>
            <a:spLocks noGrp="1"/>
          </p:cNvSpPr>
          <p:nvPr>
            <p:ph type="title"/>
          </p:nvPr>
        </p:nvSpPr>
        <p:spPr/>
        <p:txBody>
          <a:bodyPr/>
          <a:lstStyle/>
          <a:p>
            <a:r>
              <a:rPr kumimoji="1" lang="ja-JP" altLang="en-US" dirty="0"/>
              <a:t>結合テスト</a:t>
            </a:r>
          </a:p>
        </p:txBody>
      </p:sp>
      <p:pic>
        <p:nvPicPr>
          <p:cNvPr id="4" name="図 3">
            <a:extLst>
              <a:ext uri="{FF2B5EF4-FFF2-40B4-BE49-F238E27FC236}">
                <a16:creationId xmlns:a16="http://schemas.microsoft.com/office/drawing/2014/main" id="{6867F4D4-1A75-42CC-8A11-F5FDEB18E498}"/>
              </a:ext>
            </a:extLst>
          </p:cNvPr>
          <p:cNvPicPr>
            <a:picLocks noChangeAspect="1"/>
          </p:cNvPicPr>
          <p:nvPr/>
        </p:nvPicPr>
        <p:blipFill>
          <a:blip r:embed="rId2"/>
          <a:stretch>
            <a:fillRect/>
          </a:stretch>
        </p:blipFill>
        <p:spPr>
          <a:xfrm>
            <a:off x="843831" y="2328349"/>
            <a:ext cx="10504337" cy="2792292"/>
          </a:xfrm>
          <a:prstGeom prst="rect">
            <a:avLst/>
          </a:prstGeom>
        </p:spPr>
      </p:pic>
      <p:sp>
        <p:nvSpPr>
          <p:cNvPr id="5" name="スライド番号プレースホルダー 4">
            <a:extLst>
              <a:ext uri="{FF2B5EF4-FFF2-40B4-BE49-F238E27FC236}">
                <a16:creationId xmlns:a16="http://schemas.microsoft.com/office/drawing/2014/main" id="{C209F570-9FB2-4D1A-93F7-20A41B0D8BF7}"/>
              </a:ext>
            </a:extLst>
          </p:cNvPr>
          <p:cNvSpPr>
            <a:spLocks noGrp="1"/>
          </p:cNvSpPr>
          <p:nvPr>
            <p:ph type="sldNum" sz="quarter" idx="12"/>
          </p:nvPr>
        </p:nvSpPr>
        <p:spPr/>
        <p:txBody>
          <a:bodyPr/>
          <a:lstStyle/>
          <a:p>
            <a:fld id="{18DC9782-582F-420E-8712-E70570AE7FEA}" type="slidenum">
              <a:rPr kumimoji="1" lang="ja-JP" altLang="en-US" smtClean="0"/>
              <a:t>20</a:t>
            </a:fld>
            <a:endParaRPr kumimoji="1" lang="ja-JP" altLang="en-US"/>
          </a:p>
        </p:txBody>
      </p:sp>
      <p:sp>
        <p:nvSpPr>
          <p:cNvPr id="6" name="正方形/長方形 5">
            <a:extLst>
              <a:ext uri="{FF2B5EF4-FFF2-40B4-BE49-F238E27FC236}">
                <a16:creationId xmlns:a16="http://schemas.microsoft.com/office/drawing/2014/main" id="{6D046697-296D-4D9A-9E50-09ADE228F188}"/>
              </a:ext>
            </a:extLst>
          </p:cNvPr>
          <p:cNvSpPr/>
          <p:nvPr/>
        </p:nvSpPr>
        <p:spPr>
          <a:xfrm>
            <a:off x="1676400" y="4463143"/>
            <a:ext cx="8773886" cy="326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133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C6F9B8-0F9F-4E81-9281-33E7CF447632}"/>
              </a:ext>
            </a:extLst>
          </p:cNvPr>
          <p:cNvSpPr>
            <a:spLocks noGrp="1"/>
          </p:cNvSpPr>
          <p:nvPr>
            <p:ph type="title"/>
          </p:nvPr>
        </p:nvSpPr>
        <p:spPr/>
        <p:txBody>
          <a:bodyPr/>
          <a:lstStyle/>
          <a:p>
            <a:r>
              <a:rPr kumimoji="1" lang="ja-JP" altLang="en-US" dirty="0"/>
              <a:t>総合テスト</a:t>
            </a:r>
          </a:p>
        </p:txBody>
      </p:sp>
      <p:pic>
        <p:nvPicPr>
          <p:cNvPr id="5" name="コンテンツ プレースホルダー 4" descr="黒い背景に白い文字がある&#10;&#10;低い精度で自動的に生成された説明">
            <a:extLst>
              <a:ext uri="{FF2B5EF4-FFF2-40B4-BE49-F238E27FC236}">
                <a16:creationId xmlns:a16="http://schemas.microsoft.com/office/drawing/2014/main" id="{4975DDCE-7055-4896-A614-9B7DFDA44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234" y="2175642"/>
            <a:ext cx="9809532" cy="3736427"/>
          </a:xfrm>
        </p:spPr>
      </p:pic>
      <p:sp>
        <p:nvSpPr>
          <p:cNvPr id="6" name="スライド番号プレースホルダー 5">
            <a:extLst>
              <a:ext uri="{FF2B5EF4-FFF2-40B4-BE49-F238E27FC236}">
                <a16:creationId xmlns:a16="http://schemas.microsoft.com/office/drawing/2014/main" id="{093F5007-5731-40EB-86FE-29949E25D956}"/>
              </a:ext>
            </a:extLst>
          </p:cNvPr>
          <p:cNvSpPr>
            <a:spLocks noGrp="1"/>
          </p:cNvSpPr>
          <p:nvPr>
            <p:ph type="sldNum" sz="quarter" idx="12"/>
          </p:nvPr>
        </p:nvSpPr>
        <p:spPr/>
        <p:txBody>
          <a:bodyPr/>
          <a:lstStyle/>
          <a:p>
            <a:fld id="{18DC9782-582F-420E-8712-E70570AE7FEA}" type="slidenum">
              <a:rPr kumimoji="1" lang="ja-JP" altLang="en-US" smtClean="0"/>
              <a:t>21</a:t>
            </a:fld>
            <a:endParaRPr kumimoji="1" lang="ja-JP" altLang="en-US"/>
          </a:p>
        </p:txBody>
      </p:sp>
      <p:sp>
        <p:nvSpPr>
          <p:cNvPr id="7" name="正方形/長方形 6">
            <a:extLst>
              <a:ext uri="{FF2B5EF4-FFF2-40B4-BE49-F238E27FC236}">
                <a16:creationId xmlns:a16="http://schemas.microsoft.com/office/drawing/2014/main" id="{45A22BB6-817D-43DF-BAF9-23BF4090AE62}"/>
              </a:ext>
            </a:extLst>
          </p:cNvPr>
          <p:cNvSpPr/>
          <p:nvPr/>
        </p:nvSpPr>
        <p:spPr>
          <a:xfrm>
            <a:off x="1970314" y="5007429"/>
            <a:ext cx="8240486"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661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F2A2CF2-D804-4DBD-A7A3-8FB6E57E4CEA}"/>
              </a:ext>
            </a:extLst>
          </p:cNvPr>
          <p:cNvSpPr>
            <a:spLocks noGrp="1"/>
          </p:cNvSpPr>
          <p:nvPr>
            <p:ph type="ctrTitle"/>
          </p:nvPr>
        </p:nvSpPr>
        <p:spPr/>
        <p:txBody>
          <a:bodyPr/>
          <a:lstStyle/>
          <a:p>
            <a:r>
              <a:rPr lang="ja-JP" altLang="en-US" dirty="0"/>
              <a:t>評価・まとめ</a:t>
            </a:r>
          </a:p>
        </p:txBody>
      </p:sp>
      <p:sp>
        <p:nvSpPr>
          <p:cNvPr id="5" name="字幕 4">
            <a:extLst>
              <a:ext uri="{FF2B5EF4-FFF2-40B4-BE49-F238E27FC236}">
                <a16:creationId xmlns:a16="http://schemas.microsoft.com/office/drawing/2014/main" id="{756D56C3-A216-4292-933E-CA1CE443BC97}"/>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59553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8E678-BD5B-49CD-80E5-1B2DD6C20D44}"/>
              </a:ext>
            </a:extLst>
          </p:cNvPr>
          <p:cNvSpPr>
            <a:spLocks noGrp="1"/>
          </p:cNvSpPr>
          <p:nvPr>
            <p:ph type="title"/>
          </p:nvPr>
        </p:nvSpPr>
        <p:spPr/>
        <p:txBody>
          <a:bodyPr/>
          <a:lstStyle/>
          <a:p>
            <a:r>
              <a:rPr kumimoji="1" lang="ja-JP" altLang="en-US" dirty="0"/>
              <a:t>評価</a:t>
            </a:r>
          </a:p>
        </p:txBody>
      </p:sp>
      <p:sp>
        <p:nvSpPr>
          <p:cNvPr id="3" name="コンテンツ プレースホルダー 2">
            <a:extLst>
              <a:ext uri="{FF2B5EF4-FFF2-40B4-BE49-F238E27FC236}">
                <a16:creationId xmlns:a16="http://schemas.microsoft.com/office/drawing/2014/main" id="{E2776FAC-8717-4135-9535-D21F4B80556D}"/>
              </a:ext>
            </a:extLst>
          </p:cNvPr>
          <p:cNvSpPr>
            <a:spLocks noGrp="1"/>
          </p:cNvSpPr>
          <p:nvPr>
            <p:ph idx="1"/>
          </p:nvPr>
        </p:nvSpPr>
        <p:spPr/>
        <p:txBody>
          <a:bodyPr/>
          <a:lstStyle/>
          <a:p>
            <a:pPr algn="l"/>
            <a:endParaRPr lang="en-US" altLang="ja-JP" sz="1800" kern="0" dirty="0">
              <a:solidFill>
                <a:srgbClr val="000000"/>
              </a:solidFill>
              <a:ea typeface="ＭＳ 明朝" panose="02020609040205080304" pitchFamily="17" charset="-128"/>
              <a:cs typeface="ＭＳ 明朝" panose="02020609040205080304" pitchFamily="17" charset="-128"/>
            </a:endParaRPr>
          </a:p>
          <a:p>
            <a:pPr algn="l"/>
            <a:r>
              <a:rPr lang="ja-JP" altLang="ja-JP" sz="2400" kern="0" dirty="0">
                <a:solidFill>
                  <a:srgbClr val="000000"/>
                </a:solidFill>
                <a:effectLst/>
                <a:latin typeface="+mj-ea"/>
                <a:ea typeface="+mj-ea"/>
                <a:cs typeface="ＭＳ 明朝" panose="02020609040205080304" pitchFamily="17" charset="-128"/>
              </a:rPr>
              <a:t>警戒レベル</a:t>
            </a:r>
            <a:r>
              <a:rPr lang="ja-JP" altLang="en-US" sz="2400" kern="0" dirty="0">
                <a:solidFill>
                  <a:srgbClr val="000000"/>
                </a:solidFill>
                <a:effectLst/>
                <a:latin typeface="+mj-ea"/>
                <a:ea typeface="+mj-ea"/>
                <a:cs typeface="ＭＳ 明朝" panose="02020609040205080304" pitchFamily="17" charset="-128"/>
              </a:rPr>
              <a:t>、</a:t>
            </a:r>
            <a:r>
              <a:rPr lang="ja-JP" altLang="ja-JP" sz="2400" kern="0" dirty="0">
                <a:solidFill>
                  <a:srgbClr val="000000"/>
                </a:solidFill>
                <a:effectLst/>
                <a:latin typeface="+mj-ea"/>
                <a:ea typeface="+mj-ea"/>
                <a:cs typeface="ＭＳ 明朝" panose="02020609040205080304" pitchFamily="17" charset="-128"/>
              </a:rPr>
              <a:t>換気要請の基準</a:t>
            </a:r>
            <a:r>
              <a:rPr lang="ja-JP" altLang="en-US" sz="2400" kern="0" dirty="0">
                <a:solidFill>
                  <a:srgbClr val="000000"/>
                </a:solidFill>
                <a:effectLst/>
                <a:latin typeface="+mj-ea"/>
                <a:ea typeface="+mj-ea"/>
                <a:cs typeface="ＭＳ 明朝" panose="02020609040205080304" pitchFamily="17" charset="-128"/>
              </a:rPr>
              <a:t>、</a:t>
            </a:r>
            <a:r>
              <a:rPr lang="ja-JP" altLang="ja-JP" sz="2400" kern="0" dirty="0">
                <a:solidFill>
                  <a:srgbClr val="000000"/>
                </a:solidFill>
                <a:effectLst/>
                <a:latin typeface="+mj-ea"/>
                <a:ea typeface="+mj-ea"/>
                <a:cs typeface="ＭＳ 明朝" panose="02020609040205080304" pitchFamily="17" charset="-128"/>
              </a:rPr>
              <a:t>入室危険度を設定し</a:t>
            </a:r>
            <a:r>
              <a:rPr lang="ja-JP" altLang="en-US" sz="2400" kern="0" dirty="0">
                <a:solidFill>
                  <a:srgbClr val="000000"/>
                </a:solidFill>
                <a:effectLst/>
                <a:latin typeface="+mj-ea"/>
                <a:ea typeface="+mj-ea"/>
                <a:cs typeface="ＭＳ 明朝" panose="02020609040205080304" pitchFamily="17" charset="-128"/>
              </a:rPr>
              <a:t>、利用対象者別に</a:t>
            </a:r>
            <a:r>
              <a:rPr lang="ja-JP" altLang="ja-JP" sz="2400" kern="0" dirty="0">
                <a:solidFill>
                  <a:srgbClr val="000000"/>
                </a:solidFill>
                <a:effectLst/>
                <a:latin typeface="+mj-ea"/>
                <a:ea typeface="+mj-ea"/>
                <a:cs typeface="ＭＳ 明朝" panose="02020609040205080304" pitchFamily="17" charset="-128"/>
              </a:rPr>
              <a:t>感染リスクの情報を分かりやすく能動的に通知することができた</a:t>
            </a:r>
            <a:endParaRPr lang="en-US" altLang="ja-JP" sz="2400" kern="0" dirty="0">
              <a:solidFill>
                <a:srgbClr val="000000"/>
              </a:solidFill>
              <a:effectLst/>
              <a:latin typeface="+mj-ea"/>
              <a:ea typeface="+mj-ea"/>
              <a:cs typeface="ＭＳ 明朝" panose="02020609040205080304" pitchFamily="17" charset="-128"/>
            </a:endParaRPr>
          </a:p>
          <a:p>
            <a:pPr marL="0" indent="0" algn="l">
              <a:buNone/>
            </a:pPr>
            <a:endParaRPr kumimoji="1" lang="en-US" altLang="ja-JP" sz="2400" kern="0" dirty="0">
              <a:solidFill>
                <a:srgbClr val="000000"/>
              </a:solidFill>
              <a:ea typeface="ＭＳ 明朝" panose="02020609040205080304" pitchFamily="17" charset="-128"/>
            </a:endParaRPr>
          </a:p>
          <a:p>
            <a:pPr algn="l"/>
            <a:r>
              <a:rPr lang="ja-JP" altLang="en-US" sz="2400" b="0" i="0" u="none" strike="noStrike" baseline="0" dirty="0">
                <a:latin typeface="IPAexMincho"/>
              </a:rPr>
              <a:t>感染リスクに関する基本的な情報提供機能のみ実装</a:t>
            </a:r>
            <a:endParaRPr lang="en-US" altLang="ja-JP" sz="2400" b="0" i="0" u="none" strike="noStrike" baseline="0" dirty="0">
              <a:latin typeface="IPAexMincho"/>
            </a:endParaRPr>
          </a:p>
          <a:p>
            <a:pPr algn="l"/>
            <a:r>
              <a:rPr kumimoji="1" lang="ja-JP" altLang="en-US" sz="2400" kern="0" dirty="0">
                <a:solidFill>
                  <a:srgbClr val="000000"/>
                </a:solidFill>
                <a:latin typeface="IPAexMincho"/>
                <a:ea typeface="ＭＳ 明朝" panose="02020609040205080304" pitchFamily="17" charset="-128"/>
              </a:rPr>
              <a:t>　   →</a:t>
            </a:r>
            <a:r>
              <a:rPr lang="zh-CN" altLang="en-US" sz="2400" b="0" i="0" u="none" strike="noStrike" baseline="0" dirty="0">
                <a:latin typeface="ＭＳ Ｐゴシック" panose="020B0600070205080204" pitchFamily="50" charset="-128"/>
                <a:ea typeface="ＭＳ Ｐゴシック" panose="020B0600070205080204" pitchFamily="50" charset="-128"/>
              </a:rPr>
              <a:t>在室人数</a:t>
            </a:r>
            <a:r>
              <a:rPr lang="ja-JP" altLang="en-US" sz="2400" b="0" i="0" u="none" strike="noStrike" baseline="0" dirty="0">
                <a:latin typeface="ＭＳ Ｐゴシック" panose="020B0600070205080204" pitchFamily="50" charset="-128"/>
                <a:ea typeface="ＭＳ Ｐゴシック" panose="020B0600070205080204" pitchFamily="50" charset="-128"/>
              </a:rPr>
              <a:t>、</a:t>
            </a:r>
            <a:r>
              <a:rPr lang="zh-CN" altLang="en-US" sz="2400" b="0" i="0" u="none" strike="noStrike" baseline="0" dirty="0">
                <a:latin typeface="ＭＳ Ｐゴシック" panose="020B0600070205080204" pitchFamily="50" charset="-128"/>
                <a:ea typeface="ＭＳ Ｐゴシック" panose="020B0600070205080204" pitchFamily="50" charset="-128"/>
              </a:rPr>
              <a:t>入室可能人</a:t>
            </a:r>
            <a:r>
              <a:rPr lang="ja-JP" altLang="en-US" sz="2400" b="0" i="0" u="none" strike="noStrike" baseline="0" dirty="0">
                <a:latin typeface="ＭＳ Ｐゴシック" panose="020B0600070205080204" pitchFamily="50" charset="-128"/>
                <a:ea typeface="ＭＳ Ｐゴシック" panose="020B0600070205080204" pitchFamily="50" charset="-128"/>
              </a:rPr>
              <a:t>数</a:t>
            </a:r>
            <a:r>
              <a:rPr lang="ja-JP" altLang="en-US" sz="2400" dirty="0">
                <a:latin typeface="ＭＳ Ｐゴシック" panose="020B0600070205080204" pitchFamily="50" charset="-128"/>
                <a:ea typeface="ＭＳ Ｐゴシック" panose="020B0600070205080204" pitchFamily="50" charset="-128"/>
              </a:rPr>
              <a:t>、</a:t>
            </a:r>
            <a:r>
              <a:rPr lang="ja-JP" altLang="en-US" sz="2400" b="0" i="0" u="none" strike="noStrike" baseline="0" dirty="0">
                <a:latin typeface="ＭＳ Ｐゴシック" panose="020B0600070205080204" pitchFamily="50" charset="-128"/>
                <a:ea typeface="ＭＳ Ｐゴシック" panose="020B0600070205080204" pitchFamily="50" charset="-128"/>
              </a:rPr>
              <a:t>二酸化炭素濃度等の数値は　　　　　　　　</a:t>
            </a:r>
            <a:r>
              <a:rPr lang="en-US" altLang="ja-JP" sz="2400" b="0" i="0" u="none" strike="noStrike" baseline="0" dirty="0">
                <a:latin typeface="ＭＳ Ｐゴシック" panose="020B0600070205080204" pitchFamily="50" charset="-128"/>
                <a:ea typeface="ＭＳ Ｐゴシック" panose="020B0600070205080204" pitchFamily="50" charset="-128"/>
              </a:rPr>
              <a:t>	</a:t>
            </a:r>
            <a:r>
              <a:rPr lang="ja-JP" altLang="en-US" sz="2400" b="0" i="0" u="none" strike="noStrike" baseline="0" dirty="0">
                <a:latin typeface="ＭＳ Ｐゴシック" panose="020B0600070205080204" pitchFamily="50" charset="-128"/>
                <a:ea typeface="ＭＳ Ｐゴシック" panose="020B0600070205080204" pitchFamily="50" charset="-128"/>
              </a:rPr>
              <a:t>データを収集できる</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4" name="四角形: 角を丸くする 3">
            <a:extLst>
              <a:ext uri="{FF2B5EF4-FFF2-40B4-BE49-F238E27FC236}">
                <a16:creationId xmlns:a16="http://schemas.microsoft.com/office/drawing/2014/main" id="{6E6C293E-4CE0-4E30-8822-0F1DD993B03F}"/>
              </a:ext>
            </a:extLst>
          </p:cNvPr>
          <p:cNvSpPr/>
          <p:nvPr/>
        </p:nvSpPr>
        <p:spPr>
          <a:xfrm>
            <a:off x="6243144" y="4812804"/>
            <a:ext cx="4430110" cy="10562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dirty="0"/>
              <a:t>ディスプレイの追加により</a:t>
            </a:r>
            <a:endParaRPr kumimoji="1" lang="en-US" altLang="ja-JP" sz="2400" dirty="0"/>
          </a:p>
          <a:p>
            <a:pPr algn="ctr"/>
            <a:r>
              <a:rPr kumimoji="1" lang="ja-JP" altLang="en-US" sz="2400" dirty="0"/>
              <a:t>表示可能</a:t>
            </a:r>
          </a:p>
        </p:txBody>
      </p:sp>
      <p:sp>
        <p:nvSpPr>
          <p:cNvPr id="5" name="スライド番号プレースホルダー 4">
            <a:extLst>
              <a:ext uri="{FF2B5EF4-FFF2-40B4-BE49-F238E27FC236}">
                <a16:creationId xmlns:a16="http://schemas.microsoft.com/office/drawing/2014/main" id="{9CD9438F-98BE-40CB-8071-003A4B848E61}"/>
              </a:ext>
            </a:extLst>
          </p:cNvPr>
          <p:cNvSpPr>
            <a:spLocks noGrp="1"/>
          </p:cNvSpPr>
          <p:nvPr>
            <p:ph type="sldNum" sz="quarter" idx="12"/>
          </p:nvPr>
        </p:nvSpPr>
        <p:spPr/>
        <p:txBody>
          <a:bodyPr/>
          <a:lstStyle/>
          <a:p>
            <a:fld id="{18DC9782-582F-420E-8712-E70570AE7FEA}" type="slidenum">
              <a:rPr kumimoji="1" lang="ja-JP" altLang="en-US" smtClean="0"/>
              <a:t>23</a:t>
            </a:fld>
            <a:endParaRPr kumimoji="1" lang="ja-JP" altLang="en-US"/>
          </a:p>
        </p:txBody>
      </p:sp>
    </p:spTree>
    <p:extLst>
      <p:ext uri="{BB962C8B-B14F-4D97-AF65-F5344CB8AC3E}">
        <p14:creationId xmlns:p14="http://schemas.microsoft.com/office/powerpoint/2010/main" val="2472487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EAC15-A236-489B-BFA7-AD062DADAFA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9547910-8342-42AE-9EF7-5B2E33576AEE}"/>
              </a:ext>
            </a:extLst>
          </p:cNvPr>
          <p:cNvSpPr>
            <a:spLocks noGrp="1"/>
          </p:cNvSpPr>
          <p:nvPr>
            <p:ph idx="1"/>
          </p:nvPr>
        </p:nvSpPr>
        <p:spPr/>
        <p:txBody>
          <a:bodyPr>
            <a:normAutofit/>
          </a:bodyPr>
          <a:lstStyle/>
          <a:p>
            <a:pPr algn="l"/>
            <a:endParaRPr lang="en-US" altLang="ja-JP" sz="2400" b="0" i="0" u="none" strike="noStrike" baseline="0" dirty="0">
              <a:latin typeface="IPAexMincho"/>
            </a:endParaRPr>
          </a:p>
          <a:p>
            <a:pPr algn="l"/>
            <a:r>
              <a:rPr lang="ja-JP" altLang="en-US" sz="2400" dirty="0">
                <a:latin typeface="IPAexMincho"/>
              </a:rPr>
              <a:t>　</a:t>
            </a:r>
            <a:r>
              <a:rPr lang="ja-JP" altLang="en-US" sz="2400" b="0" i="0" u="none" strike="noStrike" baseline="0" dirty="0">
                <a:latin typeface="IPAexMincho"/>
              </a:rPr>
              <a:t>施設の環境値の収集や室内滞在人数の推定により設定した感染リスクを自動的に通知する、感染リスクを軽減するための感染症予防サポートシステムができた</a:t>
            </a:r>
            <a:endParaRPr lang="en-US" altLang="ja-JP" sz="2400" b="0" i="0" u="none" strike="noStrike" baseline="0" dirty="0">
              <a:latin typeface="IPAexMincho"/>
            </a:endParaRPr>
          </a:p>
          <a:p>
            <a:pPr algn="l"/>
            <a:endParaRPr kumimoji="1" lang="en-US" altLang="ja-JP" sz="2400" dirty="0">
              <a:latin typeface="IPAexMincho"/>
            </a:endParaRPr>
          </a:p>
          <a:p>
            <a:pPr algn="l"/>
            <a:r>
              <a:rPr lang="ja-JP" altLang="en-US" sz="2400" b="0" i="0" u="none" strike="noStrike" baseline="0" dirty="0">
                <a:latin typeface="IPAexMincho"/>
              </a:rPr>
              <a:t>　ディスプレイ等の追加により，より多くの室内環境情報を提供することができるなどの改良の余地がある</a:t>
            </a:r>
            <a:endParaRPr kumimoji="1" lang="ja-JP" altLang="en-US" sz="2800" dirty="0"/>
          </a:p>
        </p:txBody>
      </p:sp>
      <p:sp>
        <p:nvSpPr>
          <p:cNvPr id="4" name="スライド番号プレースホルダー 3">
            <a:extLst>
              <a:ext uri="{FF2B5EF4-FFF2-40B4-BE49-F238E27FC236}">
                <a16:creationId xmlns:a16="http://schemas.microsoft.com/office/drawing/2014/main" id="{35670FB2-EED3-4697-A972-76854C56B300}"/>
              </a:ext>
            </a:extLst>
          </p:cNvPr>
          <p:cNvSpPr>
            <a:spLocks noGrp="1"/>
          </p:cNvSpPr>
          <p:nvPr>
            <p:ph type="sldNum" sz="quarter" idx="12"/>
          </p:nvPr>
        </p:nvSpPr>
        <p:spPr/>
        <p:txBody>
          <a:bodyPr/>
          <a:lstStyle/>
          <a:p>
            <a:fld id="{18DC9782-582F-420E-8712-E70570AE7FEA}" type="slidenum">
              <a:rPr kumimoji="1" lang="ja-JP" altLang="en-US" smtClean="0"/>
              <a:t>24</a:t>
            </a:fld>
            <a:endParaRPr kumimoji="1" lang="ja-JP" altLang="en-US"/>
          </a:p>
        </p:txBody>
      </p:sp>
    </p:spTree>
    <p:extLst>
      <p:ext uri="{BB962C8B-B14F-4D97-AF65-F5344CB8AC3E}">
        <p14:creationId xmlns:p14="http://schemas.microsoft.com/office/powerpoint/2010/main" val="127715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06C2873-435B-4A28-9356-0802ECBD427C}"/>
              </a:ext>
            </a:extLst>
          </p:cNvPr>
          <p:cNvSpPr txBox="1">
            <a:spLocks/>
          </p:cNvSpPr>
          <p:nvPr/>
        </p:nvSpPr>
        <p:spPr>
          <a:xfrm>
            <a:off x="0" y="-686348"/>
            <a:ext cx="7533345" cy="125160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2400" dirty="0"/>
              <a:t>アクティビティ図</a:t>
            </a:r>
          </a:p>
        </p:txBody>
      </p:sp>
      <p:pic>
        <p:nvPicPr>
          <p:cNvPr id="6" name="図 5" descr="ダイアグラム&#10;&#10;自動的に生成された説明">
            <a:extLst>
              <a:ext uri="{FF2B5EF4-FFF2-40B4-BE49-F238E27FC236}">
                <a16:creationId xmlns:a16="http://schemas.microsoft.com/office/drawing/2014/main" id="{5AF2C589-C6BA-4563-A979-2DF01D504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90" y="565259"/>
            <a:ext cx="3042838" cy="6232197"/>
          </a:xfrm>
          <a:prstGeom prst="rect">
            <a:avLst/>
          </a:prstGeom>
        </p:spPr>
      </p:pic>
      <p:pic>
        <p:nvPicPr>
          <p:cNvPr id="8" name="図 7" descr="ダイアグラム&#10;&#10;自動的に生成された説明">
            <a:extLst>
              <a:ext uri="{FF2B5EF4-FFF2-40B4-BE49-F238E27FC236}">
                <a16:creationId xmlns:a16="http://schemas.microsoft.com/office/drawing/2014/main" id="{733F2886-9CA3-4E7A-BDDD-5259AB710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659" y="465191"/>
            <a:ext cx="3249303" cy="6332265"/>
          </a:xfrm>
          <a:prstGeom prst="rect">
            <a:avLst/>
          </a:prstGeom>
        </p:spPr>
      </p:pic>
      <p:sp>
        <p:nvSpPr>
          <p:cNvPr id="9" name="スライド番号プレースホルダー 8">
            <a:extLst>
              <a:ext uri="{FF2B5EF4-FFF2-40B4-BE49-F238E27FC236}">
                <a16:creationId xmlns:a16="http://schemas.microsoft.com/office/drawing/2014/main" id="{3633434A-65A1-4617-B045-05D096A961A0}"/>
              </a:ext>
            </a:extLst>
          </p:cNvPr>
          <p:cNvSpPr>
            <a:spLocks noGrp="1"/>
          </p:cNvSpPr>
          <p:nvPr>
            <p:ph type="sldNum" sz="quarter" idx="12"/>
          </p:nvPr>
        </p:nvSpPr>
        <p:spPr/>
        <p:txBody>
          <a:bodyPr/>
          <a:lstStyle/>
          <a:p>
            <a:fld id="{18DC9782-582F-420E-8712-E70570AE7FEA}" type="slidenum">
              <a:rPr kumimoji="1" lang="ja-JP" altLang="en-US" smtClean="0"/>
              <a:t>25</a:t>
            </a:fld>
            <a:endParaRPr kumimoji="1" lang="ja-JP" altLang="en-US"/>
          </a:p>
        </p:txBody>
      </p:sp>
      <p:pic>
        <p:nvPicPr>
          <p:cNvPr id="10" name="図 9" descr="ダイアグラム&#10;&#10;自動的に生成された説明">
            <a:extLst>
              <a:ext uri="{FF2B5EF4-FFF2-40B4-BE49-F238E27FC236}">
                <a16:creationId xmlns:a16="http://schemas.microsoft.com/office/drawing/2014/main" id="{F411A2F2-CE06-4ECA-B5D1-7711D0A77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9878" y="465191"/>
            <a:ext cx="3743126" cy="5760380"/>
          </a:xfrm>
          <a:prstGeom prst="rect">
            <a:avLst/>
          </a:prstGeom>
        </p:spPr>
      </p:pic>
    </p:spTree>
    <p:extLst>
      <p:ext uri="{BB962C8B-B14F-4D97-AF65-F5344CB8AC3E}">
        <p14:creationId xmlns:p14="http://schemas.microsoft.com/office/powerpoint/2010/main" val="3367249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09450CD-43CD-496C-95B6-C96D9A30036A}"/>
              </a:ext>
            </a:extLst>
          </p:cNvPr>
          <p:cNvSpPr txBox="1"/>
          <p:nvPr/>
        </p:nvSpPr>
        <p:spPr>
          <a:xfrm>
            <a:off x="537148" y="346074"/>
            <a:ext cx="3369833" cy="1477328"/>
          </a:xfrm>
          <a:prstGeom prst="rect">
            <a:avLst/>
          </a:prstGeom>
          <a:noFill/>
        </p:spPr>
        <p:txBody>
          <a:bodyPr wrap="none" rtlCol="0">
            <a:spAutoFit/>
          </a:bodyPr>
          <a:lstStyle/>
          <a:p>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シーケンス図　</a:t>
            </a:r>
            <a:endParaRPr kumimoji="1" lang="en-US" altLang="ja-JP"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endParaRPr kumimoji="1" lang="en-US" altLang="ja-JP"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r>
              <a:rPr kumimoji="1" lang="ja-JP" altLang="en-US" sz="2400" b="1" dirty="0">
                <a:solidFill>
                  <a:prstClr val="black"/>
                </a:solidFill>
                <a:latin typeface="Calibri" panose="020F0502020204030204"/>
                <a:ea typeface="ＭＳ Ｐゴシック" panose="020B0600070205080204" pitchFamily="50" charset="-128"/>
              </a:rPr>
              <a:t>　</a:t>
            </a: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「室内環境を監視する」</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6" name="図 5">
            <a:extLst>
              <a:ext uri="{FF2B5EF4-FFF2-40B4-BE49-F238E27FC236}">
                <a16:creationId xmlns:a16="http://schemas.microsoft.com/office/drawing/2014/main" id="{E5DB2197-9E3E-4CF9-9B3F-74104730BC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78527" y="346074"/>
            <a:ext cx="7176325" cy="5974747"/>
          </a:xfrm>
          <a:prstGeom prst="rect">
            <a:avLst/>
          </a:prstGeom>
        </p:spPr>
      </p:pic>
      <p:sp>
        <p:nvSpPr>
          <p:cNvPr id="3" name="スライド番号プレースホルダー 2">
            <a:extLst>
              <a:ext uri="{FF2B5EF4-FFF2-40B4-BE49-F238E27FC236}">
                <a16:creationId xmlns:a16="http://schemas.microsoft.com/office/drawing/2014/main" id="{F6963D54-C28C-48B1-A192-9B9DDA843208}"/>
              </a:ext>
            </a:extLst>
          </p:cNvPr>
          <p:cNvSpPr>
            <a:spLocks noGrp="1"/>
          </p:cNvSpPr>
          <p:nvPr>
            <p:ph type="sldNum" sz="quarter" idx="12"/>
          </p:nvPr>
        </p:nvSpPr>
        <p:spPr/>
        <p:txBody>
          <a:bodyPr/>
          <a:lstStyle/>
          <a:p>
            <a:fld id="{F12426AD-071F-45E1-9CB1-39B7B85D4416}" type="slidenum">
              <a:rPr kumimoji="1" lang="ja-JP" altLang="en-US" smtClean="0"/>
              <a:t>26</a:t>
            </a:fld>
            <a:endParaRPr kumimoji="1" lang="ja-JP" altLang="en-US"/>
          </a:p>
        </p:txBody>
      </p:sp>
    </p:spTree>
    <p:extLst>
      <p:ext uri="{BB962C8B-B14F-4D97-AF65-F5344CB8AC3E}">
        <p14:creationId xmlns:p14="http://schemas.microsoft.com/office/powerpoint/2010/main" val="675084895"/>
      </p:ext>
    </p:extLst>
  </p:cSld>
  <p:clrMapOvr>
    <a:masterClrMapping/>
  </p:clrMapOvr>
  <mc:AlternateContent xmlns:mc="http://schemas.openxmlformats.org/markup-compatibility/2006" xmlns:p14="http://schemas.microsoft.com/office/powerpoint/2010/main">
    <mc:Choice Requires="p14">
      <p:transition spd="slow" p14:dur="2000" advTm="26383"/>
    </mc:Choice>
    <mc:Fallback xmlns="">
      <p:transition spd="slow" advTm="26383"/>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63FC913-9B9C-409C-AD21-C8FC857322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42297" y="499963"/>
            <a:ext cx="9346502" cy="5906071"/>
          </a:xfrm>
          <a:prstGeom prst="rect">
            <a:avLst/>
          </a:prstGeom>
        </p:spPr>
      </p:pic>
      <p:sp>
        <p:nvSpPr>
          <p:cNvPr id="3" name="テキスト ボックス 2">
            <a:extLst>
              <a:ext uri="{FF2B5EF4-FFF2-40B4-BE49-F238E27FC236}">
                <a16:creationId xmlns:a16="http://schemas.microsoft.com/office/drawing/2014/main" id="{F8CDD34E-2980-4769-A8C7-D7C618C06CFE}"/>
              </a:ext>
            </a:extLst>
          </p:cNvPr>
          <p:cNvSpPr txBox="1"/>
          <p:nvPr/>
        </p:nvSpPr>
        <p:spPr>
          <a:xfrm>
            <a:off x="0" y="295011"/>
            <a:ext cx="2840842" cy="107721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シーケンス図</a:t>
            </a:r>
            <a:endParaRPr kumimoji="1" lang="en-US" altLang="ja-JP"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2000" b="1" dirty="0">
              <a:solidFill>
                <a:prstClr val="black"/>
              </a:solidFill>
              <a:latin typeface="Calibri" panose="020F0502020204030204"/>
              <a:ea typeface="ＭＳ Ｐゴシック" panose="020B0600070205080204" pitchFamily="50" charset="-128"/>
            </a:endParaRPr>
          </a:p>
          <a:p>
            <a:r>
              <a:rPr kumimoji="1" lang="ja-JP" altLang="en-US" sz="20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　</a:t>
            </a:r>
            <a:r>
              <a:rPr kumimoji="1" lang="ja-JP"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「換気要請の受け取り」</a:t>
            </a:r>
          </a:p>
        </p:txBody>
      </p:sp>
      <p:sp>
        <p:nvSpPr>
          <p:cNvPr id="2" name="スライド番号プレースホルダー 1">
            <a:extLst>
              <a:ext uri="{FF2B5EF4-FFF2-40B4-BE49-F238E27FC236}">
                <a16:creationId xmlns:a16="http://schemas.microsoft.com/office/drawing/2014/main" id="{D42E33E8-62BA-4245-82EB-2CE59AF403CB}"/>
              </a:ext>
            </a:extLst>
          </p:cNvPr>
          <p:cNvSpPr>
            <a:spLocks noGrp="1"/>
          </p:cNvSpPr>
          <p:nvPr>
            <p:ph type="sldNum" sz="quarter" idx="12"/>
          </p:nvPr>
        </p:nvSpPr>
        <p:spPr/>
        <p:txBody>
          <a:bodyPr/>
          <a:lstStyle/>
          <a:p>
            <a:fld id="{F12426AD-071F-45E1-9CB1-39B7B85D4416}" type="slidenum">
              <a:rPr kumimoji="1" lang="ja-JP" altLang="en-US" smtClean="0"/>
              <a:t>27</a:t>
            </a:fld>
            <a:endParaRPr kumimoji="1" lang="ja-JP" altLang="en-US"/>
          </a:p>
        </p:txBody>
      </p:sp>
    </p:spTree>
    <p:extLst>
      <p:ext uri="{BB962C8B-B14F-4D97-AF65-F5344CB8AC3E}">
        <p14:creationId xmlns:p14="http://schemas.microsoft.com/office/powerpoint/2010/main" val="2779279754"/>
      </p:ext>
    </p:extLst>
  </p:cSld>
  <p:clrMapOvr>
    <a:masterClrMapping/>
  </p:clrMapOvr>
  <mc:AlternateContent xmlns:mc="http://schemas.openxmlformats.org/markup-compatibility/2006" xmlns:p14="http://schemas.microsoft.com/office/powerpoint/2010/main">
    <mc:Choice Requires="p14">
      <p:transition spd="slow" p14:dur="2000" advTm="22109"/>
    </mc:Choice>
    <mc:Fallback xmlns="">
      <p:transition spd="slow" advTm="22109"/>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rcRect/>
          <a:stretch/>
        </p:blipFill>
        <p:spPr>
          <a:xfrm>
            <a:off x="4205944" y="346074"/>
            <a:ext cx="7248525" cy="6200775"/>
          </a:xfrm>
          <a:prstGeom prst="rect">
            <a:avLst/>
          </a:prstGeom>
        </p:spPr>
      </p:pic>
      <p:sp>
        <p:nvSpPr>
          <p:cNvPr id="3" name="テキスト ボックス 2">
            <a:extLst>
              <a:ext uri="{FF2B5EF4-FFF2-40B4-BE49-F238E27FC236}">
                <a16:creationId xmlns:a16="http://schemas.microsoft.com/office/drawing/2014/main" id="{5A4A211F-0ABE-4EB8-AB3D-01B1AE644988}"/>
              </a:ext>
            </a:extLst>
          </p:cNvPr>
          <p:cNvSpPr txBox="1"/>
          <p:nvPr/>
        </p:nvSpPr>
        <p:spPr>
          <a:xfrm>
            <a:off x="411086" y="346074"/>
            <a:ext cx="1901483"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シーケンス図</a:t>
            </a:r>
          </a:p>
        </p:txBody>
      </p:sp>
      <p:sp>
        <p:nvSpPr>
          <p:cNvPr id="4" name="テキスト ボックス 3"/>
          <p:cNvSpPr txBox="1"/>
          <p:nvPr/>
        </p:nvSpPr>
        <p:spPr>
          <a:xfrm>
            <a:off x="411086" y="1043524"/>
            <a:ext cx="326243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「室内環境状態の表示」</a:t>
            </a:r>
          </a:p>
        </p:txBody>
      </p:sp>
      <p:sp>
        <p:nvSpPr>
          <p:cNvPr id="5" name="スライド番号プレースホルダー 4">
            <a:extLst>
              <a:ext uri="{FF2B5EF4-FFF2-40B4-BE49-F238E27FC236}">
                <a16:creationId xmlns:a16="http://schemas.microsoft.com/office/drawing/2014/main" id="{E9D25B11-0AAF-48CD-B598-79B62774D4B0}"/>
              </a:ext>
            </a:extLst>
          </p:cNvPr>
          <p:cNvSpPr>
            <a:spLocks noGrp="1"/>
          </p:cNvSpPr>
          <p:nvPr>
            <p:ph type="sldNum" sz="quarter" idx="12"/>
          </p:nvPr>
        </p:nvSpPr>
        <p:spPr/>
        <p:txBody>
          <a:bodyPr/>
          <a:lstStyle/>
          <a:p>
            <a:fld id="{F12426AD-071F-45E1-9CB1-39B7B85D4416}" type="slidenum">
              <a:rPr kumimoji="1" lang="ja-JP" altLang="en-US" smtClean="0"/>
              <a:t>28</a:t>
            </a:fld>
            <a:endParaRPr kumimoji="1" lang="ja-JP" altLang="en-US"/>
          </a:p>
        </p:txBody>
      </p:sp>
    </p:spTree>
    <p:extLst>
      <p:ext uri="{BB962C8B-B14F-4D97-AF65-F5344CB8AC3E}">
        <p14:creationId xmlns:p14="http://schemas.microsoft.com/office/powerpoint/2010/main" val="1756819657"/>
      </p:ext>
    </p:extLst>
  </p:cSld>
  <p:clrMapOvr>
    <a:masterClrMapping/>
  </p:clrMapOvr>
  <mc:AlternateContent xmlns:mc="http://schemas.openxmlformats.org/markup-compatibility/2006" xmlns:p14="http://schemas.microsoft.com/office/powerpoint/2010/main">
    <mc:Choice Requires="p14">
      <p:transition spd="slow" p14:dur="2000" advTm="13417"/>
    </mc:Choice>
    <mc:Fallback xmlns="">
      <p:transition spd="slow" advTm="13417"/>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85A56-D817-4B12-B3F4-6A5FA1B8E7BF}"/>
              </a:ext>
            </a:extLst>
          </p:cNvPr>
          <p:cNvSpPr>
            <a:spLocks noGrp="1"/>
          </p:cNvSpPr>
          <p:nvPr>
            <p:ph type="title" idx="4294967295"/>
          </p:nvPr>
        </p:nvSpPr>
        <p:spPr>
          <a:xfrm>
            <a:off x="257504" y="-122566"/>
            <a:ext cx="10058400" cy="1449387"/>
          </a:xfrm>
        </p:spPr>
        <p:txBody>
          <a:bodyPr/>
          <a:lstStyle/>
          <a:p>
            <a:r>
              <a:rPr kumimoji="1" lang="ja-JP" altLang="en-US" dirty="0"/>
              <a:t>ステートチャート図</a:t>
            </a:r>
          </a:p>
        </p:txBody>
      </p:sp>
      <p:pic>
        <p:nvPicPr>
          <p:cNvPr id="5" name="図 4" descr="ダイアグラム&#10;&#10;自動的に生成された説明">
            <a:extLst>
              <a:ext uri="{FF2B5EF4-FFF2-40B4-BE49-F238E27FC236}">
                <a16:creationId xmlns:a16="http://schemas.microsoft.com/office/drawing/2014/main" id="{ABF4525B-34AE-4238-8F7F-F6AF16C5A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750" y="1845644"/>
            <a:ext cx="3152775" cy="2962275"/>
          </a:xfrm>
          <a:prstGeom prst="rect">
            <a:avLst/>
          </a:prstGeom>
        </p:spPr>
      </p:pic>
      <p:pic>
        <p:nvPicPr>
          <p:cNvPr id="7" name="図 6" descr="ダイアグラム&#10;&#10;自動的に生成された説明">
            <a:extLst>
              <a:ext uri="{FF2B5EF4-FFF2-40B4-BE49-F238E27FC236}">
                <a16:creationId xmlns:a16="http://schemas.microsoft.com/office/drawing/2014/main" id="{884C3881-83FF-4533-AAF4-032A0576C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68" y="1947862"/>
            <a:ext cx="3819525" cy="2962275"/>
          </a:xfrm>
          <a:prstGeom prst="rect">
            <a:avLst/>
          </a:prstGeom>
        </p:spPr>
      </p:pic>
      <p:sp>
        <p:nvSpPr>
          <p:cNvPr id="10" name="テキスト ボックス 9">
            <a:extLst>
              <a:ext uri="{FF2B5EF4-FFF2-40B4-BE49-F238E27FC236}">
                <a16:creationId xmlns:a16="http://schemas.microsoft.com/office/drawing/2014/main" id="{76378B5E-6CED-4FF6-9186-C34A9AFD2721}"/>
              </a:ext>
            </a:extLst>
          </p:cNvPr>
          <p:cNvSpPr txBox="1"/>
          <p:nvPr/>
        </p:nvSpPr>
        <p:spPr>
          <a:xfrm>
            <a:off x="2250553" y="5123150"/>
            <a:ext cx="280916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prstClr val="black"/>
                </a:solidFill>
                <a:effectLst/>
                <a:uLnTx/>
                <a:uFillTx/>
              </a:rPr>
              <a:t>エッジサーバ（</a:t>
            </a:r>
            <a:r>
              <a:rPr kumimoji="1" lang="en-US" altLang="ja-JP" sz="1800" b="0" i="0" u="none" strike="noStrike" kern="0" cap="none" spc="0" normalizeH="0" baseline="0" noProof="0" dirty="0">
                <a:ln>
                  <a:noFill/>
                </a:ln>
                <a:solidFill>
                  <a:prstClr val="black"/>
                </a:solidFill>
                <a:effectLst/>
                <a:uLnTx/>
                <a:uFillTx/>
              </a:rPr>
              <a:t>Jetson nano</a:t>
            </a:r>
            <a:r>
              <a:rPr kumimoji="1" lang="ja-JP" altLang="en-US" sz="1800" b="0" i="0" u="none" strike="noStrike" kern="0" cap="none" spc="0" normalizeH="0" baseline="0" noProof="0" dirty="0">
                <a:ln>
                  <a:noFill/>
                </a:ln>
                <a:solidFill>
                  <a:prstClr val="black"/>
                </a:solidFill>
                <a:effectLst/>
                <a:uLnTx/>
                <a:uFillTx/>
              </a:rPr>
              <a:t>）</a:t>
            </a:r>
          </a:p>
        </p:txBody>
      </p:sp>
      <p:sp>
        <p:nvSpPr>
          <p:cNvPr id="11" name="テキスト ボックス 10">
            <a:extLst>
              <a:ext uri="{FF2B5EF4-FFF2-40B4-BE49-F238E27FC236}">
                <a16:creationId xmlns:a16="http://schemas.microsoft.com/office/drawing/2014/main" id="{8FF5ABA4-08E4-45F6-BC4B-3C6CE019F413}"/>
              </a:ext>
            </a:extLst>
          </p:cNvPr>
          <p:cNvSpPr txBox="1"/>
          <p:nvPr/>
        </p:nvSpPr>
        <p:spPr>
          <a:xfrm>
            <a:off x="7552758" y="5307816"/>
            <a:ext cx="27879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prstClr val="black"/>
                </a:solidFill>
                <a:effectLst/>
                <a:uLnTx/>
                <a:uFillTx/>
              </a:rPr>
              <a:t>センサデバイス（</a:t>
            </a:r>
            <a:r>
              <a:rPr kumimoji="1" lang="en-US" altLang="ja-JP" sz="1800" b="0" i="0" u="none" strike="noStrike" kern="0" cap="none" spc="0" normalizeH="0" baseline="0" noProof="0" dirty="0">
                <a:ln>
                  <a:noFill/>
                </a:ln>
                <a:solidFill>
                  <a:prstClr val="black"/>
                </a:solidFill>
                <a:effectLst/>
                <a:uLnTx/>
                <a:uFillTx/>
              </a:rPr>
              <a:t>TWE-LITE</a:t>
            </a:r>
            <a:r>
              <a:rPr kumimoji="1" lang="ja-JP" altLang="en-US" sz="1800" b="0" i="0" u="none" strike="noStrike" kern="0" cap="none" spc="0" normalizeH="0" baseline="0" noProof="0" dirty="0">
                <a:ln>
                  <a:noFill/>
                </a:ln>
                <a:solidFill>
                  <a:prstClr val="black"/>
                </a:solidFill>
                <a:effectLst/>
                <a:uLnTx/>
                <a:uFillTx/>
              </a:rPr>
              <a:t>）</a:t>
            </a:r>
          </a:p>
        </p:txBody>
      </p:sp>
      <p:sp>
        <p:nvSpPr>
          <p:cNvPr id="15" name="スライド番号プレースホルダー 14">
            <a:extLst>
              <a:ext uri="{FF2B5EF4-FFF2-40B4-BE49-F238E27FC236}">
                <a16:creationId xmlns:a16="http://schemas.microsoft.com/office/drawing/2014/main" id="{97D12689-17CD-4D6A-AE75-887AC36F8D4E}"/>
              </a:ext>
            </a:extLst>
          </p:cNvPr>
          <p:cNvSpPr>
            <a:spLocks noGrp="1"/>
          </p:cNvSpPr>
          <p:nvPr>
            <p:ph type="sldNum" sz="quarter" idx="12"/>
          </p:nvPr>
        </p:nvSpPr>
        <p:spPr/>
        <p:txBody>
          <a:bodyPr/>
          <a:lstStyle/>
          <a:p>
            <a:fld id="{18DC9782-582F-420E-8712-E70570AE7FEA}" type="slidenum">
              <a:rPr kumimoji="1" lang="ja-JP" altLang="en-US" smtClean="0"/>
              <a:t>29</a:t>
            </a:fld>
            <a:endParaRPr kumimoji="1" lang="ja-JP" altLang="en-US"/>
          </a:p>
        </p:txBody>
      </p:sp>
    </p:spTree>
    <p:extLst>
      <p:ext uri="{BB962C8B-B14F-4D97-AF65-F5344CB8AC3E}">
        <p14:creationId xmlns:p14="http://schemas.microsoft.com/office/powerpoint/2010/main" val="41861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4B0C1-7E44-4520-9305-4EB8BE14A0A0}"/>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79FEE4A3-8AF4-4C67-AA9B-19CBB9D0D007}"/>
              </a:ext>
            </a:extLst>
          </p:cNvPr>
          <p:cNvSpPr>
            <a:spLocks noGrp="1"/>
          </p:cNvSpPr>
          <p:nvPr>
            <p:ph idx="1"/>
          </p:nvPr>
        </p:nvSpPr>
        <p:spPr/>
        <p:txBody>
          <a:bodyPr/>
          <a:lstStyle/>
          <a:p>
            <a:endParaRPr kumimoji="1" lang="en-US" altLang="ja-JP" sz="2400" dirty="0"/>
          </a:p>
          <a:p>
            <a:r>
              <a:rPr kumimoji="1" lang="ja-JP" altLang="en-US" sz="2800" b="1" dirty="0"/>
              <a:t>新型コロナウィルスの世界的な流行</a:t>
            </a:r>
            <a:endParaRPr kumimoji="1" lang="en-US" altLang="ja-JP" sz="2800" b="1" dirty="0"/>
          </a:p>
          <a:p>
            <a:r>
              <a:rPr lang="ja-JP" altLang="en-US" sz="2400" dirty="0"/>
              <a:t>　　　→</a:t>
            </a:r>
            <a:r>
              <a:rPr lang="ja-JP" altLang="en-US" sz="2800" dirty="0"/>
              <a:t>感染リスクを下げるための</a:t>
            </a:r>
            <a:r>
              <a:rPr lang="en-US" altLang="ja-JP" sz="2800" dirty="0"/>
              <a:t>3</a:t>
            </a:r>
            <a:r>
              <a:rPr lang="ja-JP" altLang="en-US" sz="2800" dirty="0"/>
              <a:t>密の回避</a:t>
            </a:r>
            <a:endParaRPr lang="en-US" altLang="ja-JP" sz="2800" dirty="0"/>
          </a:p>
          <a:p>
            <a:endParaRPr lang="en-US" altLang="ja-JP" sz="2800" dirty="0"/>
          </a:p>
          <a:p>
            <a:r>
              <a:rPr lang="ja-JP" altLang="en-US" sz="2800" dirty="0"/>
              <a:t>感染症予防のためのシステムの開発</a:t>
            </a:r>
            <a:endParaRPr lang="en-US" altLang="ja-JP" sz="2800" dirty="0"/>
          </a:p>
          <a:p>
            <a:endParaRPr kumimoji="1" lang="ja-JP" altLang="en-US" dirty="0"/>
          </a:p>
        </p:txBody>
      </p:sp>
      <p:sp>
        <p:nvSpPr>
          <p:cNvPr id="6" name="スライド番号プレースホルダー 5">
            <a:extLst>
              <a:ext uri="{FF2B5EF4-FFF2-40B4-BE49-F238E27FC236}">
                <a16:creationId xmlns:a16="http://schemas.microsoft.com/office/drawing/2014/main" id="{0F8A6F8F-3F49-4C13-AF49-F21634945F02}"/>
              </a:ext>
            </a:extLst>
          </p:cNvPr>
          <p:cNvSpPr>
            <a:spLocks noGrp="1"/>
          </p:cNvSpPr>
          <p:nvPr>
            <p:ph type="sldNum" sz="quarter" idx="12"/>
          </p:nvPr>
        </p:nvSpPr>
        <p:spPr/>
        <p:txBody>
          <a:bodyPr/>
          <a:lstStyle/>
          <a:p>
            <a:fld id="{18DC9782-582F-420E-8712-E70570AE7FEA}" type="slidenum">
              <a:rPr kumimoji="1" lang="ja-JP" altLang="en-US" smtClean="0"/>
              <a:t>3</a:t>
            </a:fld>
            <a:endParaRPr kumimoji="1" lang="ja-JP" altLang="en-US"/>
          </a:p>
        </p:txBody>
      </p:sp>
    </p:spTree>
    <p:extLst>
      <p:ext uri="{BB962C8B-B14F-4D97-AF65-F5344CB8AC3E}">
        <p14:creationId xmlns:p14="http://schemas.microsoft.com/office/powerpoint/2010/main" val="61847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C99B2-E113-42C0-8166-B86ACA32C794}"/>
              </a:ext>
            </a:extLst>
          </p:cNvPr>
          <p:cNvSpPr>
            <a:spLocks noGrp="1"/>
          </p:cNvSpPr>
          <p:nvPr>
            <p:ph type="title"/>
          </p:nvPr>
        </p:nvSpPr>
        <p:spPr/>
        <p:txBody>
          <a:bodyPr/>
          <a:lstStyle/>
          <a:p>
            <a:r>
              <a:rPr kumimoji="1" lang="ja-JP" altLang="en-US" dirty="0"/>
              <a:t>研究目的・目標</a:t>
            </a:r>
          </a:p>
        </p:txBody>
      </p:sp>
      <p:sp>
        <p:nvSpPr>
          <p:cNvPr id="3" name="コンテンツ プレースホルダー 2">
            <a:extLst>
              <a:ext uri="{FF2B5EF4-FFF2-40B4-BE49-F238E27FC236}">
                <a16:creationId xmlns:a16="http://schemas.microsoft.com/office/drawing/2014/main" id="{08BA1E30-BC3C-42F7-AB5E-27BACF28ECD7}"/>
              </a:ext>
            </a:extLst>
          </p:cNvPr>
          <p:cNvSpPr>
            <a:spLocks noGrp="1"/>
          </p:cNvSpPr>
          <p:nvPr>
            <p:ph idx="1"/>
          </p:nvPr>
        </p:nvSpPr>
        <p:spPr>
          <a:xfrm>
            <a:off x="1191876" y="1737361"/>
            <a:ext cx="10058400" cy="4600378"/>
          </a:xfrm>
        </p:spPr>
        <p:txBody>
          <a:bodyPr>
            <a:normAutofit/>
          </a:bodyPr>
          <a:lstStyle/>
          <a:p>
            <a:r>
              <a:rPr kumimoji="1" lang="en-US" altLang="ja-JP" sz="2800" dirty="0"/>
              <a:t>【</a:t>
            </a:r>
            <a:r>
              <a:rPr kumimoji="1" lang="ja-JP" altLang="en-US" sz="2800" dirty="0"/>
              <a:t>目的</a:t>
            </a:r>
            <a:r>
              <a:rPr kumimoji="1" lang="en-US" altLang="ja-JP" sz="2800" dirty="0"/>
              <a:t>】</a:t>
            </a:r>
          </a:p>
          <a:p>
            <a:r>
              <a:rPr lang="ja-JP" altLang="ja-JP" sz="2400" kern="0" dirty="0">
                <a:solidFill>
                  <a:srgbClr val="000000"/>
                </a:solidFill>
                <a:effectLst/>
                <a:ea typeface="ＭＳ 明朝" panose="02020609040205080304" pitchFamily="17" charset="-128"/>
                <a:cs typeface="ＭＳ 明朝" panose="02020609040205080304" pitchFamily="17" charset="-128"/>
              </a:rPr>
              <a:t>　</a:t>
            </a:r>
            <a:r>
              <a:rPr lang="ja-JP" altLang="ja-JP" sz="2400" kern="0" dirty="0">
                <a:solidFill>
                  <a:srgbClr val="000000"/>
                </a:solidFill>
                <a:effectLst/>
                <a:latin typeface="+mn-ea"/>
                <a:cs typeface="ＭＳ 明朝" panose="02020609040205080304" pitchFamily="17" charset="-128"/>
              </a:rPr>
              <a:t>利用者の多い大学の講義室での</a:t>
            </a:r>
            <a:r>
              <a:rPr lang="en-US" altLang="ja-JP" sz="2400" kern="0" dirty="0">
                <a:solidFill>
                  <a:srgbClr val="000000"/>
                </a:solidFill>
                <a:effectLst/>
                <a:latin typeface="+mn-ea"/>
                <a:cs typeface="ＭＳ 明朝" panose="02020609040205080304" pitchFamily="17" charset="-128"/>
              </a:rPr>
              <a:t>3</a:t>
            </a:r>
            <a:r>
              <a:rPr lang="ja-JP" altLang="ja-JP" sz="2400" kern="0" dirty="0">
                <a:solidFill>
                  <a:srgbClr val="000000"/>
                </a:solidFill>
                <a:effectLst/>
                <a:latin typeface="+mn-ea"/>
                <a:cs typeface="ＭＳ 明朝" panose="02020609040205080304" pitchFamily="17" charset="-128"/>
              </a:rPr>
              <a:t>密状態を避けるため</a:t>
            </a:r>
            <a:r>
              <a:rPr lang="ja-JP" altLang="en-US" sz="2400" kern="0" dirty="0">
                <a:solidFill>
                  <a:srgbClr val="000000"/>
                </a:solidFill>
                <a:effectLst/>
                <a:latin typeface="+mn-ea"/>
                <a:cs typeface="ＭＳ 明朝" panose="02020609040205080304" pitchFamily="17" charset="-128"/>
              </a:rPr>
              <a:t>、</a:t>
            </a:r>
            <a:r>
              <a:rPr lang="ja-JP" altLang="ja-JP" sz="2400" kern="0" dirty="0">
                <a:solidFill>
                  <a:srgbClr val="000000"/>
                </a:solidFill>
                <a:effectLst/>
                <a:latin typeface="+mn-ea"/>
                <a:cs typeface="ＭＳ 明朝" panose="02020609040205080304" pitchFamily="17" charset="-128"/>
              </a:rPr>
              <a:t>室内環境をリアルタイムにモニタリングし</a:t>
            </a:r>
            <a:r>
              <a:rPr lang="ja-JP" altLang="en-US" sz="2400" kern="0" dirty="0">
                <a:solidFill>
                  <a:srgbClr val="000000"/>
                </a:solidFill>
                <a:effectLst/>
                <a:latin typeface="+mn-ea"/>
                <a:cs typeface="ＭＳ 明朝" panose="02020609040205080304" pitchFamily="17" charset="-128"/>
              </a:rPr>
              <a:t>、</a:t>
            </a:r>
            <a:r>
              <a:rPr lang="ja-JP" altLang="ja-JP" sz="2400" kern="0" dirty="0">
                <a:solidFill>
                  <a:srgbClr val="000000"/>
                </a:solidFill>
                <a:effectLst/>
                <a:latin typeface="+mn-ea"/>
                <a:cs typeface="ＭＳ 明朝" panose="02020609040205080304" pitchFamily="17" charset="-128"/>
              </a:rPr>
              <a:t>利用者と管理者に感染リスクを注意喚起する「感染症予防サポートシステム」の開発</a:t>
            </a:r>
            <a:endParaRPr lang="en-US" altLang="ja-JP" sz="2400" kern="0" dirty="0">
              <a:solidFill>
                <a:srgbClr val="000000"/>
              </a:solidFill>
              <a:effectLst/>
              <a:latin typeface="+mn-ea"/>
              <a:cs typeface="ＭＳ 明朝" panose="02020609040205080304" pitchFamily="17" charset="-128"/>
            </a:endParaRPr>
          </a:p>
          <a:p>
            <a:endParaRPr lang="en-US" altLang="ja-JP" sz="1000" kern="0" dirty="0">
              <a:solidFill>
                <a:srgbClr val="000000"/>
              </a:solidFill>
              <a:effectLst/>
              <a:ea typeface="ＭＳ 明朝" panose="02020609040205080304" pitchFamily="17" charset="-128"/>
              <a:cs typeface="ＭＳ 明朝" panose="02020609040205080304" pitchFamily="17" charset="-128"/>
            </a:endParaRPr>
          </a:p>
          <a:p>
            <a:r>
              <a:rPr kumimoji="1" lang="en-US" altLang="ja-JP" sz="2800" dirty="0"/>
              <a:t>【</a:t>
            </a:r>
            <a:r>
              <a:rPr kumimoji="1" lang="ja-JP" altLang="en-US" sz="2800" dirty="0"/>
              <a:t>目標</a:t>
            </a:r>
            <a:r>
              <a:rPr kumimoji="1" lang="en-US" altLang="ja-JP" sz="2800" dirty="0"/>
              <a:t>】</a:t>
            </a:r>
          </a:p>
          <a:p>
            <a:r>
              <a:rPr lang="ja-JP" altLang="en-US" sz="2400" kern="0" dirty="0">
                <a:solidFill>
                  <a:srgbClr val="000000"/>
                </a:solidFill>
                <a:effectLst/>
                <a:ea typeface="ＭＳ 明朝" panose="02020609040205080304" pitchFamily="17" charset="-128"/>
                <a:cs typeface="ＭＳ 明朝" panose="02020609040205080304" pitchFamily="17" charset="-128"/>
              </a:rPr>
              <a:t>　</a:t>
            </a:r>
            <a:r>
              <a:rPr lang="ja-JP" altLang="ja-JP" sz="2400" kern="0" dirty="0">
                <a:solidFill>
                  <a:srgbClr val="000000"/>
                </a:solidFill>
                <a:effectLst/>
                <a:latin typeface="+mn-ea"/>
                <a:cs typeface="ＭＳ 明朝" panose="02020609040205080304" pitchFamily="17" charset="-128"/>
              </a:rPr>
              <a:t>施設内の環境情報を利用者対象別に提供する「室内環境情報通知デバイス」</a:t>
            </a:r>
            <a:r>
              <a:rPr lang="ja-JP" altLang="en-US" sz="2400" kern="0" dirty="0">
                <a:solidFill>
                  <a:srgbClr val="000000"/>
                </a:solidFill>
                <a:latin typeface="+mn-ea"/>
                <a:cs typeface="ＭＳ 明朝" panose="02020609040205080304" pitchFamily="17" charset="-128"/>
              </a:rPr>
              <a:t>の</a:t>
            </a:r>
            <a:r>
              <a:rPr lang="ja-JP" altLang="ja-JP" sz="2400" kern="0" dirty="0">
                <a:solidFill>
                  <a:srgbClr val="000000"/>
                </a:solidFill>
                <a:effectLst/>
                <a:latin typeface="+mn-ea"/>
                <a:cs typeface="ＭＳ 明朝" panose="02020609040205080304" pitchFamily="17" charset="-128"/>
              </a:rPr>
              <a:t>開発</a:t>
            </a:r>
            <a:endParaRPr kumimoji="1" lang="en-US" altLang="ja-JP" sz="2400" dirty="0">
              <a:latin typeface="+mn-ea"/>
            </a:endParaRPr>
          </a:p>
        </p:txBody>
      </p:sp>
      <p:sp>
        <p:nvSpPr>
          <p:cNvPr id="5" name="スライド番号プレースホルダー 4">
            <a:extLst>
              <a:ext uri="{FF2B5EF4-FFF2-40B4-BE49-F238E27FC236}">
                <a16:creationId xmlns:a16="http://schemas.microsoft.com/office/drawing/2014/main" id="{DBCD10E0-032A-4BEC-BDF3-5BB3A849136E}"/>
              </a:ext>
            </a:extLst>
          </p:cNvPr>
          <p:cNvSpPr>
            <a:spLocks noGrp="1"/>
          </p:cNvSpPr>
          <p:nvPr>
            <p:ph type="sldNum" sz="quarter" idx="12"/>
          </p:nvPr>
        </p:nvSpPr>
        <p:spPr/>
        <p:txBody>
          <a:bodyPr/>
          <a:lstStyle/>
          <a:p>
            <a:fld id="{18DC9782-582F-420E-8712-E70570AE7FEA}" type="slidenum">
              <a:rPr kumimoji="1" lang="ja-JP" altLang="en-US" smtClean="0"/>
              <a:t>4</a:t>
            </a:fld>
            <a:endParaRPr kumimoji="1" lang="ja-JP" altLang="en-US"/>
          </a:p>
        </p:txBody>
      </p:sp>
    </p:spTree>
    <p:extLst>
      <p:ext uri="{BB962C8B-B14F-4D97-AF65-F5344CB8AC3E}">
        <p14:creationId xmlns:p14="http://schemas.microsoft.com/office/powerpoint/2010/main" val="420696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7C79E-74D3-4AD8-94AD-074A37B688EF}"/>
              </a:ext>
            </a:extLst>
          </p:cNvPr>
          <p:cNvSpPr>
            <a:spLocks noGrp="1"/>
          </p:cNvSpPr>
          <p:nvPr>
            <p:ph type="title"/>
          </p:nvPr>
        </p:nvSpPr>
        <p:spPr/>
        <p:txBody>
          <a:bodyPr/>
          <a:lstStyle/>
          <a:p>
            <a:r>
              <a:rPr kumimoji="1" lang="ja-JP" altLang="en-US" dirty="0"/>
              <a:t>システム概要</a:t>
            </a:r>
          </a:p>
        </p:txBody>
      </p:sp>
      <p:pic>
        <p:nvPicPr>
          <p:cNvPr id="5" name="コンテンツ プレースホルダー 4" descr="グラフィカル ユーザー インターフェイス, ダイアグラム&#10;&#10;自動的に生成された説明">
            <a:extLst>
              <a:ext uri="{FF2B5EF4-FFF2-40B4-BE49-F238E27FC236}">
                <a16:creationId xmlns:a16="http://schemas.microsoft.com/office/drawing/2014/main" id="{6EB4A0DC-36F7-48A0-8BC6-B0B0D9BEE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874" y="1865038"/>
            <a:ext cx="6924208" cy="4335027"/>
          </a:xfrm>
        </p:spPr>
      </p:pic>
      <p:sp>
        <p:nvSpPr>
          <p:cNvPr id="6" name="テキスト ボックス 5">
            <a:extLst>
              <a:ext uri="{FF2B5EF4-FFF2-40B4-BE49-F238E27FC236}">
                <a16:creationId xmlns:a16="http://schemas.microsoft.com/office/drawing/2014/main" id="{86CA1F82-BB4D-41B6-A09E-2AE59F14E19B}"/>
              </a:ext>
            </a:extLst>
          </p:cNvPr>
          <p:cNvSpPr txBox="1"/>
          <p:nvPr/>
        </p:nvSpPr>
        <p:spPr>
          <a:xfrm>
            <a:off x="8154537" y="2253683"/>
            <a:ext cx="3001143"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prstClr val="black"/>
                </a:solidFill>
                <a:effectLst/>
                <a:uLnTx/>
                <a:uFillTx/>
              </a:rPr>
              <a:t>各種センサで、室内の環境を</a:t>
            </a:r>
            <a:endParaRPr kumimoji="1"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prstClr val="black"/>
                </a:solidFill>
                <a:effectLst/>
                <a:uLnTx/>
                <a:uFillTx/>
              </a:rPr>
              <a:t>モニタリングする</a:t>
            </a:r>
          </a:p>
        </p:txBody>
      </p:sp>
      <p:sp>
        <p:nvSpPr>
          <p:cNvPr id="7" name="右矢印 6">
            <a:extLst>
              <a:ext uri="{FF2B5EF4-FFF2-40B4-BE49-F238E27FC236}">
                <a16:creationId xmlns:a16="http://schemas.microsoft.com/office/drawing/2014/main" id="{AF2D1566-6E28-49F8-A69E-64AB8ECA9191}"/>
              </a:ext>
            </a:extLst>
          </p:cNvPr>
          <p:cNvSpPr/>
          <p:nvPr/>
        </p:nvSpPr>
        <p:spPr>
          <a:xfrm rot="5400000">
            <a:off x="9388178" y="3172997"/>
            <a:ext cx="638986" cy="333103"/>
          </a:xfrm>
          <a:prstGeom prst="rightArrow">
            <a:avLst/>
          </a:prstGeom>
          <a:solidFill>
            <a:sysClr val="window" lastClr="FFFFFF">
              <a:lumMod val="5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テキスト ボックス 7">
            <a:extLst>
              <a:ext uri="{FF2B5EF4-FFF2-40B4-BE49-F238E27FC236}">
                <a16:creationId xmlns:a16="http://schemas.microsoft.com/office/drawing/2014/main" id="{3326BDA0-924F-47A5-BB6B-2ABFE268E07A}"/>
              </a:ext>
            </a:extLst>
          </p:cNvPr>
          <p:cNvSpPr txBox="1"/>
          <p:nvPr/>
        </p:nvSpPr>
        <p:spPr>
          <a:xfrm>
            <a:off x="8139614" y="3878496"/>
            <a:ext cx="3469219"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prstClr val="black"/>
                </a:solidFill>
                <a:effectLst/>
                <a:uLnTx/>
                <a:uFillTx/>
              </a:rPr>
              <a:t>室内環境を評価し、利用者に通知</a:t>
            </a:r>
            <a:endParaRPr kumimoji="1"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800" b="0" i="0" u="none" strike="noStrike" kern="0" cap="none" spc="0" normalizeH="0" baseline="0" noProof="0" dirty="0">
                <a:ln>
                  <a:noFill/>
                </a:ln>
                <a:solidFill>
                  <a:prstClr val="black"/>
                </a:solidFill>
                <a:effectLst/>
                <a:uLnTx/>
                <a:uFillTx/>
              </a:rPr>
              <a:t>（</a:t>
            </a:r>
            <a:r>
              <a:rPr kumimoji="1" lang="en-US" altLang="ja-JP" sz="1800" b="0" i="0" u="none" strike="noStrike" kern="0" cap="none" spc="0" normalizeH="0" baseline="0" noProof="0" dirty="0">
                <a:ln>
                  <a:noFill/>
                </a:ln>
                <a:solidFill>
                  <a:prstClr val="black"/>
                </a:solidFill>
                <a:effectLst/>
                <a:uLnTx/>
                <a:uFillTx/>
              </a:rPr>
              <a:t>LED</a:t>
            </a:r>
            <a:r>
              <a:rPr kumimoji="1" lang="ja-JP" altLang="en-US" sz="1800" b="0" i="0" u="none" strike="noStrike" kern="0" cap="none" spc="0" normalizeH="0" baseline="0" noProof="0" dirty="0">
                <a:ln>
                  <a:noFill/>
                </a:ln>
                <a:solidFill>
                  <a:prstClr val="black"/>
                </a:solidFill>
                <a:effectLst/>
                <a:uLnTx/>
                <a:uFillTx/>
              </a:rPr>
              <a:t>ライト、ブザーなど）</a:t>
            </a:r>
          </a:p>
        </p:txBody>
      </p:sp>
      <p:sp>
        <p:nvSpPr>
          <p:cNvPr id="9" name="スライド番号プレースホルダー 8">
            <a:extLst>
              <a:ext uri="{FF2B5EF4-FFF2-40B4-BE49-F238E27FC236}">
                <a16:creationId xmlns:a16="http://schemas.microsoft.com/office/drawing/2014/main" id="{5600ECDE-447D-44EF-91E8-ABD49D855F9D}"/>
              </a:ext>
            </a:extLst>
          </p:cNvPr>
          <p:cNvSpPr>
            <a:spLocks noGrp="1"/>
          </p:cNvSpPr>
          <p:nvPr>
            <p:ph type="sldNum" sz="quarter" idx="12"/>
          </p:nvPr>
        </p:nvSpPr>
        <p:spPr/>
        <p:txBody>
          <a:bodyPr/>
          <a:lstStyle/>
          <a:p>
            <a:fld id="{18DC9782-582F-420E-8712-E70570AE7FEA}" type="slidenum">
              <a:rPr kumimoji="1" lang="ja-JP" altLang="en-US" smtClean="0"/>
              <a:t>5</a:t>
            </a:fld>
            <a:endParaRPr kumimoji="1" lang="ja-JP" altLang="en-US"/>
          </a:p>
        </p:txBody>
      </p:sp>
    </p:spTree>
    <p:extLst>
      <p:ext uri="{BB962C8B-B14F-4D97-AF65-F5344CB8AC3E}">
        <p14:creationId xmlns:p14="http://schemas.microsoft.com/office/powerpoint/2010/main" val="119293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9723B-76E0-471D-81BA-7C87789D48C6}"/>
              </a:ext>
            </a:extLst>
          </p:cNvPr>
          <p:cNvSpPr>
            <a:spLocks noGrp="1"/>
          </p:cNvSpPr>
          <p:nvPr>
            <p:ph type="title"/>
          </p:nvPr>
        </p:nvSpPr>
        <p:spPr/>
        <p:txBody>
          <a:bodyPr/>
          <a:lstStyle/>
          <a:p>
            <a:r>
              <a:rPr kumimoji="1" lang="ja-JP" altLang="en-US" dirty="0"/>
              <a:t>システム概要</a:t>
            </a:r>
          </a:p>
        </p:txBody>
      </p:sp>
      <p:pic>
        <p:nvPicPr>
          <p:cNvPr id="5" name="コンテンツ プレースホルダー 4" descr="ダイアグラム が含まれている画像&#10;&#10;自動的に生成された説明">
            <a:extLst>
              <a:ext uri="{FF2B5EF4-FFF2-40B4-BE49-F238E27FC236}">
                <a16:creationId xmlns:a16="http://schemas.microsoft.com/office/drawing/2014/main" id="{4EB4CFEF-EC5E-474D-B8BF-1AF4016C3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235" y="1846263"/>
            <a:ext cx="7473856" cy="4022725"/>
          </a:xfrm>
        </p:spPr>
      </p:pic>
      <p:sp>
        <p:nvSpPr>
          <p:cNvPr id="6" name="四角形: 角を丸くする 5">
            <a:extLst>
              <a:ext uri="{FF2B5EF4-FFF2-40B4-BE49-F238E27FC236}">
                <a16:creationId xmlns:a16="http://schemas.microsoft.com/office/drawing/2014/main" id="{E2B88774-1921-47F3-B13A-55225F8BC265}"/>
              </a:ext>
            </a:extLst>
          </p:cNvPr>
          <p:cNvSpPr/>
          <p:nvPr/>
        </p:nvSpPr>
        <p:spPr>
          <a:xfrm>
            <a:off x="5896303" y="3909848"/>
            <a:ext cx="4461642" cy="206804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927E5ADA-9384-4BE4-867A-28F443E89EEB}"/>
              </a:ext>
            </a:extLst>
          </p:cNvPr>
          <p:cNvSpPr>
            <a:spLocks noGrp="1"/>
          </p:cNvSpPr>
          <p:nvPr>
            <p:ph type="sldNum" sz="quarter" idx="12"/>
          </p:nvPr>
        </p:nvSpPr>
        <p:spPr/>
        <p:txBody>
          <a:bodyPr/>
          <a:lstStyle/>
          <a:p>
            <a:fld id="{18DC9782-582F-420E-8712-E70570AE7FEA}" type="slidenum">
              <a:rPr kumimoji="1" lang="ja-JP" altLang="en-US" smtClean="0"/>
              <a:t>6</a:t>
            </a:fld>
            <a:endParaRPr kumimoji="1" lang="ja-JP" altLang="en-US"/>
          </a:p>
        </p:txBody>
      </p:sp>
    </p:spTree>
    <p:extLst>
      <p:ext uri="{BB962C8B-B14F-4D97-AF65-F5344CB8AC3E}">
        <p14:creationId xmlns:p14="http://schemas.microsoft.com/office/powerpoint/2010/main" val="171607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984DC-50FD-4939-B744-A3E1BBA79CE1}"/>
              </a:ext>
            </a:extLst>
          </p:cNvPr>
          <p:cNvSpPr>
            <a:spLocks noGrp="1"/>
          </p:cNvSpPr>
          <p:nvPr>
            <p:ph type="title"/>
          </p:nvPr>
        </p:nvSpPr>
        <p:spPr/>
        <p:txBody>
          <a:bodyPr/>
          <a:lstStyle/>
          <a:p>
            <a:r>
              <a:rPr kumimoji="1" lang="ja-JP" altLang="en-US" dirty="0"/>
              <a:t>開発方針　　</a:t>
            </a:r>
            <a:r>
              <a:rPr kumimoji="1" lang="en-US" altLang="ja-JP" dirty="0"/>
              <a:t>V</a:t>
            </a:r>
            <a:r>
              <a:rPr kumimoji="1" lang="ja-JP" altLang="en-US" dirty="0"/>
              <a:t>字モデル</a:t>
            </a:r>
          </a:p>
        </p:txBody>
      </p:sp>
      <p:pic>
        <p:nvPicPr>
          <p:cNvPr id="5" name="コンテンツ プレースホルダー 4" descr="白黒の写真にテキストが書いてあるスマートフォンのスクリーンショット&#10;&#10;低い精度で自動的に生成された説明">
            <a:extLst>
              <a:ext uri="{FF2B5EF4-FFF2-40B4-BE49-F238E27FC236}">
                <a16:creationId xmlns:a16="http://schemas.microsoft.com/office/drawing/2014/main" id="{BFDD4708-E26A-4C95-8583-99C665C3F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288" y="1870157"/>
            <a:ext cx="7815749" cy="3974937"/>
          </a:xfrm>
        </p:spPr>
      </p:pic>
      <p:sp>
        <p:nvSpPr>
          <p:cNvPr id="6" name="スライド番号プレースホルダー 5">
            <a:extLst>
              <a:ext uri="{FF2B5EF4-FFF2-40B4-BE49-F238E27FC236}">
                <a16:creationId xmlns:a16="http://schemas.microsoft.com/office/drawing/2014/main" id="{0B5102C5-73C9-4D0F-BA37-F88E6E1C016C}"/>
              </a:ext>
            </a:extLst>
          </p:cNvPr>
          <p:cNvSpPr>
            <a:spLocks noGrp="1"/>
          </p:cNvSpPr>
          <p:nvPr>
            <p:ph type="sldNum" sz="quarter" idx="12"/>
          </p:nvPr>
        </p:nvSpPr>
        <p:spPr/>
        <p:txBody>
          <a:bodyPr/>
          <a:lstStyle/>
          <a:p>
            <a:fld id="{18DC9782-582F-420E-8712-E70570AE7FEA}" type="slidenum">
              <a:rPr kumimoji="1" lang="ja-JP" altLang="en-US" smtClean="0"/>
              <a:t>7</a:t>
            </a:fld>
            <a:endParaRPr kumimoji="1" lang="ja-JP" altLang="en-US"/>
          </a:p>
        </p:txBody>
      </p:sp>
    </p:spTree>
    <p:extLst>
      <p:ext uri="{BB962C8B-B14F-4D97-AF65-F5344CB8AC3E}">
        <p14:creationId xmlns:p14="http://schemas.microsoft.com/office/powerpoint/2010/main" val="316099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21F15-120F-440C-B319-6B589557E534}"/>
              </a:ext>
            </a:extLst>
          </p:cNvPr>
          <p:cNvSpPr>
            <a:spLocks noGrp="1"/>
          </p:cNvSpPr>
          <p:nvPr>
            <p:ph type="title"/>
          </p:nvPr>
        </p:nvSpPr>
        <p:spPr/>
        <p:txBody>
          <a:bodyPr/>
          <a:lstStyle/>
          <a:p>
            <a:r>
              <a:rPr kumimoji="1" lang="ja-JP" altLang="en-US" dirty="0"/>
              <a:t>開発方針　　スケジュール管理</a:t>
            </a:r>
          </a:p>
        </p:txBody>
      </p:sp>
      <p:sp>
        <p:nvSpPr>
          <p:cNvPr id="3" name="コンテンツ プレースホルダー 2">
            <a:extLst>
              <a:ext uri="{FF2B5EF4-FFF2-40B4-BE49-F238E27FC236}">
                <a16:creationId xmlns:a16="http://schemas.microsoft.com/office/drawing/2014/main" id="{40FEDA65-45D6-4E52-96A4-C45C15C75CF8}"/>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2400" dirty="0"/>
              <a:t>スケジュール管理にはガントチャートを用いた</a:t>
            </a:r>
          </a:p>
        </p:txBody>
      </p:sp>
      <p:pic>
        <p:nvPicPr>
          <p:cNvPr id="4" name="図 3">
            <a:extLst>
              <a:ext uri="{FF2B5EF4-FFF2-40B4-BE49-F238E27FC236}">
                <a16:creationId xmlns:a16="http://schemas.microsoft.com/office/drawing/2014/main" id="{60B107D2-D376-47F6-BEF1-D44544D43D10}"/>
              </a:ext>
            </a:extLst>
          </p:cNvPr>
          <p:cNvPicPr>
            <a:picLocks noChangeAspect="1"/>
          </p:cNvPicPr>
          <p:nvPr/>
        </p:nvPicPr>
        <p:blipFill>
          <a:blip r:embed="rId2"/>
          <a:stretch>
            <a:fillRect/>
          </a:stretch>
        </p:blipFill>
        <p:spPr>
          <a:xfrm>
            <a:off x="292833" y="3488816"/>
            <a:ext cx="11667293" cy="2007971"/>
          </a:xfrm>
          <a:prstGeom prst="rect">
            <a:avLst/>
          </a:prstGeom>
        </p:spPr>
      </p:pic>
      <p:sp>
        <p:nvSpPr>
          <p:cNvPr id="5" name="スライド番号プレースホルダー 4">
            <a:extLst>
              <a:ext uri="{FF2B5EF4-FFF2-40B4-BE49-F238E27FC236}">
                <a16:creationId xmlns:a16="http://schemas.microsoft.com/office/drawing/2014/main" id="{EBC179A7-4E02-4A90-A4D1-88E3CF004D23}"/>
              </a:ext>
            </a:extLst>
          </p:cNvPr>
          <p:cNvSpPr>
            <a:spLocks noGrp="1"/>
          </p:cNvSpPr>
          <p:nvPr>
            <p:ph type="sldNum" sz="quarter" idx="12"/>
          </p:nvPr>
        </p:nvSpPr>
        <p:spPr/>
        <p:txBody>
          <a:bodyPr/>
          <a:lstStyle/>
          <a:p>
            <a:fld id="{18DC9782-582F-420E-8712-E70570AE7FEA}" type="slidenum">
              <a:rPr kumimoji="1" lang="ja-JP" altLang="en-US" smtClean="0"/>
              <a:t>8</a:t>
            </a:fld>
            <a:endParaRPr kumimoji="1" lang="ja-JP" altLang="en-US"/>
          </a:p>
        </p:txBody>
      </p:sp>
    </p:spTree>
    <p:extLst>
      <p:ext uri="{BB962C8B-B14F-4D97-AF65-F5344CB8AC3E}">
        <p14:creationId xmlns:p14="http://schemas.microsoft.com/office/powerpoint/2010/main" val="36966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8CE4C2E-FFF2-4665-B869-5847729844F5}"/>
              </a:ext>
            </a:extLst>
          </p:cNvPr>
          <p:cNvSpPr>
            <a:spLocks noGrp="1"/>
          </p:cNvSpPr>
          <p:nvPr>
            <p:ph type="ctrTitle"/>
          </p:nvPr>
        </p:nvSpPr>
        <p:spPr/>
        <p:txBody>
          <a:bodyPr/>
          <a:lstStyle/>
          <a:p>
            <a:r>
              <a:rPr lang="ja-JP" altLang="en-US" dirty="0"/>
              <a:t>システム設計</a:t>
            </a:r>
          </a:p>
        </p:txBody>
      </p:sp>
      <p:sp>
        <p:nvSpPr>
          <p:cNvPr id="5" name="字幕 4">
            <a:extLst>
              <a:ext uri="{FF2B5EF4-FFF2-40B4-BE49-F238E27FC236}">
                <a16:creationId xmlns:a16="http://schemas.microsoft.com/office/drawing/2014/main" id="{EECD99F4-F84B-42D2-B77A-E8331D82CF80}"/>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87021773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3715</TotalTime>
  <Words>534</Words>
  <Application>Microsoft Office PowerPoint</Application>
  <PresentationFormat>ワイド画面</PresentationFormat>
  <Paragraphs>124</Paragraphs>
  <Slides>29</Slides>
  <Notes>0</Notes>
  <HiddenSlides>5</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29</vt:i4>
      </vt:variant>
    </vt:vector>
  </HeadingPairs>
  <TitlesOfParts>
    <vt:vector size="38" baseType="lpstr">
      <vt:lpstr>CMR12</vt:lpstr>
      <vt:lpstr>IPAexMincho</vt:lpstr>
      <vt:lpstr>ＭＳ Ｐゴシック</vt:lpstr>
      <vt:lpstr>游ゴシック</vt:lpstr>
      <vt:lpstr>Calibri</vt:lpstr>
      <vt:lpstr>Calibri Light</vt:lpstr>
      <vt:lpstr>Wingdings</vt:lpstr>
      <vt:lpstr>レトロスペクト</vt:lpstr>
      <vt:lpstr>1_レトロスペクト</vt:lpstr>
      <vt:lpstr>3密回避のための 室内環境情報の能動的提供機能の開発</vt:lpstr>
      <vt:lpstr>目次</vt:lpstr>
      <vt:lpstr>研究背景</vt:lpstr>
      <vt:lpstr>研究目的・目標</vt:lpstr>
      <vt:lpstr>システム概要</vt:lpstr>
      <vt:lpstr>システム概要</vt:lpstr>
      <vt:lpstr>開発方針　　V字モデル</vt:lpstr>
      <vt:lpstr>開発方針　　スケジュール管理</vt:lpstr>
      <vt:lpstr>システム設計</vt:lpstr>
      <vt:lpstr>ユースケース図</vt:lpstr>
      <vt:lpstr>PowerPoint プレゼンテーション</vt:lpstr>
      <vt:lpstr>アクティビティ図</vt:lpstr>
      <vt:lpstr>クラス図</vt:lpstr>
      <vt:lpstr>PowerPoint プレゼンテーション</vt:lpstr>
      <vt:lpstr>ステートチャート図（室外デバイス）</vt:lpstr>
      <vt:lpstr>実装・検証</vt:lpstr>
      <vt:lpstr>実装</vt:lpstr>
      <vt:lpstr>実装</vt:lpstr>
      <vt:lpstr>単体テスト（室外デバイス）</vt:lpstr>
      <vt:lpstr>結合テスト</vt:lpstr>
      <vt:lpstr>総合テスト</vt:lpstr>
      <vt:lpstr>評価・まとめ</vt:lpstr>
      <vt:lpstr>評価</vt:lpstr>
      <vt:lpstr>まとめ</vt:lpstr>
      <vt:lpstr>PowerPoint プレゼンテーション</vt:lpstr>
      <vt:lpstr>PowerPoint プレゼンテーション</vt:lpstr>
      <vt:lpstr>PowerPoint プレゼンテーション</vt:lpstr>
      <vt:lpstr>PowerPoint プレゼンテーション</vt:lpstr>
      <vt:lpstr>ステートチャート図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密回避のための 室内環境情報の能動的提供機能の開発</dc:title>
  <dc:creator>小田 恵吏奈</dc:creator>
  <cp:lastModifiedBy>小田 恵吏奈</cp:lastModifiedBy>
  <cp:revision>42</cp:revision>
  <dcterms:created xsi:type="dcterms:W3CDTF">2021-02-18T10:57:05Z</dcterms:created>
  <dcterms:modified xsi:type="dcterms:W3CDTF">2021-02-22T08:01:42Z</dcterms:modified>
</cp:coreProperties>
</file>