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9" r:id="rId3"/>
    <p:sldId id="262" r:id="rId4"/>
    <p:sldId id="291" r:id="rId5"/>
    <p:sldId id="292" r:id="rId6"/>
    <p:sldId id="275" r:id="rId7"/>
    <p:sldId id="279" r:id="rId8"/>
    <p:sldId id="277" r:id="rId9"/>
    <p:sldId id="276" r:id="rId10"/>
    <p:sldId id="278" r:id="rId11"/>
    <p:sldId id="295" r:id="rId12"/>
    <p:sldId id="304" r:id="rId13"/>
    <p:sldId id="305" r:id="rId14"/>
    <p:sldId id="296" r:id="rId15"/>
    <p:sldId id="306" r:id="rId16"/>
    <p:sldId id="297" r:id="rId17"/>
    <p:sldId id="307" r:id="rId18"/>
    <p:sldId id="309" r:id="rId19"/>
    <p:sldId id="299" r:id="rId20"/>
    <p:sldId id="300" r:id="rId21"/>
    <p:sldId id="301" r:id="rId22"/>
    <p:sldId id="310" r:id="rId23"/>
    <p:sldId id="302" r:id="rId24"/>
    <p:sldId id="311" r:id="rId25"/>
    <p:sldId id="314" r:id="rId26"/>
    <p:sldId id="315" r:id="rId27"/>
    <p:sldId id="313" r:id="rId28"/>
    <p:sldId id="312" r:id="rId29"/>
    <p:sldId id="316" r:id="rId30"/>
    <p:sldId id="303" r:id="rId31"/>
    <p:sldId id="28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9" autoAdjust="0"/>
    <p:restoredTop sz="61216" autoAdjust="0"/>
  </p:normalViewPr>
  <p:slideViewPr>
    <p:cSldViewPr snapToGrid="0">
      <p:cViewPr>
        <p:scale>
          <a:sx n="33" d="100"/>
          <a:sy n="33" d="100"/>
        </p:scale>
        <p:origin x="2250" y="1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16184073545518"/>
          <c:y val="2.3598207256414112E-2"/>
          <c:w val="0.8908381592645449"/>
          <c:h val="0.77096741980727979"/>
        </c:manualLayout>
      </c:layout>
      <c:barChart>
        <c:barDir val="col"/>
        <c:grouping val="clustered"/>
        <c:varyColors val="0"/>
        <c:ser>
          <c:idx val="0"/>
          <c:order val="0"/>
          <c:tx>
            <c:strRef>
              <c:f>Sheet1!$B$1</c:f>
              <c:strCache>
                <c:ptCount val="1"/>
                <c:pt idx="0">
                  <c:v>系列1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ノーマル</c:v>
                </c:pt>
                <c:pt idx="1">
                  <c:v>S･G両側検索</c:v>
                </c:pt>
                <c:pt idx="2">
                  <c:v>時間制限(5s)</c:v>
                </c:pt>
                <c:pt idx="3">
                  <c:v>S･G両側検索
+時間制限(5s)</c:v>
                </c:pt>
                <c:pt idx="4">
                  <c:v>ダイクストラ</c:v>
                </c:pt>
              </c:strCache>
            </c:strRef>
          </c:cat>
          <c:val>
            <c:numRef>
              <c:f>Sheet1!$B$2:$B$6</c:f>
              <c:numCache>
                <c:formatCode>General</c:formatCode>
                <c:ptCount val="5"/>
                <c:pt idx="0">
                  <c:v>104</c:v>
                </c:pt>
                <c:pt idx="1">
                  <c:v>66.3</c:v>
                </c:pt>
                <c:pt idx="2">
                  <c:v>105.5</c:v>
                </c:pt>
                <c:pt idx="3">
                  <c:v>66.5</c:v>
                </c:pt>
                <c:pt idx="4">
                  <c:v>0.3</c:v>
                </c:pt>
              </c:numCache>
            </c:numRef>
          </c:val>
          <c:extLst>
            <c:ext xmlns:c16="http://schemas.microsoft.com/office/drawing/2014/chart" uri="{C3380CC4-5D6E-409C-BE32-E72D297353CC}">
              <c16:uniqueId val="{00000000-4CBB-4E98-BDC4-2D71352146BC}"/>
            </c:ext>
          </c:extLst>
        </c:ser>
        <c:dLbls>
          <c:dLblPos val="outEnd"/>
          <c:showLegendKey val="0"/>
          <c:showVal val="1"/>
          <c:showCatName val="0"/>
          <c:showSerName val="0"/>
          <c:showPercent val="0"/>
          <c:showBubbleSize val="0"/>
        </c:dLbls>
        <c:gapWidth val="219"/>
        <c:overlap val="-27"/>
        <c:axId val="355816968"/>
        <c:axId val="484405008"/>
      </c:barChart>
      <c:catAx>
        <c:axId val="3558169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sz="1800" dirty="0"/>
                  <a:t>近距離での経路探索</a:t>
                </a:r>
              </a:p>
            </c:rich>
          </c:tx>
          <c:layout>
            <c:manualLayout>
              <c:xMode val="edge"/>
              <c:yMode val="edge"/>
              <c:x val="0.35478595557958409"/>
              <c:y val="0.92324772882515826"/>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484405008"/>
        <c:crosses val="autoZero"/>
        <c:auto val="1"/>
        <c:lblAlgn val="ctr"/>
        <c:lblOffset val="100"/>
        <c:noMultiLvlLbl val="0"/>
      </c:catAx>
      <c:valAx>
        <c:axId val="484405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sz="1600" dirty="0"/>
                  <a:t>実行時間</a:t>
                </a:r>
                <a:r>
                  <a:rPr lang="en-US" altLang="ja-JP" sz="1600" dirty="0"/>
                  <a:t>[</a:t>
                </a:r>
                <a:r>
                  <a:rPr lang="en-US" altLang="ja-JP" sz="1600" dirty="0" err="1"/>
                  <a:t>ms</a:t>
                </a:r>
                <a:r>
                  <a:rPr lang="en-US" altLang="ja-JP" sz="1600" dirty="0"/>
                  <a:t>]</a:t>
                </a:r>
                <a:endParaRPr lang="ja-JP" altLang="en-US" sz="1600" dirty="0"/>
              </a:p>
            </c:rich>
          </c:tx>
          <c:layout>
            <c:manualLayout>
              <c:xMode val="edge"/>
              <c:yMode val="edge"/>
              <c:x val="5.7409407277252628E-3"/>
              <c:y val="0.311322473321380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355816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16184073545518"/>
          <c:y val="2.3598207256414112E-2"/>
          <c:w val="0.8908381592645449"/>
          <c:h val="0.77096741980727979"/>
        </c:manualLayout>
      </c:layout>
      <c:barChart>
        <c:barDir val="col"/>
        <c:grouping val="clustered"/>
        <c:varyColors val="0"/>
        <c:ser>
          <c:idx val="0"/>
          <c:order val="0"/>
          <c:tx>
            <c:strRef>
              <c:f>Sheet1!$B$1</c:f>
              <c:strCache>
                <c:ptCount val="1"/>
                <c:pt idx="0">
                  <c:v>系列1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ノーマル</c:v>
                </c:pt>
                <c:pt idx="1">
                  <c:v>S･G両側検索</c:v>
                </c:pt>
                <c:pt idx="2">
                  <c:v>時間制限(5s)</c:v>
                </c:pt>
                <c:pt idx="3">
                  <c:v>S･G両側検索
+時間制限(5s)</c:v>
                </c:pt>
                <c:pt idx="4">
                  <c:v>ダイクストラ</c:v>
                </c:pt>
              </c:strCache>
            </c:strRef>
          </c:cat>
          <c:val>
            <c:numRef>
              <c:f>Sheet1!$B$2:$B$6</c:f>
              <c:numCache>
                <c:formatCode>General</c:formatCode>
                <c:ptCount val="5"/>
                <c:pt idx="0">
                  <c:v>8031.9</c:v>
                </c:pt>
                <c:pt idx="1">
                  <c:v>156</c:v>
                </c:pt>
                <c:pt idx="2">
                  <c:v>5037.8999999999996</c:v>
                </c:pt>
                <c:pt idx="3">
                  <c:v>160.19999999999999</c:v>
                </c:pt>
                <c:pt idx="4">
                  <c:v>0.3</c:v>
                </c:pt>
              </c:numCache>
            </c:numRef>
          </c:val>
          <c:extLst>
            <c:ext xmlns:c16="http://schemas.microsoft.com/office/drawing/2014/chart" uri="{C3380CC4-5D6E-409C-BE32-E72D297353CC}">
              <c16:uniqueId val="{00000000-4CBB-4E98-BDC4-2D71352146BC}"/>
            </c:ext>
          </c:extLst>
        </c:ser>
        <c:dLbls>
          <c:dLblPos val="outEnd"/>
          <c:showLegendKey val="0"/>
          <c:showVal val="1"/>
          <c:showCatName val="0"/>
          <c:showSerName val="0"/>
          <c:showPercent val="0"/>
          <c:showBubbleSize val="0"/>
        </c:dLbls>
        <c:gapWidth val="219"/>
        <c:overlap val="-27"/>
        <c:axId val="355816968"/>
        <c:axId val="484405008"/>
      </c:barChart>
      <c:catAx>
        <c:axId val="3558169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sz="1800" dirty="0"/>
                  <a:t>中距離での経路探索</a:t>
                </a:r>
              </a:p>
            </c:rich>
          </c:tx>
          <c:layout>
            <c:manualLayout>
              <c:xMode val="edge"/>
              <c:yMode val="edge"/>
              <c:x val="0.35478595557958414"/>
              <c:y val="0.92324772882515826"/>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484405008"/>
        <c:crosses val="autoZero"/>
        <c:auto val="1"/>
        <c:lblAlgn val="ctr"/>
        <c:lblOffset val="100"/>
        <c:noMultiLvlLbl val="0"/>
      </c:catAx>
      <c:valAx>
        <c:axId val="484405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sz="1600" dirty="0"/>
                  <a:t>実行時間</a:t>
                </a:r>
                <a:r>
                  <a:rPr lang="en-US" altLang="ja-JP" sz="1600" dirty="0"/>
                  <a:t>[</a:t>
                </a:r>
                <a:r>
                  <a:rPr lang="en-US" altLang="ja-JP" sz="1600" dirty="0" err="1"/>
                  <a:t>ms</a:t>
                </a:r>
                <a:r>
                  <a:rPr lang="en-US" altLang="ja-JP" sz="1600" dirty="0"/>
                  <a:t>]</a:t>
                </a:r>
                <a:endParaRPr lang="ja-JP" altLang="en-US" sz="1600" dirty="0"/>
              </a:p>
            </c:rich>
          </c:tx>
          <c:layout>
            <c:manualLayout>
              <c:xMode val="edge"/>
              <c:yMode val="edge"/>
              <c:x val="5.7409407277252628E-3"/>
              <c:y val="0.311322473321380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355816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16184073545518"/>
          <c:y val="2.3598207256414112E-2"/>
          <c:w val="0.8908381592645449"/>
          <c:h val="0.77096741980727979"/>
        </c:manualLayout>
      </c:layout>
      <c:barChart>
        <c:barDir val="col"/>
        <c:grouping val="clustered"/>
        <c:varyColors val="0"/>
        <c:ser>
          <c:idx val="0"/>
          <c:order val="0"/>
          <c:tx>
            <c:strRef>
              <c:f>Sheet1!$B$1</c:f>
              <c:strCache>
                <c:ptCount val="1"/>
                <c:pt idx="0">
                  <c:v>系列1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ノーマル</c:v>
                </c:pt>
                <c:pt idx="1">
                  <c:v>S･G両側検索</c:v>
                </c:pt>
                <c:pt idx="2">
                  <c:v>時間制限(5s)</c:v>
                </c:pt>
                <c:pt idx="3">
                  <c:v>S･G両側検索
+時間制限(5s)</c:v>
                </c:pt>
                <c:pt idx="4">
                  <c:v>ダイクストラ</c:v>
                </c:pt>
              </c:strCache>
            </c:strRef>
          </c:cat>
          <c:val>
            <c:numRef>
              <c:f>Sheet1!$B$2:$B$6</c:f>
              <c:numCache>
                <c:formatCode>General</c:formatCode>
                <c:ptCount val="5"/>
                <c:pt idx="0">
                  <c:v>18765.2</c:v>
                </c:pt>
                <c:pt idx="2">
                  <c:v>5041.1000000000004</c:v>
                </c:pt>
                <c:pt idx="3">
                  <c:v>5076.8999999999996</c:v>
                </c:pt>
                <c:pt idx="4">
                  <c:v>0.5</c:v>
                </c:pt>
              </c:numCache>
            </c:numRef>
          </c:val>
          <c:extLst>
            <c:ext xmlns:c16="http://schemas.microsoft.com/office/drawing/2014/chart" uri="{C3380CC4-5D6E-409C-BE32-E72D297353CC}">
              <c16:uniqueId val="{00000000-4CBB-4E98-BDC4-2D71352146BC}"/>
            </c:ext>
          </c:extLst>
        </c:ser>
        <c:dLbls>
          <c:dLblPos val="outEnd"/>
          <c:showLegendKey val="0"/>
          <c:showVal val="1"/>
          <c:showCatName val="0"/>
          <c:showSerName val="0"/>
          <c:showPercent val="0"/>
          <c:showBubbleSize val="0"/>
        </c:dLbls>
        <c:gapWidth val="219"/>
        <c:overlap val="-27"/>
        <c:axId val="355816968"/>
        <c:axId val="484405008"/>
      </c:barChart>
      <c:catAx>
        <c:axId val="3558169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sz="1800" dirty="0"/>
                  <a:t>遠距離での経路探索</a:t>
                </a:r>
              </a:p>
            </c:rich>
          </c:tx>
          <c:layout>
            <c:manualLayout>
              <c:xMode val="edge"/>
              <c:yMode val="edge"/>
              <c:x val="0.35478595557958414"/>
              <c:y val="0.92324772882515826"/>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484405008"/>
        <c:crosses val="autoZero"/>
        <c:auto val="1"/>
        <c:lblAlgn val="ctr"/>
        <c:lblOffset val="100"/>
        <c:noMultiLvlLbl val="0"/>
      </c:catAx>
      <c:valAx>
        <c:axId val="484405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sz="1600" dirty="0"/>
                  <a:t>実行時間</a:t>
                </a:r>
                <a:r>
                  <a:rPr lang="en-US" altLang="ja-JP" sz="1600" dirty="0"/>
                  <a:t>[</a:t>
                </a:r>
                <a:r>
                  <a:rPr lang="en-US" altLang="ja-JP" sz="1600" dirty="0" err="1"/>
                  <a:t>ms</a:t>
                </a:r>
                <a:r>
                  <a:rPr lang="en-US" altLang="ja-JP" sz="1600" dirty="0"/>
                  <a:t>]</a:t>
                </a:r>
                <a:endParaRPr lang="ja-JP" altLang="en-US" sz="1600" dirty="0"/>
              </a:p>
            </c:rich>
          </c:tx>
          <c:layout>
            <c:manualLayout>
              <c:xMode val="edge"/>
              <c:yMode val="edge"/>
              <c:x val="5.7409407277252628E-3"/>
              <c:y val="0.311322473321380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355816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722E1-7161-4C8F-BB1D-0BC488313BCB}" type="datetimeFigureOut">
              <a:rPr kumimoji="1" lang="ja-JP" altLang="en-US" smtClean="0"/>
              <a:t>2018/12/15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43868-51D9-496B-9CC1-DEBF3D023F30}" type="slidenum">
              <a:rPr kumimoji="1" lang="ja-JP" altLang="en-US" smtClean="0"/>
              <a:t>‹#›</a:t>
            </a:fld>
            <a:endParaRPr kumimoji="1" lang="ja-JP" altLang="en-US"/>
          </a:p>
        </p:txBody>
      </p:sp>
    </p:spTree>
    <p:extLst>
      <p:ext uri="{BB962C8B-B14F-4D97-AF65-F5344CB8AC3E}">
        <p14:creationId xmlns:p14="http://schemas.microsoft.com/office/powerpoint/2010/main" val="38912593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1</a:t>
            </a:fld>
            <a:endParaRPr kumimoji="1" lang="ja-JP" altLang="en-US" dirty="0"/>
          </a:p>
        </p:txBody>
      </p:sp>
    </p:spTree>
    <p:extLst>
      <p:ext uri="{BB962C8B-B14F-4D97-AF65-F5344CB8AC3E}">
        <p14:creationId xmlns:p14="http://schemas.microsoft.com/office/powerpoint/2010/main" val="3481333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アルゴリズムについてですが、作成に当たり、このようにして</a:t>
            </a:r>
            <a:r>
              <a:rPr kumimoji="1" lang="en-US" altLang="ja-JP" dirty="0"/>
              <a:t>A*</a:t>
            </a:r>
            <a:r>
              <a:rPr kumimoji="1" lang="ja-JP" altLang="en-US" dirty="0"/>
              <a:t>アルゴリズムによる最短経路探索を実装しました。</a:t>
            </a:r>
            <a:endParaRPr kumimoji="1" lang="en-US" altLang="ja-JP" dirty="0"/>
          </a:p>
          <a:p>
            <a:endParaRPr kumimoji="1" lang="en-US" altLang="ja-JP" dirty="0"/>
          </a:p>
          <a:p>
            <a:r>
              <a:rPr kumimoji="1" lang="ja-JP" altLang="en-US" dirty="0"/>
              <a:t>まず第一段階として障害がない場合の最短経路を検索する</a:t>
            </a:r>
            <a:r>
              <a:rPr kumimoji="1" lang="en-US" altLang="ja-JP" dirty="0"/>
              <a:t>A*</a:t>
            </a:r>
            <a:r>
              <a:rPr kumimoji="1" lang="ja-JP" altLang="en-US" dirty="0"/>
              <a:t>アルゴリズムを実装しました。ここではスタートとゴールの位置をもとにして経路を探索し、その経路を示したマップデータを新たに作成することで経路を提示できるようにしました。</a:t>
            </a:r>
            <a:endParaRPr kumimoji="1" lang="en-US" altLang="ja-JP" dirty="0"/>
          </a:p>
          <a:p>
            <a:endParaRPr kumimoji="1" lang="en-US" altLang="ja-JP" dirty="0"/>
          </a:p>
          <a:p>
            <a:r>
              <a:rPr kumimoji="1" lang="ja-JP" altLang="en-US" dirty="0"/>
              <a:t>第二段階として、障害がある場合の最短経路探索アルゴリズムを作成しました。ここでは一度経路探索を行った後、障害が追加されたときに新たなマップ情報から最短経路を再検索する機能を実装しました。同時に建物の火災時の周辺道路などの危険が伴う道路をなるべく避けるような機能も実装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10</a:t>
            </a:fld>
            <a:endParaRPr kumimoji="1" lang="ja-JP" altLang="en-US" dirty="0"/>
          </a:p>
        </p:txBody>
      </p:sp>
    </p:spTree>
    <p:extLst>
      <p:ext uri="{BB962C8B-B14F-4D97-AF65-F5344CB8AC3E}">
        <p14:creationId xmlns:p14="http://schemas.microsoft.com/office/powerpoint/2010/main" val="3097328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作成に当たり、このようにして</a:t>
            </a:r>
            <a:r>
              <a:rPr kumimoji="1" lang="en-US" altLang="ja-JP" dirty="0"/>
              <a:t>A*</a:t>
            </a:r>
            <a:r>
              <a:rPr kumimoji="1" lang="ja-JP" altLang="en-US" dirty="0"/>
              <a:t>アルゴリズムによる最短経路探索を実装しました。</a:t>
            </a:r>
            <a:endParaRPr kumimoji="1" lang="en-US" altLang="ja-JP" dirty="0"/>
          </a:p>
          <a:p>
            <a:endParaRPr kumimoji="1" lang="en-US" altLang="ja-JP" dirty="0"/>
          </a:p>
          <a:p>
            <a:r>
              <a:rPr kumimoji="1" lang="ja-JP" altLang="en-US" dirty="0"/>
              <a:t>複数経路の探索</a:t>
            </a:r>
            <a:endParaRPr kumimoji="1" lang="en-US" altLang="ja-JP" dirty="0"/>
          </a:p>
          <a:p>
            <a:r>
              <a:rPr kumimoji="1" lang="ja-JP" altLang="en-US" dirty="0"/>
              <a:t>今までは最短経路が一つ見つかった時点で探索を終了していましたが、実際は他にも最短経路は存在するのでそれを調べるようにしました。</a:t>
            </a:r>
            <a:endParaRPr kumimoji="1" lang="en-US" altLang="ja-JP" dirty="0"/>
          </a:p>
          <a:p>
            <a:r>
              <a:rPr kumimoji="1" lang="ja-JP" altLang="en-US" dirty="0"/>
              <a:t>調べる方法としては、分かれ道があるところに戻って再検索をすることでその機能を実装しました。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11</a:t>
            </a:fld>
            <a:endParaRPr kumimoji="1" lang="ja-JP" altLang="en-US" dirty="0"/>
          </a:p>
        </p:txBody>
      </p:sp>
    </p:spTree>
    <p:extLst>
      <p:ext uri="{BB962C8B-B14F-4D97-AF65-F5344CB8AC3E}">
        <p14:creationId xmlns:p14="http://schemas.microsoft.com/office/powerpoint/2010/main" val="2628996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それを生かして道幅考慮も行いました。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12</a:t>
            </a:fld>
            <a:endParaRPr kumimoji="1" lang="ja-JP" altLang="en-US" dirty="0"/>
          </a:p>
        </p:txBody>
      </p:sp>
    </p:spTree>
    <p:extLst>
      <p:ext uri="{BB962C8B-B14F-4D97-AF65-F5344CB8AC3E}">
        <p14:creationId xmlns:p14="http://schemas.microsoft.com/office/powerpoint/2010/main" val="189446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それを生かして道幅考慮も行いました。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13</a:t>
            </a:fld>
            <a:endParaRPr kumimoji="1" lang="ja-JP" altLang="en-US" dirty="0"/>
          </a:p>
        </p:txBody>
      </p:sp>
    </p:spTree>
    <p:extLst>
      <p:ext uri="{BB962C8B-B14F-4D97-AF65-F5344CB8AC3E}">
        <p14:creationId xmlns:p14="http://schemas.microsoft.com/office/powerpoint/2010/main" val="2848654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次に、シミュレーションについてです。</a:t>
            </a:r>
            <a:endParaRPr kumimoji="1" lang="en-US" altLang="ja-JP" dirty="0"/>
          </a:p>
          <a:p>
            <a:endParaRPr kumimoji="1" lang="en-US" altLang="ja-JP" dirty="0"/>
          </a:p>
          <a:p>
            <a:r>
              <a:rPr kumimoji="1" lang="ja-JP" altLang="en-US" dirty="0"/>
              <a:t>まず第一段階として、経路をユーザに提示するためにマップ表示機能を実装しました。また、クリックした点をスタートとゴールに設定する機能も実装し、この二つの情報をアルゴリズム側に受け渡すように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14</a:t>
            </a:fld>
            <a:endParaRPr kumimoji="1" lang="ja-JP" altLang="en-US" dirty="0"/>
          </a:p>
        </p:txBody>
      </p:sp>
    </p:spTree>
    <p:extLst>
      <p:ext uri="{BB962C8B-B14F-4D97-AF65-F5344CB8AC3E}">
        <p14:creationId xmlns:p14="http://schemas.microsoft.com/office/powerpoint/2010/main" val="3968153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次に作成したマップ上にアルゴリズム側から受け取った探索結果の経路を表示し、その経路上をユーザが動くというシミュレーション表示機能を実装しました。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15</a:t>
            </a:fld>
            <a:endParaRPr kumimoji="1" lang="ja-JP" altLang="en-US" dirty="0"/>
          </a:p>
        </p:txBody>
      </p:sp>
    </p:spTree>
    <p:extLst>
      <p:ext uri="{BB962C8B-B14F-4D97-AF65-F5344CB8AC3E}">
        <p14:creationId xmlns:p14="http://schemas.microsoft.com/office/powerpoint/2010/main" val="3479219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第三段階として、複数人数による同時シミュレーション機能を実装しました。</a:t>
            </a:r>
            <a:endParaRPr kumimoji="1" lang="en-US" altLang="ja-JP" dirty="0"/>
          </a:p>
          <a:p>
            <a:r>
              <a:rPr kumimoji="1" lang="ja-JP" altLang="en-US" dirty="0"/>
              <a:t>ユーザ以外の人のスタート地点はランダムで決定し、単独人数の時と同様にして経路探索、シミュレーション表示を行っています。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16</a:t>
            </a:fld>
            <a:endParaRPr kumimoji="1" lang="ja-JP" altLang="en-US" dirty="0"/>
          </a:p>
        </p:txBody>
      </p:sp>
    </p:spTree>
    <p:extLst>
      <p:ext uri="{BB962C8B-B14F-4D97-AF65-F5344CB8AC3E}">
        <p14:creationId xmlns:p14="http://schemas.microsoft.com/office/powerpoint/2010/main" val="548101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次にユーザによる道路障害追加機能を実装しました。</a:t>
            </a:r>
            <a:endParaRPr kumimoji="1" lang="en-US" altLang="ja-JP" dirty="0"/>
          </a:p>
          <a:p>
            <a:r>
              <a:rPr kumimoji="1" lang="ja-JP" altLang="en-US" dirty="0"/>
              <a:t>該当する種類の障害ボタンを選択した後、マップ上の実際に障害が発見された位置をクリックするとその情報がマップに反映されます。</a:t>
            </a:r>
            <a:endParaRPr kumimoji="1" lang="en-US" altLang="ja-JP" dirty="0"/>
          </a:p>
          <a:p>
            <a:r>
              <a:rPr kumimoji="1" lang="ja-JP" altLang="en-US" dirty="0"/>
              <a:t>そしてそれを反映させたマップ情報をもとに再度経路を探索して、新たに見つかった経路を避難経路として提示します。</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17</a:t>
            </a:fld>
            <a:endParaRPr kumimoji="1" lang="ja-JP" altLang="en-US" dirty="0"/>
          </a:p>
        </p:txBody>
      </p:sp>
    </p:spTree>
    <p:extLst>
      <p:ext uri="{BB962C8B-B14F-4D97-AF65-F5344CB8AC3E}">
        <p14:creationId xmlns:p14="http://schemas.microsoft.com/office/powerpoint/2010/main" val="3463642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18</a:t>
            </a:fld>
            <a:endParaRPr kumimoji="1" lang="ja-JP" altLang="en-US"/>
          </a:p>
        </p:txBody>
      </p:sp>
    </p:spTree>
    <p:extLst>
      <p:ext uri="{BB962C8B-B14F-4D97-AF65-F5344CB8AC3E}">
        <p14:creationId xmlns:p14="http://schemas.microsoft.com/office/powerpoint/2010/main" val="2861682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最後に実際の地図への応用を行いました。</a:t>
            </a:r>
            <a:endParaRPr kumimoji="1" lang="en-US" altLang="ja-JP" dirty="0"/>
          </a:p>
          <a:p>
            <a:r>
              <a:rPr kumimoji="1" lang="ja-JP" altLang="en-US" dirty="0"/>
              <a:t>それ以前は自分たちが作成した格子状の簡易マップを使用していましたが、実際の地図の画像を読み込んでその地図上で経路探索ができるようにしました。</a:t>
            </a:r>
            <a:endParaRPr kumimoji="1" lang="en-US" altLang="ja-JP" dirty="0"/>
          </a:p>
          <a:p>
            <a:r>
              <a:rPr kumimoji="1" lang="ja-JP" altLang="en-US" dirty="0"/>
              <a:t>地図画像を読み込んで道とそれ以外のところを色で判別し、そこからマップ情報を作成して今までと同様に経路探索、シミュレーション表示を行うことで実現しました。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19</a:t>
            </a:fld>
            <a:endParaRPr kumimoji="1" lang="ja-JP" altLang="en-US" dirty="0"/>
          </a:p>
        </p:txBody>
      </p:sp>
    </p:spTree>
    <p:extLst>
      <p:ext uri="{BB962C8B-B14F-4D97-AF65-F5344CB8AC3E}">
        <p14:creationId xmlns:p14="http://schemas.microsoft.com/office/powerpoint/2010/main" val="376193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近頃は自然災害が多発しているため災害に利用できるツールは有用性があると感じ、「災害時の避難に使えるマップ」の開発をおこなうことにしました。</a:t>
            </a:r>
            <a:endParaRPr kumimoji="1" lang="en-US" altLang="ja-JP" dirty="0"/>
          </a:p>
          <a:p>
            <a:endParaRPr kumimoji="1" lang="en-US" altLang="ja-JP" dirty="0"/>
          </a:p>
          <a:p>
            <a:r>
              <a:rPr kumimoji="1" lang="ja-JP" altLang="en-US" dirty="0"/>
              <a:t>災害が起きた際、災害の状況に応じて最良な避難経路がわかれば被害や混乱を抑えることができると考え、以上</a:t>
            </a:r>
            <a:r>
              <a:rPr kumimoji="1" lang="en-US" altLang="ja-JP" dirty="0"/>
              <a:t>(</a:t>
            </a:r>
            <a:r>
              <a:rPr kumimoji="1" lang="ja-JP" altLang="en-US" dirty="0"/>
              <a:t>スライド</a:t>
            </a:r>
            <a:r>
              <a:rPr kumimoji="1" lang="en-US" altLang="ja-JP" dirty="0"/>
              <a:t>)</a:t>
            </a:r>
            <a:r>
              <a:rPr kumimoji="1" lang="ja-JP" altLang="en-US" dirty="0" err="1"/>
              <a:t>のような</a:t>
            </a:r>
            <a:r>
              <a:rPr kumimoji="1" lang="ja-JP" altLang="en-US" dirty="0"/>
              <a:t>経路を探索して、避難マップとしてユーザに提示できるシステムの開発を目標として設定しました。</a:t>
            </a:r>
            <a:endParaRPr kumimoji="1" lang="en-US" altLang="ja-JP" dirty="0"/>
          </a:p>
          <a:p>
            <a:r>
              <a:rPr kumimoji="1" lang="ja-JP" altLang="en-US" dirty="0"/>
              <a:t>今回は実際に起きた災害による道路被害をもとにして開発するのではなく、シミュレーションを行うことにしました。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2</a:t>
            </a:fld>
            <a:endParaRPr kumimoji="1" lang="ja-JP" altLang="en-US"/>
          </a:p>
        </p:txBody>
      </p:sp>
    </p:spTree>
    <p:extLst>
      <p:ext uri="{BB962C8B-B14F-4D97-AF65-F5344CB8AC3E}">
        <p14:creationId xmlns:p14="http://schemas.microsoft.com/office/powerpoint/2010/main" val="53818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システム全体の構成はこのようになっています。</a:t>
            </a:r>
            <a:endParaRPr kumimoji="1" lang="en-US" altLang="ja-JP" dirty="0"/>
          </a:p>
          <a:p>
            <a:r>
              <a:rPr kumimoji="1" lang="ja-JP" altLang="en-US" dirty="0"/>
              <a:t>始めにマップを表示し、このマップをクリックしてスタートとゴールを決定します。そしてそのマップ情報をアルゴリズムに受け渡して最短経路探索を行います。</a:t>
            </a:r>
            <a:endParaRPr kumimoji="1" lang="en-US" altLang="ja-JP" dirty="0"/>
          </a:p>
          <a:p>
            <a:r>
              <a:rPr kumimoji="1" lang="ja-JP" altLang="en-US" dirty="0"/>
              <a:t>最短経路探索が完了したら、その経路を示した新たなマップ情報をシミュレーション側に受け渡します。</a:t>
            </a:r>
            <a:endParaRPr kumimoji="1" lang="en-US" altLang="ja-JP" dirty="0"/>
          </a:p>
          <a:p>
            <a:r>
              <a:rPr kumimoji="1" lang="ja-JP" altLang="en-US" dirty="0"/>
              <a:t>受け取ったマップ情報をもとに経路を表示し、ユーザの避難の様子をシミュレーションします。</a:t>
            </a:r>
            <a:endParaRPr kumimoji="1" lang="en-US" altLang="ja-JP" dirty="0"/>
          </a:p>
          <a:p>
            <a:endParaRPr kumimoji="1" lang="en-US" altLang="ja-JP" dirty="0"/>
          </a:p>
          <a:p>
            <a:r>
              <a:rPr kumimoji="1" lang="ja-JP" altLang="en-US" dirty="0"/>
              <a:t>避難中に障害を発見した場合は、ユーザがそれをマップに追加し、障害を含む新たなマップ情報をもう一度アルゴリズムに受け渡し、経路の再検索を行います。</a:t>
            </a:r>
            <a:endParaRPr kumimoji="1" lang="en-US" altLang="ja-JP" dirty="0"/>
          </a:p>
          <a:p>
            <a:r>
              <a:rPr kumimoji="1" lang="ja-JP" altLang="en-US" dirty="0"/>
              <a:t>再検索後は再びマップ情報をシミュレーション側に受け渡して先ほどと同様にシミュレーションを行います。</a:t>
            </a:r>
            <a:endParaRPr kumimoji="1" lang="en-US" altLang="ja-JP" dirty="0"/>
          </a:p>
          <a:p>
            <a:endParaRPr kumimoji="1" lang="en-US" altLang="ja-JP" dirty="0"/>
          </a:p>
          <a:p>
            <a:r>
              <a:rPr kumimoji="1" lang="ja-JP" altLang="en-US" dirty="0"/>
              <a:t>障害が追加される度に同様の処理を行うことで最適な避難経路を常にユーザに掲示できるようにしました。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20</a:t>
            </a:fld>
            <a:endParaRPr kumimoji="1" lang="ja-JP" altLang="en-US" dirty="0"/>
          </a:p>
        </p:txBody>
      </p:sp>
    </p:spTree>
    <p:extLst>
      <p:ext uri="{BB962C8B-B14F-4D97-AF65-F5344CB8AC3E}">
        <p14:creationId xmlns:p14="http://schemas.microsoft.com/office/powerpoint/2010/main" val="3010348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作成に当たり、このようにして</a:t>
            </a:r>
            <a:r>
              <a:rPr kumimoji="1" lang="en-US" altLang="ja-JP" dirty="0"/>
              <a:t>A*</a:t>
            </a:r>
            <a:r>
              <a:rPr kumimoji="1" lang="ja-JP" altLang="en-US" dirty="0"/>
              <a:t>アルゴリズムによる最短経路探索を実装しました。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21</a:t>
            </a:fld>
            <a:endParaRPr kumimoji="1" lang="ja-JP" altLang="en-US" dirty="0"/>
          </a:p>
        </p:txBody>
      </p:sp>
    </p:spTree>
    <p:extLst>
      <p:ext uri="{BB962C8B-B14F-4D97-AF65-F5344CB8AC3E}">
        <p14:creationId xmlns:p14="http://schemas.microsoft.com/office/powerpoint/2010/main" val="4091832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作成に当たり、このようにして</a:t>
            </a:r>
            <a:r>
              <a:rPr kumimoji="1" lang="en-US" altLang="ja-JP" dirty="0"/>
              <a:t>A*</a:t>
            </a:r>
            <a:r>
              <a:rPr kumimoji="1" lang="ja-JP" altLang="en-US" dirty="0"/>
              <a:t>アルゴリズムによる最短経路探索を実装しました。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22</a:t>
            </a:fld>
            <a:endParaRPr kumimoji="1" lang="ja-JP" altLang="en-US" dirty="0"/>
          </a:p>
        </p:txBody>
      </p:sp>
    </p:spTree>
    <p:extLst>
      <p:ext uri="{BB962C8B-B14F-4D97-AF65-F5344CB8AC3E}">
        <p14:creationId xmlns:p14="http://schemas.microsoft.com/office/powerpoint/2010/main" val="1118534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23</a:t>
            </a:fld>
            <a:endParaRPr kumimoji="1" lang="ja-JP" altLang="en-US" dirty="0"/>
          </a:p>
        </p:txBody>
      </p:sp>
    </p:spTree>
    <p:extLst>
      <p:ext uri="{BB962C8B-B14F-4D97-AF65-F5344CB8AC3E}">
        <p14:creationId xmlns:p14="http://schemas.microsoft.com/office/powerpoint/2010/main" val="123574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ノーマル＝道幅考慮あり</a:t>
            </a:r>
            <a:endParaRPr kumimoji="1" lang="en-US" altLang="ja-JP" dirty="0"/>
          </a:p>
          <a:p>
            <a:r>
              <a:rPr kumimoji="1" lang="ja-JP" altLang="en-US" dirty="0"/>
              <a:t>それ以外は道幅考慮あり</a:t>
            </a:r>
            <a:r>
              <a:rPr kumimoji="1" lang="en-US" altLang="ja-JP" dirty="0"/>
              <a:t>+α</a:t>
            </a:r>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24</a:t>
            </a:fld>
            <a:endParaRPr kumimoji="1" lang="ja-JP" altLang="en-US" dirty="0"/>
          </a:p>
        </p:txBody>
      </p:sp>
    </p:spTree>
    <p:extLst>
      <p:ext uri="{BB962C8B-B14F-4D97-AF65-F5344CB8AC3E}">
        <p14:creationId xmlns:p14="http://schemas.microsoft.com/office/powerpoint/2010/main" val="1857138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25</a:t>
            </a:fld>
            <a:endParaRPr kumimoji="1" lang="ja-JP" altLang="en-US" dirty="0"/>
          </a:p>
        </p:txBody>
      </p:sp>
    </p:spTree>
    <p:extLst>
      <p:ext uri="{BB962C8B-B14F-4D97-AF65-F5344CB8AC3E}">
        <p14:creationId xmlns:p14="http://schemas.microsoft.com/office/powerpoint/2010/main" val="876646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26</a:t>
            </a:fld>
            <a:endParaRPr kumimoji="1" lang="ja-JP" altLang="en-US" dirty="0"/>
          </a:p>
        </p:txBody>
      </p:sp>
    </p:spTree>
    <p:extLst>
      <p:ext uri="{BB962C8B-B14F-4D97-AF65-F5344CB8AC3E}">
        <p14:creationId xmlns:p14="http://schemas.microsoft.com/office/powerpoint/2010/main" val="134790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27</a:t>
            </a:fld>
            <a:endParaRPr kumimoji="1" lang="ja-JP" altLang="en-US" dirty="0"/>
          </a:p>
        </p:txBody>
      </p:sp>
    </p:spTree>
    <p:extLst>
      <p:ext uri="{BB962C8B-B14F-4D97-AF65-F5344CB8AC3E}">
        <p14:creationId xmlns:p14="http://schemas.microsoft.com/office/powerpoint/2010/main" val="1930840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28</a:t>
            </a:fld>
            <a:endParaRPr kumimoji="1" lang="ja-JP" altLang="en-US" dirty="0"/>
          </a:p>
        </p:txBody>
      </p:sp>
    </p:spTree>
    <p:extLst>
      <p:ext uri="{BB962C8B-B14F-4D97-AF65-F5344CB8AC3E}">
        <p14:creationId xmlns:p14="http://schemas.microsoft.com/office/powerpoint/2010/main" val="1398475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29</a:t>
            </a:fld>
            <a:endParaRPr kumimoji="1" lang="ja-JP" altLang="en-US" dirty="0"/>
          </a:p>
        </p:txBody>
      </p:sp>
    </p:spTree>
    <p:extLst>
      <p:ext uri="{BB962C8B-B14F-4D97-AF65-F5344CB8AC3E}">
        <p14:creationId xmlns:p14="http://schemas.microsoft.com/office/powerpoint/2010/main" val="348950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まず、避難マップを開発するにあたり実装したい機能を洗い出しました。</a:t>
            </a:r>
            <a:endParaRPr kumimoji="1" lang="en-US" altLang="ja-JP" dirty="0"/>
          </a:p>
          <a:p>
            <a:endParaRPr kumimoji="1" lang="en-US" altLang="ja-JP" dirty="0"/>
          </a:p>
          <a:p>
            <a:r>
              <a:rPr kumimoji="1" lang="ja-JP" altLang="en-US" dirty="0"/>
              <a:t>道路障害を考慮した経路検索、マップ表示、スタートの任意設定の三点の機能を実装することで、道路障害があったときにその道をどのように迂回すれば</a:t>
            </a:r>
            <a:endParaRPr kumimoji="1" lang="en-US" altLang="ja-JP" dirty="0"/>
          </a:p>
          <a:p>
            <a:r>
              <a:rPr kumimoji="1" lang="ja-JP" altLang="en-US" dirty="0"/>
              <a:t>より効率よく避難場所にたどりつけるかを現在地とゴール地点をもとに探索して、ユーザに提示できると考えました。</a:t>
            </a:r>
            <a:endParaRPr kumimoji="1" lang="en-US" altLang="ja-JP" dirty="0"/>
          </a:p>
          <a:p>
            <a:endParaRPr kumimoji="1" lang="en-US" altLang="ja-JP" dirty="0"/>
          </a:p>
          <a:p>
            <a:r>
              <a:rPr kumimoji="1" lang="ja-JP" altLang="en-US" dirty="0"/>
              <a:t>障害登録の機能はユーザが避難中に発見した障害物をその時点でマップに登録し、その道を迂回した経路を再検索する機能です。</a:t>
            </a:r>
            <a:endParaRPr kumimoji="1" lang="en-US" altLang="ja-JP" dirty="0"/>
          </a:p>
          <a:p>
            <a:endParaRPr kumimoji="1" lang="en-US" altLang="ja-JP" dirty="0"/>
          </a:p>
          <a:p>
            <a:r>
              <a:rPr kumimoji="1" lang="ja-JP" altLang="en-US" dirty="0"/>
              <a:t>以上が避難マップの開発にあたり実装したい内容です。</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3</a:t>
            </a:fld>
            <a:endParaRPr kumimoji="1" lang="ja-JP" altLang="en-US"/>
          </a:p>
        </p:txBody>
      </p:sp>
    </p:spTree>
    <p:extLst>
      <p:ext uri="{BB962C8B-B14F-4D97-AF65-F5344CB8AC3E}">
        <p14:creationId xmlns:p14="http://schemas.microsoft.com/office/powerpoint/2010/main" val="676821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考察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ピクセルが細かい分経路探索に時間がかかる→スタートとゴールの両方から探索して時間短縮</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30</a:t>
            </a:fld>
            <a:endParaRPr kumimoji="1" lang="ja-JP" altLang="en-US" dirty="0"/>
          </a:p>
        </p:txBody>
      </p:sp>
    </p:spTree>
    <p:extLst>
      <p:ext uri="{BB962C8B-B14F-4D97-AF65-F5344CB8AC3E}">
        <p14:creationId xmlns:p14="http://schemas.microsoft.com/office/powerpoint/2010/main" val="3764496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こちらが今回のまとめです。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！考察内容も入れたい！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内容調節、全経路探索１本追加</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長ければ</a:t>
            </a:r>
            <a:r>
              <a:rPr kumimoji="1" lang="en-US" altLang="ja-JP" dirty="0"/>
              <a:t>A*</a:t>
            </a:r>
            <a:r>
              <a:rPr kumimoji="1" lang="ja-JP" altLang="en-US" dirty="0"/>
              <a:t>アルゴリズムけしてよい、今までの流れを全部話す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ピクセルにした理由、自分たちがそれを選んだ理由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既存のものは説明不要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シミュレーションに時間を割く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別のマップにも使えることをアピール、色んなマップを用意してダイジェストで同時実行するなど</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考察分量多め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発表５０点</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同じマップでゴールスタート別位置でやる</a:t>
            </a:r>
            <a:endParaRPr kumimoji="1" lang="en-US" altLang="ja-JP" dirty="0"/>
          </a:p>
          <a:p>
            <a:r>
              <a:rPr kumimoji="1" lang="ja-JP" altLang="en-US" dirty="0"/>
              <a:t>実行結果をどう評価するか</a:t>
            </a:r>
            <a:endParaRPr kumimoji="1" lang="en-US" altLang="ja-JP" dirty="0"/>
          </a:p>
          <a:p>
            <a:r>
              <a:rPr kumimoji="1" lang="ja-JP" altLang="en-US" dirty="0"/>
              <a:t>ちゃんとできてるか</a:t>
            </a:r>
            <a:endParaRPr kumimoji="1" lang="en-US" altLang="ja-JP" dirty="0"/>
          </a:p>
          <a:p>
            <a:r>
              <a:rPr kumimoji="1" lang="ja-JP" altLang="en-US" dirty="0"/>
              <a:t>何人までできた</a:t>
            </a:r>
            <a:endParaRPr kumimoji="1" lang="en-US" altLang="ja-JP" dirty="0"/>
          </a:p>
          <a:p>
            <a:r>
              <a:rPr kumimoji="1" lang="ja-JP" altLang="en-US" dirty="0"/>
              <a:t>他のアルゴリズムの比較←どこが劣っていたなど</a:t>
            </a:r>
            <a:endParaRPr kumimoji="1" lang="en-US" altLang="ja-JP" dirty="0"/>
          </a:p>
          <a:p>
            <a:endParaRPr kumimoji="1" lang="en-US" altLang="ja-JP" dirty="0"/>
          </a:p>
          <a:p>
            <a:r>
              <a:rPr kumimoji="1" lang="ja-JP" altLang="en-US" dirty="0"/>
              <a:t>評価と考察一緒でよい</a:t>
            </a:r>
            <a:endParaRPr kumimoji="1" lang="en-US" altLang="ja-JP" dirty="0"/>
          </a:p>
          <a:p>
            <a:r>
              <a:rPr kumimoji="1" lang="ja-JP" altLang="en-US" dirty="0"/>
              <a:t>実行速度</a:t>
            </a:r>
            <a:endParaRPr kumimoji="1" lang="en-US" altLang="ja-JP" dirty="0"/>
          </a:p>
          <a:p>
            <a:r>
              <a:rPr kumimoji="1" lang="ja-JP" altLang="en-US" dirty="0"/>
              <a:t>だいく</a:t>
            </a:r>
            <a:r>
              <a:rPr kumimoji="1" lang="ja-JP" altLang="en-US" dirty="0" err="1"/>
              <a:t>すとら</a:t>
            </a:r>
            <a:r>
              <a:rPr kumimoji="1" lang="ja-JP" altLang="en-US" dirty="0"/>
              <a:t>早くても道幅考慮できない、今回つくったものにしてよかった点</a:t>
            </a:r>
            <a:endParaRPr kumimoji="1" lang="en-US" altLang="ja-JP" dirty="0"/>
          </a:p>
          <a:p>
            <a:r>
              <a:rPr kumimoji="1" lang="ja-JP" altLang="en-US" dirty="0"/>
              <a:t>実行速度については参考程度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31</a:t>
            </a:fld>
            <a:endParaRPr kumimoji="1" lang="ja-JP" altLang="en-US" dirty="0"/>
          </a:p>
        </p:txBody>
      </p:sp>
    </p:spTree>
    <p:extLst>
      <p:ext uri="{BB962C8B-B14F-4D97-AF65-F5344CB8AC3E}">
        <p14:creationId xmlns:p14="http://schemas.microsoft.com/office/powerpoint/2010/main" val="2663823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開発効率をあげるためにアルゴリズムを担当する班とシミュレーションを担当する班を分け、それぞれが作成したプログラムを統合することで一つのシステムを開発することにしました。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4</a:t>
            </a:fld>
            <a:endParaRPr kumimoji="1" lang="ja-JP" altLang="en-US"/>
          </a:p>
        </p:txBody>
      </p:sp>
    </p:spTree>
    <p:extLst>
      <p:ext uri="{BB962C8B-B14F-4D97-AF65-F5344CB8AC3E}">
        <p14:creationId xmlns:p14="http://schemas.microsoft.com/office/powerpoint/2010/main" val="247612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このような手順を踏んで災害避難用マップの開発を行いました。</a:t>
            </a:r>
            <a:endParaRPr kumimoji="1" lang="en-US" altLang="ja-JP" dirty="0"/>
          </a:p>
          <a:p>
            <a:r>
              <a:rPr kumimoji="1" lang="ja-JP" altLang="en-US" dirty="0"/>
              <a:t>前回の発表まででは障害のない簡単な格子状道路の最短経路を探索。そしてその結果をシミュレーション表示する機能まで実装していました。</a:t>
            </a:r>
            <a:endParaRPr kumimoji="1" lang="en-US" altLang="ja-JP" dirty="0"/>
          </a:p>
          <a:p>
            <a:r>
              <a:rPr kumimoji="1" lang="ja-JP" altLang="en-US" dirty="0"/>
              <a:t>その後スライドの緑の枠内の機能を実装しました。</a:t>
            </a:r>
            <a:r>
              <a:rPr kumimoji="1" lang="en-US" altLang="ja-JP" dirty="0"/>
              <a:t>(</a:t>
            </a:r>
            <a:r>
              <a:rPr kumimoji="1" lang="ja-JP" altLang="en-US" dirty="0"/>
              <a:t>時間があればスライド説明</a:t>
            </a:r>
            <a:r>
              <a:rPr kumimoji="1" lang="en-US" altLang="ja-JP" dirty="0"/>
              <a:t>)</a:t>
            </a:r>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5</a:t>
            </a:fld>
            <a:endParaRPr kumimoji="1" lang="ja-JP" altLang="en-US"/>
          </a:p>
        </p:txBody>
      </p:sp>
    </p:spTree>
    <p:extLst>
      <p:ext uri="{BB962C8B-B14F-4D97-AF65-F5344CB8AC3E}">
        <p14:creationId xmlns:p14="http://schemas.microsoft.com/office/powerpoint/2010/main" val="1355555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私たちは災害避難用マップを実装していく上で</a:t>
            </a:r>
            <a:r>
              <a:rPr kumimoji="1" lang="en-US" altLang="ja-JP" dirty="0"/>
              <a:t>A*</a:t>
            </a:r>
            <a:r>
              <a:rPr kumimoji="1" lang="ja-JP" altLang="en-US" dirty="0"/>
              <a:t>アルゴリズムという経路探索アルゴリズムを使用することにしました。</a:t>
            </a:r>
            <a:endParaRPr kumimoji="1" lang="en-US" altLang="ja-JP" dirty="0"/>
          </a:p>
          <a:p>
            <a:r>
              <a:rPr kumimoji="1" lang="ja-JP" altLang="en-US" dirty="0"/>
              <a:t>そして、ノードとピクセルのどちらをベースにしてプログラムを作成していくのかについて話し合い、今回はピクセルをベースにすることにしました。</a:t>
            </a:r>
            <a:endParaRPr kumimoji="1" lang="en-US" altLang="ja-JP" dirty="0"/>
          </a:p>
          <a:p>
            <a:r>
              <a:rPr kumimoji="1" lang="ja-JP" altLang="en-US" dirty="0"/>
              <a:t>では次になぜ</a:t>
            </a:r>
            <a:r>
              <a:rPr kumimoji="1" lang="en-US" altLang="ja-JP" dirty="0"/>
              <a:t>A*</a:t>
            </a:r>
            <a:r>
              <a:rPr kumimoji="1" lang="ja-JP" altLang="en-US" dirty="0"/>
              <a:t>アルゴリズムとピクセルを採用したのかについて話したいと思います。</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6</a:t>
            </a:fld>
            <a:endParaRPr kumimoji="1" lang="ja-JP" altLang="en-US" dirty="0"/>
          </a:p>
        </p:txBody>
      </p:sp>
    </p:spTree>
    <p:extLst>
      <p:ext uri="{BB962C8B-B14F-4D97-AF65-F5344CB8AC3E}">
        <p14:creationId xmlns:p14="http://schemas.microsoft.com/office/powerpoint/2010/main" val="306710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アルゴリズムとは各ピクセルにおけるスタートからその地点までの実際の移動距離とその地点からゴールまでの推測距離の合計値が一番小さいような経路を探索してそれを基に最短経路を求めるアルゴリズムです。</a:t>
            </a:r>
            <a:endParaRPr kumimoji="1" lang="en-US" altLang="ja-JP" dirty="0"/>
          </a:p>
          <a:p>
            <a:r>
              <a:rPr kumimoji="1" lang="ja-JP" altLang="en-US" dirty="0"/>
              <a:t>今回私たちは推測距離としてその地点からゴールまでの直線距離を用いました。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7</a:t>
            </a:fld>
            <a:endParaRPr kumimoji="1" lang="ja-JP" altLang="en-US" dirty="0"/>
          </a:p>
        </p:txBody>
      </p:sp>
    </p:spTree>
    <p:extLst>
      <p:ext uri="{BB962C8B-B14F-4D97-AF65-F5344CB8AC3E}">
        <p14:creationId xmlns:p14="http://schemas.microsoft.com/office/powerpoint/2010/main" val="2879146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アルゴリズムにした理由ですが、一点目としては短時間で実装可能だからです。最短経路を検索できるアルゴリズムを確実に一つは実装させたかったので、短時間で実装可能な</a:t>
            </a:r>
            <a:r>
              <a:rPr kumimoji="1" lang="en-US" altLang="ja-JP" dirty="0"/>
              <a:t>A*</a:t>
            </a:r>
            <a:r>
              <a:rPr kumimoji="1" lang="ja-JP" altLang="en-US" dirty="0"/>
              <a:t>アルゴリズムを採用しました。</a:t>
            </a:r>
            <a:r>
              <a:rPr kumimoji="1" lang="en-US" altLang="ja-JP" dirty="0"/>
              <a:t>(</a:t>
            </a:r>
            <a:r>
              <a:rPr kumimoji="1" lang="ja-JP" altLang="en-US" dirty="0"/>
              <a:t>第一歩として実装しやすいものを選んだことを推す</a:t>
            </a:r>
            <a:r>
              <a:rPr kumimoji="1" lang="en-US" altLang="ja-JP" dirty="0"/>
              <a:t>)</a:t>
            </a:r>
          </a:p>
          <a:p>
            <a:r>
              <a:rPr kumimoji="1" lang="ja-JP" altLang="en-US" dirty="0"/>
              <a:t>二点目としては、このアルゴリズムは実際の最短経路検索に使われており、実用的だからです。また私たちがベースとしたピクセルに対しても応用しやすいのでこちらも理由になりました。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8</a:t>
            </a:fld>
            <a:endParaRPr kumimoji="1" lang="ja-JP" altLang="en-US" dirty="0"/>
          </a:p>
        </p:txBody>
      </p:sp>
    </p:spTree>
    <p:extLst>
      <p:ext uri="{BB962C8B-B14F-4D97-AF65-F5344CB8AC3E}">
        <p14:creationId xmlns:p14="http://schemas.microsoft.com/office/powerpoint/2010/main" val="1247825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次にピクセルをベースにした理由についてです。</a:t>
            </a:r>
            <a:endParaRPr kumimoji="1" lang="en-US" altLang="ja-JP" dirty="0"/>
          </a:p>
          <a:p>
            <a:r>
              <a:rPr kumimoji="1" lang="ja-JP" altLang="en-US" dirty="0"/>
              <a:t>どちらにするか決めるに当たって、改めてそれぞれの利点と欠点を洗い出したらこのようになりました。</a:t>
            </a:r>
            <a:endParaRPr kumimoji="1" lang="en-US" altLang="ja-JP" dirty="0"/>
          </a:p>
          <a:p>
            <a:r>
              <a:rPr kumimoji="1" lang="ja-JP" altLang="en-US" dirty="0"/>
              <a:t>ここで特に私たちが重要だと思った点はピクセルは地図に対しての実装が行いやすいという点でした。最終的には実際の地図に適用するところまで開発したいと考えていたのでピクセルを使用することに決まりました。</a:t>
            </a:r>
            <a:endParaRPr kumimoji="1" lang="en-US" altLang="ja-JP" dirty="0"/>
          </a:p>
        </p:txBody>
      </p:sp>
      <p:sp>
        <p:nvSpPr>
          <p:cNvPr id="4" name="スライド番号プレースホルダー 3"/>
          <p:cNvSpPr>
            <a:spLocks noGrp="1"/>
          </p:cNvSpPr>
          <p:nvPr>
            <p:ph type="sldNum" sz="quarter" idx="10"/>
          </p:nvPr>
        </p:nvSpPr>
        <p:spPr/>
        <p:txBody>
          <a:bodyPr/>
          <a:lstStyle/>
          <a:p>
            <a:fld id="{6F643868-51D9-496B-9CC1-DEBF3D023F30}" type="slidenum">
              <a:rPr kumimoji="1" lang="ja-JP" altLang="en-US" smtClean="0"/>
              <a:t>9</a:t>
            </a:fld>
            <a:endParaRPr kumimoji="1" lang="ja-JP" altLang="en-US" dirty="0"/>
          </a:p>
        </p:txBody>
      </p:sp>
    </p:spTree>
    <p:extLst>
      <p:ext uri="{BB962C8B-B14F-4D97-AF65-F5344CB8AC3E}">
        <p14:creationId xmlns:p14="http://schemas.microsoft.com/office/powerpoint/2010/main" val="47932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FF5AAC5-3493-41CA-8BD7-B4082AF39A8A}" type="datetimeFigureOut">
              <a:rPr kumimoji="1" lang="ja-JP" altLang="en-US" smtClean="0"/>
              <a:t>2018/12/15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394678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F5AAC5-3493-41CA-8BD7-B4082AF39A8A}" type="datetimeFigureOut">
              <a:rPr kumimoji="1" lang="ja-JP" altLang="en-US" smtClean="0"/>
              <a:t>2018/12/15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87548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F5AAC5-3493-41CA-8BD7-B4082AF39A8A}" type="datetimeFigureOut">
              <a:rPr kumimoji="1" lang="ja-JP" altLang="en-US" smtClean="0"/>
              <a:t>2018/12/15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393284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F5AAC5-3493-41CA-8BD7-B4082AF39A8A}" type="datetimeFigureOut">
              <a:rPr kumimoji="1" lang="ja-JP" altLang="en-US" smtClean="0"/>
              <a:t>2018/12/15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294464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F5AAC5-3493-41CA-8BD7-B4082AF39A8A}" type="datetimeFigureOut">
              <a:rPr kumimoji="1" lang="ja-JP" altLang="en-US" smtClean="0"/>
              <a:t>2018/12/15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220523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FF5AAC5-3493-41CA-8BD7-B4082AF39A8A}" type="datetimeFigureOut">
              <a:rPr kumimoji="1" lang="ja-JP" altLang="en-US" smtClean="0"/>
              <a:t>2018/12/15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104145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FF5AAC5-3493-41CA-8BD7-B4082AF39A8A}" type="datetimeFigureOut">
              <a:rPr kumimoji="1" lang="ja-JP" altLang="en-US" smtClean="0"/>
              <a:t>2018/12/15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214355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FF5AAC5-3493-41CA-8BD7-B4082AF39A8A}" type="datetimeFigureOut">
              <a:rPr kumimoji="1" lang="ja-JP" altLang="en-US" smtClean="0"/>
              <a:t>2018/12/15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81544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5AAC5-3493-41CA-8BD7-B4082AF39A8A}" type="datetimeFigureOut">
              <a:rPr kumimoji="1" lang="ja-JP" altLang="en-US" smtClean="0"/>
              <a:t>2018/12/15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193352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FF5AAC5-3493-41CA-8BD7-B4082AF39A8A}" type="datetimeFigureOut">
              <a:rPr kumimoji="1" lang="ja-JP" altLang="en-US" smtClean="0"/>
              <a:t>2018/12/15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236417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FF5AAC5-3493-41CA-8BD7-B4082AF39A8A}" type="datetimeFigureOut">
              <a:rPr kumimoji="1" lang="ja-JP" altLang="en-US" smtClean="0"/>
              <a:t>2018/12/15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162189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5AAC5-3493-41CA-8BD7-B4082AF39A8A}" type="datetimeFigureOut">
              <a:rPr kumimoji="1" lang="ja-JP" altLang="en-US" smtClean="0"/>
              <a:t>2018/12/15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AEB66-4DA4-4573-AA9F-F5C6FE8E1E94}" type="slidenum">
              <a:rPr kumimoji="1" lang="ja-JP" altLang="en-US" smtClean="0"/>
              <a:t>‹#›</a:t>
            </a:fld>
            <a:endParaRPr kumimoji="1" lang="ja-JP" altLang="en-US"/>
          </a:p>
        </p:txBody>
      </p:sp>
    </p:spTree>
    <p:extLst>
      <p:ext uri="{BB962C8B-B14F-4D97-AF65-F5344CB8AC3E}">
        <p14:creationId xmlns:p14="http://schemas.microsoft.com/office/powerpoint/2010/main" val="397958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535F97-2BE7-41A6-AC46-C837879FDF7A}"/>
              </a:ext>
            </a:extLst>
          </p:cNvPr>
          <p:cNvSpPr>
            <a:spLocks noGrp="1"/>
          </p:cNvSpPr>
          <p:nvPr>
            <p:ph type="ctrTitle"/>
          </p:nvPr>
        </p:nvSpPr>
        <p:spPr>
          <a:xfrm>
            <a:off x="483009" y="2009468"/>
            <a:ext cx="8177981" cy="1084006"/>
          </a:xfrm>
        </p:spPr>
        <p:txBody>
          <a:bodyPr>
            <a:normAutofit/>
          </a:bodyPr>
          <a:lstStyle/>
          <a:p>
            <a:r>
              <a:rPr kumimoji="1" lang="ja-JP" altLang="en-US" sz="5400" b="1" dirty="0"/>
              <a:t>災害避難用マップの開発</a:t>
            </a:r>
          </a:p>
        </p:txBody>
      </p:sp>
      <p:sp>
        <p:nvSpPr>
          <p:cNvPr id="3" name="字幕 2">
            <a:extLst>
              <a:ext uri="{FF2B5EF4-FFF2-40B4-BE49-F238E27FC236}">
                <a16:creationId xmlns:a16="http://schemas.microsoft.com/office/drawing/2014/main" id="{D58AB400-D9AF-48CA-800A-1C4AD0954378}"/>
              </a:ext>
            </a:extLst>
          </p:cNvPr>
          <p:cNvSpPr>
            <a:spLocks noGrp="1"/>
          </p:cNvSpPr>
          <p:nvPr>
            <p:ph type="subTitle" idx="1"/>
          </p:nvPr>
        </p:nvSpPr>
        <p:spPr>
          <a:xfrm>
            <a:off x="4742506" y="4494783"/>
            <a:ext cx="5139813" cy="2721231"/>
          </a:xfrm>
        </p:spPr>
        <p:txBody>
          <a:bodyPr numCol="2">
            <a:normAutofit/>
          </a:bodyPr>
          <a:lstStyle/>
          <a:p>
            <a:pPr algn="just"/>
            <a:r>
              <a:rPr lang="en-US" altLang="ja-JP" dirty="0"/>
              <a:t>Prj.6</a:t>
            </a:r>
          </a:p>
          <a:p>
            <a:pPr algn="just"/>
            <a:r>
              <a:rPr lang="ja-JP" altLang="en-US" dirty="0"/>
              <a:t>中村真悠子</a:t>
            </a:r>
            <a:endParaRPr lang="en-US" altLang="ja-JP" dirty="0"/>
          </a:p>
          <a:p>
            <a:pPr algn="just"/>
            <a:r>
              <a:rPr lang="ja-JP" altLang="en-US" dirty="0"/>
              <a:t>石渡美貴子</a:t>
            </a:r>
            <a:endParaRPr lang="en-US" altLang="ja-JP" dirty="0"/>
          </a:p>
          <a:p>
            <a:pPr algn="just"/>
            <a:r>
              <a:rPr lang="ja-JP" altLang="en-US" dirty="0"/>
              <a:t>神戸百合子</a:t>
            </a:r>
            <a:endParaRPr lang="en-US" altLang="ja-JP" dirty="0"/>
          </a:p>
          <a:p>
            <a:pPr algn="just"/>
            <a:endParaRPr lang="en-US" altLang="ja-JP" dirty="0"/>
          </a:p>
          <a:p>
            <a:pPr algn="just"/>
            <a:endParaRPr lang="en-US" altLang="ja-JP" dirty="0"/>
          </a:p>
          <a:p>
            <a:pPr algn="just"/>
            <a:endParaRPr lang="en-US" altLang="ja-JP" dirty="0"/>
          </a:p>
          <a:p>
            <a:pPr algn="just"/>
            <a:r>
              <a:rPr lang="ja-JP" altLang="en-US" dirty="0"/>
              <a:t>永沼郁華</a:t>
            </a:r>
            <a:endParaRPr lang="en-US" altLang="ja-JP" dirty="0"/>
          </a:p>
          <a:p>
            <a:pPr algn="just"/>
            <a:r>
              <a:rPr lang="ja-JP" altLang="en-US" dirty="0"/>
              <a:t>新美光生</a:t>
            </a:r>
            <a:endParaRPr lang="en-US" altLang="ja-JP" dirty="0"/>
          </a:p>
          <a:p>
            <a:pPr algn="just"/>
            <a:r>
              <a:rPr lang="ja-JP" altLang="en-US" dirty="0"/>
              <a:t>水沼雅人</a:t>
            </a:r>
            <a:endParaRPr lang="en-US" altLang="ja-JP" dirty="0"/>
          </a:p>
          <a:p>
            <a:pPr algn="just"/>
            <a:endParaRPr lang="en-US" altLang="ja-JP" dirty="0"/>
          </a:p>
        </p:txBody>
      </p:sp>
      <p:sp>
        <p:nvSpPr>
          <p:cNvPr id="4" name="テキスト ボックス 3">
            <a:extLst>
              <a:ext uri="{FF2B5EF4-FFF2-40B4-BE49-F238E27FC236}">
                <a16:creationId xmlns:a16="http://schemas.microsoft.com/office/drawing/2014/main" id="{50012C5C-33F8-498E-9756-60F40F3EA9B5}"/>
              </a:ext>
            </a:extLst>
          </p:cNvPr>
          <p:cNvSpPr txBox="1"/>
          <p:nvPr/>
        </p:nvSpPr>
        <p:spPr>
          <a:xfrm>
            <a:off x="175835" y="5609144"/>
            <a:ext cx="4089581" cy="1015663"/>
          </a:xfrm>
          <a:prstGeom prst="rect">
            <a:avLst/>
          </a:prstGeom>
          <a:noFill/>
        </p:spPr>
        <p:txBody>
          <a:bodyPr wrap="none" rtlCol="0">
            <a:spAutoFit/>
          </a:bodyPr>
          <a:lstStyle/>
          <a:p>
            <a:r>
              <a:rPr kumimoji="1" lang="ja-JP" altLang="en-US" sz="2000" dirty="0"/>
              <a:t>情報科学実験</a:t>
            </a:r>
            <a:r>
              <a:rPr kumimoji="1" lang="en-US" altLang="ja-JP" sz="2000" dirty="0"/>
              <a:t>Ⅱ </a:t>
            </a:r>
            <a:r>
              <a:rPr kumimoji="1" lang="ja-JP" altLang="en-US" sz="2000" dirty="0"/>
              <a:t>プロジェクト課題</a:t>
            </a:r>
            <a:endParaRPr kumimoji="1" lang="en-US" altLang="ja-JP" sz="2000" dirty="0"/>
          </a:p>
          <a:p>
            <a:r>
              <a:rPr kumimoji="1" lang="ja-JP" altLang="en-US" sz="2000" dirty="0"/>
              <a:t>最終発表会</a:t>
            </a:r>
            <a:endParaRPr kumimoji="1" lang="en-US" altLang="ja-JP" sz="2000" dirty="0"/>
          </a:p>
          <a:p>
            <a:r>
              <a:rPr kumimoji="1" lang="en-US" altLang="ja-JP" sz="2000" dirty="0"/>
              <a:t>2018</a:t>
            </a:r>
            <a:r>
              <a:rPr kumimoji="1" lang="ja-JP" altLang="en-US" sz="2000" dirty="0"/>
              <a:t>年</a:t>
            </a:r>
            <a:r>
              <a:rPr kumimoji="1" lang="en-US" altLang="ja-JP" sz="2000" dirty="0"/>
              <a:t>12</a:t>
            </a:r>
            <a:r>
              <a:rPr kumimoji="1" lang="ja-JP" altLang="en-US" sz="2000" dirty="0"/>
              <a:t>月</a:t>
            </a:r>
            <a:r>
              <a:rPr kumimoji="1" lang="en-US" altLang="ja-JP" sz="2000" dirty="0"/>
              <a:t>19</a:t>
            </a:r>
            <a:r>
              <a:rPr kumimoji="1" lang="ja-JP" altLang="en-US" sz="2000" dirty="0"/>
              <a:t>日</a:t>
            </a:r>
            <a:endParaRPr kumimoji="1" lang="ja-JP" altLang="en-US" dirty="0"/>
          </a:p>
        </p:txBody>
      </p:sp>
    </p:spTree>
    <p:extLst>
      <p:ext uri="{BB962C8B-B14F-4D97-AF65-F5344CB8AC3E}">
        <p14:creationId xmlns:p14="http://schemas.microsoft.com/office/powerpoint/2010/main" val="2403445092"/>
      </p:ext>
    </p:extLst>
  </p:cSld>
  <p:clrMapOvr>
    <a:masterClrMapping/>
  </p:clrMapOvr>
  <mc:AlternateContent xmlns:mc="http://schemas.openxmlformats.org/markup-compatibility/2006" xmlns:p14="http://schemas.microsoft.com/office/powerpoint/2010/main">
    <mc:Choice Requires="p14">
      <p:transition spd="slow" p14:dur="2000" advTm="3912"/>
    </mc:Choice>
    <mc:Fallback xmlns="">
      <p:transition spd="slow" advTm="391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開発過程 </a:t>
            </a:r>
            <a:r>
              <a:rPr kumimoji="1" lang="en-US" altLang="ja-JP" b="1" dirty="0"/>
              <a:t>– </a:t>
            </a:r>
            <a:r>
              <a:rPr kumimoji="1" lang="ja-JP" altLang="en-US" b="1" dirty="0"/>
              <a:t>アルゴリズム１</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98068"/>
            <a:ext cx="7886700" cy="4195590"/>
          </a:xfrm>
        </p:spPr>
        <p:txBody>
          <a:bodyPr>
            <a:normAutofit/>
          </a:bodyPr>
          <a:lstStyle/>
          <a:p>
            <a:pPr marL="514350" indent="-514350">
              <a:lnSpc>
                <a:spcPct val="150000"/>
              </a:lnSpc>
              <a:buFont typeface="+mj-lt"/>
              <a:buAutoNum type="arabicPeriod"/>
            </a:pPr>
            <a:r>
              <a:rPr kumimoji="1" lang="ja-JP" altLang="en-US" dirty="0"/>
              <a:t>最短経路探索</a:t>
            </a:r>
            <a:r>
              <a:rPr kumimoji="1" lang="en-US" altLang="ja-JP" dirty="0"/>
              <a:t>(</a:t>
            </a:r>
            <a:r>
              <a:rPr kumimoji="1" lang="ja-JP" altLang="en-US" dirty="0"/>
              <a:t>障害なし</a:t>
            </a:r>
            <a:r>
              <a:rPr kumimoji="1" lang="en-US" altLang="ja-JP" dirty="0"/>
              <a:t>)</a:t>
            </a:r>
            <a:endParaRPr lang="en-US" altLang="ja-JP" dirty="0"/>
          </a:p>
          <a:p>
            <a:pPr lvl="1">
              <a:lnSpc>
                <a:spcPct val="150000"/>
              </a:lnSpc>
            </a:pPr>
            <a:r>
              <a:rPr lang="en-US" altLang="ja-JP" dirty="0"/>
              <a:t>A*</a:t>
            </a:r>
            <a:r>
              <a:rPr lang="ja-JP" altLang="en-US" dirty="0"/>
              <a:t>アルゴリズムの実装</a:t>
            </a:r>
            <a:endParaRPr lang="en-US" altLang="ja-JP" dirty="0"/>
          </a:p>
          <a:p>
            <a:pPr lvl="1">
              <a:lnSpc>
                <a:spcPct val="150000"/>
              </a:lnSpc>
            </a:pPr>
            <a:r>
              <a:rPr lang="ja-JP" altLang="en-US" dirty="0"/>
              <a:t>最短経路を含む新たなマップデータを作成</a:t>
            </a:r>
            <a:endParaRPr lang="en-US" altLang="ja-JP" dirty="0"/>
          </a:p>
          <a:p>
            <a:pPr marL="514350" indent="-514350">
              <a:lnSpc>
                <a:spcPct val="200000"/>
              </a:lnSpc>
              <a:buFont typeface="+mj-lt"/>
              <a:buAutoNum type="arabicPeriod"/>
            </a:pPr>
            <a:r>
              <a:rPr lang="ja-JP" altLang="en-US" dirty="0"/>
              <a:t>最短経路探索</a:t>
            </a:r>
            <a:r>
              <a:rPr lang="en-US" altLang="ja-JP" dirty="0"/>
              <a:t>(</a:t>
            </a:r>
            <a:r>
              <a:rPr lang="ja-JP" altLang="en-US" dirty="0"/>
              <a:t>障害あり</a:t>
            </a:r>
            <a:r>
              <a:rPr lang="en-US" altLang="ja-JP" dirty="0"/>
              <a:t>)</a:t>
            </a:r>
          </a:p>
          <a:p>
            <a:pPr lvl="1">
              <a:lnSpc>
                <a:spcPct val="150000"/>
              </a:lnSpc>
            </a:pPr>
            <a:r>
              <a:rPr lang="ja-JP" altLang="en-US" dirty="0"/>
              <a:t>障害情報を加えたマップデータを基に再検索</a:t>
            </a:r>
            <a:endParaRPr lang="en-US" altLang="ja-JP" dirty="0"/>
          </a:p>
          <a:p>
            <a:pPr lvl="1">
              <a:lnSpc>
                <a:spcPct val="150000"/>
              </a:lnSpc>
            </a:pPr>
            <a:r>
              <a:rPr lang="ja-JP" altLang="en-US" dirty="0"/>
              <a:t>危険が伴う経路も回避</a:t>
            </a:r>
            <a:endParaRPr lang="en-US" altLang="ja-JP" dirty="0"/>
          </a:p>
          <a:p>
            <a:pPr marL="971550" lvl="1" indent="-514350">
              <a:lnSpc>
                <a:spcPct val="150000"/>
              </a:lnSpc>
              <a:buFont typeface="+mj-lt"/>
              <a:buAutoNum type="arabicPeriod"/>
            </a:pPr>
            <a:endParaRPr lang="en-US" altLang="ja-JP" dirty="0"/>
          </a:p>
          <a:p>
            <a:pPr marL="514350" indent="-514350">
              <a:lnSpc>
                <a:spcPct val="150000"/>
              </a:lnSpc>
              <a:buFont typeface="+mj-lt"/>
              <a:buAutoNum type="arabicPeriod"/>
            </a:pPr>
            <a:endParaRPr lang="en-US" altLang="ja-JP" dirty="0"/>
          </a:p>
        </p:txBody>
      </p:sp>
    </p:spTree>
    <p:extLst>
      <p:ext uri="{BB962C8B-B14F-4D97-AF65-F5344CB8AC3E}">
        <p14:creationId xmlns:p14="http://schemas.microsoft.com/office/powerpoint/2010/main" val="3021856038"/>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開発過程 </a:t>
            </a:r>
            <a:r>
              <a:rPr kumimoji="1" lang="en-US" altLang="ja-JP" b="1" dirty="0"/>
              <a:t>– </a:t>
            </a:r>
            <a:r>
              <a:rPr kumimoji="1" lang="ja-JP" altLang="en-US" b="1" dirty="0"/>
              <a:t>アルゴリズム２</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971496"/>
            <a:ext cx="7886700" cy="4195590"/>
          </a:xfrm>
        </p:spPr>
        <p:txBody>
          <a:bodyPr>
            <a:normAutofit/>
          </a:bodyPr>
          <a:lstStyle/>
          <a:p>
            <a:pPr marL="514350" indent="-514350">
              <a:lnSpc>
                <a:spcPct val="150000"/>
              </a:lnSpc>
              <a:buFont typeface="+mj-lt"/>
              <a:buAutoNum type="arabicPeriod" startAt="3"/>
            </a:pPr>
            <a:r>
              <a:rPr lang="ja-JP" altLang="en-US" dirty="0"/>
              <a:t>複数経路の探索</a:t>
            </a:r>
            <a:endParaRPr lang="en-US" altLang="ja-JP" dirty="0"/>
          </a:p>
          <a:p>
            <a:pPr lvl="1">
              <a:lnSpc>
                <a:spcPct val="150000"/>
              </a:lnSpc>
            </a:pPr>
            <a:r>
              <a:rPr lang="ja-JP" altLang="en-US" dirty="0"/>
              <a:t>全パターンの最短経路を探索</a:t>
            </a:r>
            <a:endParaRPr lang="en-US" altLang="ja-JP" dirty="0"/>
          </a:p>
        </p:txBody>
      </p:sp>
      <p:pic>
        <p:nvPicPr>
          <p:cNvPr id="5" name="図 4">
            <a:extLst>
              <a:ext uri="{FF2B5EF4-FFF2-40B4-BE49-F238E27FC236}">
                <a16:creationId xmlns:a16="http://schemas.microsoft.com/office/drawing/2014/main" id="{86398410-E21F-4076-8CA4-E8E0BCA0F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566" y="2235199"/>
            <a:ext cx="5174867" cy="4430537"/>
          </a:xfrm>
          <a:prstGeom prst="rect">
            <a:avLst/>
          </a:prstGeom>
        </p:spPr>
      </p:pic>
      <p:pic>
        <p:nvPicPr>
          <p:cNvPr id="7" name="図 6">
            <a:extLst>
              <a:ext uri="{FF2B5EF4-FFF2-40B4-BE49-F238E27FC236}">
                <a16:creationId xmlns:a16="http://schemas.microsoft.com/office/drawing/2014/main" id="{CCA622AE-9EFE-4F32-A6B8-20D60447A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4566" y="2234136"/>
            <a:ext cx="5176109" cy="4431600"/>
          </a:xfrm>
          <a:prstGeom prst="rect">
            <a:avLst/>
          </a:prstGeom>
        </p:spPr>
      </p:pic>
      <p:pic>
        <p:nvPicPr>
          <p:cNvPr id="9" name="図 8">
            <a:extLst>
              <a:ext uri="{FF2B5EF4-FFF2-40B4-BE49-F238E27FC236}">
                <a16:creationId xmlns:a16="http://schemas.microsoft.com/office/drawing/2014/main" id="{771B1CBF-13FA-4A43-A88D-A472129D00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3324" y="2234136"/>
            <a:ext cx="5176109" cy="4431600"/>
          </a:xfrm>
          <a:prstGeom prst="rect">
            <a:avLst/>
          </a:prstGeom>
        </p:spPr>
      </p:pic>
      <p:pic>
        <p:nvPicPr>
          <p:cNvPr id="11" name="図 10">
            <a:extLst>
              <a:ext uri="{FF2B5EF4-FFF2-40B4-BE49-F238E27FC236}">
                <a16:creationId xmlns:a16="http://schemas.microsoft.com/office/drawing/2014/main" id="{86CCF842-6B27-4328-BEA0-35336DD60A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2082" y="2234136"/>
            <a:ext cx="5176109" cy="4431600"/>
          </a:xfrm>
          <a:prstGeom prst="rect">
            <a:avLst/>
          </a:prstGeom>
        </p:spPr>
      </p:pic>
      <p:pic>
        <p:nvPicPr>
          <p:cNvPr id="13" name="図 12">
            <a:extLst>
              <a:ext uri="{FF2B5EF4-FFF2-40B4-BE49-F238E27FC236}">
                <a16:creationId xmlns:a16="http://schemas.microsoft.com/office/drawing/2014/main" id="{35BBC883-11FF-47D6-8606-42F83D2421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2082" y="2234136"/>
            <a:ext cx="5176109" cy="4431600"/>
          </a:xfrm>
          <a:prstGeom prst="rect">
            <a:avLst/>
          </a:prstGeom>
        </p:spPr>
      </p:pic>
    </p:spTree>
    <p:extLst>
      <p:ext uri="{BB962C8B-B14F-4D97-AF65-F5344CB8AC3E}">
        <p14:creationId xmlns:p14="http://schemas.microsoft.com/office/powerpoint/2010/main" val="3636597802"/>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開発過程 </a:t>
            </a:r>
            <a:r>
              <a:rPr kumimoji="1" lang="en-US" altLang="ja-JP" b="1" dirty="0"/>
              <a:t>– </a:t>
            </a:r>
            <a:r>
              <a:rPr kumimoji="1" lang="ja-JP" altLang="en-US" b="1" dirty="0"/>
              <a:t>アルゴリズム３</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859483"/>
            <a:ext cx="7886700" cy="2783602"/>
          </a:xfrm>
        </p:spPr>
        <p:txBody>
          <a:bodyPr>
            <a:normAutofit/>
          </a:bodyPr>
          <a:lstStyle/>
          <a:p>
            <a:pPr marL="514350" indent="-514350">
              <a:lnSpc>
                <a:spcPct val="200000"/>
              </a:lnSpc>
              <a:buFont typeface="+mj-lt"/>
              <a:buAutoNum type="arabicPeriod" startAt="4"/>
            </a:pPr>
            <a:r>
              <a:rPr lang="ja-JP" altLang="en-US" dirty="0"/>
              <a:t>道幅考慮</a:t>
            </a:r>
            <a:endParaRPr lang="en-US" altLang="ja-JP" dirty="0"/>
          </a:p>
          <a:p>
            <a:pPr lvl="1">
              <a:lnSpc>
                <a:spcPct val="150000"/>
              </a:lnSpc>
            </a:pPr>
            <a:r>
              <a:rPr lang="ja-JP" altLang="en-US" dirty="0"/>
              <a:t>現在地の道幅を計算</a:t>
            </a:r>
            <a:endParaRPr lang="en-US" altLang="ja-JP" dirty="0"/>
          </a:p>
          <a:p>
            <a:pPr lvl="1">
              <a:lnSpc>
                <a:spcPct val="150000"/>
              </a:lnSpc>
            </a:pPr>
            <a:r>
              <a:rPr lang="ja-JP" altLang="en-US" dirty="0"/>
              <a:t>その値を考慮した最短経路探索</a:t>
            </a:r>
            <a:endParaRPr lang="en-US" altLang="ja-JP" dirty="0"/>
          </a:p>
          <a:p>
            <a:pPr marL="971550" lvl="1" indent="-514350">
              <a:lnSpc>
                <a:spcPct val="150000"/>
              </a:lnSpc>
              <a:buFont typeface="+mj-lt"/>
              <a:buAutoNum type="arabicPeriod"/>
            </a:pPr>
            <a:endParaRPr lang="en-US" altLang="ja-JP" dirty="0"/>
          </a:p>
          <a:p>
            <a:pPr marL="514350" indent="-514350">
              <a:lnSpc>
                <a:spcPct val="150000"/>
              </a:lnSpc>
              <a:buFont typeface="+mj-lt"/>
              <a:buAutoNum type="arabicPeriod" startAt="4"/>
            </a:pPr>
            <a:endParaRPr lang="en-US" altLang="ja-JP" dirty="0"/>
          </a:p>
        </p:txBody>
      </p:sp>
      <p:pic>
        <p:nvPicPr>
          <p:cNvPr id="5" name="図 4">
            <a:extLst>
              <a:ext uri="{FF2B5EF4-FFF2-40B4-BE49-F238E27FC236}">
                <a16:creationId xmlns:a16="http://schemas.microsoft.com/office/drawing/2014/main" id="{D9A89622-29CC-4D1D-9F0F-9C7965D14194}"/>
              </a:ext>
            </a:extLst>
          </p:cNvPr>
          <p:cNvPicPr>
            <a:picLocks noChangeAspect="1"/>
          </p:cNvPicPr>
          <p:nvPr/>
        </p:nvPicPr>
        <p:blipFill rotWithShape="1">
          <a:blip r:embed="rId3">
            <a:extLst>
              <a:ext uri="{28A0092B-C50C-407E-A947-70E740481C1C}">
                <a14:useLocalDpi xmlns:a14="http://schemas.microsoft.com/office/drawing/2010/main" val="0"/>
              </a:ext>
            </a:extLst>
          </a:blip>
          <a:srcRect t="8806" r="1497"/>
          <a:stretch/>
        </p:blipFill>
        <p:spPr>
          <a:xfrm>
            <a:off x="1216418" y="3198805"/>
            <a:ext cx="3039452" cy="3294068"/>
          </a:xfrm>
          <a:prstGeom prst="rect">
            <a:avLst/>
          </a:prstGeom>
          <a:ln>
            <a:noFill/>
          </a:ln>
          <a:effectLst>
            <a:outerShdw blurRad="190500" algn="tl" rotWithShape="0">
              <a:srgbClr val="000000">
                <a:alpha val="70000"/>
              </a:srgbClr>
            </a:outerShdw>
          </a:effectLst>
        </p:spPr>
      </p:pic>
      <p:pic>
        <p:nvPicPr>
          <p:cNvPr id="7" name="図 6">
            <a:extLst>
              <a:ext uri="{FF2B5EF4-FFF2-40B4-BE49-F238E27FC236}">
                <a16:creationId xmlns:a16="http://schemas.microsoft.com/office/drawing/2014/main" id="{8F5ACD4E-AA3A-4A5C-BB1C-D5CF337FBC45}"/>
              </a:ext>
            </a:extLst>
          </p:cNvPr>
          <p:cNvPicPr>
            <a:picLocks noChangeAspect="1"/>
          </p:cNvPicPr>
          <p:nvPr/>
        </p:nvPicPr>
        <p:blipFill rotWithShape="1">
          <a:blip r:embed="rId4">
            <a:extLst>
              <a:ext uri="{28A0092B-C50C-407E-A947-70E740481C1C}">
                <a14:useLocalDpi xmlns:a14="http://schemas.microsoft.com/office/drawing/2010/main" val="0"/>
              </a:ext>
            </a:extLst>
          </a:blip>
          <a:srcRect t="7475"/>
          <a:stretch/>
        </p:blipFill>
        <p:spPr>
          <a:xfrm>
            <a:off x="5069114" y="3198805"/>
            <a:ext cx="3122386" cy="3294068"/>
          </a:xfrm>
          <a:prstGeom prst="rect">
            <a:avLst/>
          </a:prstGeom>
          <a:ln>
            <a:noFill/>
          </a:ln>
          <a:effectLst>
            <a:outerShdw blurRad="190500" algn="tl" rotWithShape="0">
              <a:srgbClr val="000000">
                <a:alpha val="70000"/>
              </a:srgbClr>
            </a:outerShdw>
          </a:effectLst>
        </p:spPr>
      </p:pic>
      <p:sp>
        <p:nvSpPr>
          <p:cNvPr id="10" name="吹き出し: 角を丸めた四角形 9">
            <a:extLst>
              <a:ext uri="{FF2B5EF4-FFF2-40B4-BE49-F238E27FC236}">
                <a16:creationId xmlns:a16="http://schemas.microsoft.com/office/drawing/2014/main" id="{F40EEBC0-3407-4AD3-85C0-DF6ADC3FC595}"/>
              </a:ext>
            </a:extLst>
          </p:cNvPr>
          <p:cNvSpPr/>
          <p:nvPr/>
        </p:nvSpPr>
        <p:spPr>
          <a:xfrm>
            <a:off x="2289174" y="4547051"/>
            <a:ext cx="1496123" cy="520928"/>
          </a:xfrm>
          <a:prstGeom prst="wedgeRoundRectCallou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000" b="1" dirty="0"/>
              <a:t>道幅＝</a:t>
            </a:r>
            <a:r>
              <a:rPr kumimoji="1" lang="en-US" altLang="ja-JP" sz="2000" b="1" dirty="0"/>
              <a:t>7px</a:t>
            </a:r>
            <a:endParaRPr kumimoji="1" lang="ja-JP" altLang="en-US" sz="2000" b="1" dirty="0"/>
          </a:p>
        </p:txBody>
      </p:sp>
      <p:sp>
        <p:nvSpPr>
          <p:cNvPr id="11" name="吹き出し: 角を丸めた四角形 10">
            <a:extLst>
              <a:ext uri="{FF2B5EF4-FFF2-40B4-BE49-F238E27FC236}">
                <a16:creationId xmlns:a16="http://schemas.microsoft.com/office/drawing/2014/main" id="{B2C2783A-0D47-4EF9-893C-DF7026873C58}"/>
              </a:ext>
            </a:extLst>
          </p:cNvPr>
          <p:cNvSpPr/>
          <p:nvPr/>
        </p:nvSpPr>
        <p:spPr>
          <a:xfrm rot="5400000">
            <a:off x="7199044" y="3906003"/>
            <a:ext cx="1190733" cy="1645332"/>
          </a:xfrm>
          <a:prstGeom prst="wedgeRoundRectCallou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b="1" dirty="0"/>
          </a:p>
        </p:txBody>
      </p:sp>
      <p:sp>
        <p:nvSpPr>
          <p:cNvPr id="13" name="テキスト ボックス 12">
            <a:extLst>
              <a:ext uri="{FF2B5EF4-FFF2-40B4-BE49-F238E27FC236}">
                <a16:creationId xmlns:a16="http://schemas.microsoft.com/office/drawing/2014/main" id="{FA4D6028-64D3-47F3-A107-AABF62467128}"/>
              </a:ext>
            </a:extLst>
          </p:cNvPr>
          <p:cNvSpPr txBox="1"/>
          <p:nvPr/>
        </p:nvSpPr>
        <p:spPr>
          <a:xfrm>
            <a:off x="6971748" y="4199981"/>
            <a:ext cx="1543602" cy="1016109"/>
          </a:xfrm>
          <a:prstGeom prst="rect">
            <a:avLst/>
          </a:prstGeom>
          <a:noFill/>
        </p:spPr>
        <p:txBody>
          <a:bodyPr wrap="square" rtlCol="0">
            <a:spAutoFit/>
          </a:bodyPr>
          <a:lstStyle/>
          <a:p>
            <a:r>
              <a:rPr kumimoji="1" lang="ja-JP" altLang="en-US" b="1" dirty="0"/>
              <a:t>　</a:t>
            </a:r>
            <a:r>
              <a:rPr kumimoji="1" lang="ja-JP" altLang="en-US" sz="2000" b="1" dirty="0"/>
              <a:t>合計道幅</a:t>
            </a:r>
            <a:endParaRPr kumimoji="1" lang="en-US" altLang="ja-JP" sz="2000" b="1" dirty="0"/>
          </a:p>
          <a:p>
            <a:r>
              <a:rPr kumimoji="1" lang="ja-JP" altLang="en-US" sz="2000" b="1" dirty="0"/>
              <a:t>＝</a:t>
            </a:r>
            <a:r>
              <a:rPr kumimoji="1" lang="en-US" altLang="ja-JP" sz="2000" b="1" dirty="0"/>
              <a:t>7px × 12</a:t>
            </a:r>
          </a:p>
          <a:p>
            <a:r>
              <a:rPr kumimoji="1" lang="ja-JP" altLang="en-US" sz="2000" b="1" dirty="0"/>
              <a:t>＝</a:t>
            </a:r>
            <a:r>
              <a:rPr kumimoji="1" lang="en-US" altLang="ja-JP" sz="2000" b="1" dirty="0"/>
              <a:t>84px</a:t>
            </a:r>
            <a:endParaRPr kumimoji="1" lang="ja-JP" altLang="en-US" b="1" dirty="0"/>
          </a:p>
        </p:txBody>
      </p:sp>
      <p:sp>
        <p:nvSpPr>
          <p:cNvPr id="14" name="矢印: 右 13">
            <a:extLst>
              <a:ext uri="{FF2B5EF4-FFF2-40B4-BE49-F238E27FC236}">
                <a16:creationId xmlns:a16="http://schemas.microsoft.com/office/drawing/2014/main" id="{C436222A-EF65-4674-A18B-F55BF8D4F5EE}"/>
              </a:ext>
            </a:extLst>
          </p:cNvPr>
          <p:cNvSpPr/>
          <p:nvPr/>
        </p:nvSpPr>
        <p:spPr>
          <a:xfrm>
            <a:off x="4356785" y="4617241"/>
            <a:ext cx="611414" cy="3805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1061052368"/>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開発過程 </a:t>
            </a:r>
            <a:r>
              <a:rPr kumimoji="1" lang="en-US" altLang="ja-JP" b="1" dirty="0"/>
              <a:t>– </a:t>
            </a:r>
            <a:r>
              <a:rPr kumimoji="1" lang="ja-JP" altLang="en-US" b="1" dirty="0"/>
              <a:t>アルゴリズム</a:t>
            </a:r>
            <a:r>
              <a:rPr kumimoji="1" lang="en-US" altLang="ja-JP" b="1" dirty="0"/>
              <a:t>4</a:t>
            </a:r>
            <a:endParaRPr kumimoji="1" lang="ja-JP" altLang="en-US" b="1" dirty="0"/>
          </a:p>
        </p:txBody>
      </p:sp>
      <p:pic>
        <p:nvPicPr>
          <p:cNvPr id="6" name="コンテンツ プレースホルダー 5">
            <a:extLst>
              <a:ext uri="{FF2B5EF4-FFF2-40B4-BE49-F238E27FC236}">
                <a16:creationId xmlns:a16="http://schemas.microsoft.com/office/drawing/2014/main" id="{D5199E1C-C99C-4A74-B26E-990A9F871C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4987" y="1054511"/>
            <a:ext cx="6374025" cy="5457213"/>
          </a:xfrm>
        </p:spPr>
      </p:pic>
      <p:sp>
        <p:nvSpPr>
          <p:cNvPr id="8" name="吹き出し: 角を丸めた四角形 7">
            <a:extLst>
              <a:ext uri="{FF2B5EF4-FFF2-40B4-BE49-F238E27FC236}">
                <a16:creationId xmlns:a16="http://schemas.microsoft.com/office/drawing/2014/main" id="{DB8CC5CA-1D71-4422-9182-53E47A53988E}"/>
              </a:ext>
            </a:extLst>
          </p:cNvPr>
          <p:cNvSpPr/>
          <p:nvPr/>
        </p:nvSpPr>
        <p:spPr>
          <a:xfrm rot="10800000" flipH="1">
            <a:off x="2571750" y="2104082"/>
            <a:ext cx="2305050" cy="57785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9F1F978-8C20-450D-A143-1E4363B2461D}"/>
              </a:ext>
            </a:extLst>
          </p:cNvPr>
          <p:cNvSpPr txBox="1"/>
          <p:nvPr/>
        </p:nvSpPr>
        <p:spPr>
          <a:xfrm>
            <a:off x="2571750" y="2162175"/>
            <a:ext cx="2239972" cy="461665"/>
          </a:xfrm>
          <a:prstGeom prst="rect">
            <a:avLst/>
          </a:prstGeom>
          <a:noFill/>
        </p:spPr>
        <p:txBody>
          <a:bodyPr wrap="none" rtlCol="0">
            <a:spAutoFit/>
          </a:bodyPr>
          <a:lstStyle/>
          <a:p>
            <a:r>
              <a:rPr kumimoji="1" lang="ja-JP" altLang="en-US" sz="2400" b="1" dirty="0"/>
              <a:t>合計道幅 </a:t>
            </a:r>
            <a:r>
              <a:rPr kumimoji="1" lang="en-US" altLang="ja-JP" sz="2400" b="1" dirty="0"/>
              <a:t>420px</a:t>
            </a:r>
            <a:endParaRPr kumimoji="1" lang="ja-JP" altLang="en-US" sz="2400" b="1" dirty="0"/>
          </a:p>
        </p:txBody>
      </p:sp>
      <p:sp>
        <p:nvSpPr>
          <p:cNvPr id="15" name="吹き出し: 角を丸めた四角形 14">
            <a:extLst>
              <a:ext uri="{FF2B5EF4-FFF2-40B4-BE49-F238E27FC236}">
                <a16:creationId xmlns:a16="http://schemas.microsoft.com/office/drawing/2014/main" id="{627E8A2A-1255-4627-9233-06810D87433F}"/>
              </a:ext>
            </a:extLst>
          </p:cNvPr>
          <p:cNvSpPr/>
          <p:nvPr/>
        </p:nvSpPr>
        <p:spPr>
          <a:xfrm rot="10800000" flipH="1">
            <a:off x="4711700" y="4018977"/>
            <a:ext cx="2305050" cy="57785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58AFF22-5763-4129-9713-444049C3E0B4}"/>
              </a:ext>
            </a:extLst>
          </p:cNvPr>
          <p:cNvSpPr txBox="1"/>
          <p:nvPr/>
        </p:nvSpPr>
        <p:spPr>
          <a:xfrm>
            <a:off x="4711700" y="4077070"/>
            <a:ext cx="2251770" cy="461665"/>
          </a:xfrm>
          <a:prstGeom prst="rect">
            <a:avLst/>
          </a:prstGeom>
          <a:noFill/>
        </p:spPr>
        <p:txBody>
          <a:bodyPr wrap="none" rtlCol="0">
            <a:spAutoFit/>
          </a:bodyPr>
          <a:lstStyle/>
          <a:p>
            <a:r>
              <a:rPr kumimoji="1" lang="ja-JP" altLang="en-US" sz="2400" b="1" dirty="0"/>
              <a:t>合計道幅 </a:t>
            </a:r>
            <a:r>
              <a:rPr kumimoji="1" lang="en-US" altLang="ja-JP" sz="2400" b="1" dirty="0"/>
              <a:t>350px</a:t>
            </a:r>
            <a:endParaRPr kumimoji="1" lang="ja-JP" altLang="en-US" sz="2400" b="1" dirty="0"/>
          </a:p>
        </p:txBody>
      </p:sp>
      <p:pic>
        <p:nvPicPr>
          <p:cNvPr id="4" name="図 3">
            <a:extLst>
              <a:ext uri="{FF2B5EF4-FFF2-40B4-BE49-F238E27FC236}">
                <a16:creationId xmlns:a16="http://schemas.microsoft.com/office/drawing/2014/main" id="{11E1B8BD-EC7E-4342-86B4-330C1321E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35" y="1054318"/>
            <a:ext cx="6374477" cy="5457600"/>
          </a:xfrm>
          <a:prstGeom prst="rect">
            <a:avLst/>
          </a:prstGeom>
        </p:spPr>
      </p:pic>
      <p:sp>
        <p:nvSpPr>
          <p:cNvPr id="20" name="四角形: 角を丸くする 19">
            <a:extLst>
              <a:ext uri="{FF2B5EF4-FFF2-40B4-BE49-F238E27FC236}">
                <a16:creationId xmlns:a16="http://schemas.microsoft.com/office/drawing/2014/main" id="{90660A4A-33CA-4010-AF0D-F9A5CC467AE3}"/>
              </a:ext>
            </a:extLst>
          </p:cNvPr>
          <p:cNvSpPr/>
          <p:nvPr/>
        </p:nvSpPr>
        <p:spPr>
          <a:xfrm>
            <a:off x="3126527" y="4473420"/>
            <a:ext cx="5388370" cy="1041783"/>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合計道幅が</a:t>
            </a:r>
            <a:r>
              <a:rPr kumimoji="1" lang="ja-JP" altLang="en-US" sz="2400" b="1" dirty="0"/>
              <a:t>最も大きい</a:t>
            </a:r>
            <a:r>
              <a:rPr kumimoji="1" lang="en-US" altLang="ja-JP" sz="2400" b="1" dirty="0"/>
              <a:t>(</a:t>
            </a:r>
            <a:r>
              <a:rPr kumimoji="1" lang="ja-JP" altLang="en-US" sz="2400" b="1" dirty="0"/>
              <a:t>＝安全な</a:t>
            </a:r>
            <a:r>
              <a:rPr kumimoji="1" lang="en-US" altLang="ja-JP" sz="2400" b="1" dirty="0"/>
              <a:t>)</a:t>
            </a:r>
            <a:r>
              <a:rPr kumimoji="1" lang="ja-JP" altLang="en-US" sz="2400" dirty="0"/>
              <a:t>経路を選択</a:t>
            </a:r>
          </a:p>
        </p:txBody>
      </p:sp>
      <p:sp>
        <p:nvSpPr>
          <p:cNvPr id="14" name="吹き出し: 角を丸めた四角形 13">
            <a:extLst>
              <a:ext uri="{FF2B5EF4-FFF2-40B4-BE49-F238E27FC236}">
                <a16:creationId xmlns:a16="http://schemas.microsoft.com/office/drawing/2014/main" id="{D859FB9C-FADF-432D-B686-D4AA81351C46}"/>
              </a:ext>
            </a:extLst>
          </p:cNvPr>
          <p:cNvSpPr/>
          <p:nvPr/>
        </p:nvSpPr>
        <p:spPr>
          <a:xfrm rot="10800000" flipH="1">
            <a:off x="2571750" y="2104180"/>
            <a:ext cx="2305050" cy="57785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16CC98F-7066-41FF-96FF-1AC538136562}"/>
              </a:ext>
            </a:extLst>
          </p:cNvPr>
          <p:cNvSpPr txBox="1"/>
          <p:nvPr/>
        </p:nvSpPr>
        <p:spPr>
          <a:xfrm>
            <a:off x="2571750" y="2162273"/>
            <a:ext cx="2239972" cy="461665"/>
          </a:xfrm>
          <a:prstGeom prst="rect">
            <a:avLst/>
          </a:prstGeom>
          <a:noFill/>
        </p:spPr>
        <p:txBody>
          <a:bodyPr wrap="none" rtlCol="0">
            <a:spAutoFit/>
          </a:bodyPr>
          <a:lstStyle/>
          <a:p>
            <a:r>
              <a:rPr kumimoji="1" lang="ja-JP" altLang="en-US" sz="2400" b="1" dirty="0"/>
              <a:t>合計道幅 </a:t>
            </a:r>
            <a:r>
              <a:rPr kumimoji="1" lang="en-US" altLang="ja-JP" sz="2400" b="1" dirty="0"/>
              <a:t>420px</a:t>
            </a:r>
            <a:endParaRPr kumimoji="1" lang="ja-JP" altLang="en-US" sz="2400" b="1" dirty="0"/>
          </a:p>
        </p:txBody>
      </p:sp>
    </p:spTree>
    <p:extLst>
      <p:ext uri="{BB962C8B-B14F-4D97-AF65-F5344CB8AC3E}">
        <p14:creationId xmlns:p14="http://schemas.microsoft.com/office/powerpoint/2010/main" val="3475204980"/>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6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5" grpId="0" animBg="1"/>
      <p:bldP spid="16" grpId="0"/>
      <p:bldP spid="20" grpId="0" animBg="1"/>
      <p:bldP spid="14"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開発過程 </a:t>
            </a:r>
            <a:r>
              <a:rPr kumimoji="1" lang="en-US" altLang="ja-JP" b="1" dirty="0"/>
              <a:t>– </a:t>
            </a:r>
            <a:r>
              <a:rPr kumimoji="1" lang="ja-JP" altLang="en-US" b="1" dirty="0"/>
              <a:t>シミュレーション１</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019148"/>
            <a:ext cx="7886700" cy="4819703"/>
          </a:xfrm>
        </p:spPr>
        <p:txBody>
          <a:bodyPr>
            <a:normAutofit/>
          </a:bodyPr>
          <a:lstStyle/>
          <a:p>
            <a:pPr marL="514350" indent="-514350">
              <a:lnSpc>
                <a:spcPct val="150000"/>
              </a:lnSpc>
              <a:buFont typeface="+mj-lt"/>
              <a:buAutoNum type="arabicPeriod"/>
            </a:pPr>
            <a:r>
              <a:rPr lang="ja-JP" altLang="en-US" dirty="0"/>
              <a:t>マップ表示</a:t>
            </a:r>
            <a:endParaRPr lang="en-US" altLang="ja-JP" dirty="0"/>
          </a:p>
          <a:p>
            <a:pPr lvl="1">
              <a:lnSpc>
                <a:spcPct val="150000"/>
              </a:lnSpc>
            </a:pPr>
            <a:r>
              <a:rPr lang="ja-JP" altLang="en-US" dirty="0"/>
              <a:t>配列を用いた格子状地図の表示</a:t>
            </a:r>
            <a:endParaRPr lang="en-US" altLang="ja-JP" dirty="0"/>
          </a:p>
          <a:p>
            <a:pPr lvl="1">
              <a:lnSpc>
                <a:spcPct val="150000"/>
              </a:lnSpc>
            </a:pPr>
            <a:r>
              <a:rPr lang="ja-JP" altLang="en-US" dirty="0"/>
              <a:t>クリックによる始点終点の任意設定</a:t>
            </a:r>
            <a:endParaRPr lang="en-US" altLang="ja-JP" dirty="0"/>
          </a:p>
          <a:p>
            <a:pPr marL="514350" indent="-514350">
              <a:lnSpc>
                <a:spcPct val="150000"/>
              </a:lnSpc>
              <a:buFont typeface="+mj-lt"/>
              <a:buAutoNum type="arabicPeriod"/>
            </a:pPr>
            <a:endParaRPr lang="en-US" altLang="ja-JP" dirty="0"/>
          </a:p>
        </p:txBody>
      </p:sp>
      <p:pic>
        <p:nvPicPr>
          <p:cNvPr id="5" name="図 4">
            <a:extLst>
              <a:ext uri="{FF2B5EF4-FFF2-40B4-BE49-F238E27FC236}">
                <a16:creationId xmlns:a16="http://schemas.microsoft.com/office/drawing/2014/main" id="{63210C45-7466-460F-9318-EC64545AD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289" y="3091452"/>
            <a:ext cx="3401421" cy="3401421"/>
          </a:xfrm>
          <a:prstGeom prst="rect">
            <a:avLst/>
          </a:prstGeom>
          <a:ln>
            <a:noFill/>
          </a:ln>
          <a:effectLst>
            <a:outerShdw blurRad="190500" algn="tl" rotWithShape="0">
              <a:srgbClr val="000000">
                <a:alpha val="70000"/>
              </a:srgbClr>
            </a:outerShdw>
          </a:effectLst>
        </p:spPr>
      </p:pic>
      <p:sp>
        <p:nvSpPr>
          <p:cNvPr id="6" name="テキスト ボックス 5">
            <a:extLst>
              <a:ext uri="{FF2B5EF4-FFF2-40B4-BE49-F238E27FC236}">
                <a16:creationId xmlns:a16="http://schemas.microsoft.com/office/drawing/2014/main" id="{B1201365-65A1-4EEA-A47E-EDCC4E0F9AB6}"/>
              </a:ext>
            </a:extLst>
          </p:cNvPr>
          <p:cNvSpPr txBox="1"/>
          <p:nvPr/>
        </p:nvSpPr>
        <p:spPr>
          <a:xfrm>
            <a:off x="3110728" y="3772126"/>
            <a:ext cx="378143" cy="261610"/>
          </a:xfrm>
          <a:prstGeom prst="rect">
            <a:avLst/>
          </a:prstGeom>
          <a:noFill/>
        </p:spPr>
        <p:txBody>
          <a:bodyPr wrap="square" rtlCol="0">
            <a:spAutoFit/>
          </a:bodyPr>
          <a:lstStyle/>
          <a:p>
            <a:r>
              <a:rPr kumimoji="1" lang="ja-JP" altLang="en-US" sz="1100" dirty="0">
                <a:solidFill>
                  <a:srgbClr val="FF0000"/>
                </a:solidFill>
              </a:rPr>
              <a:t>●</a:t>
            </a:r>
          </a:p>
        </p:txBody>
      </p:sp>
    </p:spTree>
    <p:extLst>
      <p:ext uri="{BB962C8B-B14F-4D97-AF65-F5344CB8AC3E}">
        <p14:creationId xmlns:p14="http://schemas.microsoft.com/office/powerpoint/2010/main" val="4099366197"/>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開発過程 </a:t>
            </a:r>
            <a:r>
              <a:rPr kumimoji="1" lang="en-US" altLang="ja-JP" b="1" dirty="0"/>
              <a:t>– </a:t>
            </a:r>
            <a:r>
              <a:rPr kumimoji="1" lang="ja-JP" altLang="en-US" b="1" dirty="0"/>
              <a:t>シミュレーション２</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054511"/>
            <a:ext cx="7886700" cy="4819703"/>
          </a:xfrm>
        </p:spPr>
        <p:txBody>
          <a:bodyPr>
            <a:normAutofit/>
          </a:bodyPr>
          <a:lstStyle/>
          <a:p>
            <a:pPr marL="514350" indent="-514350">
              <a:lnSpc>
                <a:spcPct val="150000"/>
              </a:lnSpc>
              <a:buFont typeface="+mj-lt"/>
              <a:buAutoNum type="arabicPeriod" startAt="2"/>
            </a:pPr>
            <a:r>
              <a:rPr lang="ja-JP" altLang="en-US" dirty="0"/>
              <a:t>探索結果経路のシミュレーション表示</a:t>
            </a:r>
            <a:endParaRPr lang="en-US" altLang="ja-JP" dirty="0"/>
          </a:p>
          <a:p>
            <a:pPr lvl="1">
              <a:lnSpc>
                <a:spcPct val="150000"/>
              </a:lnSpc>
            </a:pPr>
            <a:r>
              <a:rPr lang="ja-JP" altLang="en-US" dirty="0"/>
              <a:t>探索結果のマップを基に経路を描画</a:t>
            </a:r>
            <a:endParaRPr lang="en-US" altLang="ja-JP" dirty="0"/>
          </a:p>
          <a:p>
            <a:pPr lvl="1">
              <a:lnSpc>
                <a:spcPct val="150000"/>
              </a:lnSpc>
            </a:pPr>
            <a:r>
              <a:rPr lang="ja-JP" altLang="en-US" dirty="0"/>
              <a:t>表示経路上を</a:t>
            </a:r>
            <a:r>
              <a:rPr lang="ja-JP" altLang="en-US" dirty="0">
                <a:solidFill>
                  <a:srgbClr val="FF0000"/>
                </a:solidFill>
              </a:rPr>
              <a:t>●</a:t>
            </a:r>
            <a:r>
              <a:rPr lang="ja-JP" altLang="en-US" dirty="0"/>
              <a:t>が移動</a:t>
            </a:r>
            <a:endParaRPr lang="en-US" altLang="ja-JP" dirty="0"/>
          </a:p>
          <a:p>
            <a:pPr marL="971550" lvl="1" indent="-514350">
              <a:lnSpc>
                <a:spcPct val="150000"/>
              </a:lnSpc>
              <a:buFont typeface="+mj-lt"/>
              <a:buAutoNum type="arabicPeriod"/>
            </a:pPr>
            <a:endParaRPr lang="en-US" altLang="ja-JP" dirty="0"/>
          </a:p>
          <a:p>
            <a:pPr marL="514350" indent="-514350">
              <a:lnSpc>
                <a:spcPct val="150000"/>
              </a:lnSpc>
              <a:buFont typeface="+mj-lt"/>
              <a:buAutoNum type="arabicPeriod" startAt="2"/>
            </a:pPr>
            <a:endParaRPr lang="en-US" altLang="ja-JP" dirty="0"/>
          </a:p>
        </p:txBody>
      </p:sp>
      <p:pic>
        <p:nvPicPr>
          <p:cNvPr id="5" name="図 4">
            <a:extLst>
              <a:ext uri="{FF2B5EF4-FFF2-40B4-BE49-F238E27FC236}">
                <a16:creationId xmlns:a16="http://schemas.microsoft.com/office/drawing/2014/main" id="{9DA99921-F858-4EBC-8A8E-0506414D1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052" y="3128881"/>
            <a:ext cx="4377895" cy="3434717"/>
          </a:xfrm>
          <a:prstGeom prst="rect">
            <a:avLst/>
          </a:prstGeom>
          <a:ln>
            <a:noFill/>
          </a:ln>
          <a:effectLst>
            <a:outerShdw blurRad="190500" algn="tl" rotWithShape="0">
              <a:srgbClr val="000000">
                <a:alpha val="70000"/>
              </a:srgbClr>
            </a:outerShdw>
          </a:effectLst>
        </p:spPr>
      </p:pic>
      <p:sp>
        <p:nvSpPr>
          <p:cNvPr id="6" name="テキスト ボックス 5">
            <a:extLst>
              <a:ext uri="{FF2B5EF4-FFF2-40B4-BE49-F238E27FC236}">
                <a16:creationId xmlns:a16="http://schemas.microsoft.com/office/drawing/2014/main" id="{A611935C-A9C6-4420-A8EA-C61BED148271}"/>
              </a:ext>
            </a:extLst>
          </p:cNvPr>
          <p:cNvSpPr txBox="1"/>
          <p:nvPr/>
        </p:nvSpPr>
        <p:spPr>
          <a:xfrm>
            <a:off x="4300899" y="4519612"/>
            <a:ext cx="378143" cy="261610"/>
          </a:xfrm>
          <a:prstGeom prst="rect">
            <a:avLst/>
          </a:prstGeom>
          <a:noFill/>
        </p:spPr>
        <p:txBody>
          <a:bodyPr wrap="square" rtlCol="0">
            <a:spAutoFit/>
          </a:bodyPr>
          <a:lstStyle/>
          <a:p>
            <a:r>
              <a:rPr kumimoji="1" lang="ja-JP" altLang="en-US" sz="1100" dirty="0">
                <a:solidFill>
                  <a:srgbClr val="FF0000"/>
                </a:solidFill>
              </a:rPr>
              <a:t>●</a:t>
            </a:r>
          </a:p>
        </p:txBody>
      </p:sp>
    </p:spTree>
    <p:extLst>
      <p:ext uri="{BB962C8B-B14F-4D97-AF65-F5344CB8AC3E}">
        <p14:creationId xmlns:p14="http://schemas.microsoft.com/office/powerpoint/2010/main" val="3179115177"/>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開発過程 </a:t>
            </a:r>
            <a:r>
              <a:rPr kumimoji="1" lang="en-US" altLang="ja-JP" b="1" dirty="0"/>
              <a:t>– </a:t>
            </a:r>
            <a:r>
              <a:rPr kumimoji="1" lang="ja-JP" altLang="en-US" b="1" dirty="0"/>
              <a:t>シミュレーション３</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054511"/>
            <a:ext cx="8326507" cy="5194805"/>
          </a:xfrm>
        </p:spPr>
        <p:txBody>
          <a:bodyPr>
            <a:normAutofit/>
          </a:bodyPr>
          <a:lstStyle/>
          <a:p>
            <a:pPr marL="514350" indent="-514350">
              <a:lnSpc>
                <a:spcPct val="150000"/>
              </a:lnSpc>
              <a:buFont typeface="+mj-lt"/>
              <a:buAutoNum type="arabicPeriod" startAt="3"/>
            </a:pPr>
            <a:r>
              <a:rPr lang="ja-JP" altLang="en-US" dirty="0"/>
              <a:t>複数人数同時シミュレーション</a:t>
            </a:r>
            <a:endParaRPr lang="en-US" altLang="ja-JP" dirty="0"/>
          </a:p>
          <a:p>
            <a:pPr lvl="1">
              <a:lnSpc>
                <a:spcPct val="150000"/>
              </a:lnSpc>
            </a:pPr>
            <a:r>
              <a:rPr lang="ja-JP" altLang="en-US" dirty="0"/>
              <a:t>ランダムでスタート地点を決定</a:t>
            </a:r>
            <a:endParaRPr lang="en-US" altLang="ja-JP" dirty="0"/>
          </a:p>
          <a:p>
            <a:pPr lvl="1">
              <a:lnSpc>
                <a:spcPct val="150000"/>
              </a:lnSpc>
            </a:pPr>
            <a:r>
              <a:rPr lang="ja-JP" altLang="en-US" dirty="0"/>
              <a:t>同様に経路探索・シミュレーション</a:t>
            </a:r>
            <a:endParaRPr lang="en-US" altLang="ja-JP" dirty="0"/>
          </a:p>
        </p:txBody>
      </p:sp>
      <p:pic>
        <p:nvPicPr>
          <p:cNvPr id="5" name="図 4">
            <a:extLst>
              <a:ext uri="{FF2B5EF4-FFF2-40B4-BE49-F238E27FC236}">
                <a16:creationId xmlns:a16="http://schemas.microsoft.com/office/drawing/2014/main" id="{55CB0AE6-019E-4AA4-B3AC-1B3359FD3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875" y="3081336"/>
            <a:ext cx="3778250" cy="36433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83554585"/>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開発過程 </a:t>
            </a:r>
            <a:r>
              <a:rPr kumimoji="1" lang="en-US" altLang="ja-JP" b="1" dirty="0"/>
              <a:t>– </a:t>
            </a:r>
            <a:r>
              <a:rPr kumimoji="1" lang="ja-JP" altLang="en-US" b="1" dirty="0"/>
              <a:t>シミュレーション４</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054511"/>
            <a:ext cx="8326507" cy="5194805"/>
          </a:xfrm>
        </p:spPr>
        <p:txBody>
          <a:bodyPr>
            <a:normAutofit/>
          </a:bodyPr>
          <a:lstStyle/>
          <a:p>
            <a:pPr marL="514350" indent="-514350">
              <a:lnSpc>
                <a:spcPct val="150000"/>
              </a:lnSpc>
              <a:buFont typeface="+mj-lt"/>
              <a:buAutoNum type="arabicPeriod" startAt="4"/>
            </a:pPr>
            <a:r>
              <a:rPr lang="ja-JP" altLang="en-US" dirty="0"/>
              <a:t>ユーザによる障害の追加</a:t>
            </a:r>
            <a:endParaRPr lang="en-US" altLang="ja-JP" dirty="0"/>
          </a:p>
          <a:p>
            <a:pPr lvl="1">
              <a:lnSpc>
                <a:spcPct val="150000"/>
              </a:lnSpc>
            </a:pPr>
            <a:r>
              <a:rPr lang="ja-JP" altLang="en-US" dirty="0"/>
              <a:t>地図の横にボタンを設置</a:t>
            </a:r>
            <a:endParaRPr lang="en-US" altLang="ja-JP" dirty="0"/>
          </a:p>
          <a:p>
            <a:pPr lvl="1">
              <a:lnSpc>
                <a:spcPct val="150000"/>
              </a:lnSpc>
            </a:pPr>
            <a:r>
              <a:rPr lang="ja-JP" altLang="en-US" dirty="0"/>
              <a:t>障害を反映させたマップ情報をアルゴリズムに渡す</a:t>
            </a:r>
            <a:endParaRPr lang="en-US" altLang="ja-JP" dirty="0"/>
          </a:p>
          <a:p>
            <a:pPr lvl="1">
              <a:lnSpc>
                <a:spcPct val="150000"/>
              </a:lnSpc>
            </a:pPr>
            <a:r>
              <a:rPr lang="ja-JP" altLang="en-US" dirty="0"/>
              <a:t>再検索結果を基にシミュレーション表示</a:t>
            </a:r>
            <a:endParaRPr lang="en-US" altLang="ja-JP" dirty="0"/>
          </a:p>
          <a:p>
            <a:pPr marL="514350" indent="-514350">
              <a:lnSpc>
                <a:spcPct val="150000"/>
              </a:lnSpc>
              <a:buFont typeface="+mj-lt"/>
              <a:buAutoNum type="arabicPeriod" startAt="4"/>
            </a:pPr>
            <a:endParaRPr lang="en-US" altLang="ja-JP" dirty="0"/>
          </a:p>
        </p:txBody>
      </p:sp>
      <p:pic>
        <p:nvPicPr>
          <p:cNvPr id="7" name="図 6">
            <a:extLst>
              <a:ext uri="{FF2B5EF4-FFF2-40B4-BE49-F238E27FC236}">
                <a16:creationId xmlns:a16="http://schemas.microsoft.com/office/drawing/2014/main" id="{A9C49C15-F402-4F1F-BBAF-9AD2A5852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503" y="3651913"/>
            <a:ext cx="3756993" cy="29925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76090769"/>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C579D41-A971-41A5-A488-F80BF17AF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73" y="184028"/>
            <a:ext cx="8191353" cy="6536611"/>
          </a:xfrm>
          <a:prstGeom prst="rect">
            <a:avLst/>
          </a:prstGeom>
        </p:spPr>
      </p:pic>
      <p:pic>
        <p:nvPicPr>
          <p:cNvPr id="5" name="図 4">
            <a:extLst>
              <a:ext uri="{FF2B5EF4-FFF2-40B4-BE49-F238E27FC236}">
                <a16:creationId xmlns:a16="http://schemas.microsoft.com/office/drawing/2014/main" id="{2DE53485-9D15-4D94-B109-73BBC795ED5D}"/>
              </a:ext>
            </a:extLst>
          </p:cNvPr>
          <p:cNvPicPr>
            <a:picLocks noChangeAspect="1"/>
          </p:cNvPicPr>
          <p:nvPr/>
        </p:nvPicPr>
        <p:blipFill rotWithShape="1">
          <a:blip r:embed="rId4">
            <a:extLst>
              <a:ext uri="{28A0092B-C50C-407E-A947-70E740481C1C}">
                <a14:useLocalDpi xmlns:a14="http://schemas.microsoft.com/office/drawing/2010/main" val="0"/>
              </a:ext>
            </a:extLst>
          </a:blip>
          <a:srcRect r="494" b="980"/>
          <a:stretch/>
        </p:blipFill>
        <p:spPr>
          <a:xfrm>
            <a:off x="476323" y="184028"/>
            <a:ext cx="8187704" cy="6489944"/>
          </a:xfrm>
          <a:prstGeom prst="rect">
            <a:avLst/>
          </a:prstGeom>
        </p:spPr>
      </p:pic>
    </p:spTree>
    <p:extLst>
      <p:ext uri="{BB962C8B-B14F-4D97-AF65-F5344CB8AC3E}">
        <p14:creationId xmlns:p14="http://schemas.microsoft.com/office/powerpoint/2010/main" val="407492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開発過程 </a:t>
            </a:r>
            <a:r>
              <a:rPr kumimoji="1" lang="en-US" altLang="ja-JP" b="1" dirty="0"/>
              <a:t>– </a:t>
            </a:r>
            <a:r>
              <a:rPr kumimoji="1" lang="ja-JP" altLang="en-US" b="1" dirty="0"/>
              <a:t>シミュレーション３</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054511"/>
            <a:ext cx="7886700" cy="4819703"/>
          </a:xfrm>
        </p:spPr>
        <p:txBody>
          <a:bodyPr>
            <a:normAutofit/>
          </a:bodyPr>
          <a:lstStyle/>
          <a:p>
            <a:pPr marL="514350" indent="-514350">
              <a:lnSpc>
                <a:spcPct val="150000"/>
              </a:lnSpc>
              <a:buFont typeface="+mj-lt"/>
              <a:buAutoNum type="arabicPeriod" startAt="5"/>
            </a:pPr>
            <a:r>
              <a:rPr lang="ja-JP" altLang="en-US" dirty="0"/>
              <a:t>実際の地図への応用</a:t>
            </a:r>
            <a:endParaRPr lang="en-US" altLang="ja-JP" dirty="0"/>
          </a:p>
          <a:p>
            <a:pPr lvl="1">
              <a:lnSpc>
                <a:spcPct val="150000"/>
              </a:lnSpc>
            </a:pPr>
            <a:r>
              <a:rPr lang="ja-JP" altLang="en-US" dirty="0"/>
              <a:t>地図画像を読み込み、道とそれ以外を判断</a:t>
            </a:r>
            <a:endParaRPr lang="en-US" altLang="ja-JP" dirty="0"/>
          </a:p>
          <a:p>
            <a:pPr lvl="1">
              <a:lnSpc>
                <a:spcPct val="150000"/>
              </a:lnSpc>
            </a:pPr>
            <a:r>
              <a:rPr lang="ja-JP" altLang="en-US" dirty="0"/>
              <a:t>その情報をもとにマップ情報を作成</a:t>
            </a:r>
            <a:endParaRPr lang="en-US" altLang="ja-JP" dirty="0"/>
          </a:p>
          <a:p>
            <a:pPr marL="514350" indent="-514350">
              <a:lnSpc>
                <a:spcPct val="150000"/>
              </a:lnSpc>
              <a:buFont typeface="+mj-lt"/>
              <a:buAutoNum type="arabicPeriod" startAt="5"/>
            </a:pPr>
            <a:endParaRPr lang="en-US" altLang="ja-JP" dirty="0"/>
          </a:p>
        </p:txBody>
      </p:sp>
      <p:pic>
        <p:nvPicPr>
          <p:cNvPr id="5" name="図 4">
            <a:extLst>
              <a:ext uri="{FF2B5EF4-FFF2-40B4-BE49-F238E27FC236}">
                <a16:creationId xmlns:a16="http://schemas.microsoft.com/office/drawing/2014/main" id="{AA14D1A8-C377-4E81-8BE7-4C9A3A83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904" y="3087701"/>
            <a:ext cx="4587746" cy="36274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85371279"/>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ローチャート: 代替処理 4">
            <a:extLst>
              <a:ext uri="{FF2B5EF4-FFF2-40B4-BE49-F238E27FC236}">
                <a16:creationId xmlns:a16="http://schemas.microsoft.com/office/drawing/2014/main" id="{8CF2BE07-DBD8-4D62-BA6E-2530F2DD4E80}"/>
              </a:ext>
            </a:extLst>
          </p:cNvPr>
          <p:cNvSpPr/>
          <p:nvPr/>
        </p:nvSpPr>
        <p:spPr>
          <a:xfrm>
            <a:off x="554907" y="1360211"/>
            <a:ext cx="5764777" cy="159639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6" name="フローチャート: 代替処理 5">
            <a:extLst>
              <a:ext uri="{FF2B5EF4-FFF2-40B4-BE49-F238E27FC236}">
                <a16:creationId xmlns:a16="http://schemas.microsoft.com/office/drawing/2014/main" id="{D78E464D-1F45-4E6B-A9E1-832045366ABC}"/>
              </a:ext>
            </a:extLst>
          </p:cNvPr>
          <p:cNvSpPr/>
          <p:nvPr/>
        </p:nvSpPr>
        <p:spPr>
          <a:xfrm>
            <a:off x="554907" y="3554361"/>
            <a:ext cx="6937274" cy="2588342"/>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lang="ja-JP" altLang="en-US" b="1" dirty="0"/>
              <a:t>プロジェクトの</a:t>
            </a:r>
            <a:r>
              <a:rPr kumimoji="1" lang="ja-JP" altLang="en-US" b="1" dirty="0"/>
              <a:t>目的</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49822"/>
            <a:ext cx="7886700" cy="5353665"/>
          </a:xfrm>
        </p:spPr>
        <p:txBody>
          <a:bodyPr>
            <a:normAutofit/>
          </a:bodyPr>
          <a:lstStyle/>
          <a:p>
            <a:pPr marL="0" indent="0">
              <a:lnSpc>
                <a:spcPct val="150000"/>
              </a:lnSpc>
              <a:buNone/>
            </a:pPr>
            <a:r>
              <a:rPr kumimoji="1" lang="ja-JP" altLang="en-US" dirty="0"/>
              <a:t>災害時に役立つツールが欲しい</a:t>
            </a:r>
            <a:endParaRPr kumimoji="1" lang="en-US" altLang="ja-JP" dirty="0"/>
          </a:p>
          <a:p>
            <a:pPr lvl="1">
              <a:lnSpc>
                <a:spcPct val="100000"/>
              </a:lnSpc>
            </a:pPr>
            <a:r>
              <a:rPr kumimoji="1" lang="ja-JP" altLang="en-US" dirty="0"/>
              <a:t>自然災害が多い</a:t>
            </a:r>
            <a:endParaRPr kumimoji="1" lang="en-US" altLang="ja-JP" dirty="0"/>
          </a:p>
          <a:p>
            <a:pPr lvl="1">
              <a:lnSpc>
                <a:spcPct val="100000"/>
              </a:lnSpc>
            </a:pPr>
            <a:r>
              <a:rPr kumimoji="1" lang="ja-JP" altLang="en-US" dirty="0"/>
              <a:t>被害、混乱を押さえたい</a:t>
            </a:r>
            <a:endParaRPr kumimoji="1" lang="en-US" altLang="ja-JP" dirty="0"/>
          </a:p>
          <a:p>
            <a:pPr marL="457200" lvl="1" indent="0">
              <a:lnSpc>
                <a:spcPct val="200000"/>
              </a:lnSpc>
              <a:buNone/>
            </a:pPr>
            <a:endParaRPr lang="en-US" altLang="ja-JP" dirty="0"/>
          </a:p>
          <a:p>
            <a:pPr marL="0" indent="0">
              <a:lnSpc>
                <a:spcPct val="100000"/>
              </a:lnSpc>
              <a:buNone/>
            </a:pPr>
            <a:r>
              <a:rPr kumimoji="1" lang="ja-JP" altLang="en-US" dirty="0"/>
              <a:t>「災害時の避難に使えるマップ」の開発</a:t>
            </a:r>
            <a:endParaRPr kumimoji="1" lang="en-US" altLang="ja-JP" dirty="0"/>
          </a:p>
          <a:p>
            <a:pPr lvl="1">
              <a:lnSpc>
                <a:spcPct val="150000"/>
              </a:lnSpc>
            </a:pPr>
            <a:r>
              <a:rPr kumimoji="1" lang="ja-JP" altLang="en-US" dirty="0"/>
              <a:t>道路障害を考慮</a:t>
            </a:r>
            <a:endParaRPr kumimoji="1" lang="en-US" altLang="ja-JP" dirty="0"/>
          </a:p>
          <a:p>
            <a:pPr lvl="1">
              <a:lnSpc>
                <a:spcPct val="100000"/>
              </a:lnSpc>
            </a:pPr>
            <a:r>
              <a:rPr kumimoji="1" lang="ja-JP" altLang="en-US" dirty="0"/>
              <a:t>安全</a:t>
            </a:r>
            <a:endParaRPr kumimoji="1" lang="en-US" altLang="ja-JP" dirty="0"/>
          </a:p>
          <a:p>
            <a:pPr lvl="1">
              <a:lnSpc>
                <a:spcPct val="100000"/>
              </a:lnSpc>
            </a:pPr>
            <a:r>
              <a:rPr lang="ja-JP" altLang="en-US" dirty="0"/>
              <a:t>時間短縮</a:t>
            </a:r>
            <a:endParaRPr lang="en-US" altLang="ja-JP" dirty="0"/>
          </a:p>
          <a:p>
            <a:pPr marL="457200" lvl="1" indent="0">
              <a:lnSpc>
                <a:spcPct val="100000"/>
              </a:lnSpc>
              <a:buNone/>
            </a:pPr>
            <a:r>
              <a:rPr kumimoji="1" lang="ja-JP" altLang="en-US" dirty="0"/>
              <a:t>以上のような経路を提示</a:t>
            </a:r>
            <a:endParaRPr kumimoji="1" lang="en-US" altLang="ja-JP" dirty="0"/>
          </a:p>
          <a:p>
            <a:pPr lvl="1">
              <a:lnSpc>
                <a:spcPct val="100000"/>
              </a:lnSpc>
            </a:pPr>
            <a:endParaRPr kumimoji="1" lang="en-US" altLang="ja-JP" dirty="0"/>
          </a:p>
          <a:p>
            <a:pPr lvl="1">
              <a:lnSpc>
                <a:spcPct val="100000"/>
              </a:lnSpc>
            </a:pPr>
            <a:endParaRPr kumimoji="1" lang="en-US" altLang="ja-JP" dirty="0"/>
          </a:p>
          <a:p>
            <a:pPr lvl="1">
              <a:lnSpc>
                <a:spcPct val="150000"/>
              </a:lnSpc>
            </a:pPr>
            <a:endParaRPr kumimoji="1" lang="en-US" altLang="ja-JP" dirty="0"/>
          </a:p>
        </p:txBody>
      </p:sp>
      <p:sp>
        <p:nvSpPr>
          <p:cNvPr id="4" name="矢印: 下 3">
            <a:extLst>
              <a:ext uri="{FF2B5EF4-FFF2-40B4-BE49-F238E27FC236}">
                <a16:creationId xmlns:a16="http://schemas.microsoft.com/office/drawing/2014/main" id="{63B4F56C-0C84-478C-8A03-B9051B60D1B5}"/>
              </a:ext>
            </a:extLst>
          </p:cNvPr>
          <p:cNvSpPr/>
          <p:nvPr/>
        </p:nvSpPr>
        <p:spPr>
          <a:xfrm>
            <a:off x="3050149" y="3036109"/>
            <a:ext cx="387146" cy="45239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425411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システム構成</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49930" y="1238833"/>
            <a:ext cx="7886700" cy="4819703"/>
          </a:xfrm>
        </p:spPr>
        <p:txBody>
          <a:bodyPr>
            <a:normAutofit/>
          </a:bodyPr>
          <a:lstStyle/>
          <a:p>
            <a:pPr marL="0" indent="0">
              <a:lnSpc>
                <a:spcPct val="150000"/>
              </a:lnSpc>
              <a:buNone/>
            </a:pPr>
            <a:endParaRPr lang="en-US" altLang="ja-JP" dirty="0"/>
          </a:p>
          <a:p>
            <a:pPr marL="514350" indent="-514350">
              <a:lnSpc>
                <a:spcPct val="150000"/>
              </a:lnSpc>
              <a:buFont typeface="+mj-lt"/>
              <a:buAutoNum type="arabicPeriod" startAt="5"/>
            </a:pPr>
            <a:endParaRPr lang="en-US" altLang="ja-JP" dirty="0"/>
          </a:p>
        </p:txBody>
      </p:sp>
      <p:sp>
        <p:nvSpPr>
          <p:cNvPr id="5" name="フローチャート: 代替処理 4">
            <a:extLst>
              <a:ext uri="{FF2B5EF4-FFF2-40B4-BE49-F238E27FC236}">
                <a16:creationId xmlns:a16="http://schemas.microsoft.com/office/drawing/2014/main" id="{297575CF-2767-49BA-93D1-110FAA7780E5}"/>
              </a:ext>
            </a:extLst>
          </p:cNvPr>
          <p:cNvSpPr/>
          <p:nvPr/>
        </p:nvSpPr>
        <p:spPr>
          <a:xfrm>
            <a:off x="5863519" y="2611187"/>
            <a:ext cx="2584878" cy="743491"/>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150000"/>
              </a:lnSpc>
              <a:buFont typeface="Arial" panose="020B0604020202020204" pitchFamily="34" charset="0"/>
              <a:buChar char="•"/>
            </a:pPr>
            <a:r>
              <a:rPr kumimoji="1" lang="ja-JP" altLang="en-US" sz="2400" dirty="0"/>
              <a:t>最短経路探索</a:t>
            </a:r>
            <a:endParaRPr kumimoji="1" lang="en-US" altLang="ja-JP" sz="2400" dirty="0"/>
          </a:p>
        </p:txBody>
      </p:sp>
      <p:sp>
        <p:nvSpPr>
          <p:cNvPr id="6" name="正方形/長方形 5">
            <a:extLst>
              <a:ext uri="{FF2B5EF4-FFF2-40B4-BE49-F238E27FC236}">
                <a16:creationId xmlns:a16="http://schemas.microsoft.com/office/drawing/2014/main" id="{4C940735-E7CB-483A-AFDA-2EF324753F87}"/>
              </a:ext>
            </a:extLst>
          </p:cNvPr>
          <p:cNvSpPr/>
          <p:nvPr/>
        </p:nvSpPr>
        <p:spPr>
          <a:xfrm>
            <a:off x="5843826" y="1334143"/>
            <a:ext cx="2741875" cy="553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dirty="0"/>
              <a:t>アルゴリズム</a:t>
            </a:r>
          </a:p>
        </p:txBody>
      </p:sp>
      <p:sp>
        <p:nvSpPr>
          <p:cNvPr id="7" name="フローチャート: 代替処理 6">
            <a:extLst>
              <a:ext uri="{FF2B5EF4-FFF2-40B4-BE49-F238E27FC236}">
                <a16:creationId xmlns:a16="http://schemas.microsoft.com/office/drawing/2014/main" id="{2333CE75-B506-41A6-B44B-FFD469307E2D}"/>
              </a:ext>
            </a:extLst>
          </p:cNvPr>
          <p:cNvSpPr/>
          <p:nvPr/>
        </p:nvSpPr>
        <p:spPr>
          <a:xfrm>
            <a:off x="290287" y="2387706"/>
            <a:ext cx="4659610" cy="1190454"/>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marL="342900" indent="-342900">
              <a:lnSpc>
                <a:spcPct val="150000"/>
              </a:lnSpc>
              <a:buFont typeface="Arial" panose="020B0604020202020204" pitchFamily="34" charset="0"/>
              <a:buChar char="•"/>
            </a:pPr>
            <a:r>
              <a:rPr kumimoji="1" lang="ja-JP" altLang="en-US" sz="2400" dirty="0"/>
              <a:t>マップ表示</a:t>
            </a:r>
            <a:endParaRPr kumimoji="1" lang="en-US" altLang="ja-JP" sz="2400" dirty="0"/>
          </a:p>
          <a:p>
            <a:pPr marL="342900" indent="-342900">
              <a:lnSpc>
                <a:spcPct val="150000"/>
              </a:lnSpc>
              <a:buFont typeface="Arial" panose="020B0604020202020204" pitchFamily="34" charset="0"/>
              <a:buChar char="•"/>
            </a:pPr>
            <a:r>
              <a:rPr kumimoji="1" lang="ja-JP" altLang="en-US" sz="2400" dirty="0"/>
              <a:t>スタート、ゴール地点の設定</a:t>
            </a:r>
            <a:endParaRPr kumimoji="1" lang="en-US" altLang="ja-JP" sz="2400" dirty="0"/>
          </a:p>
        </p:txBody>
      </p:sp>
      <p:sp>
        <p:nvSpPr>
          <p:cNvPr id="8" name="正方形/長方形 7">
            <a:extLst>
              <a:ext uri="{FF2B5EF4-FFF2-40B4-BE49-F238E27FC236}">
                <a16:creationId xmlns:a16="http://schemas.microsoft.com/office/drawing/2014/main" id="{5D0692B2-E89A-4E12-ADE6-7EE4C0F5533F}"/>
              </a:ext>
            </a:extLst>
          </p:cNvPr>
          <p:cNvSpPr/>
          <p:nvPr/>
        </p:nvSpPr>
        <p:spPr>
          <a:xfrm>
            <a:off x="1175911" y="1327940"/>
            <a:ext cx="2888361" cy="55341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b="1" dirty="0"/>
              <a:t>シミュレーション</a:t>
            </a:r>
          </a:p>
        </p:txBody>
      </p:sp>
      <p:sp>
        <p:nvSpPr>
          <p:cNvPr id="9" name="矢印: 右 8">
            <a:extLst>
              <a:ext uri="{FF2B5EF4-FFF2-40B4-BE49-F238E27FC236}">
                <a16:creationId xmlns:a16="http://schemas.microsoft.com/office/drawing/2014/main" id="{931B2A1D-48CE-4ECA-95A6-BA611A083933}"/>
              </a:ext>
            </a:extLst>
          </p:cNvPr>
          <p:cNvSpPr/>
          <p:nvPr/>
        </p:nvSpPr>
        <p:spPr>
          <a:xfrm>
            <a:off x="5017611" y="2954089"/>
            <a:ext cx="778193" cy="22604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10" name="フローチャート: 代替処理 9">
            <a:extLst>
              <a:ext uri="{FF2B5EF4-FFF2-40B4-BE49-F238E27FC236}">
                <a16:creationId xmlns:a16="http://schemas.microsoft.com/office/drawing/2014/main" id="{479BB948-757A-4B00-99B6-40201E952515}"/>
              </a:ext>
            </a:extLst>
          </p:cNvPr>
          <p:cNvSpPr/>
          <p:nvPr/>
        </p:nvSpPr>
        <p:spPr>
          <a:xfrm>
            <a:off x="290286" y="3994220"/>
            <a:ext cx="4741614" cy="1886692"/>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marL="342900" indent="-342900">
              <a:lnSpc>
                <a:spcPct val="150000"/>
              </a:lnSpc>
              <a:buFont typeface="Arial" panose="020B0604020202020204" pitchFamily="34" charset="0"/>
              <a:buChar char="•"/>
            </a:pPr>
            <a:r>
              <a:rPr kumimoji="1" lang="ja-JP" altLang="en-US" sz="2400" dirty="0"/>
              <a:t>経路表示、シミュレーション</a:t>
            </a:r>
            <a:endParaRPr kumimoji="1" lang="en-US" altLang="ja-JP" sz="2400" dirty="0"/>
          </a:p>
          <a:p>
            <a:pPr marL="342900" indent="-342900">
              <a:lnSpc>
                <a:spcPct val="150000"/>
              </a:lnSpc>
              <a:buFont typeface="Arial" panose="020B0604020202020204" pitchFamily="34" charset="0"/>
              <a:buChar char="•"/>
            </a:pPr>
            <a:r>
              <a:rPr kumimoji="1" lang="ja-JP" altLang="en-US" sz="2400" dirty="0"/>
              <a:t>障害の追加</a:t>
            </a:r>
            <a:endParaRPr kumimoji="1" lang="en-US" altLang="ja-JP" sz="2400" dirty="0"/>
          </a:p>
          <a:p>
            <a:pPr marL="342900" indent="-342900">
              <a:lnSpc>
                <a:spcPct val="150000"/>
              </a:lnSpc>
              <a:buFont typeface="Arial" panose="020B0604020202020204" pitchFamily="34" charset="0"/>
              <a:buChar char="•"/>
            </a:pPr>
            <a:r>
              <a:rPr kumimoji="1" lang="ja-JP" altLang="en-US" sz="2400" dirty="0"/>
              <a:t>マップ情報の更新</a:t>
            </a:r>
            <a:endParaRPr kumimoji="1" lang="en-US" altLang="ja-JP" sz="2000" dirty="0"/>
          </a:p>
        </p:txBody>
      </p:sp>
      <p:sp>
        <p:nvSpPr>
          <p:cNvPr id="11" name="矢印: 右 10">
            <a:extLst>
              <a:ext uri="{FF2B5EF4-FFF2-40B4-BE49-F238E27FC236}">
                <a16:creationId xmlns:a16="http://schemas.microsoft.com/office/drawing/2014/main" id="{18243CF6-EA44-48F7-A00B-39C03E95D2E0}"/>
              </a:ext>
            </a:extLst>
          </p:cNvPr>
          <p:cNvSpPr/>
          <p:nvPr/>
        </p:nvSpPr>
        <p:spPr>
          <a:xfrm rot="8616402">
            <a:off x="4943805" y="3591746"/>
            <a:ext cx="880232" cy="2245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13" name="フローチャート: 代替処理 12">
            <a:extLst>
              <a:ext uri="{FF2B5EF4-FFF2-40B4-BE49-F238E27FC236}">
                <a16:creationId xmlns:a16="http://schemas.microsoft.com/office/drawing/2014/main" id="{42A88DB2-4855-4191-9FAC-C934CB04BD1E}"/>
              </a:ext>
            </a:extLst>
          </p:cNvPr>
          <p:cNvSpPr/>
          <p:nvPr/>
        </p:nvSpPr>
        <p:spPr>
          <a:xfrm>
            <a:off x="5664493" y="4571594"/>
            <a:ext cx="3100543" cy="936957"/>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150000"/>
              </a:lnSpc>
              <a:buFont typeface="Arial" panose="020B0604020202020204" pitchFamily="34" charset="0"/>
              <a:buChar char="•"/>
            </a:pPr>
            <a:r>
              <a:rPr kumimoji="1" lang="ja-JP" altLang="en-US" sz="2400" dirty="0"/>
              <a:t>最短経路の再検索</a:t>
            </a:r>
            <a:endParaRPr kumimoji="1" lang="en-US" altLang="ja-JP" sz="2400" dirty="0"/>
          </a:p>
        </p:txBody>
      </p:sp>
      <p:sp>
        <p:nvSpPr>
          <p:cNvPr id="14" name="矢印: 右 13">
            <a:extLst>
              <a:ext uri="{FF2B5EF4-FFF2-40B4-BE49-F238E27FC236}">
                <a16:creationId xmlns:a16="http://schemas.microsoft.com/office/drawing/2014/main" id="{D2EC3915-9510-4F6A-8CF7-11890E580DB7}"/>
              </a:ext>
            </a:extLst>
          </p:cNvPr>
          <p:cNvSpPr/>
          <p:nvPr/>
        </p:nvSpPr>
        <p:spPr>
          <a:xfrm>
            <a:off x="5085326" y="4652770"/>
            <a:ext cx="525742" cy="20213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15" name="矢印: 右 14">
            <a:extLst>
              <a:ext uri="{FF2B5EF4-FFF2-40B4-BE49-F238E27FC236}">
                <a16:creationId xmlns:a16="http://schemas.microsoft.com/office/drawing/2014/main" id="{EC25F7C5-FE06-4034-8D89-394AD182E048}"/>
              </a:ext>
            </a:extLst>
          </p:cNvPr>
          <p:cNvSpPr/>
          <p:nvPr/>
        </p:nvSpPr>
        <p:spPr>
          <a:xfrm rot="10800000">
            <a:off x="5085326" y="5141298"/>
            <a:ext cx="525742" cy="20213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
        <p:nvSpPr>
          <p:cNvPr id="28" name="吹き出し: 折線 27">
            <a:extLst>
              <a:ext uri="{FF2B5EF4-FFF2-40B4-BE49-F238E27FC236}">
                <a16:creationId xmlns:a16="http://schemas.microsoft.com/office/drawing/2014/main" id="{531CE3E4-1CC3-433C-8587-67A24C39B6CD}"/>
              </a:ext>
            </a:extLst>
          </p:cNvPr>
          <p:cNvSpPr/>
          <p:nvPr/>
        </p:nvSpPr>
        <p:spPr>
          <a:xfrm>
            <a:off x="6012683" y="2052771"/>
            <a:ext cx="2749471" cy="483494"/>
          </a:xfrm>
          <a:prstGeom prst="borderCallout2">
            <a:avLst>
              <a:gd name="adj1" fmla="val 18750"/>
              <a:gd name="adj2" fmla="val -8333"/>
              <a:gd name="adj3" fmla="val 18750"/>
              <a:gd name="adj4" fmla="val -16667"/>
              <a:gd name="adj5" fmla="val 199775"/>
              <a:gd name="adj6" fmla="val -278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9" name="テキスト ボックス 28">
            <a:extLst>
              <a:ext uri="{FF2B5EF4-FFF2-40B4-BE49-F238E27FC236}">
                <a16:creationId xmlns:a16="http://schemas.microsoft.com/office/drawing/2014/main" id="{5E14DD05-E81F-47B6-A7DA-A2EC194C63DE}"/>
              </a:ext>
            </a:extLst>
          </p:cNvPr>
          <p:cNvSpPr txBox="1"/>
          <p:nvPr/>
        </p:nvSpPr>
        <p:spPr>
          <a:xfrm>
            <a:off x="6012683" y="2094463"/>
            <a:ext cx="2749471" cy="400110"/>
          </a:xfrm>
          <a:prstGeom prst="rect">
            <a:avLst/>
          </a:prstGeom>
          <a:noFill/>
        </p:spPr>
        <p:txBody>
          <a:bodyPr wrap="square" rtlCol="0">
            <a:spAutoFit/>
          </a:bodyPr>
          <a:lstStyle/>
          <a:p>
            <a:r>
              <a:rPr kumimoji="1" lang="ja-JP" altLang="en-US" sz="2000" dirty="0"/>
              <a:t>マップ情報の受け渡し</a:t>
            </a:r>
          </a:p>
        </p:txBody>
      </p:sp>
    </p:spTree>
    <p:extLst>
      <p:ext uri="{BB962C8B-B14F-4D97-AF65-F5344CB8AC3E}">
        <p14:creationId xmlns:p14="http://schemas.microsoft.com/office/powerpoint/2010/main" val="3538653543"/>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3" grpId="0" animBg="1"/>
      <p:bldP spid="14" grpId="0" animBg="1"/>
      <p:bldP spid="15" grpId="0" animBg="1"/>
      <p:bldP spid="28" grpId="0" animBg="1"/>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実行例</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98068"/>
            <a:ext cx="7886700" cy="4195590"/>
          </a:xfrm>
        </p:spPr>
        <p:txBody>
          <a:bodyPr>
            <a:normAutofit/>
          </a:bodyPr>
          <a:lstStyle/>
          <a:p>
            <a:pPr marL="0" indent="0">
              <a:lnSpc>
                <a:spcPct val="150000"/>
              </a:lnSpc>
              <a:buNone/>
            </a:pPr>
            <a:r>
              <a:rPr lang="ja-JP" altLang="en-US" dirty="0"/>
              <a:t>動画貼り付け</a:t>
            </a:r>
            <a:endParaRPr lang="en-US" altLang="ja-JP" dirty="0"/>
          </a:p>
        </p:txBody>
      </p:sp>
    </p:spTree>
    <p:extLst>
      <p:ext uri="{BB962C8B-B14F-4D97-AF65-F5344CB8AC3E}">
        <p14:creationId xmlns:p14="http://schemas.microsoft.com/office/powerpoint/2010/main" val="651695243"/>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実行例</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98068"/>
            <a:ext cx="7886700" cy="4195590"/>
          </a:xfrm>
        </p:spPr>
        <p:txBody>
          <a:bodyPr>
            <a:normAutofit/>
          </a:bodyPr>
          <a:lstStyle/>
          <a:p>
            <a:pPr marL="0" indent="0">
              <a:lnSpc>
                <a:spcPct val="150000"/>
              </a:lnSpc>
              <a:buNone/>
            </a:pPr>
            <a:r>
              <a:rPr lang="ja-JP" altLang="en-US" dirty="0"/>
              <a:t>複数同時再生</a:t>
            </a:r>
            <a:endParaRPr lang="en-US" altLang="ja-JP" dirty="0"/>
          </a:p>
        </p:txBody>
      </p:sp>
    </p:spTree>
    <p:extLst>
      <p:ext uri="{BB962C8B-B14F-4D97-AF65-F5344CB8AC3E}">
        <p14:creationId xmlns:p14="http://schemas.microsoft.com/office/powerpoint/2010/main" val="2704008306"/>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評価・考察１</a:t>
            </a:r>
          </a:p>
        </p:txBody>
      </p:sp>
      <p:pic>
        <p:nvPicPr>
          <p:cNvPr id="14" name="コンテンツ プレースホルダー 13">
            <a:extLst>
              <a:ext uri="{FF2B5EF4-FFF2-40B4-BE49-F238E27FC236}">
                <a16:creationId xmlns:a16="http://schemas.microsoft.com/office/drawing/2014/main" id="{24C2B347-02FD-496F-80A7-ACA5C33431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3390" y="1054511"/>
            <a:ext cx="5292756" cy="5292756"/>
          </a:xfrm>
        </p:spPr>
      </p:pic>
      <p:sp>
        <p:nvSpPr>
          <p:cNvPr id="15" name="正方形/長方形 14">
            <a:extLst>
              <a:ext uri="{FF2B5EF4-FFF2-40B4-BE49-F238E27FC236}">
                <a16:creationId xmlns:a16="http://schemas.microsoft.com/office/drawing/2014/main" id="{94965A06-CCED-4CE1-94B1-EF853948B4B8}"/>
              </a:ext>
            </a:extLst>
          </p:cNvPr>
          <p:cNvSpPr/>
          <p:nvPr/>
        </p:nvSpPr>
        <p:spPr>
          <a:xfrm>
            <a:off x="4274159" y="2966352"/>
            <a:ext cx="297841" cy="276999"/>
          </a:xfrm>
          <a:prstGeom prst="rect">
            <a:avLst/>
          </a:prstGeom>
        </p:spPr>
        <p:txBody>
          <a:bodyPr wrap="square">
            <a:spAutoFit/>
          </a:bodyPr>
          <a:lstStyle/>
          <a:p>
            <a:r>
              <a:rPr kumimoji="1" lang="ja-JP" altLang="en-US" sz="1200" dirty="0">
                <a:solidFill>
                  <a:srgbClr val="FF0000"/>
                </a:solidFill>
              </a:rPr>
              <a:t>●</a:t>
            </a:r>
          </a:p>
        </p:txBody>
      </p:sp>
      <p:pic>
        <p:nvPicPr>
          <p:cNvPr id="17" name="図 16">
            <a:extLst>
              <a:ext uri="{FF2B5EF4-FFF2-40B4-BE49-F238E27FC236}">
                <a16:creationId xmlns:a16="http://schemas.microsoft.com/office/drawing/2014/main" id="{0BCE5572-8BFE-4532-BFDC-5003C7519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1873" y="1621424"/>
            <a:ext cx="362837" cy="368987"/>
          </a:xfrm>
          <a:prstGeom prst="rect">
            <a:avLst/>
          </a:prstGeom>
        </p:spPr>
      </p:pic>
      <p:sp>
        <p:nvSpPr>
          <p:cNvPr id="19" name="矢印: 右 9">
            <a:extLst>
              <a:ext uri="{FF2B5EF4-FFF2-40B4-BE49-F238E27FC236}">
                <a16:creationId xmlns:a16="http://schemas.microsoft.com/office/drawing/2014/main" id="{5D5D8E4A-66FF-4DBD-9CBC-D8C038CB2DCF}"/>
              </a:ext>
            </a:extLst>
          </p:cNvPr>
          <p:cNvSpPr/>
          <p:nvPr/>
        </p:nvSpPr>
        <p:spPr>
          <a:xfrm rot="14188268">
            <a:off x="3319670" y="2394022"/>
            <a:ext cx="1319501" cy="133090"/>
          </a:xfrm>
          <a:custGeom>
            <a:avLst/>
            <a:gdLst>
              <a:gd name="connsiteX0" fmla="*/ 0 w 1434068"/>
              <a:gd name="connsiteY0" fmla="*/ 39069 h 156277"/>
              <a:gd name="connsiteX1" fmla="*/ 1355930 w 1434068"/>
              <a:gd name="connsiteY1" fmla="*/ 39069 h 156277"/>
              <a:gd name="connsiteX2" fmla="*/ 1355930 w 1434068"/>
              <a:gd name="connsiteY2" fmla="*/ 0 h 156277"/>
              <a:gd name="connsiteX3" fmla="*/ 1434068 w 1434068"/>
              <a:gd name="connsiteY3" fmla="*/ 78139 h 156277"/>
              <a:gd name="connsiteX4" fmla="*/ 1355930 w 1434068"/>
              <a:gd name="connsiteY4" fmla="*/ 156277 h 156277"/>
              <a:gd name="connsiteX5" fmla="*/ 1355930 w 1434068"/>
              <a:gd name="connsiteY5" fmla="*/ 117208 h 156277"/>
              <a:gd name="connsiteX6" fmla="*/ 0 w 1434068"/>
              <a:gd name="connsiteY6" fmla="*/ 117208 h 156277"/>
              <a:gd name="connsiteX7" fmla="*/ 0 w 1434068"/>
              <a:gd name="connsiteY7" fmla="*/ 39069 h 156277"/>
              <a:gd name="connsiteX0" fmla="*/ 0 w 1434068"/>
              <a:gd name="connsiteY0" fmla="*/ 85574 h 202782"/>
              <a:gd name="connsiteX1" fmla="*/ 1355930 w 1434068"/>
              <a:gd name="connsiteY1" fmla="*/ 85574 h 202782"/>
              <a:gd name="connsiteX2" fmla="*/ 1297240 w 1434068"/>
              <a:gd name="connsiteY2" fmla="*/ 0 h 202782"/>
              <a:gd name="connsiteX3" fmla="*/ 1434068 w 1434068"/>
              <a:gd name="connsiteY3" fmla="*/ 124644 h 202782"/>
              <a:gd name="connsiteX4" fmla="*/ 1355930 w 1434068"/>
              <a:gd name="connsiteY4" fmla="*/ 202782 h 202782"/>
              <a:gd name="connsiteX5" fmla="*/ 1355930 w 1434068"/>
              <a:gd name="connsiteY5" fmla="*/ 163713 h 202782"/>
              <a:gd name="connsiteX6" fmla="*/ 0 w 1434068"/>
              <a:gd name="connsiteY6" fmla="*/ 163713 h 202782"/>
              <a:gd name="connsiteX7" fmla="*/ 0 w 1434068"/>
              <a:gd name="connsiteY7" fmla="*/ 85574 h 202782"/>
              <a:gd name="connsiteX0" fmla="*/ 0 w 1434068"/>
              <a:gd name="connsiteY0" fmla="*/ 85574 h 202782"/>
              <a:gd name="connsiteX1" fmla="*/ 1296922 w 1434068"/>
              <a:gd name="connsiteY1" fmla="*/ 82659 h 202782"/>
              <a:gd name="connsiteX2" fmla="*/ 1297240 w 1434068"/>
              <a:gd name="connsiteY2" fmla="*/ 0 h 202782"/>
              <a:gd name="connsiteX3" fmla="*/ 1434068 w 1434068"/>
              <a:gd name="connsiteY3" fmla="*/ 124644 h 202782"/>
              <a:gd name="connsiteX4" fmla="*/ 1355930 w 1434068"/>
              <a:gd name="connsiteY4" fmla="*/ 202782 h 202782"/>
              <a:gd name="connsiteX5" fmla="*/ 1355930 w 1434068"/>
              <a:gd name="connsiteY5" fmla="*/ 163713 h 202782"/>
              <a:gd name="connsiteX6" fmla="*/ 0 w 1434068"/>
              <a:gd name="connsiteY6" fmla="*/ 163713 h 202782"/>
              <a:gd name="connsiteX7" fmla="*/ 0 w 1434068"/>
              <a:gd name="connsiteY7" fmla="*/ 85574 h 202782"/>
              <a:gd name="connsiteX0" fmla="*/ 0 w 1434068"/>
              <a:gd name="connsiteY0" fmla="*/ 85574 h 202782"/>
              <a:gd name="connsiteX1" fmla="*/ 1296922 w 1434068"/>
              <a:gd name="connsiteY1" fmla="*/ 82659 h 202782"/>
              <a:gd name="connsiteX2" fmla="*/ 1297240 w 1434068"/>
              <a:gd name="connsiteY2" fmla="*/ 0 h 202782"/>
              <a:gd name="connsiteX3" fmla="*/ 1434068 w 1434068"/>
              <a:gd name="connsiteY3" fmla="*/ 124644 h 202782"/>
              <a:gd name="connsiteX4" fmla="*/ 1355930 w 1434068"/>
              <a:gd name="connsiteY4" fmla="*/ 202782 h 202782"/>
              <a:gd name="connsiteX5" fmla="*/ 1274473 w 1434068"/>
              <a:gd name="connsiteY5" fmla="*/ 163061 h 202782"/>
              <a:gd name="connsiteX6" fmla="*/ 0 w 1434068"/>
              <a:gd name="connsiteY6" fmla="*/ 163713 h 202782"/>
              <a:gd name="connsiteX7" fmla="*/ 0 w 1434068"/>
              <a:gd name="connsiteY7" fmla="*/ 85574 h 202782"/>
              <a:gd name="connsiteX0" fmla="*/ 0 w 1434068"/>
              <a:gd name="connsiteY0" fmla="*/ 85574 h 250998"/>
              <a:gd name="connsiteX1" fmla="*/ 1296922 w 1434068"/>
              <a:gd name="connsiteY1" fmla="*/ 82659 h 250998"/>
              <a:gd name="connsiteX2" fmla="*/ 1297240 w 1434068"/>
              <a:gd name="connsiteY2" fmla="*/ 0 h 250998"/>
              <a:gd name="connsiteX3" fmla="*/ 1434068 w 1434068"/>
              <a:gd name="connsiteY3" fmla="*/ 124644 h 250998"/>
              <a:gd name="connsiteX4" fmla="*/ 1276372 w 1434068"/>
              <a:gd name="connsiteY4" fmla="*/ 250998 h 250998"/>
              <a:gd name="connsiteX5" fmla="*/ 1274473 w 1434068"/>
              <a:gd name="connsiteY5" fmla="*/ 163061 h 250998"/>
              <a:gd name="connsiteX6" fmla="*/ 0 w 1434068"/>
              <a:gd name="connsiteY6" fmla="*/ 163713 h 250998"/>
              <a:gd name="connsiteX7" fmla="*/ 0 w 1434068"/>
              <a:gd name="connsiteY7" fmla="*/ 85574 h 250998"/>
              <a:gd name="connsiteX0" fmla="*/ 0 w 1434068"/>
              <a:gd name="connsiteY0" fmla="*/ 85574 h 250998"/>
              <a:gd name="connsiteX1" fmla="*/ 1296922 w 1434068"/>
              <a:gd name="connsiteY1" fmla="*/ 82659 h 250998"/>
              <a:gd name="connsiteX2" fmla="*/ 1297240 w 1434068"/>
              <a:gd name="connsiteY2" fmla="*/ 0 h 250998"/>
              <a:gd name="connsiteX3" fmla="*/ 1434068 w 1434068"/>
              <a:gd name="connsiteY3" fmla="*/ 124644 h 250998"/>
              <a:gd name="connsiteX4" fmla="*/ 1276372 w 1434068"/>
              <a:gd name="connsiteY4" fmla="*/ 250998 h 250998"/>
              <a:gd name="connsiteX5" fmla="*/ 1292968 w 1434068"/>
              <a:gd name="connsiteY5" fmla="*/ 163890 h 250998"/>
              <a:gd name="connsiteX6" fmla="*/ 0 w 1434068"/>
              <a:gd name="connsiteY6" fmla="*/ 163713 h 250998"/>
              <a:gd name="connsiteX7" fmla="*/ 0 w 1434068"/>
              <a:gd name="connsiteY7" fmla="*/ 85574 h 250998"/>
              <a:gd name="connsiteX0" fmla="*/ 0 w 1434068"/>
              <a:gd name="connsiteY0" fmla="*/ 85574 h 244349"/>
              <a:gd name="connsiteX1" fmla="*/ 1296922 w 1434068"/>
              <a:gd name="connsiteY1" fmla="*/ 82659 h 244349"/>
              <a:gd name="connsiteX2" fmla="*/ 1297240 w 1434068"/>
              <a:gd name="connsiteY2" fmla="*/ 0 h 244349"/>
              <a:gd name="connsiteX3" fmla="*/ 1434068 w 1434068"/>
              <a:gd name="connsiteY3" fmla="*/ 124644 h 244349"/>
              <a:gd name="connsiteX4" fmla="*/ 1292203 w 1434068"/>
              <a:gd name="connsiteY4" fmla="*/ 244349 h 244349"/>
              <a:gd name="connsiteX5" fmla="*/ 1292968 w 1434068"/>
              <a:gd name="connsiteY5" fmla="*/ 163890 h 244349"/>
              <a:gd name="connsiteX6" fmla="*/ 0 w 1434068"/>
              <a:gd name="connsiteY6" fmla="*/ 163713 h 244349"/>
              <a:gd name="connsiteX7" fmla="*/ 0 w 1434068"/>
              <a:gd name="connsiteY7" fmla="*/ 85574 h 244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4068" h="244349">
                <a:moveTo>
                  <a:pt x="0" y="85574"/>
                </a:moveTo>
                <a:lnTo>
                  <a:pt x="1296922" y="82659"/>
                </a:lnTo>
                <a:lnTo>
                  <a:pt x="1297240" y="0"/>
                </a:lnTo>
                <a:lnTo>
                  <a:pt x="1434068" y="124644"/>
                </a:lnTo>
                <a:lnTo>
                  <a:pt x="1292203" y="244349"/>
                </a:lnTo>
                <a:lnTo>
                  <a:pt x="1292968" y="163890"/>
                </a:lnTo>
                <a:lnTo>
                  <a:pt x="0" y="163713"/>
                </a:lnTo>
                <a:lnTo>
                  <a:pt x="0" y="85574"/>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D65355DC-87B6-4EA6-8858-D201B1F69441}"/>
              </a:ext>
            </a:extLst>
          </p:cNvPr>
          <p:cNvSpPr txBox="1"/>
          <p:nvPr/>
        </p:nvSpPr>
        <p:spPr>
          <a:xfrm>
            <a:off x="3268232" y="6415014"/>
            <a:ext cx="2492990" cy="400110"/>
          </a:xfrm>
          <a:prstGeom prst="rect">
            <a:avLst/>
          </a:prstGeom>
          <a:noFill/>
        </p:spPr>
        <p:txBody>
          <a:bodyPr wrap="none" rtlCol="0">
            <a:spAutoFit/>
          </a:bodyPr>
          <a:lstStyle/>
          <a:p>
            <a:r>
              <a:rPr kumimoji="1" lang="ja-JP" altLang="en-US" sz="2000" dirty="0"/>
              <a:t>短距離での経路探索</a:t>
            </a:r>
          </a:p>
        </p:txBody>
      </p:sp>
    </p:spTree>
    <p:extLst>
      <p:ext uri="{BB962C8B-B14F-4D97-AF65-F5344CB8AC3E}">
        <p14:creationId xmlns:p14="http://schemas.microsoft.com/office/powerpoint/2010/main" val="2145549093"/>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評価・考察２</a:t>
            </a:r>
          </a:p>
        </p:txBody>
      </p:sp>
      <p:graphicFrame>
        <p:nvGraphicFramePr>
          <p:cNvPr id="8" name="コンテンツ プレースホルダー 7">
            <a:extLst>
              <a:ext uri="{FF2B5EF4-FFF2-40B4-BE49-F238E27FC236}">
                <a16:creationId xmlns:a16="http://schemas.microsoft.com/office/drawing/2014/main" id="{628B9B20-B78B-41F5-BCDB-CE3D3A4EBEC6}"/>
              </a:ext>
            </a:extLst>
          </p:cNvPr>
          <p:cNvGraphicFramePr>
            <a:graphicFrameLocks noGrp="1"/>
          </p:cNvGraphicFramePr>
          <p:nvPr>
            <p:ph idx="1"/>
            <p:extLst>
              <p:ext uri="{D42A27DB-BD31-4B8C-83A1-F6EECF244321}">
                <p14:modId xmlns:p14="http://schemas.microsoft.com/office/powerpoint/2010/main" val="855810284"/>
              </p:ext>
            </p:extLst>
          </p:nvPr>
        </p:nvGraphicFramePr>
        <p:xfrm>
          <a:off x="147638" y="1187861"/>
          <a:ext cx="8848724" cy="5517739"/>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直線コネクタ 9">
            <a:extLst>
              <a:ext uri="{FF2B5EF4-FFF2-40B4-BE49-F238E27FC236}">
                <a16:creationId xmlns:a16="http://schemas.microsoft.com/office/drawing/2014/main" id="{835F1BEB-AC0C-4CEE-9622-9C5D560DB2D7}"/>
              </a:ext>
            </a:extLst>
          </p:cNvPr>
          <p:cNvCxnSpPr>
            <a:cxnSpLocks/>
          </p:cNvCxnSpPr>
          <p:nvPr/>
        </p:nvCxnSpPr>
        <p:spPr>
          <a:xfrm flipV="1">
            <a:off x="7400925" y="1054512"/>
            <a:ext cx="0" cy="5260563"/>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BD2FDA42-6954-4327-892E-12A3F56B1D1F}"/>
              </a:ext>
            </a:extLst>
          </p:cNvPr>
          <p:cNvSpPr/>
          <p:nvPr/>
        </p:nvSpPr>
        <p:spPr>
          <a:xfrm>
            <a:off x="4020469" y="486229"/>
            <a:ext cx="4864994" cy="8998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dirty="0"/>
              <a:t>・</a:t>
            </a:r>
            <a:r>
              <a:rPr kumimoji="1" lang="ja-JP" altLang="en-US" sz="2000" dirty="0"/>
              <a:t>ダイクストラ法は圧倒的に速い</a:t>
            </a:r>
            <a:endParaRPr kumimoji="1" lang="en-US" altLang="ja-JP" sz="2000" dirty="0"/>
          </a:p>
          <a:p>
            <a:r>
              <a:rPr kumimoji="1" lang="ja-JP" altLang="en-US" sz="2000" dirty="0"/>
              <a:t>・</a:t>
            </a:r>
            <a:r>
              <a:rPr kumimoji="1" lang="en-US" altLang="ja-JP" sz="2000" dirty="0"/>
              <a:t>A*</a:t>
            </a:r>
            <a:r>
              <a:rPr kumimoji="1" lang="ja-JP" altLang="en-US" sz="2000" dirty="0"/>
              <a:t>アルゴリズム同士に大きな差はない</a:t>
            </a:r>
            <a:endParaRPr kumimoji="1" lang="ja-JP" altLang="en-US" dirty="0"/>
          </a:p>
        </p:txBody>
      </p:sp>
    </p:spTree>
    <p:extLst>
      <p:ext uri="{BB962C8B-B14F-4D97-AF65-F5344CB8AC3E}">
        <p14:creationId xmlns:p14="http://schemas.microsoft.com/office/powerpoint/2010/main" val="2398501823"/>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評価・考察３</a:t>
            </a:r>
          </a:p>
        </p:txBody>
      </p:sp>
      <p:pic>
        <p:nvPicPr>
          <p:cNvPr id="14" name="コンテンツ プレースホルダー 13">
            <a:extLst>
              <a:ext uri="{FF2B5EF4-FFF2-40B4-BE49-F238E27FC236}">
                <a16:creationId xmlns:a16="http://schemas.microsoft.com/office/drawing/2014/main" id="{24C2B347-02FD-496F-80A7-ACA5C33431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3390" y="1054511"/>
            <a:ext cx="5292756" cy="5292756"/>
          </a:xfrm>
        </p:spPr>
      </p:pic>
      <p:sp>
        <p:nvSpPr>
          <p:cNvPr id="15" name="正方形/長方形 14">
            <a:extLst>
              <a:ext uri="{FF2B5EF4-FFF2-40B4-BE49-F238E27FC236}">
                <a16:creationId xmlns:a16="http://schemas.microsoft.com/office/drawing/2014/main" id="{94965A06-CCED-4CE1-94B1-EF853948B4B8}"/>
              </a:ext>
            </a:extLst>
          </p:cNvPr>
          <p:cNvSpPr/>
          <p:nvPr/>
        </p:nvSpPr>
        <p:spPr>
          <a:xfrm>
            <a:off x="2658351" y="1759113"/>
            <a:ext cx="297841" cy="276999"/>
          </a:xfrm>
          <a:prstGeom prst="rect">
            <a:avLst/>
          </a:prstGeom>
        </p:spPr>
        <p:txBody>
          <a:bodyPr wrap="square">
            <a:spAutoFit/>
          </a:bodyPr>
          <a:lstStyle/>
          <a:p>
            <a:r>
              <a:rPr kumimoji="1" lang="ja-JP" altLang="en-US" sz="1200" dirty="0">
                <a:solidFill>
                  <a:srgbClr val="FF0000"/>
                </a:solidFill>
              </a:rPr>
              <a:t>●</a:t>
            </a:r>
          </a:p>
        </p:txBody>
      </p:sp>
      <p:pic>
        <p:nvPicPr>
          <p:cNvPr id="17" name="図 16">
            <a:extLst>
              <a:ext uri="{FF2B5EF4-FFF2-40B4-BE49-F238E27FC236}">
                <a16:creationId xmlns:a16="http://schemas.microsoft.com/office/drawing/2014/main" id="{0BCE5572-8BFE-4532-BFDC-5003C7519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1341" y="3800230"/>
            <a:ext cx="362837" cy="368987"/>
          </a:xfrm>
          <a:prstGeom prst="rect">
            <a:avLst/>
          </a:prstGeom>
        </p:spPr>
      </p:pic>
      <p:sp>
        <p:nvSpPr>
          <p:cNvPr id="5" name="テキスト ボックス 4">
            <a:extLst>
              <a:ext uri="{FF2B5EF4-FFF2-40B4-BE49-F238E27FC236}">
                <a16:creationId xmlns:a16="http://schemas.microsoft.com/office/drawing/2014/main" id="{D65355DC-87B6-4EA6-8858-D201B1F69441}"/>
              </a:ext>
            </a:extLst>
          </p:cNvPr>
          <p:cNvSpPr txBox="1"/>
          <p:nvPr/>
        </p:nvSpPr>
        <p:spPr>
          <a:xfrm>
            <a:off x="3268232" y="6415014"/>
            <a:ext cx="2492990" cy="400110"/>
          </a:xfrm>
          <a:prstGeom prst="rect">
            <a:avLst/>
          </a:prstGeom>
          <a:noFill/>
        </p:spPr>
        <p:txBody>
          <a:bodyPr wrap="none" rtlCol="0">
            <a:spAutoFit/>
          </a:bodyPr>
          <a:lstStyle/>
          <a:p>
            <a:r>
              <a:rPr kumimoji="1" lang="ja-JP" altLang="en-US" sz="2000" dirty="0"/>
              <a:t>中距離での経路探索</a:t>
            </a:r>
          </a:p>
        </p:txBody>
      </p:sp>
      <p:sp>
        <p:nvSpPr>
          <p:cNvPr id="8" name="矢印: 右 7">
            <a:extLst>
              <a:ext uri="{FF2B5EF4-FFF2-40B4-BE49-F238E27FC236}">
                <a16:creationId xmlns:a16="http://schemas.microsoft.com/office/drawing/2014/main" id="{CFC7A95E-9D72-466E-9308-70D2A268E0B9}"/>
              </a:ext>
            </a:extLst>
          </p:cNvPr>
          <p:cNvSpPr/>
          <p:nvPr/>
        </p:nvSpPr>
        <p:spPr>
          <a:xfrm rot="2556645">
            <a:off x="2540509" y="2882562"/>
            <a:ext cx="2964302" cy="140048"/>
          </a:xfrm>
          <a:prstGeom prst="rightArrow">
            <a:avLst>
              <a:gd name="adj1" fmla="val 50000"/>
              <a:gd name="adj2" fmla="val 9772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78328318"/>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評価・考察４</a:t>
            </a:r>
          </a:p>
        </p:txBody>
      </p:sp>
      <p:graphicFrame>
        <p:nvGraphicFramePr>
          <p:cNvPr id="8" name="コンテンツ プレースホルダー 7">
            <a:extLst>
              <a:ext uri="{FF2B5EF4-FFF2-40B4-BE49-F238E27FC236}">
                <a16:creationId xmlns:a16="http://schemas.microsoft.com/office/drawing/2014/main" id="{628B9B20-B78B-41F5-BCDB-CE3D3A4EBEC6}"/>
              </a:ext>
            </a:extLst>
          </p:cNvPr>
          <p:cNvGraphicFramePr>
            <a:graphicFrameLocks noGrp="1"/>
          </p:cNvGraphicFramePr>
          <p:nvPr>
            <p:ph idx="1"/>
            <p:extLst>
              <p:ext uri="{D42A27DB-BD31-4B8C-83A1-F6EECF244321}">
                <p14:modId xmlns:p14="http://schemas.microsoft.com/office/powerpoint/2010/main" val="819009636"/>
              </p:ext>
            </p:extLst>
          </p:nvPr>
        </p:nvGraphicFramePr>
        <p:xfrm>
          <a:off x="147638" y="1187861"/>
          <a:ext cx="8848724" cy="5517739"/>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直線コネクタ 9">
            <a:extLst>
              <a:ext uri="{FF2B5EF4-FFF2-40B4-BE49-F238E27FC236}">
                <a16:creationId xmlns:a16="http://schemas.microsoft.com/office/drawing/2014/main" id="{835F1BEB-AC0C-4CEE-9622-9C5D560DB2D7}"/>
              </a:ext>
            </a:extLst>
          </p:cNvPr>
          <p:cNvCxnSpPr>
            <a:cxnSpLocks/>
          </p:cNvCxnSpPr>
          <p:nvPr/>
        </p:nvCxnSpPr>
        <p:spPr>
          <a:xfrm flipV="1">
            <a:off x="7460559" y="1054511"/>
            <a:ext cx="0" cy="5260563"/>
          </a:xfrm>
          <a:prstGeom prst="line">
            <a:avLst/>
          </a:prstGeom>
          <a:ln w="2857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四角形: 角を丸くする 5">
            <a:extLst>
              <a:ext uri="{FF2B5EF4-FFF2-40B4-BE49-F238E27FC236}">
                <a16:creationId xmlns:a16="http://schemas.microsoft.com/office/drawing/2014/main" id="{042513EF-D007-468C-9241-4B1C4CE977F9}"/>
              </a:ext>
            </a:extLst>
          </p:cNvPr>
          <p:cNvSpPr/>
          <p:nvPr/>
        </p:nvSpPr>
        <p:spPr>
          <a:xfrm>
            <a:off x="4056743" y="486229"/>
            <a:ext cx="4828719" cy="8998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000" dirty="0"/>
              <a:t>・</a:t>
            </a:r>
            <a:r>
              <a:rPr kumimoji="1" lang="en-US" altLang="ja-JP" sz="2000" dirty="0"/>
              <a:t>S</a:t>
            </a:r>
            <a:r>
              <a:rPr kumimoji="1" lang="ja-JP" altLang="en-US" sz="2000" dirty="0"/>
              <a:t>･</a:t>
            </a:r>
            <a:r>
              <a:rPr kumimoji="1" lang="en-US" altLang="ja-JP" sz="2000" dirty="0"/>
              <a:t>G</a:t>
            </a:r>
            <a:r>
              <a:rPr kumimoji="1" lang="ja-JP" altLang="en-US" sz="2000" dirty="0"/>
              <a:t>の両側から検索することで時間を</a:t>
            </a:r>
            <a:endParaRPr kumimoji="1" lang="en-US" altLang="ja-JP" sz="2000" dirty="0"/>
          </a:p>
          <a:p>
            <a:r>
              <a:rPr kumimoji="1" lang="ja-JP" altLang="en-US" sz="2000" dirty="0"/>
              <a:t>　大幅に短縮</a:t>
            </a:r>
            <a:endParaRPr kumimoji="1" lang="en-US" altLang="ja-JP" sz="2000" dirty="0"/>
          </a:p>
        </p:txBody>
      </p:sp>
    </p:spTree>
    <p:extLst>
      <p:ext uri="{BB962C8B-B14F-4D97-AF65-F5344CB8AC3E}">
        <p14:creationId xmlns:p14="http://schemas.microsoft.com/office/powerpoint/2010/main" val="4158777338"/>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評価・考察５</a:t>
            </a:r>
          </a:p>
        </p:txBody>
      </p:sp>
      <p:pic>
        <p:nvPicPr>
          <p:cNvPr id="14" name="コンテンツ プレースホルダー 13">
            <a:extLst>
              <a:ext uri="{FF2B5EF4-FFF2-40B4-BE49-F238E27FC236}">
                <a16:creationId xmlns:a16="http://schemas.microsoft.com/office/drawing/2014/main" id="{24C2B347-02FD-496F-80A7-ACA5C33431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3390" y="1054511"/>
            <a:ext cx="5292756" cy="5292756"/>
          </a:xfrm>
        </p:spPr>
      </p:pic>
      <p:sp>
        <p:nvSpPr>
          <p:cNvPr id="15" name="正方形/長方形 14">
            <a:extLst>
              <a:ext uri="{FF2B5EF4-FFF2-40B4-BE49-F238E27FC236}">
                <a16:creationId xmlns:a16="http://schemas.microsoft.com/office/drawing/2014/main" id="{94965A06-CCED-4CE1-94B1-EF853948B4B8}"/>
              </a:ext>
            </a:extLst>
          </p:cNvPr>
          <p:cNvSpPr/>
          <p:nvPr/>
        </p:nvSpPr>
        <p:spPr>
          <a:xfrm>
            <a:off x="2658351" y="1759113"/>
            <a:ext cx="297841" cy="276999"/>
          </a:xfrm>
          <a:prstGeom prst="rect">
            <a:avLst/>
          </a:prstGeom>
        </p:spPr>
        <p:txBody>
          <a:bodyPr wrap="square">
            <a:spAutoFit/>
          </a:bodyPr>
          <a:lstStyle/>
          <a:p>
            <a:r>
              <a:rPr kumimoji="1" lang="ja-JP" altLang="en-US" sz="1200" dirty="0">
                <a:solidFill>
                  <a:srgbClr val="FF0000"/>
                </a:solidFill>
              </a:rPr>
              <a:t>●</a:t>
            </a:r>
          </a:p>
        </p:txBody>
      </p:sp>
      <p:pic>
        <p:nvPicPr>
          <p:cNvPr id="17" name="図 16">
            <a:extLst>
              <a:ext uri="{FF2B5EF4-FFF2-40B4-BE49-F238E27FC236}">
                <a16:creationId xmlns:a16="http://schemas.microsoft.com/office/drawing/2014/main" id="{0BCE5572-8BFE-4532-BFDC-5003C7519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9191" y="5978280"/>
            <a:ext cx="362837" cy="368987"/>
          </a:xfrm>
          <a:prstGeom prst="rect">
            <a:avLst/>
          </a:prstGeom>
        </p:spPr>
      </p:pic>
      <p:sp>
        <p:nvSpPr>
          <p:cNvPr id="5" name="テキスト ボックス 4">
            <a:extLst>
              <a:ext uri="{FF2B5EF4-FFF2-40B4-BE49-F238E27FC236}">
                <a16:creationId xmlns:a16="http://schemas.microsoft.com/office/drawing/2014/main" id="{D65355DC-87B6-4EA6-8858-D201B1F69441}"/>
              </a:ext>
            </a:extLst>
          </p:cNvPr>
          <p:cNvSpPr txBox="1"/>
          <p:nvPr/>
        </p:nvSpPr>
        <p:spPr>
          <a:xfrm>
            <a:off x="3268232" y="6415014"/>
            <a:ext cx="2492990" cy="400110"/>
          </a:xfrm>
          <a:prstGeom prst="rect">
            <a:avLst/>
          </a:prstGeom>
          <a:noFill/>
        </p:spPr>
        <p:txBody>
          <a:bodyPr wrap="none" rtlCol="0">
            <a:spAutoFit/>
          </a:bodyPr>
          <a:lstStyle/>
          <a:p>
            <a:r>
              <a:rPr kumimoji="1" lang="ja-JP" altLang="en-US" sz="2000" dirty="0"/>
              <a:t>遠距離での経路探索</a:t>
            </a:r>
          </a:p>
        </p:txBody>
      </p:sp>
      <p:sp>
        <p:nvSpPr>
          <p:cNvPr id="8" name="矢印: 右 7">
            <a:extLst>
              <a:ext uri="{FF2B5EF4-FFF2-40B4-BE49-F238E27FC236}">
                <a16:creationId xmlns:a16="http://schemas.microsoft.com/office/drawing/2014/main" id="{CFC7A95E-9D72-466E-9308-70D2A268E0B9}"/>
              </a:ext>
            </a:extLst>
          </p:cNvPr>
          <p:cNvSpPr/>
          <p:nvPr/>
        </p:nvSpPr>
        <p:spPr>
          <a:xfrm rot="2728903">
            <a:off x="2078234" y="3967883"/>
            <a:ext cx="5770059" cy="161993"/>
          </a:xfrm>
          <a:prstGeom prst="rightArrow">
            <a:avLst>
              <a:gd name="adj1" fmla="val 50000"/>
              <a:gd name="adj2" fmla="val 977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4025488130"/>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評価・考察６</a:t>
            </a:r>
          </a:p>
        </p:txBody>
      </p:sp>
      <p:graphicFrame>
        <p:nvGraphicFramePr>
          <p:cNvPr id="8" name="コンテンツ プレースホルダー 7">
            <a:extLst>
              <a:ext uri="{FF2B5EF4-FFF2-40B4-BE49-F238E27FC236}">
                <a16:creationId xmlns:a16="http://schemas.microsoft.com/office/drawing/2014/main" id="{628B9B20-B78B-41F5-BCDB-CE3D3A4EBEC6}"/>
              </a:ext>
            </a:extLst>
          </p:cNvPr>
          <p:cNvGraphicFramePr>
            <a:graphicFrameLocks noGrp="1"/>
          </p:cNvGraphicFramePr>
          <p:nvPr>
            <p:ph idx="1"/>
            <p:extLst>
              <p:ext uri="{D42A27DB-BD31-4B8C-83A1-F6EECF244321}">
                <p14:modId xmlns:p14="http://schemas.microsoft.com/office/powerpoint/2010/main" val="2065007248"/>
              </p:ext>
            </p:extLst>
          </p:nvPr>
        </p:nvGraphicFramePr>
        <p:xfrm>
          <a:off x="147638" y="1187861"/>
          <a:ext cx="8848724" cy="5517739"/>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直線コネクタ 9">
            <a:extLst>
              <a:ext uri="{FF2B5EF4-FFF2-40B4-BE49-F238E27FC236}">
                <a16:creationId xmlns:a16="http://schemas.microsoft.com/office/drawing/2014/main" id="{835F1BEB-AC0C-4CEE-9622-9C5D560DB2D7}"/>
              </a:ext>
            </a:extLst>
          </p:cNvPr>
          <p:cNvCxnSpPr>
            <a:cxnSpLocks/>
          </p:cNvCxnSpPr>
          <p:nvPr/>
        </p:nvCxnSpPr>
        <p:spPr>
          <a:xfrm flipV="1">
            <a:off x="7460559" y="1054511"/>
            <a:ext cx="0" cy="5260563"/>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四角形: 角を丸くする 2">
            <a:extLst>
              <a:ext uri="{FF2B5EF4-FFF2-40B4-BE49-F238E27FC236}">
                <a16:creationId xmlns:a16="http://schemas.microsoft.com/office/drawing/2014/main" id="{877FEE98-3F79-4C4A-82BE-8E8F47223A19}"/>
              </a:ext>
            </a:extLst>
          </p:cNvPr>
          <p:cNvSpPr/>
          <p:nvPr/>
        </p:nvSpPr>
        <p:spPr>
          <a:xfrm>
            <a:off x="3250096" y="2574236"/>
            <a:ext cx="665921" cy="203752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a:t>測</a:t>
            </a:r>
            <a:endParaRPr kumimoji="1" lang="en-US" altLang="ja-JP" sz="2400" dirty="0"/>
          </a:p>
          <a:p>
            <a:pPr algn="ctr"/>
            <a:r>
              <a:rPr kumimoji="1" lang="ja-JP" altLang="en-US" sz="2400" dirty="0"/>
              <a:t>定</a:t>
            </a:r>
            <a:endParaRPr kumimoji="1" lang="en-US" altLang="ja-JP" sz="2400" dirty="0"/>
          </a:p>
          <a:p>
            <a:pPr algn="ctr"/>
            <a:r>
              <a:rPr kumimoji="1" lang="ja-JP" altLang="en-US" sz="2400" dirty="0"/>
              <a:t>不</a:t>
            </a:r>
            <a:endParaRPr kumimoji="1" lang="en-US" altLang="ja-JP" sz="2400" dirty="0"/>
          </a:p>
          <a:p>
            <a:pPr algn="ctr"/>
            <a:r>
              <a:rPr kumimoji="1" lang="ja-JP" altLang="en-US" sz="2400" dirty="0"/>
              <a:t>可</a:t>
            </a:r>
            <a:endParaRPr kumimoji="1" lang="ja-JP" altLang="en-US" dirty="0"/>
          </a:p>
        </p:txBody>
      </p:sp>
      <p:sp>
        <p:nvSpPr>
          <p:cNvPr id="6" name="四角形: 角を丸くする 5">
            <a:extLst>
              <a:ext uri="{FF2B5EF4-FFF2-40B4-BE49-F238E27FC236}">
                <a16:creationId xmlns:a16="http://schemas.microsoft.com/office/drawing/2014/main" id="{6CF67994-A2ED-452B-9F4F-D98937FCDE01}"/>
              </a:ext>
            </a:extLst>
          </p:cNvPr>
          <p:cNvSpPr/>
          <p:nvPr/>
        </p:nvSpPr>
        <p:spPr>
          <a:xfrm>
            <a:off x="4027719" y="486229"/>
            <a:ext cx="4857744" cy="8998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2000" dirty="0"/>
              <a:t>・遠距離になると時間制限無しでは探索</a:t>
            </a:r>
            <a:endParaRPr kumimoji="1" lang="en-US" altLang="ja-JP" sz="2000" dirty="0"/>
          </a:p>
          <a:p>
            <a:r>
              <a:rPr kumimoji="1" lang="ja-JP" altLang="en-US" sz="2000" dirty="0"/>
              <a:t>　が終わらない</a:t>
            </a:r>
            <a:endParaRPr kumimoji="1" lang="en-US" altLang="ja-JP" sz="2000" dirty="0"/>
          </a:p>
        </p:txBody>
      </p:sp>
    </p:spTree>
    <p:extLst>
      <p:ext uri="{BB962C8B-B14F-4D97-AF65-F5344CB8AC3E}">
        <p14:creationId xmlns:p14="http://schemas.microsoft.com/office/powerpoint/2010/main" val="3618510940"/>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評価・考察７</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98068"/>
            <a:ext cx="7886700" cy="4195590"/>
          </a:xfrm>
        </p:spPr>
        <p:txBody>
          <a:bodyPr>
            <a:normAutofit/>
          </a:bodyPr>
          <a:lstStyle/>
          <a:p>
            <a:pPr>
              <a:lnSpc>
                <a:spcPct val="150000"/>
              </a:lnSpc>
            </a:pPr>
            <a:r>
              <a:rPr lang="en-US" altLang="ja-JP" sz="2400" dirty="0"/>
              <a:t>S</a:t>
            </a:r>
            <a:r>
              <a:rPr lang="ja-JP" altLang="en-US" sz="2400" dirty="0"/>
              <a:t>→</a:t>
            </a:r>
            <a:r>
              <a:rPr lang="en-US" altLang="ja-JP" sz="2400" dirty="0"/>
              <a:t>G</a:t>
            </a:r>
            <a:r>
              <a:rPr lang="ja-JP" altLang="en-US" sz="2400" dirty="0"/>
              <a:t>方向の経路探索ではなく、両側から探索することでより速く探索できるようになった</a:t>
            </a:r>
            <a:endParaRPr lang="en-US" altLang="ja-JP" sz="2400" dirty="0"/>
          </a:p>
          <a:p>
            <a:pPr>
              <a:lnSpc>
                <a:spcPct val="150000"/>
              </a:lnSpc>
            </a:pPr>
            <a:endParaRPr lang="en-US" altLang="ja-JP" sz="2400" dirty="0"/>
          </a:p>
          <a:p>
            <a:pPr marL="514350" indent="-514350">
              <a:lnSpc>
                <a:spcPct val="150000"/>
              </a:lnSpc>
              <a:buFont typeface="+mj-lt"/>
              <a:buAutoNum type="arabicPeriod"/>
            </a:pPr>
            <a:endParaRPr lang="en-US" altLang="ja-JP" dirty="0"/>
          </a:p>
        </p:txBody>
      </p:sp>
    </p:spTree>
    <p:extLst>
      <p:ext uri="{BB962C8B-B14F-4D97-AF65-F5344CB8AC3E}">
        <p14:creationId xmlns:p14="http://schemas.microsoft.com/office/powerpoint/2010/main" val="1288074894"/>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lang="ja-JP" altLang="en-US" b="1"/>
              <a:t>プロジェクトの</a:t>
            </a:r>
            <a:r>
              <a:rPr kumimoji="1" lang="ja-JP" altLang="en-US" b="1"/>
              <a:t>内容</a:t>
            </a:r>
            <a:endParaRPr kumimoji="1" lang="ja-JP" altLang="en-US" b="1" dirty="0"/>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98067"/>
            <a:ext cx="7886700" cy="5334917"/>
          </a:xfrm>
        </p:spPr>
        <p:txBody>
          <a:bodyPr>
            <a:normAutofit/>
          </a:bodyPr>
          <a:lstStyle/>
          <a:p>
            <a:pPr>
              <a:lnSpc>
                <a:spcPct val="150000"/>
              </a:lnSpc>
            </a:pPr>
            <a:r>
              <a:rPr kumimoji="1" lang="ja-JP" altLang="en-US" dirty="0"/>
              <a:t>道路障害を考慮した経路検索</a:t>
            </a:r>
            <a:endParaRPr kumimoji="1" lang="en-US" altLang="ja-JP" dirty="0"/>
          </a:p>
          <a:p>
            <a:pPr>
              <a:lnSpc>
                <a:spcPct val="150000"/>
              </a:lnSpc>
            </a:pPr>
            <a:r>
              <a:rPr kumimoji="1" lang="ja-JP" altLang="en-US" dirty="0"/>
              <a:t>マップ表示</a:t>
            </a:r>
            <a:endParaRPr kumimoji="1" lang="en-US" altLang="ja-JP" dirty="0"/>
          </a:p>
          <a:p>
            <a:pPr>
              <a:lnSpc>
                <a:spcPct val="150000"/>
              </a:lnSpc>
            </a:pPr>
            <a:r>
              <a:rPr kumimoji="1" lang="ja-JP" altLang="en-US" dirty="0"/>
              <a:t>スタートの任意設定</a:t>
            </a:r>
            <a:endParaRPr kumimoji="1" lang="en-US" altLang="ja-JP" dirty="0"/>
          </a:p>
          <a:p>
            <a:pPr>
              <a:lnSpc>
                <a:spcPct val="150000"/>
              </a:lnSpc>
            </a:pPr>
            <a:r>
              <a:rPr lang="ja-JP" altLang="en-US" dirty="0"/>
              <a:t>障害登録</a:t>
            </a:r>
            <a:endParaRPr kumimoji="1" lang="en-US" altLang="ja-JP" dirty="0"/>
          </a:p>
          <a:p>
            <a:pPr>
              <a:lnSpc>
                <a:spcPct val="150000"/>
              </a:lnSpc>
            </a:pPr>
            <a:r>
              <a:rPr lang="ja-JP" altLang="en-US" dirty="0"/>
              <a:t>複数人同時シミュレーション</a:t>
            </a:r>
            <a:endParaRPr kumimoji="1" lang="en-US" altLang="ja-JP" dirty="0"/>
          </a:p>
          <a:p>
            <a:pPr marL="0" indent="0">
              <a:lnSpc>
                <a:spcPct val="150000"/>
              </a:lnSpc>
              <a:buNone/>
            </a:pPr>
            <a:endParaRPr kumimoji="1" lang="en-US" altLang="ja-JP" dirty="0"/>
          </a:p>
          <a:p>
            <a:pPr>
              <a:lnSpc>
                <a:spcPct val="150000"/>
              </a:lnSpc>
            </a:pPr>
            <a:endParaRPr kumimoji="1" lang="en-US" altLang="ja-JP" dirty="0"/>
          </a:p>
          <a:p>
            <a:pPr>
              <a:lnSpc>
                <a:spcPct val="150000"/>
              </a:lnSpc>
            </a:pPr>
            <a:endParaRPr kumimoji="1" lang="en-US" altLang="ja-JP" dirty="0"/>
          </a:p>
          <a:p>
            <a:pPr lvl="1">
              <a:lnSpc>
                <a:spcPct val="100000"/>
              </a:lnSpc>
            </a:pPr>
            <a:endParaRPr kumimoji="1" lang="en-US" altLang="ja-JP" dirty="0"/>
          </a:p>
          <a:p>
            <a:pPr marL="0" indent="0">
              <a:lnSpc>
                <a:spcPct val="150000"/>
              </a:lnSpc>
              <a:buNone/>
            </a:pPr>
            <a:endParaRPr kumimoji="1" lang="en-US" altLang="ja-JP" dirty="0"/>
          </a:p>
        </p:txBody>
      </p:sp>
    </p:spTree>
    <p:extLst>
      <p:ext uri="{BB962C8B-B14F-4D97-AF65-F5344CB8AC3E}">
        <p14:creationId xmlns:p14="http://schemas.microsoft.com/office/powerpoint/2010/main" val="55771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評価・考察８</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98068"/>
            <a:ext cx="7886700" cy="4195590"/>
          </a:xfrm>
        </p:spPr>
        <p:txBody>
          <a:bodyPr>
            <a:normAutofit/>
          </a:bodyPr>
          <a:lstStyle/>
          <a:p>
            <a:pPr marL="0" indent="0">
              <a:lnSpc>
                <a:spcPct val="150000"/>
              </a:lnSpc>
              <a:buNone/>
            </a:pPr>
            <a:endParaRPr lang="en-US" altLang="ja-JP" dirty="0"/>
          </a:p>
        </p:txBody>
      </p:sp>
      <p:sp>
        <p:nvSpPr>
          <p:cNvPr id="4" name="フローチャート: 代替処理 3">
            <a:extLst>
              <a:ext uri="{FF2B5EF4-FFF2-40B4-BE49-F238E27FC236}">
                <a16:creationId xmlns:a16="http://schemas.microsoft.com/office/drawing/2014/main" id="{F726250F-CA02-4137-8C54-E07C625AE274}"/>
              </a:ext>
            </a:extLst>
          </p:cNvPr>
          <p:cNvSpPr/>
          <p:nvPr/>
        </p:nvSpPr>
        <p:spPr>
          <a:xfrm>
            <a:off x="1001370" y="1516993"/>
            <a:ext cx="7630762" cy="4770292"/>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endParaRPr kumimoji="1" lang="en-US" altLang="ja-JP" sz="2400" dirty="0"/>
          </a:p>
          <a:p>
            <a:pPr>
              <a:lnSpc>
                <a:spcPct val="150000"/>
              </a:lnSpc>
            </a:pPr>
            <a:endParaRPr kumimoji="1" lang="en-US" altLang="ja-JP" sz="2400" dirty="0"/>
          </a:p>
        </p:txBody>
      </p:sp>
      <p:sp>
        <p:nvSpPr>
          <p:cNvPr id="5" name="正方形/長方形 4">
            <a:extLst>
              <a:ext uri="{FF2B5EF4-FFF2-40B4-BE49-F238E27FC236}">
                <a16:creationId xmlns:a16="http://schemas.microsoft.com/office/drawing/2014/main" id="{98D7B9E6-135B-4FF2-8AE1-F1676A901868}"/>
              </a:ext>
            </a:extLst>
          </p:cNvPr>
          <p:cNvSpPr/>
          <p:nvPr/>
        </p:nvSpPr>
        <p:spPr>
          <a:xfrm>
            <a:off x="1714500" y="952577"/>
            <a:ext cx="2509513" cy="4319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400" b="1" dirty="0"/>
              <a:t>A*</a:t>
            </a:r>
            <a:r>
              <a:rPr kumimoji="1" lang="ja-JP" altLang="en-US" sz="2400" b="1" dirty="0"/>
              <a:t>アルゴリズム</a:t>
            </a:r>
          </a:p>
        </p:txBody>
      </p:sp>
      <p:cxnSp>
        <p:nvCxnSpPr>
          <p:cNvPr id="10" name="直線コネクタ 9">
            <a:extLst>
              <a:ext uri="{FF2B5EF4-FFF2-40B4-BE49-F238E27FC236}">
                <a16:creationId xmlns:a16="http://schemas.microsoft.com/office/drawing/2014/main" id="{4046F725-8416-430D-956C-69AC649090E9}"/>
              </a:ext>
            </a:extLst>
          </p:cNvPr>
          <p:cNvCxnSpPr>
            <a:cxnSpLocks/>
            <a:stCxn id="4" idx="0"/>
            <a:endCxn id="4" idx="2"/>
          </p:cNvCxnSpPr>
          <p:nvPr/>
        </p:nvCxnSpPr>
        <p:spPr>
          <a:xfrm>
            <a:off x="4816751" y="1516993"/>
            <a:ext cx="0" cy="4770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2B913F-149D-47E3-BE79-4EE58A96C551}"/>
              </a:ext>
            </a:extLst>
          </p:cNvPr>
          <p:cNvCxnSpPr>
            <a:stCxn id="4" idx="1"/>
            <a:endCxn id="4" idx="3"/>
          </p:cNvCxnSpPr>
          <p:nvPr/>
        </p:nvCxnSpPr>
        <p:spPr>
          <a:xfrm>
            <a:off x="1001370" y="3902139"/>
            <a:ext cx="763076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E73EF833-0355-4F20-AD85-C55A89C5F6CE}"/>
              </a:ext>
            </a:extLst>
          </p:cNvPr>
          <p:cNvSpPr/>
          <p:nvPr/>
        </p:nvSpPr>
        <p:spPr>
          <a:xfrm>
            <a:off x="5380915" y="952576"/>
            <a:ext cx="2259258" cy="4319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dirty="0"/>
              <a:t>ダイクストラ</a:t>
            </a:r>
          </a:p>
        </p:txBody>
      </p:sp>
      <p:sp>
        <p:nvSpPr>
          <p:cNvPr id="14" name="正方形/長方形 13">
            <a:extLst>
              <a:ext uri="{FF2B5EF4-FFF2-40B4-BE49-F238E27FC236}">
                <a16:creationId xmlns:a16="http://schemas.microsoft.com/office/drawing/2014/main" id="{3DAF7BD0-1212-4EFD-A216-BFB12565D2F7}"/>
              </a:ext>
            </a:extLst>
          </p:cNvPr>
          <p:cNvSpPr/>
          <p:nvPr/>
        </p:nvSpPr>
        <p:spPr>
          <a:xfrm>
            <a:off x="302378" y="2597721"/>
            <a:ext cx="544108" cy="4319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dirty="0"/>
              <a:t>良</a:t>
            </a:r>
            <a:endParaRPr kumimoji="1" lang="en-US" altLang="ja-JP" sz="2400" b="1" dirty="0"/>
          </a:p>
        </p:txBody>
      </p:sp>
      <p:sp>
        <p:nvSpPr>
          <p:cNvPr id="15" name="正方形/長方形 14">
            <a:extLst>
              <a:ext uri="{FF2B5EF4-FFF2-40B4-BE49-F238E27FC236}">
                <a16:creationId xmlns:a16="http://schemas.microsoft.com/office/drawing/2014/main" id="{337B64C5-F748-4ADD-8A5A-D807C7630B09}"/>
              </a:ext>
            </a:extLst>
          </p:cNvPr>
          <p:cNvSpPr/>
          <p:nvPr/>
        </p:nvSpPr>
        <p:spPr>
          <a:xfrm>
            <a:off x="283336" y="4884704"/>
            <a:ext cx="544108" cy="4319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dirty="0"/>
              <a:t>悪</a:t>
            </a:r>
            <a:endParaRPr kumimoji="1" lang="en-US" altLang="ja-JP" sz="2400" b="1" dirty="0"/>
          </a:p>
        </p:txBody>
      </p:sp>
      <p:sp>
        <p:nvSpPr>
          <p:cNvPr id="16" name="テキスト ボックス 15">
            <a:extLst>
              <a:ext uri="{FF2B5EF4-FFF2-40B4-BE49-F238E27FC236}">
                <a16:creationId xmlns:a16="http://schemas.microsoft.com/office/drawing/2014/main" id="{150CE08F-CC58-4757-AF0B-61C39A9B01B7}"/>
              </a:ext>
            </a:extLst>
          </p:cNvPr>
          <p:cNvSpPr txBox="1"/>
          <p:nvPr/>
        </p:nvSpPr>
        <p:spPr>
          <a:xfrm>
            <a:off x="1221897" y="2272448"/>
            <a:ext cx="3383024" cy="1569660"/>
          </a:xfrm>
          <a:prstGeom prst="rect">
            <a:avLst/>
          </a:prstGeom>
          <a:noFill/>
        </p:spPr>
        <p:txBody>
          <a:bodyPr wrap="square" rtlCol="0">
            <a:spAutoFit/>
          </a:bodyPr>
          <a:lstStyle/>
          <a:p>
            <a:r>
              <a:rPr kumimoji="1" lang="ja-JP" altLang="en-US" sz="2400" dirty="0"/>
              <a:t>・複雑な経路への応用</a:t>
            </a:r>
            <a:endParaRPr kumimoji="1" lang="en-US" altLang="ja-JP" sz="2400" dirty="0"/>
          </a:p>
          <a:p>
            <a:r>
              <a:rPr kumimoji="1" lang="ja-JP" altLang="en-US" sz="2400" dirty="0"/>
              <a:t>・道幅考慮</a:t>
            </a:r>
            <a:endParaRPr kumimoji="1" lang="en-US" altLang="ja-JP" sz="2400" dirty="0"/>
          </a:p>
          <a:p>
            <a:r>
              <a:rPr kumimoji="1" lang="ja-JP" altLang="en-US" sz="2400" dirty="0"/>
              <a:t>・</a:t>
            </a:r>
            <a:r>
              <a:rPr kumimoji="1" lang="ja-JP" altLang="en-US" sz="2400" dirty="0">
                <a:solidFill>
                  <a:srgbClr val="FF0000"/>
                </a:solidFill>
              </a:rPr>
              <a:t>実際の地図への応用</a:t>
            </a:r>
            <a:endParaRPr kumimoji="1" lang="en-US" altLang="ja-JP" sz="2400" dirty="0">
              <a:solidFill>
                <a:srgbClr val="FF0000"/>
              </a:solidFill>
            </a:endParaRPr>
          </a:p>
          <a:p>
            <a:endParaRPr kumimoji="1" lang="ja-JP" altLang="en-US" sz="2400" dirty="0"/>
          </a:p>
        </p:txBody>
      </p:sp>
      <p:sp>
        <p:nvSpPr>
          <p:cNvPr id="17" name="テキスト ボックス 16">
            <a:extLst>
              <a:ext uri="{FF2B5EF4-FFF2-40B4-BE49-F238E27FC236}">
                <a16:creationId xmlns:a16="http://schemas.microsoft.com/office/drawing/2014/main" id="{BE7EBE2D-3F5C-4BCC-B756-69D7562F9BD5}"/>
              </a:ext>
            </a:extLst>
          </p:cNvPr>
          <p:cNvSpPr txBox="1"/>
          <p:nvPr/>
        </p:nvSpPr>
        <p:spPr>
          <a:xfrm>
            <a:off x="1221897" y="4832461"/>
            <a:ext cx="2031325" cy="461665"/>
          </a:xfrm>
          <a:prstGeom prst="rect">
            <a:avLst/>
          </a:prstGeom>
          <a:noFill/>
        </p:spPr>
        <p:txBody>
          <a:bodyPr wrap="none" rtlCol="0">
            <a:spAutoFit/>
          </a:bodyPr>
          <a:lstStyle/>
          <a:p>
            <a:r>
              <a:rPr kumimoji="1" lang="ja-JP" altLang="en-US" sz="2400" dirty="0"/>
              <a:t>・探索が遅い</a:t>
            </a:r>
            <a:endParaRPr kumimoji="1" lang="en-US" altLang="ja-JP" sz="2400" dirty="0"/>
          </a:p>
        </p:txBody>
      </p:sp>
      <p:sp>
        <p:nvSpPr>
          <p:cNvPr id="18" name="テキスト ボックス 17">
            <a:extLst>
              <a:ext uri="{FF2B5EF4-FFF2-40B4-BE49-F238E27FC236}">
                <a16:creationId xmlns:a16="http://schemas.microsoft.com/office/drawing/2014/main" id="{2A463103-97E1-40C3-A622-2E8AA1D887D8}"/>
              </a:ext>
            </a:extLst>
          </p:cNvPr>
          <p:cNvSpPr txBox="1"/>
          <p:nvPr/>
        </p:nvSpPr>
        <p:spPr>
          <a:xfrm>
            <a:off x="5198997" y="2601920"/>
            <a:ext cx="2031325" cy="461665"/>
          </a:xfrm>
          <a:prstGeom prst="rect">
            <a:avLst/>
          </a:prstGeom>
          <a:noFill/>
        </p:spPr>
        <p:txBody>
          <a:bodyPr wrap="none" rtlCol="0">
            <a:spAutoFit/>
          </a:bodyPr>
          <a:lstStyle/>
          <a:p>
            <a:r>
              <a:rPr kumimoji="1" lang="ja-JP" altLang="en-US" sz="2400" dirty="0"/>
              <a:t>・探索が速い</a:t>
            </a:r>
            <a:endParaRPr kumimoji="1" lang="en-US" altLang="ja-JP" sz="2400" dirty="0"/>
          </a:p>
        </p:txBody>
      </p:sp>
      <p:sp>
        <p:nvSpPr>
          <p:cNvPr id="20" name="テキスト ボックス 19">
            <a:extLst>
              <a:ext uri="{FF2B5EF4-FFF2-40B4-BE49-F238E27FC236}">
                <a16:creationId xmlns:a16="http://schemas.microsoft.com/office/drawing/2014/main" id="{5F055785-3B25-460B-A118-BF609FBFA34A}"/>
              </a:ext>
            </a:extLst>
          </p:cNvPr>
          <p:cNvSpPr txBox="1"/>
          <p:nvPr/>
        </p:nvSpPr>
        <p:spPr>
          <a:xfrm>
            <a:off x="5127819" y="4465484"/>
            <a:ext cx="3262432" cy="1200329"/>
          </a:xfrm>
          <a:prstGeom prst="rect">
            <a:avLst/>
          </a:prstGeom>
          <a:noFill/>
        </p:spPr>
        <p:txBody>
          <a:bodyPr wrap="none" rtlCol="0">
            <a:spAutoFit/>
          </a:bodyPr>
          <a:lstStyle/>
          <a:p>
            <a:r>
              <a:rPr kumimoji="1" lang="ja-JP" altLang="en-US" sz="2400" dirty="0"/>
              <a:t>・他の地図への応用△</a:t>
            </a:r>
            <a:endParaRPr kumimoji="1" lang="en-US" altLang="ja-JP" sz="2400" dirty="0"/>
          </a:p>
          <a:p>
            <a:r>
              <a:rPr kumimoji="1" lang="ja-JP" altLang="en-US" sz="2400" dirty="0"/>
              <a:t>・道幅考慮</a:t>
            </a:r>
            <a:r>
              <a:rPr kumimoji="1" lang="en-US" altLang="ja-JP" sz="2400" dirty="0"/>
              <a:t>×</a:t>
            </a:r>
          </a:p>
          <a:p>
            <a:r>
              <a:rPr kumimoji="1" lang="ja-JP" altLang="en-US" sz="2400" dirty="0"/>
              <a:t>・障害追加が難しい</a:t>
            </a:r>
          </a:p>
        </p:txBody>
      </p:sp>
    </p:spTree>
    <p:extLst>
      <p:ext uri="{BB962C8B-B14F-4D97-AF65-F5344CB8AC3E}">
        <p14:creationId xmlns:p14="http://schemas.microsoft.com/office/powerpoint/2010/main" val="2764003209"/>
      </p:ext>
    </p:extLst>
  </p:cSld>
  <p:clrMapOvr>
    <a:masterClrMapping/>
  </p:clrMapOvr>
  <mc:AlternateContent xmlns:mc="http://schemas.openxmlformats.org/markup-compatibility/2006" xmlns:p14="http://schemas.microsoft.com/office/powerpoint/2010/main">
    <mc:Choice Requires="p14">
      <p:transition spd="slow" p14:dur="2000" advTm="41012"/>
    </mc:Choice>
    <mc:Fallback xmlns="">
      <p:transition spd="slow" advTm="4101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40785"/>
            <a:ext cx="7886700" cy="689384"/>
          </a:xfrm>
        </p:spPr>
        <p:txBody>
          <a:bodyPr>
            <a:normAutofit fontScale="90000"/>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860933"/>
            <a:ext cx="7886700" cy="5334917"/>
          </a:xfrm>
        </p:spPr>
        <p:txBody>
          <a:bodyPr>
            <a:normAutofit/>
          </a:bodyPr>
          <a:lstStyle/>
          <a:p>
            <a:pPr>
              <a:lnSpc>
                <a:spcPct val="150000"/>
              </a:lnSpc>
            </a:pPr>
            <a:r>
              <a:rPr kumimoji="1" lang="ja-JP" altLang="en-US" dirty="0"/>
              <a:t>「</a:t>
            </a:r>
            <a:r>
              <a:rPr lang="ja-JP" altLang="en-US" dirty="0"/>
              <a:t>災害避難用マップ」の開発</a:t>
            </a:r>
            <a:endParaRPr kumimoji="1" lang="en-US" altLang="ja-JP" dirty="0"/>
          </a:p>
          <a:p>
            <a:pPr lvl="1">
              <a:lnSpc>
                <a:spcPct val="150000"/>
              </a:lnSpc>
            </a:pPr>
            <a:endParaRPr kumimoji="1" lang="en-US" altLang="ja-JP" dirty="0"/>
          </a:p>
          <a:p>
            <a:pPr>
              <a:lnSpc>
                <a:spcPct val="150000"/>
              </a:lnSpc>
            </a:pPr>
            <a:endParaRPr lang="en-US" altLang="ja-JP" dirty="0"/>
          </a:p>
          <a:p>
            <a:pPr>
              <a:lnSpc>
                <a:spcPct val="150000"/>
              </a:lnSpc>
            </a:pPr>
            <a:endParaRPr kumimoji="1" lang="en-US" altLang="ja-JP" dirty="0"/>
          </a:p>
          <a:p>
            <a:pPr marL="0" indent="0">
              <a:lnSpc>
                <a:spcPct val="150000"/>
              </a:lnSpc>
              <a:buNone/>
            </a:pPr>
            <a:endParaRPr kumimoji="1" lang="en-US" altLang="ja-JP" dirty="0"/>
          </a:p>
          <a:p>
            <a:pPr>
              <a:lnSpc>
                <a:spcPct val="150000"/>
              </a:lnSpc>
            </a:pPr>
            <a:endParaRPr kumimoji="1" lang="en-US" altLang="ja-JP" dirty="0"/>
          </a:p>
          <a:p>
            <a:pPr>
              <a:lnSpc>
                <a:spcPct val="150000"/>
              </a:lnSpc>
            </a:pPr>
            <a:endParaRPr kumimoji="1" lang="en-US" altLang="ja-JP" dirty="0"/>
          </a:p>
          <a:p>
            <a:pPr lvl="1">
              <a:lnSpc>
                <a:spcPct val="100000"/>
              </a:lnSpc>
            </a:pPr>
            <a:endParaRPr kumimoji="1" lang="en-US" altLang="ja-JP" dirty="0"/>
          </a:p>
          <a:p>
            <a:pPr marL="0" indent="0">
              <a:lnSpc>
                <a:spcPct val="150000"/>
              </a:lnSpc>
              <a:buNone/>
            </a:pPr>
            <a:endParaRPr kumimoji="1" lang="en-US" altLang="ja-JP" dirty="0"/>
          </a:p>
        </p:txBody>
      </p:sp>
      <p:sp>
        <p:nvSpPr>
          <p:cNvPr id="4" name="フローチャート: 代替処理 3">
            <a:extLst>
              <a:ext uri="{FF2B5EF4-FFF2-40B4-BE49-F238E27FC236}">
                <a16:creationId xmlns:a16="http://schemas.microsoft.com/office/drawing/2014/main" id="{2DB4C122-6920-4601-8138-1D68E93B21B8}"/>
              </a:ext>
            </a:extLst>
          </p:cNvPr>
          <p:cNvSpPr/>
          <p:nvPr/>
        </p:nvSpPr>
        <p:spPr>
          <a:xfrm>
            <a:off x="234398" y="1988182"/>
            <a:ext cx="3419475" cy="2249989"/>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endParaRPr kumimoji="1" lang="en-US" altLang="ja-JP" sz="2400" dirty="0"/>
          </a:p>
          <a:p>
            <a:pPr>
              <a:lnSpc>
                <a:spcPct val="150000"/>
              </a:lnSpc>
            </a:pPr>
            <a:endParaRPr kumimoji="1" lang="en-US" altLang="ja-JP" sz="2400" dirty="0"/>
          </a:p>
        </p:txBody>
      </p:sp>
      <p:sp>
        <p:nvSpPr>
          <p:cNvPr id="5" name="正方形/長方形 4">
            <a:extLst>
              <a:ext uri="{FF2B5EF4-FFF2-40B4-BE49-F238E27FC236}">
                <a16:creationId xmlns:a16="http://schemas.microsoft.com/office/drawing/2014/main" id="{23AE9F07-7DDC-4E03-A8FE-9CA040A0396B}"/>
              </a:ext>
            </a:extLst>
          </p:cNvPr>
          <p:cNvSpPr/>
          <p:nvPr/>
        </p:nvSpPr>
        <p:spPr>
          <a:xfrm>
            <a:off x="974035" y="1833854"/>
            <a:ext cx="1801333" cy="5284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dirty="0"/>
              <a:t>作成ベース</a:t>
            </a:r>
          </a:p>
        </p:txBody>
      </p:sp>
      <p:sp>
        <p:nvSpPr>
          <p:cNvPr id="6" name="フローチャート: 代替処理 5">
            <a:extLst>
              <a:ext uri="{FF2B5EF4-FFF2-40B4-BE49-F238E27FC236}">
                <a16:creationId xmlns:a16="http://schemas.microsoft.com/office/drawing/2014/main" id="{5850AC4E-FDBD-4C9A-BDC8-C04E80A0E31F}"/>
              </a:ext>
            </a:extLst>
          </p:cNvPr>
          <p:cNvSpPr/>
          <p:nvPr/>
        </p:nvSpPr>
        <p:spPr>
          <a:xfrm>
            <a:off x="3783818" y="1988181"/>
            <a:ext cx="5076917" cy="388584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endParaRPr kumimoji="1" lang="en-US" altLang="ja-JP" sz="2400" dirty="0"/>
          </a:p>
          <a:p>
            <a:pPr>
              <a:lnSpc>
                <a:spcPct val="150000"/>
              </a:lnSpc>
            </a:pPr>
            <a:r>
              <a:rPr kumimoji="1" lang="ja-JP" altLang="en-US" sz="2400" dirty="0"/>
              <a:t>・最短経路探索</a:t>
            </a:r>
            <a:r>
              <a:rPr kumimoji="1" lang="en-US" altLang="ja-JP" sz="2400" dirty="0"/>
              <a:t>(</a:t>
            </a:r>
            <a:r>
              <a:rPr kumimoji="1" lang="ja-JP" altLang="en-US" sz="2400" dirty="0"/>
              <a:t>再検索も含む</a:t>
            </a:r>
            <a:r>
              <a:rPr kumimoji="1" lang="en-US" altLang="ja-JP" sz="2400" dirty="0"/>
              <a:t>)</a:t>
            </a:r>
            <a:endParaRPr kumimoji="1" lang="en-US" altLang="ja-JP" sz="2800" dirty="0"/>
          </a:p>
          <a:p>
            <a:pPr>
              <a:lnSpc>
                <a:spcPct val="150000"/>
              </a:lnSpc>
            </a:pPr>
            <a:r>
              <a:rPr kumimoji="1" lang="ja-JP" altLang="en-US" sz="2400" dirty="0"/>
              <a:t>・マップ表示</a:t>
            </a:r>
            <a:endParaRPr kumimoji="1" lang="en-US" altLang="ja-JP" sz="2400" dirty="0"/>
          </a:p>
          <a:p>
            <a:pPr>
              <a:lnSpc>
                <a:spcPct val="150000"/>
              </a:lnSpc>
            </a:pPr>
            <a:r>
              <a:rPr kumimoji="1" lang="ja-JP" altLang="en-US" sz="2400" dirty="0"/>
              <a:t>・スタートの任意設定</a:t>
            </a:r>
            <a:endParaRPr kumimoji="1" lang="en-US" altLang="ja-JP" sz="2400" dirty="0"/>
          </a:p>
          <a:p>
            <a:pPr>
              <a:lnSpc>
                <a:spcPct val="150000"/>
              </a:lnSpc>
            </a:pPr>
            <a:r>
              <a:rPr kumimoji="1" lang="ja-JP" altLang="en-US" sz="2400" dirty="0"/>
              <a:t>・障害登録</a:t>
            </a:r>
            <a:endParaRPr kumimoji="1" lang="en-US" altLang="ja-JP" sz="2400" dirty="0"/>
          </a:p>
          <a:p>
            <a:pPr>
              <a:lnSpc>
                <a:spcPct val="150000"/>
              </a:lnSpc>
            </a:pPr>
            <a:r>
              <a:rPr kumimoji="1" lang="ja-JP" altLang="en-US" sz="2400" dirty="0"/>
              <a:t>・複数人同時シミュレーション</a:t>
            </a:r>
            <a:endParaRPr kumimoji="1" lang="en-US" altLang="ja-JP" sz="2400" dirty="0"/>
          </a:p>
          <a:p>
            <a:pPr>
              <a:lnSpc>
                <a:spcPct val="150000"/>
              </a:lnSpc>
            </a:pPr>
            <a:r>
              <a:rPr kumimoji="1" lang="ja-JP" altLang="en-US" sz="2400" dirty="0"/>
              <a:t>・実際の地図への応用</a:t>
            </a:r>
            <a:endParaRPr kumimoji="1" lang="en-US" altLang="ja-JP" sz="2400" dirty="0"/>
          </a:p>
        </p:txBody>
      </p:sp>
      <p:sp>
        <p:nvSpPr>
          <p:cNvPr id="7" name="正方形/長方形 6">
            <a:extLst>
              <a:ext uri="{FF2B5EF4-FFF2-40B4-BE49-F238E27FC236}">
                <a16:creationId xmlns:a16="http://schemas.microsoft.com/office/drawing/2014/main" id="{5768454D-3920-4992-AA42-C6BA323E3585}"/>
              </a:ext>
            </a:extLst>
          </p:cNvPr>
          <p:cNvSpPr/>
          <p:nvPr/>
        </p:nvSpPr>
        <p:spPr>
          <a:xfrm>
            <a:off x="4949688" y="1842464"/>
            <a:ext cx="2380492" cy="5037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dirty="0"/>
              <a:t>実装機能</a:t>
            </a:r>
          </a:p>
        </p:txBody>
      </p:sp>
      <p:sp>
        <p:nvSpPr>
          <p:cNvPr id="11" name="フローチャート: 代替処理 10">
            <a:extLst>
              <a:ext uri="{FF2B5EF4-FFF2-40B4-BE49-F238E27FC236}">
                <a16:creationId xmlns:a16="http://schemas.microsoft.com/office/drawing/2014/main" id="{1990F24B-BBDE-452A-A161-64399E45088F}"/>
              </a:ext>
            </a:extLst>
          </p:cNvPr>
          <p:cNvSpPr/>
          <p:nvPr/>
        </p:nvSpPr>
        <p:spPr>
          <a:xfrm>
            <a:off x="476050" y="2836639"/>
            <a:ext cx="2936166" cy="130586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2400" dirty="0"/>
              <a:t>・道幅考慮</a:t>
            </a:r>
            <a:endParaRPr kumimoji="1" lang="en-US" altLang="ja-JP" sz="2400" dirty="0"/>
          </a:p>
          <a:p>
            <a:r>
              <a:rPr kumimoji="1" lang="ja-JP" altLang="en-US" sz="2400" dirty="0"/>
              <a:t>・地図への応用</a:t>
            </a:r>
            <a:endParaRPr kumimoji="1" lang="en-US" altLang="ja-JP" sz="2400" dirty="0"/>
          </a:p>
          <a:p>
            <a:r>
              <a:rPr kumimoji="1" lang="ja-JP" altLang="en-US" sz="2400" dirty="0"/>
              <a:t>　　　　　が利点</a:t>
            </a:r>
            <a:endParaRPr kumimoji="1" lang="en-US" altLang="ja-JP" sz="2400" dirty="0"/>
          </a:p>
        </p:txBody>
      </p:sp>
      <p:sp>
        <p:nvSpPr>
          <p:cNvPr id="9" name="テキスト ボックス 8">
            <a:extLst>
              <a:ext uri="{FF2B5EF4-FFF2-40B4-BE49-F238E27FC236}">
                <a16:creationId xmlns:a16="http://schemas.microsoft.com/office/drawing/2014/main" id="{25F1C5BD-446C-4298-AE1E-CBAB4747F555}"/>
              </a:ext>
            </a:extLst>
          </p:cNvPr>
          <p:cNvSpPr txBox="1"/>
          <p:nvPr/>
        </p:nvSpPr>
        <p:spPr>
          <a:xfrm>
            <a:off x="762560" y="2407579"/>
            <a:ext cx="2363147" cy="461665"/>
          </a:xfrm>
          <a:prstGeom prst="rect">
            <a:avLst/>
          </a:prstGeom>
          <a:noFill/>
        </p:spPr>
        <p:txBody>
          <a:bodyPr wrap="none" rtlCol="0">
            <a:spAutoFit/>
          </a:bodyPr>
          <a:lstStyle/>
          <a:p>
            <a:r>
              <a:rPr kumimoji="1" lang="en-US" altLang="ja-JP" sz="2400" dirty="0"/>
              <a:t>A*</a:t>
            </a:r>
            <a:r>
              <a:rPr kumimoji="1" lang="ja-JP" altLang="en-US" sz="2400" dirty="0"/>
              <a:t>アルゴリズム</a:t>
            </a:r>
          </a:p>
        </p:txBody>
      </p:sp>
      <p:sp>
        <p:nvSpPr>
          <p:cNvPr id="14" name="フローチャート: 代替処理 13">
            <a:extLst>
              <a:ext uri="{FF2B5EF4-FFF2-40B4-BE49-F238E27FC236}">
                <a16:creationId xmlns:a16="http://schemas.microsoft.com/office/drawing/2014/main" id="{C8FB06EF-62B7-47D9-936D-D51A2D2133AD}"/>
              </a:ext>
            </a:extLst>
          </p:cNvPr>
          <p:cNvSpPr/>
          <p:nvPr/>
        </p:nvSpPr>
        <p:spPr>
          <a:xfrm>
            <a:off x="245991" y="4657569"/>
            <a:ext cx="3419475" cy="1538282"/>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endParaRPr kumimoji="1" lang="en-US" altLang="ja-JP" sz="2400" dirty="0"/>
          </a:p>
          <a:p>
            <a:pPr>
              <a:lnSpc>
                <a:spcPct val="150000"/>
              </a:lnSpc>
            </a:pPr>
            <a:endParaRPr kumimoji="1" lang="en-US" altLang="ja-JP" sz="2400" dirty="0"/>
          </a:p>
        </p:txBody>
      </p:sp>
      <p:sp>
        <p:nvSpPr>
          <p:cNvPr id="13" name="テキスト ボックス 12">
            <a:extLst>
              <a:ext uri="{FF2B5EF4-FFF2-40B4-BE49-F238E27FC236}">
                <a16:creationId xmlns:a16="http://schemas.microsoft.com/office/drawing/2014/main" id="{02DC151D-3C8A-4CD5-89B9-CFE56C6BE71C}"/>
              </a:ext>
            </a:extLst>
          </p:cNvPr>
          <p:cNvSpPr txBox="1"/>
          <p:nvPr/>
        </p:nvSpPr>
        <p:spPr>
          <a:xfrm>
            <a:off x="391441" y="4876800"/>
            <a:ext cx="3262432" cy="1200329"/>
          </a:xfrm>
          <a:prstGeom prst="rect">
            <a:avLst/>
          </a:prstGeom>
          <a:noFill/>
        </p:spPr>
        <p:txBody>
          <a:bodyPr wrap="none" rtlCol="0">
            <a:spAutoFit/>
          </a:bodyPr>
          <a:lstStyle/>
          <a:p>
            <a:r>
              <a:rPr kumimoji="1" lang="ja-JP" altLang="en-US" sz="2400" dirty="0"/>
              <a:t>・</a:t>
            </a:r>
            <a:r>
              <a:rPr kumimoji="1" lang="en-US" altLang="ja-JP" sz="2400" dirty="0"/>
              <a:t>S</a:t>
            </a:r>
            <a:r>
              <a:rPr kumimoji="1" lang="ja-JP" altLang="en-US" sz="2400" dirty="0"/>
              <a:t>･</a:t>
            </a:r>
            <a:r>
              <a:rPr kumimoji="1" lang="en-US" altLang="ja-JP" sz="2400" dirty="0"/>
              <a:t>G</a:t>
            </a:r>
            <a:r>
              <a:rPr kumimoji="1" lang="ja-JP" altLang="en-US" sz="2400" dirty="0"/>
              <a:t>両側から検索</a:t>
            </a:r>
            <a:endParaRPr kumimoji="1" lang="en-US" altLang="ja-JP" sz="2400" dirty="0"/>
          </a:p>
          <a:p>
            <a:r>
              <a:rPr kumimoji="1" lang="ja-JP" altLang="en-US" sz="2400" dirty="0"/>
              <a:t>・時間制限</a:t>
            </a:r>
            <a:endParaRPr kumimoji="1" lang="en-US" altLang="ja-JP" sz="2400" dirty="0"/>
          </a:p>
          <a:p>
            <a:r>
              <a:rPr kumimoji="1" lang="ja-JP" altLang="en-US" sz="2400" dirty="0"/>
              <a:t>　を追加でより優秀に</a:t>
            </a:r>
          </a:p>
        </p:txBody>
      </p:sp>
      <p:sp>
        <p:nvSpPr>
          <p:cNvPr id="16" name="矢印: 右 15">
            <a:extLst>
              <a:ext uri="{FF2B5EF4-FFF2-40B4-BE49-F238E27FC236}">
                <a16:creationId xmlns:a16="http://schemas.microsoft.com/office/drawing/2014/main" id="{9163AAA6-844D-4E47-B0A5-B7389F318538}"/>
              </a:ext>
            </a:extLst>
          </p:cNvPr>
          <p:cNvSpPr/>
          <p:nvPr/>
        </p:nvSpPr>
        <p:spPr>
          <a:xfrm rot="5400000">
            <a:off x="1456888" y="4338899"/>
            <a:ext cx="880975" cy="18069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680317835"/>
      </p:ext>
    </p:extLst>
  </p:cSld>
  <p:clrMapOvr>
    <a:masterClrMapping/>
  </p:clrMapOvr>
  <mc:AlternateContent xmlns:mc="http://schemas.openxmlformats.org/markup-compatibility/2006" xmlns:p14="http://schemas.microsoft.com/office/powerpoint/2010/main">
    <mc:Choice Requires="p14">
      <p:transition spd="slow" p14:dur="2000" advTm="6878"/>
    </mc:Choice>
    <mc:Fallback xmlns="">
      <p:transition spd="slow" advTm="68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a:t>役割分担</a:t>
            </a:r>
            <a:endParaRPr kumimoji="1" lang="ja-JP" altLang="en-US" b="1" dirty="0"/>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98068"/>
            <a:ext cx="7886700" cy="3069652"/>
          </a:xfrm>
        </p:spPr>
        <p:txBody>
          <a:bodyPr>
            <a:normAutofit/>
          </a:bodyPr>
          <a:lstStyle/>
          <a:p>
            <a:pPr>
              <a:lnSpc>
                <a:spcPct val="150000"/>
              </a:lnSpc>
            </a:pPr>
            <a:r>
              <a:rPr lang="ja-JP" altLang="en-US" sz="3200" dirty="0"/>
              <a:t>アルゴリズム班</a:t>
            </a:r>
            <a:endParaRPr lang="en-US" altLang="ja-JP" sz="3200" dirty="0"/>
          </a:p>
          <a:p>
            <a:pPr lvl="1">
              <a:lnSpc>
                <a:spcPct val="150000"/>
              </a:lnSpc>
            </a:pPr>
            <a:r>
              <a:rPr lang="ja-JP" altLang="en-US" sz="2800" dirty="0"/>
              <a:t>経路探索</a:t>
            </a:r>
            <a:endParaRPr lang="en-US" altLang="ja-JP" sz="2800" dirty="0"/>
          </a:p>
          <a:p>
            <a:pPr>
              <a:lnSpc>
                <a:spcPct val="150000"/>
              </a:lnSpc>
            </a:pPr>
            <a:r>
              <a:rPr kumimoji="1" lang="ja-JP" altLang="en-US" sz="3200" dirty="0"/>
              <a:t>シミュレーション班</a:t>
            </a:r>
            <a:endParaRPr kumimoji="1" lang="en-US" altLang="ja-JP" sz="3200" dirty="0"/>
          </a:p>
          <a:p>
            <a:pPr lvl="1">
              <a:lnSpc>
                <a:spcPct val="150000"/>
              </a:lnSpc>
            </a:pPr>
            <a:r>
              <a:rPr kumimoji="1" lang="ja-JP" altLang="en-US" sz="2800" dirty="0"/>
              <a:t>表示画面の作成</a:t>
            </a:r>
            <a:endParaRPr kumimoji="1" lang="en-US" altLang="ja-JP" dirty="0"/>
          </a:p>
        </p:txBody>
      </p:sp>
    </p:spTree>
    <p:extLst>
      <p:ext uri="{BB962C8B-B14F-4D97-AF65-F5344CB8AC3E}">
        <p14:creationId xmlns:p14="http://schemas.microsoft.com/office/powerpoint/2010/main" val="283742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36615"/>
            <a:ext cx="7886700" cy="689384"/>
          </a:xfrm>
        </p:spPr>
        <p:txBody>
          <a:bodyPr>
            <a:normAutofit fontScale="90000"/>
          </a:bodyPr>
          <a:lstStyle/>
          <a:p>
            <a:r>
              <a:rPr kumimoji="1" lang="ja-JP" altLang="en-US" b="1" dirty="0"/>
              <a:t>開発過程 </a:t>
            </a:r>
            <a:r>
              <a:rPr kumimoji="1" lang="en-US" altLang="ja-JP" b="1" dirty="0"/>
              <a:t>– </a:t>
            </a:r>
            <a:r>
              <a:rPr kumimoji="1" lang="ja-JP" altLang="en-US" b="1" dirty="0"/>
              <a:t>全体１</a:t>
            </a:r>
          </a:p>
        </p:txBody>
      </p:sp>
      <p:sp>
        <p:nvSpPr>
          <p:cNvPr id="6" name="フローチャート: 代替処理 5">
            <a:extLst>
              <a:ext uri="{FF2B5EF4-FFF2-40B4-BE49-F238E27FC236}">
                <a16:creationId xmlns:a16="http://schemas.microsoft.com/office/drawing/2014/main" id="{8C61AF5E-9258-2849-A435-D93FCFAF3357}"/>
              </a:ext>
            </a:extLst>
          </p:cNvPr>
          <p:cNvSpPr/>
          <p:nvPr/>
        </p:nvSpPr>
        <p:spPr>
          <a:xfrm>
            <a:off x="4766554" y="1197404"/>
            <a:ext cx="3846073" cy="54864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kumimoji="1" lang="ja-JP" altLang="en-US" sz="2400" dirty="0"/>
              <a:t>マップ表示</a:t>
            </a:r>
            <a:endParaRPr kumimoji="1" lang="en-US" altLang="ja-JP" sz="2400" dirty="0"/>
          </a:p>
          <a:p>
            <a:pPr algn="ctr">
              <a:lnSpc>
                <a:spcPct val="150000"/>
              </a:lnSpc>
            </a:pPr>
            <a:endParaRPr kumimoji="1" lang="en-US" altLang="ja-JP" sz="2000" dirty="0"/>
          </a:p>
          <a:p>
            <a:pPr algn="ctr"/>
            <a:r>
              <a:rPr kumimoji="1" lang="ja-JP" altLang="en-US" sz="2400" dirty="0"/>
              <a:t>経路探索結果のシミュレーション表示</a:t>
            </a:r>
            <a:endParaRPr kumimoji="1" lang="en-US" altLang="ja-JP" sz="2400" dirty="0"/>
          </a:p>
          <a:p>
            <a:pPr algn="ctr"/>
            <a:endParaRPr kumimoji="1" lang="en-US" altLang="ja-JP" sz="2000" dirty="0"/>
          </a:p>
          <a:p>
            <a:pPr algn="ctr">
              <a:lnSpc>
                <a:spcPct val="150000"/>
              </a:lnSpc>
            </a:pPr>
            <a:r>
              <a:rPr kumimoji="1" lang="ja-JP" altLang="en-US" sz="2400" dirty="0"/>
              <a:t>複数人数実装</a:t>
            </a:r>
            <a:endParaRPr kumimoji="1" lang="en-US" altLang="ja-JP" sz="2400" dirty="0"/>
          </a:p>
          <a:p>
            <a:pPr algn="ctr"/>
            <a:endParaRPr kumimoji="1" lang="en-US" altLang="ja-JP" sz="2000" dirty="0"/>
          </a:p>
          <a:p>
            <a:pPr algn="ctr">
              <a:lnSpc>
                <a:spcPct val="150000"/>
              </a:lnSpc>
            </a:pPr>
            <a:r>
              <a:rPr kumimoji="1" lang="ja-JP" altLang="en-US" sz="2400" dirty="0"/>
              <a:t>障害の追加</a:t>
            </a:r>
            <a:endParaRPr kumimoji="1" lang="en-US" altLang="ja-JP" sz="2400" dirty="0"/>
          </a:p>
          <a:p>
            <a:pPr algn="ctr"/>
            <a:endParaRPr kumimoji="1" lang="en-US" altLang="ja-JP" sz="2000" dirty="0"/>
          </a:p>
          <a:p>
            <a:pPr algn="ctr">
              <a:lnSpc>
                <a:spcPct val="150000"/>
              </a:lnSpc>
            </a:pPr>
            <a:r>
              <a:rPr kumimoji="1" lang="ja-JP" altLang="en-US" sz="2400" dirty="0"/>
              <a:t>実際の地図への応用</a:t>
            </a:r>
            <a:endParaRPr kumimoji="1" lang="en-US" altLang="ja-JP" sz="2400" dirty="0"/>
          </a:p>
        </p:txBody>
      </p:sp>
      <p:sp>
        <p:nvSpPr>
          <p:cNvPr id="17" name="四角形: 角を丸くする 16">
            <a:extLst>
              <a:ext uri="{FF2B5EF4-FFF2-40B4-BE49-F238E27FC236}">
                <a16:creationId xmlns:a16="http://schemas.microsoft.com/office/drawing/2014/main" id="{F98848A3-2E26-46CA-84B5-3712AF028EBA}"/>
              </a:ext>
            </a:extLst>
          </p:cNvPr>
          <p:cNvSpPr/>
          <p:nvPr/>
        </p:nvSpPr>
        <p:spPr>
          <a:xfrm>
            <a:off x="4885792" y="3770806"/>
            <a:ext cx="3558207" cy="2594986"/>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98068"/>
            <a:ext cx="7886700" cy="3069652"/>
          </a:xfrm>
        </p:spPr>
        <p:txBody>
          <a:bodyPr>
            <a:normAutofit/>
          </a:bodyPr>
          <a:lstStyle/>
          <a:p>
            <a:pPr marL="0" indent="0">
              <a:lnSpc>
                <a:spcPct val="150000"/>
              </a:lnSpc>
              <a:buNone/>
            </a:pPr>
            <a:endParaRPr kumimoji="1" lang="en-US" altLang="ja-JP" dirty="0"/>
          </a:p>
        </p:txBody>
      </p:sp>
      <p:sp>
        <p:nvSpPr>
          <p:cNvPr id="4" name="フローチャート: 代替処理 3">
            <a:extLst>
              <a:ext uri="{FF2B5EF4-FFF2-40B4-BE49-F238E27FC236}">
                <a16:creationId xmlns:a16="http://schemas.microsoft.com/office/drawing/2014/main" id="{4AA05728-FBA4-4849-9E72-B3901ED6C081}"/>
              </a:ext>
            </a:extLst>
          </p:cNvPr>
          <p:cNvSpPr/>
          <p:nvPr/>
        </p:nvSpPr>
        <p:spPr>
          <a:xfrm>
            <a:off x="628650" y="1218247"/>
            <a:ext cx="3846073" cy="5465557"/>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kumimoji="1" lang="ja-JP" altLang="en-US" sz="2400" dirty="0"/>
              <a:t>最短経路探索</a:t>
            </a:r>
            <a:r>
              <a:rPr kumimoji="1" lang="en-US" altLang="ja-JP" sz="2400" dirty="0"/>
              <a:t>(</a:t>
            </a:r>
            <a:r>
              <a:rPr kumimoji="1" lang="ja-JP" altLang="en-US" sz="2400" dirty="0"/>
              <a:t>障害なし</a:t>
            </a:r>
            <a:r>
              <a:rPr kumimoji="1" lang="en-US" altLang="ja-JP" sz="2400" dirty="0"/>
              <a:t>)</a:t>
            </a:r>
          </a:p>
          <a:p>
            <a:pPr algn="ctr"/>
            <a:endParaRPr kumimoji="1" lang="en-US" altLang="ja-JP" sz="2400" dirty="0"/>
          </a:p>
          <a:p>
            <a:pPr algn="ctr">
              <a:lnSpc>
                <a:spcPct val="150000"/>
              </a:lnSpc>
            </a:pPr>
            <a:r>
              <a:rPr kumimoji="1" lang="ja-JP" altLang="en-US" sz="2400" dirty="0"/>
              <a:t>最短経路探索</a:t>
            </a:r>
            <a:r>
              <a:rPr kumimoji="1" lang="en-US" altLang="ja-JP" sz="2400" dirty="0"/>
              <a:t>(</a:t>
            </a:r>
            <a:r>
              <a:rPr kumimoji="1" lang="ja-JP" altLang="en-US" sz="2400" dirty="0"/>
              <a:t>障害あり</a:t>
            </a:r>
            <a:r>
              <a:rPr kumimoji="1" lang="en-US" altLang="ja-JP" sz="2400" dirty="0"/>
              <a:t>)</a:t>
            </a:r>
          </a:p>
          <a:p>
            <a:pPr algn="ctr"/>
            <a:endParaRPr kumimoji="1" lang="en-US" altLang="ja-JP" sz="2000" dirty="0"/>
          </a:p>
          <a:p>
            <a:pPr algn="ctr">
              <a:lnSpc>
                <a:spcPct val="150000"/>
              </a:lnSpc>
            </a:pPr>
            <a:r>
              <a:rPr kumimoji="1" lang="ja-JP" altLang="en-US" sz="2400" dirty="0"/>
              <a:t>複数経路の表示</a:t>
            </a:r>
            <a:endParaRPr kumimoji="1" lang="en-US" altLang="ja-JP" sz="2400" dirty="0"/>
          </a:p>
          <a:p>
            <a:pPr algn="ctr"/>
            <a:endParaRPr kumimoji="1" lang="en-US" altLang="ja-JP" sz="2400" dirty="0"/>
          </a:p>
          <a:p>
            <a:pPr algn="ctr">
              <a:lnSpc>
                <a:spcPct val="150000"/>
              </a:lnSpc>
            </a:pPr>
            <a:r>
              <a:rPr kumimoji="1" lang="ja-JP" altLang="en-US" sz="2400" dirty="0"/>
              <a:t>道幅考慮</a:t>
            </a:r>
            <a:endParaRPr kumimoji="1" lang="en-US" altLang="ja-JP" sz="2400" dirty="0"/>
          </a:p>
          <a:p>
            <a:pPr algn="ctr"/>
            <a:r>
              <a:rPr kumimoji="1" lang="en-US" altLang="ja-JP" sz="2400" dirty="0"/>
              <a:t>----------------------------</a:t>
            </a:r>
          </a:p>
          <a:p>
            <a:pPr algn="ctr">
              <a:lnSpc>
                <a:spcPct val="150000"/>
              </a:lnSpc>
            </a:pPr>
            <a:r>
              <a:rPr kumimoji="1" lang="ja-JP" altLang="en-US" sz="2400" dirty="0"/>
              <a:t>ダイクストラ法実装</a:t>
            </a:r>
            <a:endParaRPr kumimoji="1" lang="en-US" altLang="ja-JP" sz="2400" dirty="0"/>
          </a:p>
        </p:txBody>
      </p:sp>
      <p:sp>
        <p:nvSpPr>
          <p:cNvPr id="5" name="正方形/長方形 4">
            <a:extLst>
              <a:ext uri="{FF2B5EF4-FFF2-40B4-BE49-F238E27FC236}">
                <a16:creationId xmlns:a16="http://schemas.microsoft.com/office/drawing/2014/main" id="{AAB0B85E-5D67-B74C-9441-B7F0FC3A17EF}"/>
              </a:ext>
            </a:extLst>
          </p:cNvPr>
          <p:cNvSpPr/>
          <p:nvPr/>
        </p:nvSpPr>
        <p:spPr>
          <a:xfrm>
            <a:off x="1542345" y="997533"/>
            <a:ext cx="2018682" cy="4831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a:t>アルゴリズム</a:t>
            </a:r>
            <a:endParaRPr kumimoji="1" lang="ja-JP" altLang="en-US" sz="2400" b="1" dirty="0"/>
          </a:p>
        </p:txBody>
      </p:sp>
      <p:sp>
        <p:nvSpPr>
          <p:cNvPr id="16" name="四角形: 角を丸くする 15">
            <a:extLst>
              <a:ext uri="{FF2B5EF4-FFF2-40B4-BE49-F238E27FC236}">
                <a16:creationId xmlns:a16="http://schemas.microsoft.com/office/drawing/2014/main" id="{F3602F12-B022-4772-B460-575EBF6714B4}"/>
              </a:ext>
            </a:extLst>
          </p:cNvPr>
          <p:cNvSpPr/>
          <p:nvPr/>
        </p:nvSpPr>
        <p:spPr>
          <a:xfrm>
            <a:off x="745435" y="2584174"/>
            <a:ext cx="3558207" cy="3836503"/>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A05AC7E-BF15-B246-8B60-94961428BF21}"/>
              </a:ext>
            </a:extLst>
          </p:cNvPr>
          <p:cNvSpPr/>
          <p:nvPr/>
        </p:nvSpPr>
        <p:spPr>
          <a:xfrm>
            <a:off x="5262664" y="976690"/>
            <a:ext cx="3015573" cy="4831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a:t>シミュレーション</a:t>
            </a:r>
            <a:endParaRPr kumimoji="1" lang="ja-JP" altLang="en-US" sz="2400" b="1" dirty="0"/>
          </a:p>
        </p:txBody>
      </p:sp>
      <p:sp>
        <p:nvSpPr>
          <p:cNvPr id="8" name="矢印: 下 7">
            <a:extLst>
              <a:ext uri="{FF2B5EF4-FFF2-40B4-BE49-F238E27FC236}">
                <a16:creationId xmlns:a16="http://schemas.microsoft.com/office/drawing/2014/main" id="{6C3E4728-C441-4190-9CD7-705CAF7E8EAC}"/>
              </a:ext>
            </a:extLst>
          </p:cNvPr>
          <p:cNvSpPr/>
          <p:nvPr/>
        </p:nvSpPr>
        <p:spPr>
          <a:xfrm>
            <a:off x="2422637" y="2434447"/>
            <a:ext cx="243349" cy="346587"/>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48E92FD4-88BF-4C56-A122-28ACE753F7DC}"/>
              </a:ext>
            </a:extLst>
          </p:cNvPr>
          <p:cNvSpPr/>
          <p:nvPr/>
        </p:nvSpPr>
        <p:spPr>
          <a:xfrm>
            <a:off x="2422637" y="3345234"/>
            <a:ext cx="243349" cy="346587"/>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C43242F9-13DC-4CA8-88EC-328C8FD80059}"/>
              </a:ext>
            </a:extLst>
          </p:cNvPr>
          <p:cNvSpPr/>
          <p:nvPr/>
        </p:nvSpPr>
        <p:spPr>
          <a:xfrm>
            <a:off x="2422637" y="4194288"/>
            <a:ext cx="243349" cy="346587"/>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7AEE8B35-9944-4C63-8D04-92F1AE36BA06}"/>
              </a:ext>
            </a:extLst>
          </p:cNvPr>
          <p:cNvSpPr/>
          <p:nvPr/>
        </p:nvSpPr>
        <p:spPr>
          <a:xfrm>
            <a:off x="6543222" y="2442011"/>
            <a:ext cx="243349" cy="346587"/>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4FFBA022-3286-4A49-AAA4-C658544A4EDC}"/>
              </a:ext>
            </a:extLst>
          </p:cNvPr>
          <p:cNvSpPr/>
          <p:nvPr/>
        </p:nvSpPr>
        <p:spPr>
          <a:xfrm>
            <a:off x="6543222" y="3579006"/>
            <a:ext cx="243349" cy="346587"/>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14E050E1-24BA-4C49-A57F-6545EFE82CC1}"/>
              </a:ext>
            </a:extLst>
          </p:cNvPr>
          <p:cNvSpPr/>
          <p:nvPr/>
        </p:nvSpPr>
        <p:spPr>
          <a:xfrm>
            <a:off x="6543222" y="4421396"/>
            <a:ext cx="243349" cy="346587"/>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557AAA14-1310-43C8-8774-C6769254BAD3}"/>
              </a:ext>
            </a:extLst>
          </p:cNvPr>
          <p:cNvSpPr/>
          <p:nvPr/>
        </p:nvSpPr>
        <p:spPr>
          <a:xfrm>
            <a:off x="6543222" y="5298184"/>
            <a:ext cx="243349" cy="346587"/>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55A8370-BD27-46FD-8748-9911493A5D25}"/>
              </a:ext>
            </a:extLst>
          </p:cNvPr>
          <p:cNvSpPr/>
          <p:nvPr/>
        </p:nvSpPr>
        <p:spPr>
          <a:xfrm>
            <a:off x="1398016" y="1546060"/>
            <a:ext cx="2307339" cy="3516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b="1" dirty="0"/>
              <a:t>A</a:t>
            </a:r>
            <a:r>
              <a:rPr kumimoji="1" lang="en-US" altLang="ja-JP" sz="2000" b="1" dirty="0"/>
              <a:t>*</a:t>
            </a:r>
            <a:r>
              <a:rPr kumimoji="1" lang="ja-JP" altLang="en-US" sz="2000" b="1" dirty="0"/>
              <a:t>アルゴリズム</a:t>
            </a:r>
            <a:endParaRPr kumimoji="1" lang="ja-JP" altLang="en-US" sz="2400" dirty="0"/>
          </a:p>
        </p:txBody>
      </p:sp>
    </p:spTree>
    <p:extLst>
      <p:ext uri="{BB962C8B-B14F-4D97-AF65-F5344CB8AC3E}">
        <p14:creationId xmlns:p14="http://schemas.microsoft.com/office/powerpoint/2010/main" val="356930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開発過程</a:t>
            </a:r>
            <a:r>
              <a:rPr lang="en-US" altLang="ja-JP" b="1" dirty="0"/>
              <a:t> – </a:t>
            </a:r>
            <a:r>
              <a:rPr lang="ja-JP" altLang="en-US" b="1" dirty="0"/>
              <a:t>全体２</a:t>
            </a:r>
            <a:endParaRPr kumimoji="1" lang="ja-JP" altLang="en-US" b="1" dirty="0"/>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113713"/>
            <a:ext cx="7886700" cy="2853604"/>
          </a:xfrm>
        </p:spPr>
        <p:txBody>
          <a:bodyPr>
            <a:normAutofit/>
          </a:bodyPr>
          <a:lstStyle/>
          <a:p>
            <a:pPr>
              <a:lnSpc>
                <a:spcPct val="150000"/>
              </a:lnSpc>
            </a:pPr>
            <a:r>
              <a:rPr kumimoji="1" lang="ja-JP" altLang="en-US" dirty="0"/>
              <a:t>アルゴリズム</a:t>
            </a:r>
            <a:r>
              <a:rPr lang="en-US" altLang="ja-JP" sz="2400" dirty="0"/>
              <a:t> …</a:t>
            </a:r>
            <a:r>
              <a:rPr kumimoji="1" lang="ja-JP" altLang="en-US" sz="2800" dirty="0"/>
              <a:t>「</a:t>
            </a:r>
            <a:r>
              <a:rPr kumimoji="1" lang="en-US" altLang="ja-JP" sz="2800" b="1" dirty="0"/>
              <a:t>A*</a:t>
            </a:r>
            <a:r>
              <a:rPr kumimoji="1" lang="ja-JP" altLang="en-US" sz="2800" b="1" dirty="0"/>
              <a:t>アルゴリズム</a:t>
            </a:r>
            <a:r>
              <a:rPr kumimoji="1" lang="ja-JP" altLang="en-US" sz="2800" dirty="0"/>
              <a:t>」を使用</a:t>
            </a:r>
            <a:endParaRPr kumimoji="1" lang="en-US" altLang="ja-JP" sz="2800" dirty="0"/>
          </a:p>
          <a:p>
            <a:pPr>
              <a:lnSpc>
                <a:spcPct val="150000"/>
              </a:lnSpc>
            </a:pPr>
            <a:r>
              <a:rPr lang="ja-JP" altLang="en-US" dirty="0"/>
              <a:t>ノードまたはピクセル</a:t>
            </a:r>
            <a:r>
              <a:rPr lang="en-US" altLang="ja-JP" dirty="0"/>
              <a:t>…</a:t>
            </a:r>
            <a:r>
              <a:rPr lang="ja-JP" altLang="en-US" b="1" dirty="0"/>
              <a:t>ピクセル</a:t>
            </a:r>
            <a:r>
              <a:rPr lang="ja-JP" altLang="en-US" dirty="0"/>
              <a:t>を使用</a:t>
            </a:r>
            <a:endParaRPr kumimoji="1" lang="en-US" altLang="ja-JP" dirty="0"/>
          </a:p>
          <a:p>
            <a:pPr marL="0" indent="0">
              <a:lnSpc>
                <a:spcPct val="150000"/>
              </a:lnSpc>
              <a:buNone/>
            </a:pPr>
            <a:endParaRPr kumimoji="1" lang="en-US" altLang="ja-JP" dirty="0"/>
          </a:p>
          <a:p>
            <a:pPr>
              <a:lnSpc>
                <a:spcPct val="150000"/>
              </a:lnSpc>
            </a:pPr>
            <a:endParaRPr kumimoji="1" lang="en-US" altLang="ja-JP" dirty="0"/>
          </a:p>
          <a:p>
            <a:pPr lvl="1">
              <a:lnSpc>
                <a:spcPct val="100000"/>
              </a:lnSpc>
            </a:pPr>
            <a:endParaRPr kumimoji="1" lang="en-US" altLang="ja-JP" dirty="0"/>
          </a:p>
          <a:p>
            <a:pPr marL="0" indent="0">
              <a:lnSpc>
                <a:spcPct val="150000"/>
              </a:lnSpc>
              <a:buNone/>
            </a:pPr>
            <a:endParaRPr kumimoji="1" lang="en-US" altLang="ja-JP" dirty="0"/>
          </a:p>
        </p:txBody>
      </p:sp>
      <p:pic>
        <p:nvPicPr>
          <p:cNvPr id="5" name="図 4">
            <a:extLst>
              <a:ext uri="{FF2B5EF4-FFF2-40B4-BE49-F238E27FC236}">
                <a16:creationId xmlns:a16="http://schemas.microsoft.com/office/drawing/2014/main" id="{24AE89D1-3A3D-4E62-849E-703092CF4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843713"/>
            <a:ext cx="3928102" cy="3334551"/>
          </a:xfrm>
          <a:prstGeom prst="rect">
            <a:avLst/>
          </a:prstGeom>
        </p:spPr>
      </p:pic>
      <p:sp>
        <p:nvSpPr>
          <p:cNvPr id="12" name="四角形: 角を丸くする 11">
            <a:extLst>
              <a:ext uri="{FF2B5EF4-FFF2-40B4-BE49-F238E27FC236}">
                <a16:creationId xmlns:a16="http://schemas.microsoft.com/office/drawing/2014/main" id="{E3B1D090-4A6C-414F-882E-626A6E3CDB76}"/>
              </a:ext>
            </a:extLst>
          </p:cNvPr>
          <p:cNvSpPr/>
          <p:nvPr/>
        </p:nvSpPr>
        <p:spPr>
          <a:xfrm>
            <a:off x="4503444" y="2604052"/>
            <a:ext cx="4316932" cy="3908113"/>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EB9119D7-0FFB-47D9-BC7A-D6FAB7252C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7859" y="2843713"/>
            <a:ext cx="3928102" cy="3334551"/>
          </a:xfrm>
          <a:prstGeom prst="rect">
            <a:avLst/>
          </a:prstGeom>
        </p:spPr>
      </p:pic>
      <p:sp>
        <p:nvSpPr>
          <p:cNvPr id="10" name="テキスト ボックス 9">
            <a:extLst>
              <a:ext uri="{FF2B5EF4-FFF2-40B4-BE49-F238E27FC236}">
                <a16:creationId xmlns:a16="http://schemas.microsoft.com/office/drawing/2014/main" id="{D1483637-F743-4DE0-AE86-4B3EE6119700}"/>
              </a:ext>
            </a:extLst>
          </p:cNvPr>
          <p:cNvSpPr txBox="1"/>
          <p:nvPr/>
        </p:nvSpPr>
        <p:spPr>
          <a:xfrm>
            <a:off x="2090150" y="6075663"/>
            <a:ext cx="954107" cy="400110"/>
          </a:xfrm>
          <a:prstGeom prst="rect">
            <a:avLst/>
          </a:prstGeom>
          <a:noFill/>
        </p:spPr>
        <p:txBody>
          <a:bodyPr wrap="none" rtlCol="0">
            <a:spAutoFit/>
          </a:bodyPr>
          <a:lstStyle/>
          <a:p>
            <a:r>
              <a:rPr kumimoji="1" lang="ja-JP" altLang="en-US" sz="2000" dirty="0"/>
              <a:t>ノード</a:t>
            </a:r>
          </a:p>
        </p:txBody>
      </p:sp>
      <p:sp>
        <p:nvSpPr>
          <p:cNvPr id="11" name="テキスト ボックス 10">
            <a:extLst>
              <a:ext uri="{FF2B5EF4-FFF2-40B4-BE49-F238E27FC236}">
                <a16:creationId xmlns:a16="http://schemas.microsoft.com/office/drawing/2014/main" id="{99B12C61-3864-4EC1-A604-E6D1F4961EB3}"/>
              </a:ext>
            </a:extLst>
          </p:cNvPr>
          <p:cNvSpPr txBox="1"/>
          <p:nvPr/>
        </p:nvSpPr>
        <p:spPr>
          <a:xfrm>
            <a:off x="5992647" y="6112055"/>
            <a:ext cx="1210588" cy="400110"/>
          </a:xfrm>
          <a:prstGeom prst="rect">
            <a:avLst/>
          </a:prstGeom>
          <a:noFill/>
        </p:spPr>
        <p:txBody>
          <a:bodyPr wrap="none" rtlCol="0">
            <a:spAutoFit/>
          </a:bodyPr>
          <a:lstStyle/>
          <a:p>
            <a:r>
              <a:rPr kumimoji="1" lang="ja-JP" altLang="en-US" sz="2000" dirty="0"/>
              <a:t>ピクセル</a:t>
            </a:r>
          </a:p>
        </p:txBody>
      </p:sp>
    </p:spTree>
    <p:extLst>
      <p:ext uri="{BB962C8B-B14F-4D97-AF65-F5344CB8AC3E}">
        <p14:creationId xmlns:p14="http://schemas.microsoft.com/office/powerpoint/2010/main" val="4264174696"/>
      </p:ext>
    </p:extLst>
  </p:cSld>
  <p:clrMapOvr>
    <a:masterClrMapping/>
  </p:clrMapOvr>
  <mc:AlternateContent xmlns:mc="http://schemas.openxmlformats.org/markup-compatibility/2006" xmlns:p14="http://schemas.microsoft.com/office/powerpoint/2010/main">
    <mc:Choice Requires="p14">
      <p:transition spd="slow" p14:dur="2000" advTm="34293"/>
    </mc:Choice>
    <mc:Fallback xmlns="">
      <p:transition spd="slow" advTm="34293"/>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296140"/>
            <a:ext cx="7886700" cy="689384"/>
          </a:xfrm>
        </p:spPr>
        <p:txBody>
          <a:bodyPr>
            <a:normAutofit fontScale="90000"/>
          </a:bodyPr>
          <a:lstStyle/>
          <a:p>
            <a:r>
              <a:rPr kumimoji="1" lang="en-US" altLang="ja-JP" b="1" dirty="0"/>
              <a:t>A</a:t>
            </a:r>
            <a:r>
              <a:rPr kumimoji="1" lang="ja-JP" altLang="en-US" b="1" dirty="0"/>
              <a:t>*アルゴリズムとは</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98067"/>
            <a:ext cx="7886700" cy="5334917"/>
          </a:xfrm>
        </p:spPr>
        <p:txBody>
          <a:bodyPr>
            <a:normAutofit/>
          </a:bodyPr>
          <a:lstStyle/>
          <a:p>
            <a:pPr marL="0" indent="0">
              <a:lnSpc>
                <a:spcPct val="150000"/>
              </a:lnSpc>
              <a:buNone/>
            </a:pPr>
            <a:endParaRPr kumimoji="1" lang="en-US" altLang="ja-JP" dirty="0"/>
          </a:p>
          <a:p>
            <a:pPr>
              <a:lnSpc>
                <a:spcPct val="150000"/>
              </a:lnSpc>
            </a:pPr>
            <a:endParaRPr kumimoji="1" lang="en-US" altLang="ja-JP" dirty="0"/>
          </a:p>
          <a:p>
            <a:pPr>
              <a:lnSpc>
                <a:spcPct val="150000"/>
              </a:lnSpc>
            </a:pPr>
            <a:endParaRPr kumimoji="1" lang="en-US" altLang="ja-JP" dirty="0"/>
          </a:p>
          <a:p>
            <a:pPr lvl="1">
              <a:lnSpc>
                <a:spcPct val="100000"/>
              </a:lnSpc>
            </a:pPr>
            <a:endParaRPr kumimoji="1" lang="en-US" altLang="ja-JP" dirty="0"/>
          </a:p>
          <a:p>
            <a:pPr marL="0" indent="0">
              <a:lnSpc>
                <a:spcPct val="150000"/>
              </a:lnSpc>
              <a:buNone/>
            </a:pPr>
            <a:endParaRPr kumimoji="1" lang="en-US" altLang="ja-JP" dirty="0"/>
          </a:p>
        </p:txBody>
      </p:sp>
      <p:pic>
        <p:nvPicPr>
          <p:cNvPr id="5" name="図 4">
            <a:extLst>
              <a:ext uri="{FF2B5EF4-FFF2-40B4-BE49-F238E27FC236}">
                <a16:creationId xmlns:a16="http://schemas.microsoft.com/office/drawing/2014/main" id="{A990DC85-103C-47AC-85EF-928D3862E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1170" y="965200"/>
            <a:ext cx="5961777" cy="5060930"/>
          </a:xfrm>
          <a:prstGeom prst="rect">
            <a:avLst/>
          </a:prstGeom>
        </p:spPr>
      </p:pic>
      <p:sp>
        <p:nvSpPr>
          <p:cNvPr id="7" name="吹き出し: 線 6">
            <a:extLst>
              <a:ext uri="{FF2B5EF4-FFF2-40B4-BE49-F238E27FC236}">
                <a16:creationId xmlns:a16="http://schemas.microsoft.com/office/drawing/2014/main" id="{6F7EA989-997E-4D0C-8AC1-CAD76881DFEB}"/>
              </a:ext>
            </a:extLst>
          </p:cNvPr>
          <p:cNvSpPr/>
          <p:nvPr/>
        </p:nvSpPr>
        <p:spPr>
          <a:xfrm flipV="1">
            <a:off x="5908813" y="2739066"/>
            <a:ext cx="1255807" cy="526774"/>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4877ED20-F0E7-4839-AC47-24F7279E9EC1}"/>
              </a:ext>
            </a:extLst>
          </p:cNvPr>
          <p:cNvSpPr txBox="1"/>
          <p:nvPr/>
        </p:nvSpPr>
        <p:spPr>
          <a:xfrm>
            <a:off x="5954032" y="2802398"/>
            <a:ext cx="1210588" cy="400110"/>
          </a:xfrm>
          <a:prstGeom prst="rect">
            <a:avLst/>
          </a:prstGeom>
          <a:noFill/>
        </p:spPr>
        <p:txBody>
          <a:bodyPr wrap="none" rtlCol="0">
            <a:spAutoFit/>
          </a:bodyPr>
          <a:lstStyle/>
          <a:p>
            <a:r>
              <a:rPr kumimoji="1" lang="ja-JP" altLang="en-US" sz="2000" b="1" dirty="0"/>
              <a:t>推測距離</a:t>
            </a:r>
          </a:p>
        </p:txBody>
      </p:sp>
      <p:sp>
        <p:nvSpPr>
          <p:cNvPr id="9" name="吹き出し: 線 8">
            <a:extLst>
              <a:ext uri="{FF2B5EF4-FFF2-40B4-BE49-F238E27FC236}">
                <a16:creationId xmlns:a16="http://schemas.microsoft.com/office/drawing/2014/main" id="{23BE2CC9-4390-4061-AF24-C8BF963FA797}"/>
              </a:ext>
            </a:extLst>
          </p:cNvPr>
          <p:cNvSpPr/>
          <p:nvPr/>
        </p:nvSpPr>
        <p:spPr>
          <a:xfrm flipH="1">
            <a:off x="1533663" y="3002453"/>
            <a:ext cx="1255807" cy="526774"/>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D4A3001F-8F24-4991-AD58-11A0997DCCBF}"/>
              </a:ext>
            </a:extLst>
          </p:cNvPr>
          <p:cNvSpPr txBox="1"/>
          <p:nvPr/>
        </p:nvSpPr>
        <p:spPr>
          <a:xfrm>
            <a:off x="1533663" y="3065785"/>
            <a:ext cx="1210588" cy="400110"/>
          </a:xfrm>
          <a:prstGeom prst="rect">
            <a:avLst/>
          </a:prstGeom>
          <a:noFill/>
        </p:spPr>
        <p:txBody>
          <a:bodyPr wrap="none" rtlCol="0">
            <a:spAutoFit/>
          </a:bodyPr>
          <a:lstStyle/>
          <a:p>
            <a:r>
              <a:rPr kumimoji="1" lang="ja-JP" altLang="en-US" sz="2000" b="1" dirty="0"/>
              <a:t>移動距離</a:t>
            </a:r>
          </a:p>
        </p:txBody>
      </p:sp>
      <p:sp>
        <p:nvSpPr>
          <p:cNvPr id="11" name="テキスト ボックス 10">
            <a:extLst>
              <a:ext uri="{FF2B5EF4-FFF2-40B4-BE49-F238E27FC236}">
                <a16:creationId xmlns:a16="http://schemas.microsoft.com/office/drawing/2014/main" id="{8D29525F-16A2-4E2B-892E-568AB83CB512}"/>
              </a:ext>
            </a:extLst>
          </p:cNvPr>
          <p:cNvSpPr txBox="1"/>
          <p:nvPr/>
        </p:nvSpPr>
        <p:spPr>
          <a:xfrm>
            <a:off x="1709678" y="5972153"/>
            <a:ext cx="5724644" cy="461665"/>
          </a:xfrm>
          <a:prstGeom prst="rect">
            <a:avLst/>
          </a:prstGeom>
          <a:noFill/>
        </p:spPr>
        <p:txBody>
          <a:bodyPr wrap="none" rtlCol="0">
            <a:spAutoFit/>
          </a:bodyPr>
          <a:lstStyle/>
          <a:p>
            <a:r>
              <a:rPr kumimoji="1" lang="ja-JP" altLang="en-US" sz="2400" dirty="0"/>
              <a:t>移動距離＋推測距離が最小の経路を探索</a:t>
            </a:r>
          </a:p>
        </p:txBody>
      </p:sp>
    </p:spTree>
    <p:extLst>
      <p:ext uri="{BB962C8B-B14F-4D97-AF65-F5344CB8AC3E}">
        <p14:creationId xmlns:p14="http://schemas.microsoft.com/office/powerpoint/2010/main" val="1356270182"/>
      </p:ext>
    </p:extLst>
  </p:cSld>
  <p:clrMapOvr>
    <a:masterClrMapping/>
  </p:clrMapOvr>
  <mc:AlternateContent xmlns:mc="http://schemas.openxmlformats.org/markup-compatibility/2006" xmlns:p14="http://schemas.microsoft.com/office/powerpoint/2010/main">
    <mc:Choice Requires="p14">
      <p:transition spd="slow" p14:dur="2000" advTm="40292"/>
    </mc:Choice>
    <mc:Fallback xmlns="">
      <p:transition spd="slow" advTm="4029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en-US" altLang="ja-JP" b="1" dirty="0"/>
              <a:t>A</a:t>
            </a:r>
            <a:r>
              <a:rPr kumimoji="1" lang="ja-JP" altLang="en-US" b="1" dirty="0"/>
              <a:t>*アルゴリズムにした理由</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98067"/>
            <a:ext cx="7886700" cy="4605775"/>
          </a:xfrm>
        </p:spPr>
        <p:txBody>
          <a:bodyPr>
            <a:normAutofit/>
          </a:bodyPr>
          <a:lstStyle/>
          <a:p>
            <a:pPr>
              <a:lnSpc>
                <a:spcPct val="150000"/>
              </a:lnSpc>
            </a:pPr>
            <a:r>
              <a:rPr kumimoji="1" lang="ja-JP" altLang="en-US" dirty="0"/>
              <a:t>短時間で実装可能</a:t>
            </a:r>
            <a:endParaRPr lang="en-US" altLang="ja-JP" dirty="0"/>
          </a:p>
          <a:p>
            <a:pPr lvl="1">
              <a:lnSpc>
                <a:spcPct val="150000"/>
              </a:lnSpc>
            </a:pPr>
            <a:r>
              <a:rPr kumimoji="1" lang="ja-JP" altLang="en-US" dirty="0"/>
              <a:t>確実に一つのアルゴリズムは実装したい</a:t>
            </a:r>
            <a:endParaRPr kumimoji="1" lang="en-US" altLang="ja-JP" dirty="0"/>
          </a:p>
          <a:p>
            <a:pPr lvl="1">
              <a:lnSpc>
                <a:spcPct val="150000"/>
              </a:lnSpc>
            </a:pPr>
            <a:r>
              <a:rPr kumimoji="1" lang="ja-JP" altLang="en-US" dirty="0"/>
              <a:t>複数のアルゴリズムを実装して比較したい</a:t>
            </a:r>
            <a:endParaRPr kumimoji="1" lang="en-US" altLang="ja-JP" dirty="0"/>
          </a:p>
          <a:p>
            <a:pPr>
              <a:lnSpc>
                <a:spcPct val="150000"/>
              </a:lnSpc>
            </a:pPr>
            <a:r>
              <a:rPr kumimoji="1" lang="ja-JP" altLang="en-US" dirty="0"/>
              <a:t>実用的</a:t>
            </a:r>
            <a:endParaRPr kumimoji="1" lang="en-US" altLang="ja-JP" dirty="0"/>
          </a:p>
          <a:p>
            <a:pPr lvl="1">
              <a:lnSpc>
                <a:spcPct val="150000"/>
              </a:lnSpc>
            </a:pPr>
            <a:r>
              <a:rPr kumimoji="1" lang="ja-JP" altLang="en-US" dirty="0"/>
              <a:t>実際に使われている</a:t>
            </a:r>
            <a:endParaRPr kumimoji="1" lang="en-US" altLang="ja-JP" dirty="0"/>
          </a:p>
          <a:p>
            <a:pPr lvl="1">
              <a:lnSpc>
                <a:spcPct val="150000"/>
              </a:lnSpc>
            </a:pPr>
            <a:r>
              <a:rPr kumimoji="1" lang="ja-JP" altLang="en-US" dirty="0"/>
              <a:t>ピクセル地図に応用しやすい</a:t>
            </a:r>
            <a:endParaRPr kumimoji="1" lang="en-US" altLang="ja-JP" dirty="0"/>
          </a:p>
          <a:p>
            <a:pPr>
              <a:lnSpc>
                <a:spcPct val="150000"/>
              </a:lnSpc>
            </a:pPr>
            <a:endParaRPr kumimoji="1" lang="en-US" altLang="ja-JP" dirty="0"/>
          </a:p>
          <a:p>
            <a:pPr>
              <a:lnSpc>
                <a:spcPct val="150000"/>
              </a:lnSpc>
            </a:pPr>
            <a:endParaRPr kumimoji="1" lang="en-US" altLang="ja-JP" dirty="0"/>
          </a:p>
          <a:p>
            <a:pPr>
              <a:lnSpc>
                <a:spcPct val="150000"/>
              </a:lnSpc>
            </a:pPr>
            <a:endParaRPr kumimoji="1" lang="en-US" altLang="ja-JP" dirty="0"/>
          </a:p>
          <a:p>
            <a:pPr lvl="1">
              <a:lnSpc>
                <a:spcPct val="100000"/>
              </a:lnSpc>
            </a:pPr>
            <a:endParaRPr kumimoji="1" lang="en-US" altLang="ja-JP" dirty="0"/>
          </a:p>
          <a:p>
            <a:pPr marL="0" indent="0">
              <a:lnSpc>
                <a:spcPct val="150000"/>
              </a:lnSpc>
              <a:buNone/>
            </a:pPr>
            <a:endParaRPr kumimoji="1" lang="en-US" altLang="ja-JP" dirty="0"/>
          </a:p>
        </p:txBody>
      </p:sp>
    </p:spTree>
    <p:extLst>
      <p:ext uri="{BB962C8B-B14F-4D97-AF65-F5344CB8AC3E}">
        <p14:creationId xmlns:p14="http://schemas.microsoft.com/office/powerpoint/2010/main" val="1450260334"/>
      </p:ext>
    </p:extLst>
  </p:cSld>
  <p:clrMapOvr>
    <a:masterClrMapping/>
  </p:clrMapOvr>
  <mc:AlternateContent xmlns:mc="http://schemas.openxmlformats.org/markup-compatibility/2006" xmlns:p14="http://schemas.microsoft.com/office/powerpoint/2010/main">
    <mc:Choice Requires="p14">
      <p:transition spd="slow" p14:dur="2000" advTm="35836"/>
    </mc:Choice>
    <mc:Fallback xmlns="">
      <p:transition spd="slow" advTm="3583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F6DD1-89BF-41A5-9694-60A316BAABEB}"/>
              </a:ext>
            </a:extLst>
          </p:cNvPr>
          <p:cNvSpPr>
            <a:spLocks noGrp="1"/>
          </p:cNvSpPr>
          <p:nvPr>
            <p:ph type="title"/>
          </p:nvPr>
        </p:nvSpPr>
        <p:spPr>
          <a:xfrm>
            <a:off x="628650" y="365127"/>
            <a:ext cx="7886700" cy="689384"/>
          </a:xfrm>
        </p:spPr>
        <p:txBody>
          <a:bodyPr>
            <a:normAutofit fontScale="90000"/>
          </a:bodyPr>
          <a:lstStyle/>
          <a:p>
            <a:r>
              <a:rPr kumimoji="1" lang="ja-JP" altLang="en-US" b="1" dirty="0"/>
              <a:t>ピクセルにした理由</a:t>
            </a:r>
          </a:p>
        </p:txBody>
      </p:sp>
      <p:sp>
        <p:nvSpPr>
          <p:cNvPr id="3" name="コンテンツ プレースホルダー 2">
            <a:extLst>
              <a:ext uri="{FF2B5EF4-FFF2-40B4-BE49-F238E27FC236}">
                <a16:creationId xmlns:a16="http://schemas.microsoft.com/office/drawing/2014/main" id="{993F3D95-18C3-4C41-B7D5-1BAF87B44E3A}"/>
              </a:ext>
            </a:extLst>
          </p:cNvPr>
          <p:cNvSpPr>
            <a:spLocks noGrp="1"/>
          </p:cNvSpPr>
          <p:nvPr>
            <p:ph idx="1"/>
          </p:nvPr>
        </p:nvSpPr>
        <p:spPr>
          <a:xfrm>
            <a:off x="628650" y="1298067"/>
            <a:ext cx="7886700" cy="5334917"/>
          </a:xfrm>
        </p:spPr>
        <p:txBody>
          <a:bodyPr>
            <a:normAutofit/>
          </a:bodyPr>
          <a:lstStyle/>
          <a:p>
            <a:pPr marL="0" indent="0">
              <a:lnSpc>
                <a:spcPct val="150000"/>
              </a:lnSpc>
              <a:buNone/>
            </a:pPr>
            <a:endParaRPr kumimoji="1" lang="en-US" altLang="ja-JP" dirty="0"/>
          </a:p>
          <a:p>
            <a:pPr>
              <a:lnSpc>
                <a:spcPct val="150000"/>
              </a:lnSpc>
            </a:pPr>
            <a:endParaRPr kumimoji="1" lang="en-US" altLang="ja-JP" dirty="0"/>
          </a:p>
          <a:p>
            <a:pPr lvl="1">
              <a:lnSpc>
                <a:spcPct val="100000"/>
              </a:lnSpc>
            </a:pPr>
            <a:endParaRPr kumimoji="1" lang="en-US" altLang="ja-JP" dirty="0"/>
          </a:p>
          <a:p>
            <a:pPr marL="0" indent="0">
              <a:lnSpc>
                <a:spcPct val="150000"/>
              </a:lnSpc>
              <a:buNone/>
            </a:pPr>
            <a:endParaRPr kumimoji="1" lang="en-US" altLang="ja-JP" dirty="0"/>
          </a:p>
        </p:txBody>
      </p:sp>
      <p:sp>
        <p:nvSpPr>
          <p:cNvPr id="5" name="フローチャート: 代替処理 4">
            <a:extLst>
              <a:ext uri="{FF2B5EF4-FFF2-40B4-BE49-F238E27FC236}">
                <a16:creationId xmlns:a16="http://schemas.microsoft.com/office/drawing/2014/main" id="{5E9226DA-8FAA-4EA9-BA00-177192513C92}"/>
              </a:ext>
            </a:extLst>
          </p:cNvPr>
          <p:cNvSpPr/>
          <p:nvPr/>
        </p:nvSpPr>
        <p:spPr>
          <a:xfrm>
            <a:off x="333789" y="1401949"/>
            <a:ext cx="4894194" cy="252186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endParaRPr kumimoji="1" lang="en-US" altLang="ja-JP" sz="2400" dirty="0"/>
          </a:p>
          <a:p>
            <a:r>
              <a:rPr kumimoji="1" lang="ja-JP" altLang="en-US" sz="2400" b="1" dirty="0"/>
              <a:t>○地図に対しての実装</a:t>
            </a:r>
            <a:endParaRPr kumimoji="1" lang="en-US" altLang="ja-JP" sz="2400" b="1" dirty="0"/>
          </a:p>
          <a:p>
            <a:r>
              <a:rPr kumimoji="1" lang="ja-JP" altLang="en-US" sz="2400" dirty="0"/>
              <a:t>○シミュレーション</a:t>
            </a:r>
            <a:endParaRPr kumimoji="1" lang="en-US" altLang="ja-JP" sz="2400" dirty="0"/>
          </a:p>
          <a:p>
            <a:r>
              <a:rPr kumimoji="1" lang="ja-JP" altLang="en-US" sz="2400" dirty="0"/>
              <a:t>○複雑な経路探索への応用</a:t>
            </a:r>
            <a:endParaRPr kumimoji="1" lang="en-US" altLang="ja-JP" sz="2400" dirty="0"/>
          </a:p>
          <a:p>
            <a:r>
              <a:rPr kumimoji="1" lang="ja-JP" altLang="en-US" sz="2400" dirty="0"/>
              <a:t>△探索アルゴリズム難</a:t>
            </a:r>
            <a:endParaRPr kumimoji="1" lang="en-US" altLang="ja-JP" sz="2400" dirty="0"/>
          </a:p>
          <a:p>
            <a:endParaRPr kumimoji="1" lang="en-US" altLang="ja-JP" sz="2400" dirty="0"/>
          </a:p>
        </p:txBody>
      </p:sp>
      <p:sp>
        <p:nvSpPr>
          <p:cNvPr id="6" name="正方形/長方形 5">
            <a:extLst>
              <a:ext uri="{FF2B5EF4-FFF2-40B4-BE49-F238E27FC236}">
                <a16:creationId xmlns:a16="http://schemas.microsoft.com/office/drawing/2014/main" id="{3B858A28-CE39-4833-94FE-1B3864AD6B57}"/>
              </a:ext>
            </a:extLst>
          </p:cNvPr>
          <p:cNvSpPr/>
          <p:nvPr/>
        </p:nvSpPr>
        <p:spPr>
          <a:xfrm>
            <a:off x="1205518" y="1137714"/>
            <a:ext cx="1662467" cy="5284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dirty="0"/>
              <a:t>ピクセル</a:t>
            </a:r>
          </a:p>
        </p:txBody>
      </p:sp>
      <p:sp>
        <p:nvSpPr>
          <p:cNvPr id="7" name="フローチャート: 代替処理 6">
            <a:extLst>
              <a:ext uri="{FF2B5EF4-FFF2-40B4-BE49-F238E27FC236}">
                <a16:creationId xmlns:a16="http://schemas.microsoft.com/office/drawing/2014/main" id="{0BE9E1D6-B67B-4BDE-A976-5253F6525F1D}"/>
              </a:ext>
            </a:extLst>
          </p:cNvPr>
          <p:cNvSpPr/>
          <p:nvPr/>
        </p:nvSpPr>
        <p:spPr>
          <a:xfrm>
            <a:off x="333789" y="4328154"/>
            <a:ext cx="4791490" cy="2164719"/>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2400" dirty="0"/>
              <a:t>○探索アルゴリズム</a:t>
            </a:r>
            <a:endParaRPr kumimoji="1" lang="en-US" altLang="ja-JP" sz="2400" dirty="0"/>
          </a:p>
          <a:p>
            <a:r>
              <a:rPr kumimoji="1" lang="ja-JP" altLang="en-US" sz="2400" dirty="0"/>
              <a:t>○枝に対する重みで道幅を指定</a:t>
            </a:r>
            <a:endParaRPr kumimoji="1" lang="en-US" altLang="ja-JP" sz="2400" dirty="0"/>
          </a:p>
          <a:p>
            <a:r>
              <a:rPr kumimoji="1" lang="en-US" altLang="ja-JP" sz="2400" dirty="0"/>
              <a:t>×</a:t>
            </a:r>
            <a:r>
              <a:rPr kumimoji="1" lang="ja-JP" altLang="en-US" sz="2400" dirty="0"/>
              <a:t>地図に対しての実装</a:t>
            </a:r>
            <a:endParaRPr kumimoji="1" lang="en-US" altLang="ja-JP" sz="2400" dirty="0"/>
          </a:p>
        </p:txBody>
      </p:sp>
      <p:sp>
        <p:nvSpPr>
          <p:cNvPr id="8" name="正方形/長方形 7">
            <a:extLst>
              <a:ext uri="{FF2B5EF4-FFF2-40B4-BE49-F238E27FC236}">
                <a16:creationId xmlns:a16="http://schemas.microsoft.com/office/drawing/2014/main" id="{D7B08C09-CD99-42FE-9D91-7FC0B98920FA}"/>
              </a:ext>
            </a:extLst>
          </p:cNvPr>
          <p:cNvSpPr/>
          <p:nvPr/>
        </p:nvSpPr>
        <p:spPr>
          <a:xfrm>
            <a:off x="1212292" y="4063920"/>
            <a:ext cx="1662467" cy="5284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400" b="1" dirty="0"/>
              <a:t>ノード</a:t>
            </a:r>
          </a:p>
        </p:txBody>
      </p:sp>
      <p:sp>
        <p:nvSpPr>
          <p:cNvPr id="11" name="矢印: 右 10">
            <a:extLst>
              <a:ext uri="{FF2B5EF4-FFF2-40B4-BE49-F238E27FC236}">
                <a16:creationId xmlns:a16="http://schemas.microsoft.com/office/drawing/2014/main" id="{510E85FF-FDD0-4210-B6FB-237869A20C89}"/>
              </a:ext>
            </a:extLst>
          </p:cNvPr>
          <p:cNvSpPr/>
          <p:nvPr/>
        </p:nvSpPr>
        <p:spPr>
          <a:xfrm>
            <a:off x="5125279" y="4012958"/>
            <a:ext cx="778193" cy="22604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CCA62624-052C-436F-A1ED-35120C81D1F9}"/>
              </a:ext>
            </a:extLst>
          </p:cNvPr>
          <p:cNvSpPr txBox="1"/>
          <p:nvPr/>
        </p:nvSpPr>
        <p:spPr>
          <a:xfrm>
            <a:off x="6176248" y="3895148"/>
            <a:ext cx="2339102" cy="461665"/>
          </a:xfrm>
          <a:prstGeom prst="rect">
            <a:avLst/>
          </a:prstGeom>
          <a:noFill/>
        </p:spPr>
        <p:txBody>
          <a:bodyPr wrap="none" rtlCol="0">
            <a:spAutoFit/>
          </a:bodyPr>
          <a:lstStyle/>
          <a:p>
            <a:r>
              <a:rPr kumimoji="1" lang="ja-JP" altLang="en-US" sz="2400" b="1" dirty="0"/>
              <a:t>ピクセルを使用</a:t>
            </a:r>
          </a:p>
        </p:txBody>
      </p:sp>
    </p:spTree>
    <p:extLst>
      <p:ext uri="{BB962C8B-B14F-4D97-AF65-F5344CB8AC3E}">
        <p14:creationId xmlns:p14="http://schemas.microsoft.com/office/powerpoint/2010/main" val="3451078773"/>
      </p:ext>
    </p:extLst>
  </p:cSld>
  <p:clrMapOvr>
    <a:masterClrMapping/>
  </p:clrMapOvr>
  <mc:AlternateContent xmlns:mc="http://schemas.openxmlformats.org/markup-compatibility/2006" xmlns:p14="http://schemas.microsoft.com/office/powerpoint/2010/main">
    <mc:Choice Requires="p14">
      <p:transition spd="slow" p14:dur="2000" advTm="29008"/>
    </mc:Choice>
    <mc:Fallback xmlns="">
      <p:transition spd="slow" advTm="29008"/>
    </mc:Fallback>
  </mc:AlternateContent>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5438</TotalTime>
  <Words>2501</Words>
  <Application>Microsoft Office PowerPoint</Application>
  <PresentationFormat>画面に合わせる (4:3)</PresentationFormat>
  <Paragraphs>345</Paragraphs>
  <Slides>31</Slides>
  <Notes>31</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31</vt:i4>
      </vt:variant>
    </vt:vector>
  </HeadingPairs>
  <TitlesOfParts>
    <vt:vector size="37" baseType="lpstr">
      <vt:lpstr>游ゴシック</vt:lpstr>
      <vt:lpstr>游ゴシック Light</vt:lpstr>
      <vt:lpstr>Arial</vt:lpstr>
      <vt:lpstr>Calibri</vt:lpstr>
      <vt:lpstr>Calibri Light</vt:lpstr>
      <vt:lpstr>Office テーマ</vt:lpstr>
      <vt:lpstr>災害避難用マップの開発</vt:lpstr>
      <vt:lpstr>プロジェクトの目的</vt:lpstr>
      <vt:lpstr>プロジェクトの内容</vt:lpstr>
      <vt:lpstr>役割分担</vt:lpstr>
      <vt:lpstr>開発過程 – 全体１</vt:lpstr>
      <vt:lpstr>開発過程 – 全体２</vt:lpstr>
      <vt:lpstr>A*アルゴリズムとは</vt:lpstr>
      <vt:lpstr>A*アルゴリズムにした理由</vt:lpstr>
      <vt:lpstr>ピクセルにした理由</vt:lpstr>
      <vt:lpstr>開発過程 – アルゴリズム１</vt:lpstr>
      <vt:lpstr>開発過程 – アルゴリズム２</vt:lpstr>
      <vt:lpstr>開発過程 – アルゴリズム３</vt:lpstr>
      <vt:lpstr>開発過程 – アルゴリズム4</vt:lpstr>
      <vt:lpstr>開発過程 – シミュレーション１</vt:lpstr>
      <vt:lpstr>開発過程 – シミュレーション２</vt:lpstr>
      <vt:lpstr>開発過程 – シミュレーション３</vt:lpstr>
      <vt:lpstr>開発過程 – シミュレーション４</vt:lpstr>
      <vt:lpstr>PowerPoint プレゼンテーション</vt:lpstr>
      <vt:lpstr>開発過程 – シミュレーション３</vt:lpstr>
      <vt:lpstr>システム構成</vt:lpstr>
      <vt:lpstr>実行例</vt:lpstr>
      <vt:lpstr>実行例</vt:lpstr>
      <vt:lpstr>評価・考察１</vt:lpstr>
      <vt:lpstr>評価・考察２</vt:lpstr>
      <vt:lpstr>評価・考察３</vt:lpstr>
      <vt:lpstr>評価・考察４</vt:lpstr>
      <vt:lpstr>評価・考察５</vt:lpstr>
      <vt:lpstr>評価・考察６</vt:lpstr>
      <vt:lpstr>評価・考察７</vt:lpstr>
      <vt:lpstr>評価・考察８</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災害用避難マップの作成</dc:title>
  <dc:creator>石渡 美貴子</dc:creator>
  <cp:lastModifiedBy>石渡 美貴子</cp:lastModifiedBy>
  <cp:revision>247</cp:revision>
  <dcterms:created xsi:type="dcterms:W3CDTF">2018-10-03T12:28:21Z</dcterms:created>
  <dcterms:modified xsi:type="dcterms:W3CDTF">2018-12-15T05:12:05Z</dcterms:modified>
</cp:coreProperties>
</file>