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0" r:id="rId5"/>
    <p:sldId id="258" r:id="rId6"/>
    <p:sldId id="259" r:id="rId7"/>
    <p:sldId id="261" r:id="rId8"/>
    <p:sldId id="267" r:id="rId9"/>
    <p:sldId id="269" r:id="rId10"/>
    <p:sldId id="268" r:id="rId11"/>
    <p:sldId id="266" r:id="rId12"/>
    <p:sldId id="265"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26F96E-7D9B-4C71-87BC-4367F8DC5B7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23BEBBE-0D6F-492E-808F-E3500A8377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AA3A0FD-8A0C-4341-806E-53D9FF17EAF1}"/>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C26A1818-65DC-4F29-9A55-5341F95B65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07303A-EF26-4E78-BFAD-18C0066836A6}"/>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492640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A7D33B-5923-4FCB-ADCA-E4947E36E11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D4A458-29B3-455F-9679-567D9C8684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C068D97-1888-44F1-A9EA-9F2B8D10E66A}"/>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0727C4DC-D3BB-470F-BE52-8D4401A99F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DECE3CD-B2A7-4D31-A155-45E3841B7D8A}"/>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4046738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BDC72CF-D3C8-4CE3-87FD-AD434DCABD0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FA7A4DF-8057-4A67-85A4-DBCFE58B1D1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6B2E5D-568B-4657-9607-3D28780713A9}"/>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E4890F7D-B824-4C81-A002-06127A600B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A4F157-5530-4BCB-90D5-5944B5395057}"/>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124677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528AD1-2463-4F7D-8BA4-FB1297BF9F1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118D916-55E7-4C22-BD2C-BD5757F358A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48385C-C4F7-45F9-AC8C-9AF98403B122}"/>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BE1F0AA3-C293-481B-8FE9-4CB0D8B690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DB40A3-AF75-46F4-80A6-D5744E6DB17C}"/>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631325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732F64-706F-4AFA-B70D-51C23090549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E27BA03-611F-4385-914C-DC08C04F62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E17A886-FE63-475E-8C34-AD8749A306E2}"/>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7A0AE17E-33F2-491C-9FD1-6DCA718F8D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FF9B3B-B87E-490E-8A81-AB876141561D}"/>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279343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FA427-8EB9-4095-ADE3-30C02E6922D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5FED99E-74CF-4165-9246-4D0A5ED7C29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7FF3592-E835-4335-BB2A-C06764F3551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636DE00-9535-4352-942B-CF40BBAC0133}"/>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6" name="フッター プレースホルダー 5">
            <a:extLst>
              <a:ext uri="{FF2B5EF4-FFF2-40B4-BE49-F238E27FC236}">
                <a16:creationId xmlns:a16="http://schemas.microsoft.com/office/drawing/2014/main" id="{2E56D60F-6E6C-47CC-BEEE-A870B95B2B9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0EF76B0-6DEE-4411-8522-CB50CE995CF2}"/>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1512599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F4B1C-69E7-4897-8475-E68DF137D77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D61000-0DC2-4D78-9C07-6D06C779D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5B034B-2A24-4BBB-AD5B-F94936B78AF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ABD3C1A-430A-400A-9356-00D63C0C8C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EDDA817-88DC-4131-9D43-C9D0F7F0897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D84B1E2-FAFD-4343-A2F4-A2E9850B834A}"/>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8" name="フッター プレースホルダー 7">
            <a:extLst>
              <a:ext uri="{FF2B5EF4-FFF2-40B4-BE49-F238E27FC236}">
                <a16:creationId xmlns:a16="http://schemas.microsoft.com/office/drawing/2014/main" id="{33930BAB-B186-4341-BC00-39423470C03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88B5FA0-74E7-4B64-A11C-C57521B8FA5E}"/>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2605196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1F3284-2C6D-4443-AF9E-AC263213486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66B62C6-4BE2-45B7-9DA7-5E94ACFE7D03}"/>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4" name="フッター プレースホルダー 3">
            <a:extLst>
              <a:ext uri="{FF2B5EF4-FFF2-40B4-BE49-F238E27FC236}">
                <a16:creationId xmlns:a16="http://schemas.microsoft.com/office/drawing/2014/main" id="{5439CB9E-0F61-47C8-9BC0-9E8123B0BAE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F5EC720-40D1-49E2-B4AA-0E572BFA4070}"/>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383648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BD2A12C-E5AA-44F7-A55F-D24512F26895}"/>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3" name="フッター プレースホルダー 2">
            <a:extLst>
              <a:ext uri="{FF2B5EF4-FFF2-40B4-BE49-F238E27FC236}">
                <a16:creationId xmlns:a16="http://schemas.microsoft.com/office/drawing/2014/main" id="{1C703718-7184-4897-9037-96F54B560DF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0E3B288-DE73-4034-8A88-027792D5F980}"/>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1891147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7C431B-354B-4B20-B8D6-5B2DD82E37F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C31BFC7-C320-4324-9BC6-D82515E279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2E3312D-9730-4CB7-A626-53BF817D2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CE0DCE-CB1D-470F-8663-28754BA7372F}"/>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6" name="フッター プレースホルダー 5">
            <a:extLst>
              <a:ext uri="{FF2B5EF4-FFF2-40B4-BE49-F238E27FC236}">
                <a16:creationId xmlns:a16="http://schemas.microsoft.com/office/drawing/2014/main" id="{CC0C5F36-CF4E-484A-AF77-FF8E3B36344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129FB0A-71C9-4CE5-846E-3F897966A88E}"/>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2679044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88D65F-6C7F-4C8C-888E-02497FD781B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8CA0246-327F-456A-83B7-E68AC253C2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4AF70D1-FD9F-4519-B35C-E08D0813F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89BE537-F2CD-4916-8818-BC40A8223A03}"/>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6" name="フッター プレースホルダー 5">
            <a:extLst>
              <a:ext uri="{FF2B5EF4-FFF2-40B4-BE49-F238E27FC236}">
                <a16:creationId xmlns:a16="http://schemas.microsoft.com/office/drawing/2014/main" id="{C7D97B60-7168-40B8-BCF6-5DEEEFF2D73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9C0DD7-14A6-45B7-A91E-4EB01CE2AFAA}"/>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313596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8446EAE-957E-4CEB-A6B7-D209EC83BB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9329FE8-34EC-421F-AE46-CB5B00F18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14900C-E0CF-425A-904B-BA0A662FBB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D3B34-86CC-4ED7-986E-71EA423EB83B}"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47288CD3-F837-4A8C-B3C0-02C1EA2893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E8740A6-BAF0-434E-AB75-04921F4A3C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1497192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F4E453-FDA4-4885-B816-6EAFE2C87FB3}"/>
              </a:ext>
            </a:extLst>
          </p:cNvPr>
          <p:cNvSpPr>
            <a:spLocks noGrp="1"/>
          </p:cNvSpPr>
          <p:nvPr>
            <p:ph type="ctrTitle"/>
          </p:nvPr>
        </p:nvSpPr>
        <p:spPr>
          <a:xfrm>
            <a:off x="0" y="279904"/>
            <a:ext cx="12192000" cy="1406339"/>
          </a:xfrm>
        </p:spPr>
        <p:txBody>
          <a:bodyPr>
            <a:noAutofit/>
          </a:bodyPr>
          <a:lstStyle/>
          <a:p>
            <a:r>
              <a:rPr kumimoji="1" lang="ja-JP" altLang="en-US" sz="8800" b="1" dirty="0"/>
              <a:t>神経衰弱発表</a:t>
            </a:r>
          </a:p>
        </p:txBody>
      </p:sp>
      <p:sp>
        <p:nvSpPr>
          <p:cNvPr id="3" name="字幕 2">
            <a:extLst>
              <a:ext uri="{FF2B5EF4-FFF2-40B4-BE49-F238E27FC236}">
                <a16:creationId xmlns:a16="http://schemas.microsoft.com/office/drawing/2014/main" id="{08E63353-EE78-487D-B582-1FFBF71C08A7}"/>
              </a:ext>
            </a:extLst>
          </p:cNvPr>
          <p:cNvSpPr>
            <a:spLocks noGrp="1"/>
          </p:cNvSpPr>
          <p:nvPr>
            <p:ph type="subTitle" idx="1"/>
          </p:nvPr>
        </p:nvSpPr>
        <p:spPr>
          <a:xfrm>
            <a:off x="265043" y="3429000"/>
            <a:ext cx="2385391" cy="3008243"/>
          </a:xfrm>
        </p:spPr>
        <p:txBody>
          <a:bodyPr>
            <a:normAutofit lnSpcReduction="10000"/>
          </a:bodyPr>
          <a:lstStyle/>
          <a:p>
            <a:pPr algn="l"/>
            <a:r>
              <a:rPr kumimoji="1" lang="en-US" altLang="ja-JP" dirty="0"/>
              <a:t>2020/07/17</a:t>
            </a:r>
            <a:r>
              <a:rPr lang="en-US" altLang="ja-JP" dirty="0"/>
              <a:t>(</a:t>
            </a:r>
            <a:r>
              <a:rPr lang="ja-JP" altLang="en-US" dirty="0"/>
              <a:t>金</a:t>
            </a:r>
            <a:r>
              <a:rPr lang="en-US" altLang="ja-JP" dirty="0"/>
              <a:t>)</a:t>
            </a:r>
          </a:p>
          <a:p>
            <a:pPr algn="l"/>
            <a:r>
              <a:rPr lang="ja-JP" altLang="en-US" dirty="0"/>
              <a:t>メンバー</a:t>
            </a:r>
            <a:endParaRPr lang="en-US" altLang="ja-JP" dirty="0"/>
          </a:p>
          <a:p>
            <a:pPr algn="l"/>
            <a:r>
              <a:rPr kumimoji="1" lang="ja-JP" altLang="en-US" dirty="0"/>
              <a:t>長尾昌輝</a:t>
            </a:r>
            <a:endParaRPr kumimoji="1" lang="en-US" altLang="ja-JP" dirty="0"/>
          </a:p>
          <a:p>
            <a:pPr algn="l"/>
            <a:r>
              <a:rPr kumimoji="1" lang="ja-JP" altLang="en-US" dirty="0"/>
              <a:t>田中歩夢</a:t>
            </a:r>
            <a:endParaRPr kumimoji="1" lang="en-US" altLang="ja-JP" dirty="0"/>
          </a:p>
          <a:p>
            <a:pPr algn="l"/>
            <a:r>
              <a:rPr lang="ja-JP" altLang="en-US" dirty="0"/>
              <a:t>宮崎高至　</a:t>
            </a:r>
            <a:endParaRPr lang="en-US" altLang="ja-JP" dirty="0"/>
          </a:p>
          <a:p>
            <a:pPr algn="l"/>
            <a:r>
              <a:rPr kumimoji="1" lang="ja-JP" altLang="en-US" dirty="0"/>
              <a:t>岩下　凌</a:t>
            </a:r>
            <a:endParaRPr kumimoji="1" lang="en-US" altLang="ja-JP" dirty="0"/>
          </a:p>
          <a:p>
            <a:pPr algn="l"/>
            <a:r>
              <a:rPr lang="ja-JP" altLang="en-US" dirty="0"/>
              <a:t>池田奏太</a:t>
            </a:r>
            <a:endParaRPr lang="en-US" altLang="ja-JP" dirty="0"/>
          </a:p>
        </p:txBody>
      </p:sp>
    </p:spTree>
    <p:extLst>
      <p:ext uri="{BB962C8B-B14F-4D97-AF65-F5344CB8AC3E}">
        <p14:creationId xmlns:p14="http://schemas.microsoft.com/office/powerpoint/2010/main" val="3494873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7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693BE6B-903D-4DB6-ABD6-7E55C064D74F}"/>
              </a:ext>
            </a:extLst>
          </p:cNvPr>
          <p:cNvSpPr>
            <a:spLocks noGrp="1"/>
          </p:cNvSpPr>
          <p:nvPr>
            <p:ph idx="1"/>
          </p:nvPr>
        </p:nvSpPr>
        <p:spPr>
          <a:xfrm>
            <a:off x="838200" y="1300041"/>
            <a:ext cx="10515600" cy="4351338"/>
          </a:xfrm>
        </p:spPr>
        <p:txBody>
          <a:bodyPr>
            <a:normAutofit/>
          </a:bodyPr>
          <a:lstStyle/>
          <a:p>
            <a:pPr marL="0" indent="0">
              <a:buNone/>
            </a:pPr>
            <a:r>
              <a:rPr lang="ja-JP" altLang="en-US" dirty="0"/>
              <a:t>日報での進捗管理や、スケジューリングの大切さが分かりました。これからも意識していきたいと思います。</a:t>
            </a:r>
            <a:endParaRPr lang="en-US" altLang="ja-JP" dirty="0"/>
          </a:p>
          <a:p>
            <a:pPr marL="0" indent="0">
              <a:buNone/>
            </a:pPr>
            <a:r>
              <a:rPr lang="ja-JP" altLang="en-US" sz="300" dirty="0"/>
              <a:t> </a:t>
            </a:r>
            <a:br>
              <a:rPr lang="ja-JP" altLang="en-US" sz="200" dirty="0"/>
            </a:br>
            <a:r>
              <a:rPr lang="ja-JP" altLang="en-US" sz="200" dirty="0"/>
              <a:t> </a:t>
            </a:r>
            <a:endParaRPr lang="ja-JP" altLang="en-US" dirty="0"/>
          </a:p>
          <a:p>
            <a:pPr marL="0" indent="0">
              <a:buNone/>
            </a:pPr>
            <a:r>
              <a:rPr lang="ja-JP" altLang="en-US" dirty="0"/>
              <a:t>担当するコードの中で苦手なところが出てきたので、重点的に勉強したいと思いました。</a:t>
            </a:r>
            <a:r>
              <a:rPr lang="en-US" altLang="ja-JP" dirty="0" err="1"/>
              <a:t>Sourcetree</a:t>
            </a:r>
            <a:r>
              <a:rPr lang="ja-JP" altLang="en-US" dirty="0"/>
              <a:t>の使い方についても復習しておこうと思います。</a:t>
            </a:r>
            <a:endParaRPr lang="en-US" altLang="ja-JP" dirty="0"/>
          </a:p>
          <a:p>
            <a:pPr marL="0" indent="0">
              <a:buNone/>
            </a:pPr>
            <a:endParaRPr lang="en-US" altLang="ja-JP" dirty="0"/>
          </a:p>
          <a:p>
            <a:pPr marL="0" indent="0">
              <a:buNone/>
            </a:pPr>
            <a:r>
              <a:rPr lang="ja-JP" altLang="en-US" dirty="0"/>
              <a:t>まだまだ技術的に未熟なところが多いので、これからも勉強を怠らないようにしたいです。</a:t>
            </a:r>
            <a:endParaRPr lang="en-US" altLang="ja-JP" dirty="0"/>
          </a:p>
          <a:p>
            <a:pPr marL="0" indent="0">
              <a:buNone/>
            </a:pPr>
            <a:br>
              <a:rPr lang="ja-JP" altLang="en-US" sz="300" dirty="0"/>
            </a:br>
            <a:endParaRPr kumimoji="1" lang="ja-JP" altLang="en-US" dirty="0"/>
          </a:p>
        </p:txBody>
      </p:sp>
      <p:sp>
        <p:nvSpPr>
          <p:cNvPr id="4" name="正方形/長方形 3">
            <a:extLst>
              <a:ext uri="{FF2B5EF4-FFF2-40B4-BE49-F238E27FC236}">
                <a16:creationId xmlns:a16="http://schemas.microsoft.com/office/drawing/2014/main" id="{F5F4EEC3-AD6D-4896-95B9-D0455938DDB2}"/>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感想　宮崎</a:t>
            </a:r>
            <a:endParaRPr kumimoji="1" lang="ja-JP" altLang="en-US" sz="4800" dirty="0"/>
          </a:p>
        </p:txBody>
      </p:sp>
      <p:grpSp>
        <p:nvGrpSpPr>
          <p:cNvPr id="5" name="グループ化 4">
            <a:extLst>
              <a:ext uri="{FF2B5EF4-FFF2-40B4-BE49-F238E27FC236}">
                <a16:creationId xmlns:a16="http://schemas.microsoft.com/office/drawing/2014/main" id="{10778091-1FE9-485F-AFA3-EA2003BB122A}"/>
              </a:ext>
            </a:extLst>
          </p:cNvPr>
          <p:cNvGrpSpPr/>
          <p:nvPr/>
        </p:nvGrpSpPr>
        <p:grpSpPr>
          <a:xfrm>
            <a:off x="0" y="6050272"/>
            <a:ext cx="12192000" cy="807728"/>
            <a:chOff x="0" y="6050272"/>
            <a:chExt cx="12192000" cy="807728"/>
          </a:xfrm>
          <a:solidFill>
            <a:schemeClr val="bg1"/>
          </a:solidFill>
        </p:grpSpPr>
        <p:sp>
          <p:nvSpPr>
            <p:cNvPr id="6" name="正方形/長方形 5">
              <a:extLst>
                <a:ext uri="{FF2B5EF4-FFF2-40B4-BE49-F238E27FC236}">
                  <a16:creationId xmlns:a16="http://schemas.microsoft.com/office/drawing/2014/main" id="{BE318174-544C-40D8-8D36-5AA9BE42072A}"/>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7" name="楕円 6">
              <a:extLst>
                <a:ext uri="{FF2B5EF4-FFF2-40B4-BE49-F238E27FC236}">
                  <a16:creationId xmlns:a16="http://schemas.microsoft.com/office/drawing/2014/main" id="{6FE761DE-018B-4450-8E35-641F5F2BEF7D}"/>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9</a:t>
              </a:r>
              <a:endParaRPr kumimoji="1" lang="ja-JP" altLang="en-US" sz="2400" b="1" dirty="0">
                <a:solidFill>
                  <a:schemeClr val="tx1"/>
                </a:solidFill>
              </a:endParaRPr>
            </a:p>
          </p:txBody>
        </p:sp>
      </p:grpSp>
    </p:spTree>
    <p:extLst>
      <p:ext uri="{BB962C8B-B14F-4D97-AF65-F5344CB8AC3E}">
        <p14:creationId xmlns:p14="http://schemas.microsoft.com/office/powerpoint/2010/main" val="52656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7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693BE6B-903D-4DB6-ABD6-7E55C064D74F}"/>
              </a:ext>
            </a:extLst>
          </p:cNvPr>
          <p:cNvSpPr>
            <a:spLocks noGrp="1"/>
          </p:cNvSpPr>
          <p:nvPr>
            <p:ph idx="1"/>
          </p:nvPr>
        </p:nvSpPr>
        <p:spPr>
          <a:xfrm>
            <a:off x="930965" y="1384198"/>
            <a:ext cx="10515600" cy="4351338"/>
          </a:xfrm>
        </p:spPr>
        <p:txBody>
          <a:bodyPr/>
          <a:lstStyle/>
          <a:p>
            <a:pPr marL="0" indent="0">
              <a:buNone/>
            </a:pPr>
            <a:r>
              <a:rPr lang="ja-JP" altLang="en-US" dirty="0"/>
              <a:t>制作中わからないところはすぐに相談できて、時間を効率的に使えました。</a:t>
            </a:r>
            <a:endParaRPr lang="en-US" altLang="ja-JP" dirty="0"/>
          </a:p>
          <a:p>
            <a:pPr marL="0" indent="0">
              <a:buNone/>
            </a:pPr>
            <a:endParaRPr lang="en-US" altLang="ja-JP" dirty="0"/>
          </a:p>
          <a:p>
            <a:pPr marL="0" indent="0">
              <a:buNone/>
            </a:pPr>
            <a:br>
              <a:rPr lang="ja-JP" altLang="en-US" sz="200" dirty="0"/>
            </a:br>
            <a:r>
              <a:rPr lang="en-US" altLang="ja-JP" dirty="0"/>
              <a:t>SourceTree</a:t>
            </a:r>
            <a:r>
              <a:rPr lang="ja-JP" altLang="en-US" dirty="0"/>
              <a:t>の使い方もわかるようになってきたので、現場で使う際などに活用できたらなと思います。</a:t>
            </a:r>
            <a:endParaRPr lang="en-US" altLang="ja-JP" dirty="0"/>
          </a:p>
          <a:p>
            <a:pPr marL="0" indent="0">
              <a:buNone/>
            </a:pPr>
            <a:endParaRPr lang="en-US" altLang="ja-JP" dirty="0"/>
          </a:p>
          <a:p>
            <a:pPr marL="0" indent="0">
              <a:buNone/>
            </a:pPr>
            <a:br>
              <a:rPr lang="ja-JP" altLang="en-US" sz="300" dirty="0"/>
            </a:br>
            <a:r>
              <a:rPr lang="ja-JP" altLang="en-US" dirty="0"/>
              <a:t>周囲と比較してまだ技術力が足りない場面が多いので追い付けるよう努力していきます。</a:t>
            </a:r>
            <a:endParaRPr kumimoji="1" lang="ja-JP" altLang="en-US" dirty="0"/>
          </a:p>
        </p:txBody>
      </p:sp>
      <p:sp>
        <p:nvSpPr>
          <p:cNvPr id="6" name="正方形/長方形 5">
            <a:extLst>
              <a:ext uri="{FF2B5EF4-FFF2-40B4-BE49-F238E27FC236}">
                <a16:creationId xmlns:a16="http://schemas.microsoft.com/office/drawing/2014/main" id="{83244A32-DED9-4C9B-9115-040DDB047D4B}"/>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感想　岩下</a:t>
            </a:r>
            <a:endParaRPr kumimoji="1" lang="ja-JP" altLang="en-US" sz="4800" dirty="0"/>
          </a:p>
        </p:txBody>
      </p:sp>
      <p:grpSp>
        <p:nvGrpSpPr>
          <p:cNvPr id="7" name="グループ化 6">
            <a:extLst>
              <a:ext uri="{FF2B5EF4-FFF2-40B4-BE49-F238E27FC236}">
                <a16:creationId xmlns:a16="http://schemas.microsoft.com/office/drawing/2014/main" id="{520B580B-7E2D-4A75-8319-86141CC74437}"/>
              </a:ext>
            </a:extLst>
          </p:cNvPr>
          <p:cNvGrpSpPr/>
          <p:nvPr/>
        </p:nvGrpSpPr>
        <p:grpSpPr>
          <a:xfrm>
            <a:off x="0" y="6050272"/>
            <a:ext cx="12192000" cy="807728"/>
            <a:chOff x="0" y="6050272"/>
            <a:chExt cx="12192000" cy="807728"/>
          </a:xfrm>
          <a:solidFill>
            <a:schemeClr val="bg1"/>
          </a:solidFill>
        </p:grpSpPr>
        <p:sp>
          <p:nvSpPr>
            <p:cNvPr id="8" name="正方形/長方形 7">
              <a:extLst>
                <a:ext uri="{FF2B5EF4-FFF2-40B4-BE49-F238E27FC236}">
                  <a16:creationId xmlns:a16="http://schemas.microsoft.com/office/drawing/2014/main" id="{96555F20-D0E6-4A3C-8DEB-AC30AF50C1E6}"/>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9" name="楕円 8">
              <a:extLst>
                <a:ext uri="{FF2B5EF4-FFF2-40B4-BE49-F238E27FC236}">
                  <a16:creationId xmlns:a16="http://schemas.microsoft.com/office/drawing/2014/main" id="{31874D4C-37CB-4F03-B48A-FD736E95DBDE}"/>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rPr>
                <a:t>10</a:t>
              </a:r>
              <a:endParaRPr kumimoji="1" lang="ja-JP" altLang="en-US" sz="2000" b="1" dirty="0">
                <a:solidFill>
                  <a:schemeClr val="tx1"/>
                </a:solidFill>
              </a:endParaRPr>
            </a:p>
          </p:txBody>
        </p:sp>
      </p:grpSp>
    </p:spTree>
    <p:extLst>
      <p:ext uri="{BB962C8B-B14F-4D97-AF65-F5344CB8AC3E}">
        <p14:creationId xmlns:p14="http://schemas.microsoft.com/office/powerpoint/2010/main" val="2268684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7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693BE6B-903D-4DB6-ABD6-7E55C064D74F}"/>
              </a:ext>
            </a:extLst>
          </p:cNvPr>
          <p:cNvSpPr>
            <a:spLocks noGrp="1"/>
          </p:cNvSpPr>
          <p:nvPr>
            <p:ph idx="1"/>
          </p:nvPr>
        </p:nvSpPr>
        <p:spPr>
          <a:xfrm>
            <a:off x="838200" y="1541566"/>
            <a:ext cx="10515600" cy="4351338"/>
          </a:xfrm>
        </p:spPr>
        <p:txBody>
          <a:bodyPr/>
          <a:lstStyle/>
          <a:p>
            <a:pPr marL="0" indent="0">
              <a:buNone/>
            </a:pPr>
            <a:r>
              <a:rPr lang="ja-JP" altLang="en-US" dirty="0"/>
              <a:t>前回より人数は増えましたが、報連相を意識した試みを取り入れることで円滑に制作を進めることが出来たと思います。</a:t>
            </a:r>
            <a:endParaRPr lang="en-US" altLang="ja-JP" sz="200" dirty="0"/>
          </a:p>
          <a:p>
            <a:pPr marL="0" indent="0">
              <a:buNone/>
            </a:pPr>
            <a:endParaRPr lang="en-US" altLang="ja-JP" sz="100" dirty="0"/>
          </a:p>
          <a:p>
            <a:pPr marL="0" indent="0">
              <a:buNone/>
            </a:pPr>
            <a:r>
              <a:rPr kumimoji="1" lang="en-US" altLang="ja-JP" dirty="0" err="1"/>
              <a:t>Sourcetree</a:t>
            </a:r>
            <a:r>
              <a:rPr kumimoji="1" lang="ja-JP" altLang="en-US" dirty="0"/>
              <a:t>を使った進捗管理もわかるようになったので、今後の活動でも積極的に取り入れていきたいと思いました。</a:t>
            </a:r>
            <a:endParaRPr kumimoji="1" lang="en-US" altLang="ja-JP" dirty="0"/>
          </a:p>
          <a:p>
            <a:pPr marL="0" indent="0">
              <a:buNone/>
            </a:pPr>
            <a:endParaRPr kumimoji="1" lang="en-US" altLang="ja-JP" sz="300" dirty="0"/>
          </a:p>
          <a:p>
            <a:pPr marL="0" indent="0">
              <a:buNone/>
            </a:pPr>
            <a:r>
              <a:rPr lang="ja-JP" altLang="en-US" dirty="0"/>
              <a:t>私はまだまだ技術者としては未熟者ですが、このような経験を繰り返し重ねて成長していければと思います。</a:t>
            </a:r>
            <a:endParaRPr kumimoji="1" lang="ja-JP" altLang="en-US" dirty="0"/>
          </a:p>
        </p:txBody>
      </p:sp>
      <p:sp>
        <p:nvSpPr>
          <p:cNvPr id="4" name="正方形/長方形 3">
            <a:extLst>
              <a:ext uri="{FF2B5EF4-FFF2-40B4-BE49-F238E27FC236}">
                <a16:creationId xmlns:a16="http://schemas.microsoft.com/office/drawing/2014/main" id="{424AFDD5-A045-42D6-9FF8-7F9D2CD10DAF}"/>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感想　池田</a:t>
            </a:r>
            <a:endParaRPr kumimoji="1" lang="ja-JP" altLang="en-US" sz="4800" dirty="0"/>
          </a:p>
        </p:txBody>
      </p:sp>
      <p:grpSp>
        <p:nvGrpSpPr>
          <p:cNvPr id="5" name="グループ化 4">
            <a:extLst>
              <a:ext uri="{FF2B5EF4-FFF2-40B4-BE49-F238E27FC236}">
                <a16:creationId xmlns:a16="http://schemas.microsoft.com/office/drawing/2014/main" id="{AACC6AE6-6A22-4D9D-8A9A-B5B334FC4542}"/>
              </a:ext>
            </a:extLst>
          </p:cNvPr>
          <p:cNvGrpSpPr/>
          <p:nvPr/>
        </p:nvGrpSpPr>
        <p:grpSpPr>
          <a:xfrm>
            <a:off x="0" y="6050272"/>
            <a:ext cx="12192000" cy="807728"/>
            <a:chOff x="0" y="6050272"/>
            <a:chExt cx="12192000" cy="807728"/>
          </a:xfrm>
          <a:solidFill>
            <a:schemeClr val="bg1"/>
          </a:solidFill>
        </p:grpSpPr>
        <p:sp>
          <p:nvSpPr>
            <p:cNvPr id="6" name="正方形/長方形 5">
              <a:extLst>
                <a:ext uri="{FF2B5EF4-FFF2-40B4-BE49-F238E27FC236}">
                  <a16:creationId xmlns:a16="http://schemas.microsoft.com/office/drawing/2014/main" id="{B4F5FB6C-C21B-4609-A5E1-0387A16C9346}"/>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7" name="楕円 6">
              <a:extLst>
                <a:ext uri="{FF2B5EF4-FFF2-40B4-BE49-F238E27FC236}">
                  <a16:creationId xmlns:a16="http://schemas.microsoft.com/office/drawing/2014/main" id="{A0842D22-21F6-4A73-B303-FCC119F858D3}"/>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rPr>
                <a:t>11</a:t>
              </a:r>
              <a:endParaRPr kumimoji="1" lang="ja-JP" altLang="en-US" sz="2000" b="1" dirty="0">
                <a:solidFill>
                  <a:schemeClr val="tx1"/>
                </a:solidFill>
              </a:endParaRPr>
            </a:p>
          </p:txBody>
        </p:sp>
      </p:grpSp>
    </p:spTree>
    <p:extLst>
      <p:ext uri="{BB962C8B-B14F-4D97-AF65-F5344CB8AC3E}">
        <p14:creationId xmlns:p14="http://schemas.microsoft.com/office/powerpoint/2010/main" val="3731732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092C9B-E474-49A8-8720-01A637F5C5E8}"/>
              </a:ext>
            </a:extLst>
          </p:cNvPr>
          <p:cNvSpPr>
            <a:spLocks noGrp="1"/>
          </p:cNvSpPr>
          <p:nvPr>
            <p:ph type="title"/>
          </p:nvPr>
        </p:nvSpPr>
        <p:spPr>
          <a:xfrm>
            <a:off x="838200" y="365126"/>
            <a:ext cx="10515600" cy="315912"/>
          </a:xfrm>
        </p:spPr>
        <p:txBody>
          <a:bodyPr>
            <a:normAutofit fontScale="90000"/>
          </a:bodyPr>
          <a:lstStyle/>
          <a:p>
            <a:pPr algn="ctr"/>
            <a:endParaRPr kumimoji="1" lang="ja-JP" altLang="en-US" b="1" dirty="0"/>
          </a:p>
        </p:txBody>
      </p:sp>
      <p:sp>
        <p:nvSpPr>
          <p:cNvPr id="3" name="コンテンツ プレースホルダー 2">
            <a:extLst>
              <a:ext uri="{FF2B5EF4-FFF2-40B4-BE49-F238E27FC236}">
                <a16:creationId xmlns:a16="http://schemas.microsoft.com/office/drawing/2014/main" id="{D3F0DB14-7700-43AA-8531-0AA1850DEF89}"/>
              </a:ext>
            </a:extLst>
          </p:cNvPr>
          <p:cNvSpPr>
            <a:spLocks noGrp="1"/>
          </p:cNvSpPr>
          <p:nvPr>
            <p:ph idx="1"/>
          </p:nvPr>
        </p:nvSpPr>
        <p:spPr/>
        <p:txBody>
          <a:bodyPr/>
          <a:lstStyle/>
          <a:p>
            <a:pPr marL="0" indent="0">
              <a:buNone/>
            </a:pPr>
            <a:r>
              <a:rPr lang="en-US" altLang="ja-JP" dirty="0"/>
              <a:t>C#</a:t>
            </a:r>
            <a:r>
              <a:rPr lang="ja-JP" altLang="en-US" dirty="0"/>
              <a:t>で神経衰弱ゲームを作りました。</a:t>
            </a:r>
            <a:endParaRPr lang="en-US" altLang="ja-JP" dirty="0"/>
          </a:p>
          <a:p>
            <a:pPr marL="0" indent="0">
              <a:buNone/>
            </a:pPr>
            <a:endParaRPr kumimoji="1" lang="en-US" altLang="ja-JP" dirty="0"/>
          </a:p>
          <a:p>
            <a:pPr marL="0" indent="0">
              <a:buNone/>
            </a:pPr>
            <a:r>
              <a:rPr lang="ja-JP" altLang="en-US" dirty="0"/>
              <a:t>より少ないターン数でのクリアを目指す</a:t>
            </a:r>
            <a:endParaRPr lang="en-US" altLang="ja-JP" dirty="0"/>
          </a:p>
          <a:p>
            <a:pPr marL="0" indent="0">
              <a:buNone/>
            </a:pPr>
            <a:r>
              <a:rPr kumimoji="1" lang="en-US" altLang="ja-JP" dirty="0"/>
              <a:t>｢</a:t>
            </a:r>
            <a:r>
              <a:rPr kumimoji="1" lang="ja-JP" altLang="en-US" dirty="0"/>
              <a:t>一人で</a:t>
            </a:r>
            <a:r>
              <a:rPr kumimoji="1" lang="en-US" altLang="ja-JP" dirty="0"/>
              <a:t>｣</a:t>
            </a:r>
            <a:r>
              <a:rPr kumimoji="1" lang="ja-JP" altLang="en-US" dirty="0"/>
              <a:t>モードと、</a:t>
            </a:r>
            <a:r>
              <a:rPr lang="en-US" altLang="ja-JP" dirty="0"/>
              <a:t>CPU</a:t>
            </a:r>
            <a:r>
              <a:rPr lang="ja-JP" altLang="en-US" dirty="0"/>
              <a:t>と取った札の枚</a:t>
            </a:r>
            <a:endParaRPr lang="en-US" altLang="ja-JP" dirty="0"/>
          </a:p>
          <a:p>
            <a:pPr marL="0" indent="0">
              <a:buNone/>
            </a:pPr>
            <a:r>
              <a:rPr kumimoji="1" lang="ja-JP" altLang="en-US" dirty="0"/>
              <a:t>数を競う</a:t>
            </a:r>
            <a:r>
              <a:rPr kumimoji="1" lang="en-US" altLang="ja-JP" dirty="0"/>
              <a:t>｢CPU</a:t>
            </a:r>
            <a:r>
              <a:rPr kumimoji="1" lang="ja-JP" altLang="en-US" dirty="0"/>
              <a:t>と</a:t>
            </a:r>
            <a:r>
              <a:rPr kumimoji="1" lang="en-US" altLang="ja-JP" dirty="0"/>
              <a:t>｣</a:t>
            </a:r>
            <a:r>
              <a:rPr kumimoji="1" lang="ja-JP" altLang="en-US" dirty="0"/>
              <a:t>モードがあります。</a:t>
            </a:r>
            <a:endParaRPr kumimoji="1" lang="en-US" altLang="ja-JP" dirty="0"/>
          </a:p>
          <a:p>
            <a:pPr marL="0" indent="0">
              <a:buNone/>
            </a:pPr>
            <a:endParaRPr lang="en-US" altLang="ja-JP" dirty="0"/>
          </a:p>
          <a:p>
            <a:pPr marL="0" indent="0">
              <a:buNone/>
            </a:pPr>
            <a:endParaRPr kumimoji="1" lang="ja-JP" altLang="en-US" dirty="0"/>
          </a:p>
        </p:txBody>
      </p:sp>
      <p:pic>
        <p:nvPicPr>
          <p:cNvPr id="5" name="図 4" descr="グリーン, 記号, ストリート, 高速道路 が含まれている画像&#10;&#10;自動的に生成された説明">
            <a:extLst>
              <a:ext uri="{FF2B5EF4-FFF2-40B4-BE49-F238E27FC236}">
                <a16:creationId xmlns:a16="http://schemas.microsoft.com/office/drawing/2014/main" id="{10E32C0E-3B3F-47E1-8DD6-8178C24DA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2955" y="1825625"/>
            <a:ext cx="3196707" cy="1910082"/>
          </a:xfrm>
          <a:prstGeom prst="rect">
            <a:avLst/>
          </a:prstGeom>
        </p:spPr>
      </p:pic>
      <p:pic>
        <p:nvPicPr>
          <p:cNvPr id="7" name="図 6">
            <a:extLst>
              <a:ext uri="{FF2B5EF4-FFF2-40B4-BE49-F238E27FC236}">
                <a16:creationId xmlns:a16="http://schemas.microsoft.com/office/drawing/2014/main" id="{5A0FD36F-A666-47CB-944A-02D7676F3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954" y="4063829"/>
            <a:ext cx="3196707" cy="1785011"/>
          </a:xfrm>
          <a:prstGeom prst="rect">
            <a:avLst/>
          </a:prstGeom>
        </p:spPr>
      </p:pic>
      <p:sp>
        <p:nvSpPr>
          <p:cNvPr id="8" name="楕円 7">
            <a:extLst>
              <a:ext uri="{FF2B5EF4-FFF2-40B4-BE49-F238E27FC236}">
                <a16:creationId xmlns:a16="http://schemas.microsoft.com/office/drawing/2014/main" id="{ECA9CC1C-0EAB-4F1F-A221-41DFBA1E0253}"/>
              </a:ext>
            </a:extLst>
          </p:cNvPr>
          <p:cNvSpPr/>
          <p:nvPr/>
        </p:nvSpPr>
        <p:spPr>
          <a:xfrm>
            <a:off x="11353800" y="6050272"/>
            <a:ext cx="728870" cy="728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a:t>
            </a:r>
            <a:endParaRPr kumimoji="1" lang="ja-JP" altLang="en-US" sz="2400" b="1" dirty="0">
              <a:solidFill>
                <a:schemeClr val="tx1"/>
              </a:solidFill>
            </a:endParaRPr>
          </a:p>
        </p:txBody>
      </p:sp>
      <p:grpSp>
        <p:nvGrpSpPr>
          <p:cNvPr id="9" name="グループ化 8">
            <a:extLst>
              <a:ext uri="{FF2B5EF4-FFF2-40B4-BE49-F238E27FC236}">
                <a16:creationId xmlns:a16="http://schemas.microsoft.com/office/drawing/2014/main" id="{DEBE8E01-FCF3-4473-8CB5-74F5FCB07DDB}"/>
              </a:ext>
            </a:extLst>
          </p:cNvPr>
          <p:cNvGrpSpPr/>
          <p:nvPr/>
        </p:nvGrpSpPr>
        <p:grpSpPr>
          <a:xfrm>
            <a:off x="0" y="6050272"/>
            <a:ext cx="12192000" cy="807728"/>
            <a:chOff x="0" y="6050272"/>
            <a:chExt cx="12192000" cy="807728"/>
          </a:xfrm>
          <a:solidFill>
            <a:schemeClr val="bg1"/>
          </a:solidFill>
        </p:grpSpPr>
        <p:sp>
          <p:nvSpPr>
            <p:cNvPr id="10" name="正方形/長方形 9">
              <a:extLst>
                <a:ext uri="{FF2B5EF4-FFF2-40B4-BE49-F238E27FC236}">
                  <a16:creationId xmlns:a16="http://schemas.microsoft.com/office/drawing/2014/main" id="{6155C0AB-6B1E-448F-910B-5866547ACDD2}"/>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11" name="楕円 10">
              <a:extLst>
                <a:ext uri="{FF2B5EF4-FFF2-40B4-BE49-F238E27FC236}">
                  <a16:creationId xmlns:a16="http://schemas.microsoft.com/office/drawing/2014/main" id="{9A96E27D-49B9-4F33-B84F-4FF5F4B1330E}"/>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a:t>
              </a:r>
              <a:endParaRPr kumimoji="1" lang="ja-JP" altLang="en-US" sz="2400" b="1" dirty="0">
                <a:solidFill>
                  <a:schemeClr val="tx1"/>
                </a:solidFill>
              </a:endParaRPr>
            </a:p>
          </p:txBody>
        </p:sp>
      </p:grpSp>
      <p:sp>
        <p:nvSpPr>
          <p:cNvPr id="12" name="正方形/長方形 11">
            <a:extLst>
              <a:ext uri="{FF2B5EF4-FFF2-40B4-BE49-F238E27FC236}">
                <a16:creationId xmlns:a16="http://schemas.microsoft.com/office/drawing/2014/main" id="{CC59222A-1FD7-40E7-9D40-21AAA274C779}"/>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制作物</a:t>
            </a:r>
            <a:endParaRPr kumimoji="1" lang="ja-JP" altLang="en-US" sz="4800" dirty="0"/>
          </a:p>
        </p:txBody>
      </p:sp>
    </p:spTree>
    <p:extLst>
      <p:ext uri="{BB962C8B-B14F-4D97-AF65-F5344CB8AC3E}">
        <p14:creationId xmlns:p14="http://schemas.microsoft.com/office/powerpoint/2010/main" val="1125638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170CA72-EE0A-4982-9D9E-7F093D251D54}"/>
              </a:ext>
            </a:extLst>
          </p:cNvPr>
          <p:cNvSpPr>
            <a:spLocks noGrp="1"/>
          </p:cNvSpPr>
          <p:nvPr>
            <p:ph idx="1"/>
          </p:nvPr>
        </p:nvSpPr>
        <p:spPr>
          <a:xfrm>
            <a:off x="838200" y="1253331"/>
            <a:ext cx="10515600" cy="4351338"/>
          </a:xfrm>
        </p:spPr>
        <p:txBody>
          <a:bodyPr/>
          <a:lstStyle/>
          <a:p>
            <a:pPr marL="0" indent="0">
              <a:buNone/>
            </a:pPr>
            <a:endParaRPr kumimoji="1" lang="en-US" altLang="ja-JP" b="1" dirty="0"/>
          </a:p>
          <a:p>
            <a:pPr marL="0" indent="0">
              <a:buNone/>
            </a:pPr>
            <a:r>
              <a:rPr kumimoji="1" lang="ja-JP" altLang="en-US" b="1" dirty="0"/>
              <a:t>･各コードに作成担当者、作成日が記載されていない。</a:t>
            </a:r>
            <a:endParaRPr kumimoji="1" lang="en-US" altLang="ja-JP" b="1" dirty="0"/>
          </a:p>
          <a:p>
            <a:pPr marL="0" indent="0">
              <a:buNone/>
            </a:pPr>
            <a:endParaRPr kumimoji="1" lang="en-US" altLang="ja-JP" b="1" dirty="0"/>
          </a:p>
          <a:p>
            <a:pPr marL="0" indent="0">
              <a:buNone/>
            </a:pPr>
            <a:r>
              <a:rPr kumimoji="1" lang="ja-JP" altLang="en-US" b="1" dirty="0"/>
              <a:t>･全体的にコメントが少ない。</a:t>
            </a:r>
            <a:endParaRPr kumimoji="1" lang="en-US" altLang="ja-JP" b="1" dirty="0"/>
          </a:p>
          <a:p>
            <a:pPr marL="0" indent="0">
              <a:buNone/>
            </a:pPr>
            <a:endParaRPr kumimoji="1" lang="en-US" altLang="ja-JP" b="1" dirty="0"/>
          </a:p>
          <a:p>
            <a:pPr marL="0" indent="0">
              <a:buNone/>
            </a:pPr>
            <a:r>
              <a:rPr kumimoji="1" lang="ja-JP" altLang="en-US" b="1" dirty="0"/>
              <a:t>･名前から使い道が想像出来ない変数名が使われている。</a:t>
            </a:r>
            <a:endParaRPr kumimoji="1" lang="en-US" altLang="ja-JP" b="1" dirty="0"/>
          </a:p>
        </p:txBody>
      </p:sp>
      <p:sp>
        <p:nvSpPr>
          <p:cNvPr id="4" name="正方形/長方形 3">
            <a:extLst>
              <a:ext uri="{FF2B5EF4-FFF2-40B4-BE49-F238E27FC236}">
                <a16:creationId xmlns:a16="http://schemas.microsoft.com/office/drawing/2014/main" id="{42455774-99FF-4B4F-A178-83CB89A8B94E}"/>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コードレビュー</a:t>
            </a:r>
            <a:endParaRPr kumimoji="1" lang="ja-JP" altLang="en-US" sz="4800" dirty="0"/>
          </a:p>
        </p:txBody>
      </p:sp>
      <p:grpSp>
        <p:nvGrpSpPr>
          <p:cNvPr id="10" name="グループ化 9">
            <a:extLst>
              <a:ext uri="{FF2B5EF4-FFF2-40B4-BE49-F238E27FC236}">
                <a16:creationId xmlns:a16="http://schemas.microsoft.com/office/drawing/2014/main" id="{DF49534F-F44A-4A77-9415-3D36D556D26D}"/>
              </a:ext>
            </a:extLst>
          </p:cNvPr>
          <p:cNvGrpSpPr/>
          <p:nvPr/>
        </p:nvGrpSpPr>
        <p:grpSpPr>
          <a:xfrm>
            <a:off x="0" y="6050272"/>
            <a:ext cx="12192000" cy="807728"/>
            <a:chOff x="0" y="6050272"/>
            <a:chExt cx="12192000" cy="807728"/>
          </a:xfrm>
          <a:solidFill>
            <a:schemeClr val="bg1"/>
          </a:solidFill>
        </p:grpSpPr>
        <p:sp>
          <p:nvSpPr>
            <p:cNvPr id="8" name="正方形/長方形 7">
              <a:extLst>
                <a:ext uri="{FF2B5EF4-FFF2-40B4-BE49-F238E27FC236}">
                  <a16:creationId xmlns:a16="http://schemas.microsoft.com/office/drawing/2014/main" id="{66713507-9CA0-41AB-B76F-0BCBD2092CDD}"/>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9" name="楕円 8">
              <a:extLst>
                <a:ext uri="{FF2B5EF4-FFF2-40B4-BE49-F238E27FC236}">
                  <a16:creationId xmlns:a16="http://schemas.microsoft.com/office/drawing/2014/main" id="{6C190915-2D00-4CF1-91D2-E0EAD9E83CFA}"/>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2</a:t>
              </a:r>
              <a:endParaRPr kumimoji="1" lang="ja-JP" altLang="en-US" sz="2400" b="1" dirty="0">
                <a:solidFill>
                  <a:schemeClr val="tx1"/>
                </a:solidFill>
              </a:endParaRPr>
            </a:p>
          </p:txBody>
        </p:sp>
      </p:grpSp>
    </p:spTree>
    <p:extLst>
      <p:ext uri="{BB962C8B-B14F-4D97-AF65-F5344CB8AC3E}">
        <p14:creationId xmlns:p14="http://schemas.microsoft.com/office/powerpoint/2010/main" val="1895150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CED63BD-50BB-402E-8EDB-8E9AE98F45A8}"/>
              </a:ext>
            </a:extLst>
          </p:cNvPr>
          <p:cNvSpPr>
            <a:spLocks noGrp="1"/>
          </p:cNvSpPr>
          <p:nvPr>
            <p:ph idx="1"/>
          </p:nvPr>
        </p:nvSpPr>
        <p:spPr>
          <a:xfrm>
            <a:off x="838200" y="1384198"/>
            <a:ext cx="10515600" cy="4351338"/>
          </a:xfrm>
        </p:spPr>
        <p:txBody>
          <a:bodyPr/>
          <a:lstStyle/>
          <a:p>
            <a:pPr marL="0" indent="0">
              <a:lnSpc>
                <a:spcPct val="200000"/>
              </a:lnSpc>
              <a:buNone/>
            </a:pPr>
            <a:r>
              <a:rPr kumimoji="1" lang="ja-JP" altLang="en-US" b="1" dirty="0"/>
              <a:t>･</a:t>
            </a:r>
            <a:r>
              <a:rPr lang="en-US" altLang="ja-JP" b="1" dirty="0" err="1"/>
              <a:t>S</a:t>
            </a:r>
            <a:r>
              <a:rPr kumimoji="1" lang="en-US" altLang="ja-JP" b="1" dirty="0" err="1"/>
              <a:t>ourcetree</a:t>
            </a:r>
            <a:r>
              <a:rPr kumimoji="1" lang="ja-JP" altLang="en-US" b="1" dirty="0"/>
              <a:t>、</a:t>
            </a:r>
            <a:r>
              <a:rPr kumimoji="1" lang="en-US" altLang="ja-JP" b="1" dirty="0" err="1"/>
              <a:t>Github</a:t>
            </a:r>
            <a:r>
              <a:rPr kumimoji="1" lang="ja-JP" altLang="en-US" b="1" dirty="0"/>
              <a:t>の使い方を実践的に覚えること</a:t>
            </a:r>
            <a:endParaRPr kumimoji="1" lang="en-US" altLang="ja-JP" b="1" dirty="0"/>
          </a:p>
          <a:p>
            <a:pPr marL="0" indent="0">
              <a:lnSpc>
                <a:spcPct val="200000"/>
              </a:lnSpc>
              <a:buNone/>
            </a:pPr>
            <a:r>
              <a:rPr lang="ja-JP" altLang="en-US" b="1" dirty="0"/>
              <a:t>･前回の反省を活かしてより効率的なチーム制作をすること</a:t>
            </a:r>
            <a:endParaRPr lang="en-US" altLang="ja-JP" b="1" dirty="0"/>
          </a:p>
          <a:p>
            <a:pPr marL="0" indent="0">
              <a:lnSpc>
                <a:spcPct val="200000"/>
              </a:lnSpc>
              <a:buNone/>
            </a:pPr>
            <a:r>
              <a:rPr lang="ja-JP" altLang="en-US" b="1" dirty="0"/>
              <a:t>･プログラミング技術</a:t>
            </a:r>
            <a:r>
              <a:rPr lang="en-US" altLang="ja-JP" b="1" dirty="0"/>
              <a:t>(C#)</a:t>
            </a:r>
            <a:r>
              <a:rPr lang="ja-JP" altLang="en-US" b="1" dirty="0"/>
              <a:t>を向上させること</a:t>
            </a:r>
            <a:endParaRPr lang="en-US" altLang="ja-JP" b="1" dirty="0"/>
          </a:p>
        </p:txBody>
      </p:sp>
      <p:sp>
        <p:nvSpPr>
          <p:cNvPr id="4" name="正方形/長方形 3">
            <a:extLst>
              <a:ext uri="{FF2B5EF4-FFF2-40B4-BE49-F238E27FC236}">
                <a16:creationId xmlns:a16="http://schemas.microsoft.com/office/drawing/2014/main" id="{B4119C6D-B0CC-41CB-B555-9E80FEBFF15D}"/>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目的</a:t>
            </a:r>
            <a:endParaRPr kumimoji="1" lang="ja-JP" altLang="en-US" sz="4800" dirty="0"/>
          </a:p>
        </p:txBody>
      </p:sp>
      <p:grpSp>
        <p:nvGrpSpPr>
          <p:cNvPr id="5" name="グループ化 4">
            <a:extLst>
              <a:ext uri="{FF2B5EF4-FFF2-40B4-BE49-F238E27FC236}">
                <a16:creationId xmlns:a16="http://schemas.microsoft.com/office/drawing/2014/main" id="{9CDDE84A-FF29-4990-82CA-B287A0BEC56D}"/>
              </a:ext>
            </a:extLst>
          </p:cNvPr>
          <p:cNvGrpSpPr/>
          <p:nvPr/>
        </p:nvGrpSpPr>
        <p:grpSpPr>
          <a:xfrm>
            <a:off x="0" y="6050272"/>
            <a:ext cx="12192000" cy="807728"/>
            <a:chOff x="0" y="6050272"/>
            <a:chExt cx="12192000" cy="807728"/>
          </a:xfrm>
          <a:solidFill>
            <a:schemeClr val="bg1"/>
          </a:solidFill>
        </p:grpSpPr>
        <p:sp>
          <p:nvSpPr>
            <p:cNvPr id="6" name="正方形/長方形 5">
              <a:extLst>
                <a:ext uri="{FF2B5EF4-FFF2-40B4-BE49-F238E27FC236}">
                  <a16:creationId xmlns:a16="http://schemas.microsoft.com/office/drawing/2014/main" id="{896D8C17-DA8E-4320-8D19-7EF0EC128ECB}"/>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7" name="楕円 6">
              <a:extLst>
                <a:ext uri="{FF2B5EF4-FFF2-40B4-BE49-F238E27FC236}">
                  <a16:creationId xmlns:a16="http://schemas.microsoft.com/office/drawing/2014/main" id="{76716EEF-1B9B-4891-A383-4CFDD56E61DF}"/>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3</a:t>
              </a:r>
              <a:endParaRPr kumimoji="1" lang="ja-JP" altLang="en-US" sz="2400" b="1" dirty="0">
                <a:solidFill>
                  <a:schemeClr val="tx1"/>
                </a:solidFill>
              </a:endParaRPr>
            </a:p>
          </p:txBody>
        </p:sp>
      </p:grpSp>
    </p:spTree>
    <p:extLst>
      <p:ext uri="{BB962C8B-B14F-4D97-AF65-F5344CB8AC3E}">
        <p14:creationId xmlns:p14="http://schemas.microsoft.com/office/powerpoint/2010/main" val="329428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9326188-63EF-45AA-A688-6401744DAA72}"/>
              </a:ext>
            </a:extLst>
          </p:cNvPr>
          <p:cNvSpPr>
            <a:spLocks noGrp="1"/>
          </p:cNvSpPr>
          <p:nvPr>
            <p:ph idx="1"/>
          </p:nvPr>
        </p:nvSpPr>
        <p:spPr>
          <a:xfrm>
            <a:off x="838200" y="1384198"/>
            <a:ext cx="10515600" cy="4351338"/>
          </a:xfrm>
        </p:spPr>
        <p:txBody>
          <a:bodyPr/>
          <a:lstStyle/>
          <a:p>
            <a:pPr marL="0" indent="0">
              <a:buNone/>
            </a:pPr>
            <a:r>
              <a:rPr lang="ja-JP" altLang="en-US" sz="3200" b="1" dirty="0">
                <a:solidFill>
                  <a:srgbClr val="FF0000"/>
                </a:solidFill>
              </a:rPr>
              <a:t>◦発表の準備が不足していました。</a:t>
            </a:r>
            <a:endParaRPr lang="en-US" altLang="ja-JP" sz="3200" b="1" dirty="0">
              <a:solidFill>
                <a:srgbClr val="FF0000"/>
              </a:solidFill>
            </a:endParaRPr>
          </a:p>
          <a:p>
            <a:pPr marL="0" indent="0">
              <a:buNone/>
            </a:pPr>
            <a:r>
              <a:rPr lang="en-US" altLang="ja-JP" dirty="0"/>
              <a:t> </a:t>
            </a:r>
            <a:r>
              <a:rPr lang="ja-JP" altLang="en-US" dirty="0"/>
              <a:t>   何故</a:t>
            </a:r>
            <a:r>
              <a:rPr lang="en-US" altLang="ja-JP" dirty="0"/>
              <a:t>?</a:t>
            </a:r>
            <a:r>
              <a:rPr lang="ja-JP" altLang="en-US" dirty="0"/>
              <a:t>　</a:t>
            </a:r>
            <a:r>
              <a:rPr lang="ja-JP" altLang="en-US" b="1" dirty="0"/>
              <a:t>･リハーサルを行っていませんでした。</a:t>
            </a:r>
            <a:endParaRPr lang="en-US" altLang="ja-JP" b="1" dirty="0"/>
          </a:p>
          <a:p>
            <a:pPr marL="0" indent="0">
              <a:buNone/>
            </a:pPr>
            <a:r>
              <a:rPr lang="en-US" altLang="ja-JP" b="1" dirty="0"/>
              <a:t>  </a:t>
            </a:r>
            <a:r>
              <a:rPr lang="ja-JP" altLang="en-US" b="1" dirty="0"/>
              <a:t>　  　  　･スケジュールを上手く組めていませんでした。</a:t>
            </a:r>
            <a:endParaRPr lang="en-US" altLang="ja-JP" b="1" dirty="0"/>
          </a:p>
          <a:p>
            <a:pPr marL="0" indent="0">
              <a:buNone/>
            </a:pPr>
            <a:endParaRPr lang="en-US" altLang="ja-JP" b="1" dirty="0"/>
          </a:p>
          <a:p>
            <a:pPr marL="0" indent="0">
              <a:buNone/>
            </a:pPr>
            <a:r>
              <a:rPr lang="ja-JP" altLang="en-US" sz="3200" b="1" dirty="0">
                <a:solidFill>
                  <a:srgbClr val="FF0000"/>
                </a:solidFill>
              </a:rPr>
              <a:t>◦</a:t>
            </a:r>
            <a:r>
              <a:rPr kumimoji="1" lang="ja-JP" altLang="en-US" sz="3200" b="1" dirty="0">
                <a:solidFill>
                  <a:srgbClr val="FF0000"/>
                </a:solidFill>
              </a:rPr>
              <a:t>報告連絡相談が出来ていませんでした。</a:t>
            </a:r>
            <a:endParaRPr kumimoji="1" lang="en-US" altLang="ja-JP" sz="3200" b="1" dirty="0">
              <a:solidFill>
                <a:srgbClr val="FF0000"/>
              </a:solidFill>
            </a:endParaRPr>
          </a:p>
          <a:p>
            <a:pPr marL="0" indent="0">
              <a:buNone/>
            </a:pPr>
            <a:r>
              <a:rPr lang="en-US" altLang="ja-JP" dirty="0">
                <a:solidFill>
                  <a:srgbClr val="FF0000"/>
                </a:solidFill>
              </a:rPr>
              <a:t>    </a:t>
            </a:r>
            <a:r>
              <a:rPr lang="ja-JP" altLang="en-US" dirty="0"/>
              <a:t>何故</a:t>
            </a:r>
            <a:r>
              <a:rPr lang="en-US" altLang="ja-JP" dirty="0"/>
              <a:t>?</a:t>
            </a:r>
            <a:r>
              <a:rPr lang="ja-JP" altLang="en-US" dirty="0"/>
              <a:t>　</a:t>
            </a:r>
            <a:r>
              <a:rPr lang="ja-JP" altLang="en-US" b="1" dirty="0"/>
              <a:t>･定期報告や打ち合わせを怠っていました。</a:t>
            </a:r>
            <a:endParaRPr lang="en-US" altLang="ja-JP" b="1" dirty="0"/>
          </a:p>
          <a:p>
            <a:pPr marL="0" indent="0">
              <a:buNone/>
            </a:pPr>
            <a:r>
              <a:rPr lang="ja-JP" altLang="en-US" b="1" dirty="0"/>
              <a:t>      　　　･復唱、確認を怠っていました。</a:t>
            </a:r>
            <a:endParaRPr kumimoji="1" lang="ja-JP" altLang="en-US" b="1" dirty="0"/>
          </a:p>
        </p:txBody>
      </p:sp>
      <p:sp>
        <p:nvSpPr>
          <p:cNvPr id="6" name="正方形/長方形 5">
            <a:extLst>
              <a:ext uri="{FF2B5EF4-FFF2-40B4-BE49-F238E27FC236}">
                <a16:creationId xmlns:a16="http://schemas.microsoft.com/office/drawing/2014/main" id="{6210292D-6A4F-431B-A4FB-43BD1F605286}"/>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前回の反省点</a:t>
            </a:r>
            <a:endParaRPr kumimoji="1" lang="ja-JP" altLang="en-US" sz="4800" dirty="0"/>
          </a:p>
        </p:txBody>
      </p:sp>
      <p:grpSp>
        <p:nvGrpSpPr>
          <p:cNvPr id="7" name="グループ化 6">
            <a:extLst>
              <a:ext uri="{FF2B5EF4-FFF2-40B4-BE49-F238E27FC236}">
                <a16:creationId xmlns:a16="http://schemas.microsoft.com/office/drawing/2014/main" id="{54497E01-ED0B-445D-924D-5A92C0E641A7}"/>
              </a:ext>
            </a:extLst>
          </p:cNvPr>
          <p:cNvGrpSpPr/>
          <p:nvPr/>
        </p:nvGrpSpPr>
        <p:grpSpPr>
          <a:xfrm>
            <a:off x="0" y="6050272"/>
            <a:ext cx="12192000" cy="807728"/>
            <a:chOff x="0" y="6050272"/>
            <a:chExt cx="12192000" cy="807728"/>
          </a:xfrm>
          <a:solidFill>
            <a:schemeClr val="bg1"/>
          </a:solidFill>
        </p:grpSpPr>
        <p:sp>
          <p:nvSpPr>
            <p:cNvPr id="8" name="正方形/長方形 7">
              <a:extLst>
                <a:ext uri="{FF2B5EF4-FFF2-40B4-BE49-F238E27FC236}">
                  <a16:creationId xmlns:a16="http://schemas.microsoft.com/office/drawing/2014/main" id="{225F798C-E1AC-4741-9AB4-4D598319610E}"/>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9" name="楕円 8">
              <a:extLst>
                <a:ext uri="{FF2B5EF4-FFF2-40B4-BE49-F238E27FC236}">
                  <a16:creationId xmlns:a16="http://schemas.microsoft.com/office/drawing/2014/main" id="{71238023-C459-43D2-8D82-83187D4787D3}"/>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a:t>
              </a:r>
              <a:endParaRPr kumimoji="1" lang="ja-JP" altLang="en-US" sz="2400" b="1" dirty="0">
                <a:solidFill>
                  <a:schemeClr val="tx1"/>
                </a:solidFill>
              </a:endParaRPr>
            </a:p>
          </p:txBody>
        </p:sp>
      </p:grpSp>
    </p:spTree>
    <p:extLst>
      <p:ext uri="{BB962C8B-B14F-4D97-AF65-F5344CB8AC3E}">
        <p14:creationId xmlns:p14="http://schemas.microsoft.com/office/powerpoint/2010/main" val="307418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4DDC56A-AC8A-41CF-876C-3BCDC301CDBD}"/>
              </a:ext>
            </a:extLst>
          </p:cNvPr>
          <p:cNvSpPr>
            <a:spLocks noGrp="1"/>
          </p:cNvSpPr>
          <p:nvPr>
            <p:ph idx="1"/>
          </p:nvPr>
        </p:nvSpPr>
        <p:spPr>
          <a:xfrm>
            <a:off x="838200" y="1541566"/>
            <a:ext cx="10515600" cy="4351338"/>
          </a:xfrm>
        </p:spPr>
        <p:txBody>
          <a:bodyPr/>
          <a:lstStyle/>
          <a:p>
            <a:pPr marL="0" indent="0">
              <a:lnSpc>
                <a:spcPct val="150000"/>
              </a:lnSpc>
              <a:buNone/>
            </a:pPr>
            <a:r>
              <a:rPr lang="ja-JP" altLang="en-US" b="1" dirty="0"/>
              <a:t>･初日に仕様書、スケジュールを作成しました。</a:t>
            </a:r>
            <a:endParaRPr lang="en-US" altLang="ja-JP" b="1" dirty="0"/>
          </a:p>
          <a:p>
            <a:pPr marL="0" indent="0">
              <a:lnSpc>
                <a:spcPct val="150000"/>
              </a:lnSpc>
              <a:buNone/>
            </a:pPr>
            <a:r>
              <a:rPr lang="ja-JP" altLang="en-US" b="1" dirty="0"/>
              <a:t>･毎日の作業開始と終了のタイミングで報告会を行いました。</a:t>
            </a:r>
            <a:endParaRPr lang="en-US" altLang="ja-JP" b="1" dirty="0"/>
          </a:p>
          <a:p>
            <a:pPr marL="0" indent="0">
              <a:buNone/>
            </a:pPr>
            <a:r>
              <a:rPr lang="ja-JP" altLang="en-US" dirty="0"/>
              <a:t>  </a:t>
            </a:r>
            <a:r>
              <a:rPr lang="ja-JP" altLang="en-US" sz="2400" dirty="0"/>
              <a:t>開始時にはその日の</a:t>
            </a:r>
            <a:r>
              <a:rPr lang="ja-JP" altLang="en-US" sz="2400" b="1" dirty="0"/>
              <a:t>担当作業の割り振り</a:t>
            </a:r>
            <a:r>
              <a:rPr lang="ja-JP" altLang="en-US" sz="2400" dirty="0"/>
              <a:t>を行いました。</a:t>
            </a:r>
            <a:endParaRPr lang="en-US" altLang="ja-JP" sz="2400" dirty="0"/>
          </a:p>
          <a:p>
            <a:pPr marL="0" indent="0">
              <a:buNone/>
            </a:pPr>
            <a:r>
              <a:rPr lang="en-US" altLang="ja-JP" sz="2400" dirty="0"/>
              <a:t>  </a:t>
            </a:r>
            <a:r>
              <a:rPr lang="ja-JP" altLang="en-US" sz="2400" dirty="0"/>
              <a:t>終了時には</a:t>
            </a:r>
            <a:r>
              <a:rPr lang="ja-JP" altLang="en-US" sz="2400" b="1" dirty="0"/>
              <a:t>日報を作成し進捗管理と次回行う作業の確認</a:t>
            </a:r>
            <a:r>
              <a:rPr lang="ja-JP" altLang="en-US" sz="2400" dirty="0"/>
              <a:t>をしました。</a:t>
            </a:r>
            <a:endParaRPr lang="en-US" altLang="ja-JP" sz="2400" dirty="0"/>
          </a:p>
          <a:p>
            <a:pPr marL="0" indent="0">
              <a:buNone/>
            </a:pPr>
            <a:endParaRPr kumimoji="1" lang="en-US" altLang="ja-JP" sz="2400" dirty="0"/>
          </a:p>
          <a:p>
            <a:pPr marL="0" indent="0">
              <a:lnSpc>
                <a:spcPct val="100000"/>
              </a:lnSpc>
              <a:buNone/>
            </a:pPr>
            <a:r>
              <a:rPr lang="ja-JP" altLang="en-US" dirty="0"/>
              <a:t>･</a:t>
            </a:r>
            <a:r>
              <a:rPr lang="ja-JP" altLang="en-US" b="1" dirty="0"/>
              <a:t>制作中分からないことがあればすぐに共有し相談することをり決めました。</a:t>
            </a:r>
            <a:endParaRPr lang="en-US" altLang="ja-JP" b="1" dirty="0"/>
          </a:p>
          <a:p>
            <a:pPr marL="0" indent="0">
              <a:buNone/>
            </a:pPr>
            <a:endParaRPr kumimoji="1" lang="ja-JP" altLang="en-US" dirty="0"/>
          </a:p>
        </p:txBody>
      </p:sp>
      <p:sp>
        <p:nvSpPr>
          <p:cNvPr id="4" name="正方形/長方形 3">
            <a:extLst>
              <a:ext uri="{FF2B5EF4-FFF2-40B4-BE49-F238E27FC236}">
                <a16:creationId xmlns:a16="http://schemas.microsoft.com/office/drawing/2014/main" id="{973A0692-AE61-4274-9930-77EAFA649589}"/>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今回行った改善策</a:t>
            </a:r>
            <a:endParaRPr kumimoji="1" lang="ja-JP" altLang="en-US" sz="4800" dirty="0"/>
          </a:p>
        </p:txBody>
      </p:sp>
      <p:grpSp>
        <p:nvGrpSpPr>
          <p:cNvPr id="5" name="グループ化 4">
            <a:extLst>
              <a:ext uri="{FF2B5EF4-FFF2-40B4-BE49-F238E27FC236}">
                <a16:creationId xmlns:a16="http://schemas.microsoft.com/office/drawing/2014/main" id="{9E4984C7-FA89-4D8D-BFD1-4E4E105CB889}"/>
              </a:ext>
            </a:extLst>
          </p:cNvPr>
          <p:cNvGrpSpPr/>
          <p:nvPr/>
        </p:nvGrpSpPr>
        <p:grpSpPr>
          <a:xfrm>
            <a:off x="0" y="6050272"/>
            <a:ext cx="12192000" cy="807728"/>
            <a:chOff x="0" y="6050272"/>
            <a:chExt cx="12192000" cy="807728"/>
          </a:xfrm>
          <a:solidFill>
            <a:schemeClr val="bg1"/>
          </a:solidFill>
        </p:grpSpPr>
        <p:sp>
          <p:nvSpPr>
            <p:cNvPr id="6" name="正方形/長方形 5">
              <a:extLst>
                <a:ext uri="{FF2B5EF4-FFF2-40B4-BE49-F238E27FC236}">
                  <a16:creationId xmlns:a16="http://schemas.microsoft.com/office/drawing/2014/main" id="{5490D289-1F17-4341-8D19-B5F04EAAAC74}"/>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7" name="楕円 6">
              <a:extLst>
                <a:ext uri="{FF2B5EF4-FFF2-40B4-BE49-F238E27FC236}">
                  <a16:creationId xmlns:a16="http://schemas.microsoft.com/office/drawing/2014/main" id="{1B33DDAA-8475-46FF-9F97-9E474EE747AD}"/>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5</a:t>
              </a:r>
              <a:endParaRPr kumimoji="1" lang="ja-JP" altLang="en-US" sz="2400" b="1" dirty="0">
                <a:solidFill>
                  <a:schemeClr val="tx1"/>
                </a:solidFill>
              </a:endParaRPr>
            </a:p>
          </p:txBody>
        </p:sp>
      </p:grpSp>
    </p:spTree>
    <p:extLst>
      <p:ext uri="{BB962C8B-B14F-4D97-AF65-F5344CB8AC3E}">
        <p14:creationId xmlns:p14="http://schemas.microsoft.com/office/powerpoint/2010/main" val="183256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1B13D13-47FC-48D8-9A6C-DD1203DC3E65}"/>
              </a:ext>
            </a:extLst>
          </p:cNvPr>
          <p:cNvSpPr>
            <a:spLocks noGrp="1"/>
          </p:cNvSpPr>
          <p:nvPr>
            <p:ph idx="1"/>
          </p:nvPr>
        </p:nvSpPr>
        <p:spPr>
          <a:xfrm>
            <a:off x="838200" y="1541566"/>
            <a:ext cx="10515600" cy="4351338"/>
          </a:xfrm>
        </p:spPr>
        <p:txBody>
          <a:bodyPr/>
          <a:lstStyle/>
          <a:p>
            <a:pPr marL="0" indent="0">
              <a:lnSpc>
                <a:spcPct val="150000"/>
              </a:lnSpc>
              <a:buNone/>
            </a:pPr>
            <a:r>
              <a:rPr lang="ja-JP" altLang="en-US" dirty="0"/>
              <a:t>日報、スケジュール、進捗管理</a:t>
            </a:r>
            <a:endParaRPr kumimoji="1" lang="en-US" altLang="ja-JP" dirty="0"/>
          </a:p>
          <a:p>
            <a:pPr marL="0" indent="0">
              <a:lnSpc>
                <a:spcPct val="150000"/>
              </a:lnSpc>
              <a:buNone/>
            </a:pPr>
            <a:r>
              <a:rPr lang="ja-JP" altLang="en-US" dirty="0"/>
              <a:t>→</a:t>
            </a:r>
            <a:r>
              <a:rPr lang="ja-JP" altLang="en-US" sz="3200" b="1" dirty="0"/>
              <a:t>進捗状況を共有し把握することが出来ました。</a:t>
            </a:r>
            <a:endParaRPr lang="en-US" altLang="ja-JP" sz="3200" b="1" dirty="0"/>
          </a:p>
          <a:p>
            <a:pPr marL="0" indent="0">
              <a:lnSpc>
                <a:spcPct val="150000"/>
              </a:lnSpc>
              <a:buNone/>
            </a:pPr>
            <a:r>
              <a:rPr lang="ja-JP" altLang="en-US" sz="400" dirty="0"/>
              <a:t>　</a:t>
            </a:r>
            <a:endParaRPr lang="en-US" altLang="ja-JP" sz="400" dirty="0"/>
          </a:p>
          <a:p>
            <a:pPr marL="0" indent="0">
              <a:lnSpc>
                <a:spcPct val="150000"/>
              </a:lnSpc>
              <a:buNone/>
            </a:pPr>
            <a:r>
              <a:rPr lang="ja-JP" altLang="en-US" dirty="0"/>
              <a:t>報告会、相談</a:t>
            </a:r>
            <a:endParaRPr kumimoji="1" lang="en-US" altLang="ja-JP" dirty="0"/>
          </a:p>
          <a:p>
            <a:pPr marL="0" indent="0">
              <a:lnSpc>
                <a:spcPct val="150000"/>
              </a:lnSpc>
              <a:buNone/>
            </a:pPr>
            <a:r>
              <a:rPr lang="ja-JP" altLang="en-US" dirty="0"/>
              <a:t>→</a:t>
            </a:r>
            <a:r>
              <a:rPr lang="ja-JP" altLang="en-US" sz="3200" b="1" dirty="0"/>
              <a:t>全員が積極的にコミュニケーションを取れていました。</a:t>
            </a:r>
            <a:endParaRPr kumimoji="1" lang="ja-JP" altLang="en-US" b="1" dirty="0"/>
          </a:p>
        </p:txBody>
      </p:sp>
      <p:sp>
        <p:nvSpPr>
          <p:cNvPr id="6" name="正方形/長方形 5">
            <a:extLst>
              <a:ext uri="{FF2B5EF4-FFF2-40B4-BE49-F238E27FC236}">
                <a16:creationId xmlns:a16="http://schemas.microsoft.com/office/drawing/2014/main" id="{F743A7CF-B0C2-4624-B31E-C46C3234C724}"/>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結果</a:t>
            </a:r>
            <a:endParaRPr kumimoji="1" lang="ja-JP" altLang="en-US" sz="4800" dirty="0"/>
          </a:p>
        </p:txBody>
      </p:sp>
      <p:grpSp>
        <p:nvGrpSpPr>
          <p:cNvPr id="7" name="グループ化 6">
            <a:extLst>
              <a:ext uri="{FF2B5EF4-FFF2-40B4-BE49-F238E27FC236}">
                <a16:creationId xmlns:a16="http://schemas.microsoft.com/office/drawing/2014/main" id="{E2386902-E34A-4158-A3E3-951BF7653293}"/>
              </a:ext>
            </a:extLst>
          </p:cNvPr>
          <p:cNvGrpSpPr/>
          <p:nvPr/>
        </p:nvGrpSpPr>
        <p:grpSpPr>
          <a:xfrm>
            <a:off x="0" y="6050272"/>
            <a:ext cx="12192000" cy="807728"/>
            <a:chOff x="0" y="6050272"/>
            <a:chExt cx="12192000" cy="807728"/>
          </a:xfrm>
          <a:solidFill>
            <a:schemeClr val="bg1"/>
          </a:solidFill>
        </p:grpSpPr>
        <p:sp>
          <p:nvSpPr>
            <p:cNvPr id="8" name="正方形/長方形 7">
              <a:extLst>
                <a:ext uri="{FF2B5EF4-FFF2-40B4-BE49-F238E27FC236}">
                  <a16:creationId xmlns:a16="http://schemas.microsoft.com/office/drawing/2014/main" id="{E0B45977-E6CB-474E-80C6-D1753CC7CD5D}"/>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9" name="楕円 8">
              <a:extLst>
                <a:ext uri="{FF2B5EF4-FFF2-40B4-BE49-F238E27FC236}">
                  <a16:creationId xmlns:a16="http://schemas.microsoft.com/office/drawing/2014/main" id="{0E2DD330-98A9-4E67-8C8D-802FC5FA2A02}"/>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6</a:t>
              </a:r>
              <a:endParaRPr kumimoji="1" lang="ja-JP" altLang="en-US" sz="2400" b="1" dirty="0">
                <a:solidFill>
                  <a:schemeClr val="tx1"/>
                </a:solidFill>
              </a:endParaRPr>
            </a:p>
          </p:txBody>
        </p:sp>
      </p:grpSp>
    </p:spTree>
    <p:extLst>
      <p:ext uri="{BB962C8B-B14F-4D97-AF65-F5344CB8AC3E}">
        <p14:creationId xmlns:p14="http://schemas.microsoft.com/office/powerpoint/2010/main" val="7239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693BE6B-903D-4DB6-ABD6-7E55C064D74F}"/>
              </a:ext>
            </a:extLst>
          </p:cNvPr>
          <p:cNvSpPr>
            <a:spLocks noGrp="1"/>
          </p:cNvSpPr>
          <p:nvPr>
            <p:ph idx="1"/>
          </p:nvPr>
        </p:nvSpPr>
        <p:spPr>
          <a:xfrm>
            <a:off x="838200" y="1384198"/>
            <a:ext cx="10515600" cy="4351338"/>
          </a:xfrm>
        </p:spPr>
        <p:txBody>
          <a:bodyPr>
            <a:normAutofit/>
          </a:bodyPr>
          <a:lstStyle/>
          <a:p>
            <a:pPr marL="0" indent="0">
              <a:buNone/>
            </a:pPr>
            <a:r>
              <a:rPr lang="ja-JP" altLang="en-US" dirty="0"/>
              <a:t>専門学校の時に</a:t>
            </a:r>
            <a:r>
              <a:rPr lang="en-US" altLang="ja-JP" dirty="0" err="1"/>
              <a:t>Sourcetree</a:t>
            </a:r>
            <a:r>
              <a:rPr lang="ja-JP" altLang="en-US" dirty="0"/>
              <a:t>使っていたので問題なく使えました。</a:t>
            </a:r>
          </a:p>
          <a:p>
            <a:pPr marL="0" indent="0">
              <a:buNone/>
            </a:pPr>
            <a:r>
              <a:rPr lang="ja-JP" altLang="en-US" dirty="0"/>
              <a:t>初めての人に使い方を教えるのが難しかったです。</a:t>
            </a:r>
            <a:endParaRPr lang="en-US" altLang="ja-JP" dirty="0"/>
          </a:p>
          <a:p>
            <a:pPr marL="0" indent="0">
              <a:buNone/>
            </a:pPr>
            <a:br>
              <a:rPr lang="ja-JP" altLang="en-US" dirty="0"/>
            </a:br>
            <a:r>
              <a:rPr lang="ja-JP" altLang="en-US" dirty="0"/>
              <a:t>報連相を意識していたので進捗状況の把握が出来ました。</a:t>
            </a:r>
          </a:p>
          <a:p>
            <a:pPr marL="0" indent="0">
              <a:buNone/>
            </a:pPr>
            <a:r>
              <a:rPr lang="ja-JP" altLang="en-US" dirty="0"/>
              <a:t>命名規則やコメントの書き方などのルールをはっきりさせていなかったのでコード合わせるのに時間がかかってしまいました。</a:t>
            </a:r>
            <a:endParaRPr lang="en-US" altLang="ja-JP" dirty="0"/>
          </a:p>
          <a:p>
            <a:pPr marL="0" indent="0">
              <a:buNone/>
            </a:pPr>
            <a:endParaRPr lang="en-US" altLang="ja-JP" dirty="0"/>
          </a:p>
          <a:p>
            <a:pPr marL="0" indent="0">
              <a:buNone/>
            </a:pPr>
            <a:r>
              <a:rPr lang="ja-JP" altLang="en-US" dirty="0"/>
              <a:t>今後は、制作をする前にルールを決めておくようにします。</a:t>
            </a:r>
            <a:endParaRPr lang="en-US" altLang="ja-JP" dirty="0"/>
          </a:p>
        </p:txBody>
      </p:sp>
      <p:sp>
        <p:nvSpPr>
          <p:cNvPr id="6" name="正方形/長方形 5">
            <a:extLst>
              <a:ext uri="{FF2B5EF4-FFF2-40B4-BE49-F238E27FC236}">
                <a16:creationId xmlns:a16="http://schemas.microsoft.com/office/drawing/2014/main" id="{85FCA8C7-468B-4AAE-8C45-3BBBD274E723}"/>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感想　長尾</a:t>
            </a:r>
            <a:endParaRPr kumimoji="1" lang="ja-JP" altLang="en-US" sz="4800" dirty="0"/>
          </a:p>
        </p:txBody>
      </p:sp>
      <p:grpSp>
        <p:nvGrpSpPr>
          <p:cNvPr id="7" name="グループ化 6">
            <a:extLst>
              <a:ext uri="{FF2B5EF4-FFF2-40B4-BE49-F238E27FC236}">
                <a16:creationId xmlns:a16="http://schemas.microsoft.com/office/drawing/2014/main" id="{DBAEFA96-6755-43F0-99E2-1EBF394D4782}"/>
              </a:ext>
            </a:extLst>
          </p:cNvPr>
          <p:cNvGrpSpPr/>
          <p:nvPr/>
        </p:nvGrpSpPr>
        <p:grpSpPr>
          <a:xfrm>
            <a:off x="0" y="6050272"/>
            <a:ext cx="12192000" cy="807728"/>
            <a:chOff x="0" y="6050272"/>
            <a:chExt cx="12192000" cy="807728"/>
          </a:xfrm>
          <a:solidFill>
            <a:schemeClr val="bg1"/>
          </a:solidFill>
        </p:grpSpPr>
        <p:sp>
          <p:nvSpPr>
            <p:cNvPr id="8" name="正方形/長方形 7">
              <a:extLst>
                <a:ext uri="{FF2B5EF4-FFF2-40B4-BE49-F238E27FC236}">
                  <a16:creationId xmlns:a16="http://schemas.microsoft.com/office/drawing/2014/main" id="{F8C7F17A-5B37-4E98-B1AA-6CE7E73FFF91}"/>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9" name="楕円 8">
              <a:extLst>
                <a:ext uri="{FF2B5EF4-FFF2-40B4-BE49-F238E27FC236}">
                  <a16:creationId xmlns:a16="http://schemas.microsoft.com/office/drawing/2014/main" id="{E3C64C7E-1798-4E0E-B44E-408A207C1E90}"/>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7</a:t>
              </a:r>
              <a:endParaRPr kumimoji="1" lang="ja-JP" altLang="en-US" sz="2400" b="1" dirty="0">
                <a:solidFill>
                  <a:schemeClr val="tx1"/>
                </a:solidFill>
              </a:endParaRPr>
            </a:p>
          </p:txBody>
        </p:sp>
      </p:grpSp>
    </p:spTree>
    <p:extLst>
      <p:ext uri="{BB962C8B-B14F-4D97-AF65-F5344CB8AC3E}">
        <p14:creationId xmlns:p14="http://schemas.microsoft.com/office/powerpoint/2010/main" val="244906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5FCA8C7-468B-4AAE-8C45-3BBBD274E723}"/>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感想　田中</a:t>
            </a:r>
            <a:endParaRPr kumimoji="1" lang="ja-JP" altLang="en-US" sz="4800" dirty="0"/>
          </a:p>
        </p:txBody>
      </p:sp>
      <p:grpSp>
        <p:nvGrpSpPr>
          <p:cNvPr id="7" name="グループ化 6">
            <a:extLst>
              <a:ext uri="{FF2B5EF4-FFF2-40B4-BE49-F238E27FC236}">
                <a16:creationId xmlns:a16="http://schemas.microsoft.com/office/drawing/2014/main" id="{DBAEFA96-6755-43F0-99E2-1EBF394D4782}"/>
              </a:ext>
            </a:extLst>
          </p:cNvPr>
          <p:cNvGrpSpPr/>
          <p:nvPr/>
        </p:nvGrpSpPr>
        <p:grpSpPr>
          <a:xfrm>
            <a:off x="0" y="6050272"/>
            <a:ext cx="12192000" cy="807728"/>
            <a:chOff x="0" y="6050272"/>
            <a:chExt cx="12192000" cy="807728"/>
          </a:xfrm>
          <a:solidFill>
            <a:schemeClr val="bg1"/>
          </a:solidFill>
        </p:grpSpPr>
        <p:sp>
          <p:nvSpPr>
            <p:cNvPr id="8" name="正方形/長方形 7">
              <a:extLst>
                <a:ext uri="{FF2B5EF4-FFF2-40B4-BE49-F238E27FC236}">
                  <a16:creationId xmlns:a16="http://schemas.microsoft.com/office/drawing/2014/main" id="{F8C7F17A-5B37-4E98-B1AA-6CE7E73FFF91}"/>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9" name="楕円 8">
              <a:extLst>
                <a:ext uri="{FF2B5EF4-FFF2-40B4-BE49-F238E27FC236}">
                  <a16:creationId xmlns:a16="http://schemas.microsoft.com/office/drawing/2014/main" id="{E3C64C7E-1798-4E0E-B44E-408A207C1E90}"/>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8</a:t>
              </a:r>
              <a:endParaRPr kumimoji="1" lang="ja-JP" altLang="en-US" sz="2400" b="1" dirty="0">
                <a:solidFill>
                  <a:schemeClr val="tx1"/>
                </a:solidFill>
              </a:endParaRPr>
            </a:p>
          </p:txBody>
        </p:sp>
      </p:grpSp>
      <p:sp>
        <p:nvSpPr>
          <p:cNvPr id="10" name="コンテンツ プレースホルダー 2">
            <a:extLst>
              <a:ext uri="{FF2B5EF4-FFF2-40B4-BE49-F238E27FC236}">
                <a16:creationId xmlns:a16="http://schemas.microsoft.com/office/drawing/2014/main" id="{24F9E074-55C0-431C-972C-303026543377}"/>
              </a:ext>
            </a:extLst>
          </p:cNvPr>
          <p:cNvSpPr>
            <a:spLocks noGrp="1"/>
          </p:cNvSpPr>
          <p:nvPr>
            <p:ph idx="1"/>
          </p:nvPr>
        </p:nvSpPr>
        <p:spPr>
          <a:xfrm>
            <a:off x="930965" y="1384198"/>
            <a:ext cx="10515600" cy="4351338"/>
          </a:xfrm>
        </p:spPr>
        <p:txBody>
          <a:bodyPr/>
          <a:lstStyle/>
          <a:p>
            <a:pPr marL="0" indent="0">
              <a:buNone/>
            </a:pPr>
            <a:r>
              <a:rPr lang="en-US" altLang="ja-JP" dirty="0" err="1"/>
              <a:t>saucetree</a:t>
            </a:r>
            <a:r>
              <a:rPr lang="ja-JP" altLang="en-US" dirty="0"/>
              <a:t>は</a:t>
            </a:r>
            <a:r>
              <a:rPr lang="en-US" altLang="ja-JP" dirty="0"/>
              <a:t>1</a:t>
            </a:r>
            <a:r>
              <a:rPr lang="ja-JP" altLang="en-US" dirty="0"/>
              <a:t>人でも問題なく扱えるレベルになったと思います。</a:t>
            </a:r>
            <a:endParaRPr lang="en-US" altLang="ja-JP" dirty="0"/>
          </a:p>
          <a:p>
            <a:pPr marL="0" indent="0">
              <a:buNone/>
            </a:pPr>
            <a:endParaRPr lang="en-US" altLang="ja-JP" dirty="0"/>
          </a:p>
          <a:p>
            <a:pPr marL="0" indent="0">
              <a:buNone/>
            </a:pPr>
            <a:r>
              <a:rPr lang="ja-JP" altLang="en-US" dirty="0"/>
              <a:t>報告会や日報を行ったことで順調に進めることができました。</a:t>
            </a:r>
          </a:p>
          <a:p>
            <a:pPr marL="0" indent="0">
              <a:buNone/>
            </a:pPr>
            <a:endParaRPr lang="ja-JP" altLang="en-US" dirty="0"/>
          </a:p>
          <a:p>
            <a:pPr marL="0" indent="0">
              <a:buNone/>
            </a:pPr>
            <a:r>
              <a:rPr lang="ja-JP" altLang="en-US" dirty="0"/>
              <a:t>スケジュールを作成しましたがギリギリまで詰まっていて急な予定とかに対応ができるようになっていませんでした。</a:t>
            </a:r>
            <a:endParaRPr lang="en-US" altLang="ja-JP" dirty="0"/>
          </a:p>
        </p:txBody>
      </p:sp>
    </p:spTree>
    <p:extLst>
      <p:ext uri="{BB962C8B-B14F-4D97-AF65-F5344CB8AC3E}">
        <p14:creationId xmlns:p14="http://schemas.microsoft.com/office/powerpoint/2010/main" val="13216034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668</Words>
  <Application>Microsoft Office PowerPoint</Application>
  <PresentationFormat>ワイド画面</PresentationFormat>
  <Paragraphs>90</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神経衰弱発表</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神経衰弱</dc:title>
  <dc:creator>池田 奏太/csm</dc:creator>
  <cp:lastModifiedBy>池田 奏太/csm</cp:lastModifiedBy>
  <cp:revision>30</cp:revision>
  <dcterms:created xsi:type="dcterms:W3CDTF">2020-07-13T04:34:17Z</dcterms:created>
  <dcterms:modified xsi:type="dcterms:W3CDTF">2020-07-16T04:06:58Z</dcterms:modified>
</cp:coreProperties>
</file>