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3"/>
  </p:notesMasterIdLst>
  <p:sldIdLst>
    <p:sldId id="256" r:id="rId2"/>
    <p:sldId id="257" r:id="rId3"/>
    <p:sldId id="277" r:id="rId4"/>
    <p:sldId id="270" r:id="rId5"/>
    <p:sldId id="276" r:id="rId6"/>
    <p:sldId id="271" r:id="rId7"/>
    <p:sldId id="288" r:id="rId8"/>
    <p:sldId id="281" r:id="rId9"/>
    <p:sldId id="285" r:id="rId10"/>
    <p:sldId id="284"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46BC4-B7D5-4827-9D46-CD6BDDF7636D}" v="35" dt="2025-02-22T06:12:10.22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5033" autoAdjust="0"/>
  </p:normalViewPr>
  <p:slideViewPr>
    <p:cSldViewPr snapToGrid="0">
      <p:cViewPr varScale="1">
        <p:scale>
          <a:sx n="82" d="100"/>
          <a:sy n="82" d="100"/>
        </p:scale>
        <p:origin x="8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dirty="0">
                <a:solidFill>
                  <a:schemeClr val="tx1"/>
                </a:solidFill>
                <a:latin typeface="Cambria" panose="02040503050406030204" pitchFamily="18" charset="0"/>
                <a:ea typeface="Cambria" panose="02040503050406030204" pitchFamily="18" charset="0"/>
              </a:rPr>
              <a:t>Fake Social Media Profile detection and reporting</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a:t>
            </a:r>
            <a:r>
              <a:rPr lang="en-IN" dirty="0">
                <a:latin typeface="Cambria" panose="02040503050406030204" pitchFamily="18" charset="0"/>
                <a:ea typeface="Cambria" panose="02040503050406030204" pitchFamily="18" charset="0"/>
              </a:rPr>
              <a:t>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337410" y="2796005"/>
            <a:ext cx="485459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a:t>
            </a:r>
            <a:r>
              <a:rPr lang="en-IN" alt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s.Arshiya Lubna</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DR.S.PRAVINTH RAJA</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Ms. Swapna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custDataLst>
              <p:tags r:id="rId1"/>
            </p:custDataLst>
            <p:extLst>
              <p:ext uri="{D42A27DB-BD31-4B8C-83A1-F6EECF244321}">
                <p14:modId xmlns:p14="http://schemas.microsoft.com/office/powerpoint/2010/main" val="4192798322"/>
              </p:ext>
            </p:extLst>
          </p:nvPr>
        </p:nvGraphicFramePr>
        <p:xfrm>
          <a:off x="462280" y="2796540"/>
          <a:ext cx="6017895" cy="1634490"/>
        </p:xfrm>
        <a:graphic>
          <a:graphicData uri="http://schemas.openxmlformats.org/drawingml/2006/table">
            <a:tbl>
              <a:tblPr firstRow="1" bandRow="1"/>
              <a:tblGrid>
                <a:gridCol w="3009265">
                  <a:extLst>
                    <a:ext uri="{9D8B030D-6E8A-4147-A177-3AD203B41FA5}">
                      <a16:colId xmlns:a16="http://schemas.microsoft.com/office/drawing/2014/main" val="20000"/>
                    </a:ext>
                  </a:extLst>
                </a:gridCol>
                <a:gridCol w="3008630">
                  <a:extLst>
                    <a:ext uri="{9D8B030D-6E8A-4147-A177-3AD203B41FA5}">
                      <a16:colId xmlns:a16="http://schemas.microsoft.com/office/drawing/2014/main" val="20001"/>
                    </a:ext>
                  </a:extLst>
                </a:gridCol>
              </a:tblGrid>
              <a:tr h="341630">
                <a:tc>
                  <a:txBody>
                    <a:bodyPr/>
                    <a:lstStyle/>
                    <a:p>
                      <a:r>
                        <a:rPr lang="en-IN" altLang="en-US" b="1" dirty="0"/>
                        <a:t>             Roll number</a:t>
                      </a:r>
                    </a:p>
                  </a:txBody>
                  <a:tcPr/>
                </a:tc>
                <a:tc>
                  <a:txBody>
                    <a:bodyPr/>
                    <a:lstStyle/>
                    <a:p>
                      <a:r>
                        <a:rPr lang="en-IN" altLang="en-US" b="1" dirty="0"/>
                        <a:t>           Student name</a:t>
                      </a:r>
                    </a:p>
                  </a:txBody>
                  <a:tcPr/>
                </a:tc>
                <a:extLst>
                  <a:ext uri="{0D108BD9-81ED-4DB2-BD59-A6C34878D82A}">
                    <a16:rowId xmlns:a16="http://schemas.microsoft.com/office/drawing/2014/main" val="10000"/>
                  </a:ext>
                </a:extLst>
              </a:tr>
              <a:tr h="341630">
                <a:tc>
                  <a:txBody>
                    <a:bodyPr/>
                    <a:lstStyle/>
                    <a:p>
                      <a:r>
                        <a:rPr lang="en-IN" altLang="en-US" dirty="0"/>
                        <a:t>20211CBC00019</a:t>
                      </a:r>
                    </a:p>
                  </a:txBody>
                  <a:tcPr/>
                </a:tc>
                <a:tc>
                  <a:txBody>
                    <a:bodyPr/>
                    <a:lstStyle/>
                    <a:p>
                      <a:r>
                        <a:rPr lang="en-IN" altLang="en-US" dirty="0" err="1"/>
                        <a:t>Majjari</a:t>
                      </a:r>
                      <a:r>
                        <a:rPr lang="en-IN" altLang="en-US" dirty="0"/>
                        <a:t> Ravi Shankar Prasad</a:t>
                      </a:r>
                    </a:p>
                  </a:txBody>
                  <a:tcPr/>
                </a:tc>
                <a:extLst>
                  <a:ext uri="{0D108BD9-81ED-4DB2-BD59-A6C34878D82A}">
                    <a16:rowId xmlns:a16="http://schemas.microsoft.com/office/drawing/2014/main" val="10001"/>
                  </a:ext>
                </a:extLst>
              </a:tr>
              <a:tr h="228600">
                <a:tc>
                  <a:txBody>
                    <a:bodyPr/>
                    <a:lstStyle/>
                    <a:p>
                      <a:r>
                        <a:rPr lang="en-IN" altLang="en-US" dirty="0"/>
                        <a:t>20211CBC0060</a:t>
                      </a:r>
                    </a:p>
                  </a:txBody>
                  <a:tcPr/>
                </a:tc>
                <a:tc>
                  <a:txBody>
                    <a:bodyPr/>
                    <a:lstStyle/>
                    <a:p>
                      <a:r>
                        <a:rPr lang="en-IN" altLang="en-US" dirty="0"/>
                        <a:t>Chigulla Nagapavan</a:t>
                      </a:r>
                    </a:p>
                  </a:txBody>
                  <a:tcPr/>
                </a:tc>
                <a:extLst>
                  <a:ext uri="{0D108BD9-81ED-4DB2-BD59-A6C34878D82A}">
                    <a16:rowId xmlns:a16="http://schemas.microsoft.com/office/drawing/2014/main" val="10002"/>
                  </a:ext>
                </a:extLst>
              </a:tr>
              <a:tr h="0">
                <a:tc>
                  <a:txBody>
                    <a:bodyPr/>
                    <a:lstStyle/>
                    <a:p>
                      <a:r>
                        <a:rPr lang="en-IN" altLang="en-US" sz="1400" dirty="0">
                          <a:sym typeface="+mn-ea"/>
                        </a:rPr>
                        <a:t>20211CBC0017</a:t>
                      </a:r>
                      <a:endParaRPr lang="en-IN" altLang="en-US" dirty="0"/>
                    </a:p>
                  </a:txBody>
                  <a:tcPr/>
                </a:tc>
                <a:tc>
                  <a:txBody>
                    <a:bodyPr/>
                    <a:lstStyle/>
                    <a:p>
                      <a:r>
                        <a:rPr lang="en-IN" altLang="en-US" dirty="0"/>
                        <a:t>S Nagesh</a:t>
                      </a:r>
                    </a:p>
                  </a:txBody>
                  <a:tcPr/>
                </a:tc>
                <a:extLst>
                  <a:ext uri="{0D108BD9-81ED-4DB2-BD59-A6C34878D82A}">
                    <a16:rowId xmlns:a16="http://schemas.microsoft.com/office/drawing/2014/main" val="10003"/>
                  </a:ext>
                </a:extLst>
              </a:tr>
              <a:tr h="341630">
                <a:tc>
                  <a:txBody>
                    <a:bodyPr/>
                    <a:lstStyle/>
                    <a:p>
                      <a:r>
                        <a:rPr lang="en-IN" altLang="en-US" dirty="0"/>
                        <a:t>20211CBC0034</a:t>
                      </a:r>
                    </a:p>
                  </a:txBody>
                  <a:tcPr/>
                </a:tc>
                <a:tc>
                  <a:txBody>
                    <a:bodyPr/>
                    <a:lstStyle/>
                    <a:p>
                      <a:r>
                        <a:rPr lang="en-IN" altLang="en-US" dirty="0"/>
                        <a:t>P Akshay Kumar</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References:</a:t>
            </a:r>
          </a:p>
        </p:txBody>
      </p:sp>
      <p:sp>
        <p:nvSpPr>
          <p:cNvPr id="3" name="Text Placeholder 2"/>
          <p:cNvSpPr>
            <a:spLocks noGrp="1"/>
          </p:cNvSpPr>
          <p:nvPr>
            <p:ph type="body" idx="1"/>
          </p:nvPr>
        </p:nvSpPr>
        <p:spPr/>
        <p:txBody>
          <a:bodyPr/>
          <a:lstStyle/>
          <a:p>
            <a:r>
              <a:rPr lang="en-IN" dirty="0"/>
              <a:t>Nguyen, T., Hui, P., Harper, F. M., </a:t>
            </a:r>
            <a:r>
              <a:rPr lang="en-IN" dirty="0" err="1"/>
              <a:t>Terveen</a:t>
            </a:r>
            <a:r>
              <a:rPr lang="en-IN" dirty="0"/>
              <a:t>, L., &amp; </a:t>
            </a:r>
            <a:r>
              <a:rPr lang="en-IN" dirty="0" err="1"/>
              <a:t>Konstan</a:t>
            </a:r>
            <a:r>
              <a:rPr lang="en-IN" dirty="0"/>
              <a:t>, J. A. (2018). </a:t>
            </a:r>
            <a:r>
              <a:rPr lang="en-IN" i="1" dirty="0"/>
              <a:t>Identifying user attributes for fake profile detection in online social networks</a:t>
            </a:r>
            <a:r>
              <a:rPr lang="en-IN" dirty="0"/>
              <a:t>. Social Network Analysis and Mining, 8(1), 1-13. [DOI:10.1007/s13278-018-0516-6]</a:t>
            </a:r>
          </a:p>
          <a:p>
            <a:r>
              <a:rPr lang="en-US" dirty="0"/>
              <a:t>Nakamoto, S. (2008). </a:t>
            </a:r>
            <a:r>
              <a:rPr lang="en-US" i="1" dirty="0"/>
              <a:t>Bitcoin: A Peer-to-Peer Electronic Cash System</a:t>
            </a:r>
            <a:r>
              <a:rPr lang="en-US" dirty="0"/>
              <a:t>. Retrieved from [https://bitcoin.org/bitcoin.pdf]</a:t>
            </a:r>
          </a:p>
          <a:p>
            <a:r>
              <a:rPr lang="en-IN" dirty="0" err="1"/>
              <a:t>Zolanvari</a:t>
            </a:r>
            <a:r>
              <a:rPr lang="en-IN" dirty="0"/>
              <a:t>, M., </a:t>
            </a:r>
            <a:r>
              <a:rPr lang="en-IN" dirty="0" err="1"/>
              <a:t>Aledhari</a:t>
            </a:r>
            <a:r>
              <a:rPr lang="en-IN" dirty="0"/>
              <a:t>, M., &amp; </a:t>
            </a:r>
            <a:r>
              <a:rPr lang="en-IN" dirty="0" err="1"/>
              <a:t>Alazab</a:t>
            </a:r>
            <a:r>
              <a:rPr lang="en-IN" dirty="0"/>
              <a:t>, M. (2019). </a:t>
            </a:r>
            <a:r>
              <a:rPr lang="en-IN" i="1" dirty="0" err="1"/>
              <a:t>BotDFA</a:t>
            </a:r>
            <a:r>
              <a:rPr lang="en-IN" i="1" dirty="0"/>
              <a:t>: Fake Social Media Profile Detection Using Machine Learning Algorithms</a:t>
            </a:r>
            <a:r>
              <a:rPr lang="en-IN" dirty="0"/>
              <a:t>. IEEE Access, 7, 70889-70901. [DOI:10.1109/ACCESS.2019.2917459]</a:t>
            </a:r>
            <a:endParaRPr lang="en-IN" altLang="en-US" dirty="0">
              <a:latin typeface="Cambria" panose="02040503050406030204" pitchFamily="18" charset="0"/>
              <a:cs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5000" lnSpcReduction="20000"/>
          </a:bodyPr>
          <a:lstStyle/>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Abstract</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Literature Survey</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Existing Methods – Drawbacks</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Proposed method</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Architecture Diagram</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References</a:t>
            </a:r>
          </a:p>
          <a:p>
            <a:pPr marL="49530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ABSTRACT</a:t>
            </a:r>
          </a:p>
        </p:txBody>
      </p:sp>
      <p:sp>
        <p:nvSpPr>
          <p:cNvPr id="3" name="Text Placeholder 2"/>
          <p:cNvSpPr>
            <a:spLocks noGrp="1"/>
          </p:cNvSpPr>
          <p:nvPr>
            <p:ph type="body" idx="1"/>
          </p:nvPr>
        </p:nvSpPr>
        <p:spPr/>
        <p:txBody>
          <a:bodyPr anchor="ctr">
            <a:normAutofit/>
          </a:bodyPr>
          <a:lstStyle/>
          <a:p>
            <a:pPr algn="just"/>
            <a:r>
              <a:rPr lang="en-US" sz="1600" dirty="0"/>
              <a:t>Social media platforms have become a major hub for communication, networking, and information sharing. However, the rise of fake profiles poses significant threats, including identity theft, misinformation, cyberbullying, and fraud. Traditional detection methods rely on centralized systems that can be manipulated or lack transparency. To address this challenge, we propose a </a:t>
            </a:r>
            <a:r>
              <a:rPr lang="en-US" sz="1600" b="1" dirty="0"/>
              <a:t>Blockchain and Cybersecurity-based Fake Social Media Profile Detection and Reporting System</a:t>
            </a:r>
            <a:r>
              <a:rPr lang="en-US" sz="1600" dirty="0"/>
              <a:t>.</a:t>
            </a:r>
          </a:p>
          <a:p>
            <a:pPr algn="just"/>
            <a:r>
              <a:rPr lang="en-US" sz="1600" dirty="0"/>
              <a:t>Our approach integrates </a:t>
            </a:r>
            <a:r>
              <a:rPr lang="en-US" sz="1600" b="1" dirty="0"/>
              <a:t>Artificial Intelligence (AI)-driven detection mechanisms</a:t>
            </a:r>
            <a:r>
              <a:rPr lang="en-US" sz="1600" dirty="0"/>
              <a:t> with </a:t>
            </a:r>
            <a:r>
              <a:rPr lang="en-US" sz="1600" b="1" dirty="0"/>
              <a:t>blockchain's decentralized and immutable ledger</a:t>
            </a:r>
            <a:r>
              <a:rPr lang="en-US" sz="1600" dirty="0"/>
              <a:t> to enhance the credibility and security of social media profiles. AI algorithms analyze profile behavior, metadata, and interactions to identify fake accounts. Once flagged, the information is stored on a blockchain network, ensuring transparency and preventing tampering. Users can report suspicious profiles, and cybersecurity measures like cryptographic hashing and multi-factor authentication enhance security.</a:t>
            </a:r>
          </a:p>
          <a:p>
            <a:pPr algn="just"/>
            <a:r>
              <a:rPr lang="en-US" sz="1600" dirty="0"/>
              <a:t>By leveraging blockchain, our system ensures a </a:t>
            </a:r>
            <a:r>
              <a:rPr lang="en-US" sz="1600" b="1" dirty="0"/>
              <a:t>tamper-proof, trustless, and decentralized</a:t>
            </a:r>
            <a:r>
              <a:rPr lang="en-US" sz="1600" dirty="0"/>
              <a:t> approach to profile verification. This solution enhances accountability, reduces the prevalence of fake profiles, and improves the overall security of social media platforms.</a:t>
            </a:r>
            <a:endParaRPr lang="en-US" altLang="en-GB"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1278"/>
            <a:ext cx="10668000" cy="487500"/>
          </a:xfrm>
        </p:spPr>
        <p:txBody>
          <a:bodyPr/>
          <a:lstStyle/>
          <a:p>
            <a:pPr marL="495300" indent="-342900">
              <a:lnSpc>
                <a:spcPct val="200000"/>
              </a:lnSpc>
            </a:pPr>
            <a:r>
              <a:rPr lang="en-US" dirty="0">
                <a:latin typeface="Cambria" panose="02040503050406030204" pitchFamily="18" charset="0"/>
                <a:ea typeface="Cambria" panose="02040503050406030204" pitchFamily="18" charset="0"/>
              </a:rPr>
              <a:t>Literature Survey</a:t>
            </a:r>
          </a:p>
        </p:txBody>
      </p:sp>
      <p:sp>
        <p:nvSpPr>
          <p:cNvPr id="3" name="Text Placeholder 2"/>
          <p:cNvSpPr>
            <a:spLocks noGrp="1"/>
          </p:cNvSpPr>
          <p:nvPr>
            <p:ph type="body" idx="1"/>
          </p:nvPr>
        </p:nvSpPr>
        <p:spPr/>
        <p:txBody>
          <a:bodyPr>
            <a:normAutofit/>
          </a:bodyPr>
          <a:lstStyle/>
          <a:p>
            <a:pPr marL="76200" indent="0">
              <a:buNone/>
            </a:pPr>
            <a:endParaRPr lang="en-IN" dirty="0"/>
          </a:p>
        </p:txBody>
      </p:sp>
      <p:graphicFrame>
        <p:nvGraphicFramePr>
          <p:cNvPr id="4" name="Table 3">
            <a:extLst>
              <a:ext uri="{FF2B5EF4-FFF2-40B4-BE49-F238E27FC236}">
                <a16:creationId xmlns:a16="http://schemas.microsoft.com/office/drawing/2014/main" id="{9CC855C1-E25A-6298-2CF3-33A08C51926D}"/>
              </a:ext>
            </a:extLst>
          </p:cNvPr>
          <p:cNvGraphicFramePr>
            <a:graphicFrameLocks noGrp="1"/>
          </p:cNvGraphicFramePr>
          <p:nvPr>
            <p:extLst>
              <p:ext uri="{D42A27DB-BD31-4B8C-83A1-F6EECF244321}">
                <p14:modId xmlns:p14="http://schemas.microsoft.com/office/powerpoint/2010/main" val="471272205"/>
              </p:ext>
            </p:extLst>
          </p:nvPr>
        </p:nvGraphicFramePr>
        <p:xfrm>
          <a:off x="812800" y="1066799"/>
          <a:ext cx="10769597" cy="5285904"/>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377754895"/>
                    </a:ext>
                  </a:extLst>
                </a:gridCol>
                <a:gridCol w="2257425">
                  <a:extLst>
                    <a:ext uri="{9D8B030D-6E8A-4147-A177-3AD203B41FA5}">
                      <a16:colId xmlns:a16="http://schemas.microsoft.com/office/drawing/2014/main" val="1811183088"/>
                    </a:ext>
                  </a:extLst>
                </a:gridCol>
                <a:gridCol w="1718065">
                  <a:extLst>
                    <a:ext uri="{9D8B030D-6E8A-4147-A177-3AD203B41FA5}">
                      <a16:colId xmlns:a16="http://schemas.microsoft.com/office/drawing/2014/main" val="4179300903"/>
                    </a:ext>
                  </a:extLst>
                </a:gridCol>
                <a:gridCol w="1562230">
                  <a:extLst>
                    <a:ext uri="{9D8B030D-6E8A-4147-A177-3AD203B41FA5}">
                      <a16:colId xmlns:a16="http://schemas.microsoft.com/office/drawing/2014/main" val="2343940965"/>
                    </a:ext>
                  </a:extLst>
                </a:gridCol>
                <a:gridCol w="1720330">
                  <a:extLst>
                    <a:ext uri="{9D8B030D-6E8A-4147-A177-3AD203B41FA5}">
                      <a16:colId xmlns:a16="http://schemas.microsoft.com/office/drawing/2014/main" val="1760600068"/>
                    </a:ext>
                  </a:extLst>
                </a:gridCol>
                <a:gridCol w="1404130">
                  <a:extLst>
                    <a:ext uri="{9D8B030D-6E8A-4147-A177-3AD203B41FA5}">
                      <a16:colId xmlns:a16="http://schemas.microsoft.com/office/drawing/2014/main" val="1987549421"/>
                    </a:ext>
                  </a:extLst>
                </a:gridCol>
                <a:gridCol w="1396217">
                  <a:extLst>
                    <a:ext uri="{9D8B030D-6E8A-4147-A177-3AD203B41FA5}">
                      <a16:colId xmlns:a16="http://schemas.microsoft.com/office/drawing/2014/main" val="1420879584"/>
                    </a:ext>
                  </a:extLst>
                </a:gridCol>
              </a:tblGrid>
              <a:tr h="1049184">
                <a:tc>
                  <a:txBody>
                    <a:bodyPr/>
                    <a:lstStyle/>
                    <a:p>
                      <a:endParaRPr lang="en-US" dirty="0"/>
                    </a:p>
                    <a:p>
                      <a:endParaRPr lang="en-US" dirty="0"/>
                    </a:p>
                    <a:p>
                      <a:r>
                        <a:rPr lang="en-US" dirty="0"/>
                        <a:t>SI NO</a:t>
                      </a:r>
                      <a:endParaRPr lang="en-IN" dirty="0"/>
                    </a:p>
                  </a:txBody>
                  <a:tcPr/>
                </a:tc>
                <a:tc>
                  <a:txBody>
                    <a:bodyPr/>
                    <a:lstStyle/>
                    <a:p>
                      <a:endParaRPr lang="en-US" dirty="0"/>
                    </a:p>
                    <a:p>
                      <a:endParaRPr lang="en-US" dirty="0"/>
                    </a:p>
                    <a:p>
                      <a:r>
                        <a:rPr lang="en-US" dirty="0"/>
                        <a:t>Title of  the paper and year</a:t>
                      </a:r>
                      <a:endParaRPr lang="en-IN" dirty="0"/>
                    </a:p>
                  </a:txBody>
                  <a:tcPr/>
                </a:tc>
                <a:tc>
                  <a:txBody>
                    <a:bodyPr/>
                    <a:lstStyle/>
                    <a:p>
                      <a:r>
                        <a:rPr lang="en-US" dirty="0"/>
                        <a:t>       </a:t>
                      </a:r>
                    </a:p>
                    <a:p>
                      <a:r>
                        <a:rPr lang="en-US" dirty="0"/>
                        <a:t>     </a:t>
                      </a:r>
                    </a:p>
                    <a:p>
                      <a:r>
                        <a:rPr lang="en-US" dirty="0"/>
                        <a:t>        Author</a:t>
                      </a:r>
                      <a:endParaRPr lang="en-IN" dirty="0"/>
                    </a:p>
                  </a:txBody>
                  <a:tcPr/>
                </a:tc>
                <a:tc>
                  <a:txBody>
                    <a:bodyPr/>
                    <a:lstStyle/>
                    <a:p>
                      <a:endParaRPr lang="en-US" dirty="0"/>
                    </a:p>
                    <a:p>
                      <a:endParaRPr lang="en-US" dirty="0"/>
                    </a:p>
                    <a:p>
                      <a:r>
                        <a:rPr lang="en-US" dirty="0"/>
                        <a:t>      Journal</a:t>
                      </a:r>
                      <a:endParaRPr lang="en-IN" dirty="0"/>
                    </a:p>
                  </a:txBody>
                  <a:tcPr/>
                </a:tc>
                <a:tc>
                  <a:txBody>
                    <a:bodyPr/>
                    <a:lstStyle/>
                    <a:p>
                      <a:endParaRPr lang="en-US" dirty="0"/>
                    </a:p>
                    <a:p>
                      <a:r>
                        <a:rPr lang="en-US" dirty="0"/>
                        <a:t>Methodology used </a:t>
                      </a:r>
                      <a:endParaRPr lang="en-IN" dirty="0"/>
                    </a:p>
                  </a:txBody>
                  <a:tcPr/>
                </a:tc>
                <a:tc>
                  <a:txBody>
                    <a:bodyPr/>
                    <a:lstStyle/>
                    <a:p>
                      <a:endParaRPr lang="en-US" dirty="0"/>
                    </a:p>
                    <a:p>
                      <a:endParaRPr lang="en-US" dirty="0"/>
                    </a:p>
                    <a:p>
                      <a:r>
                        <a:rPr lang="en-US" dirty="0"/>
                        <a:t>Advantages</a:t>
                      </a:r>
                      <a:endParaRPr lang="en-IN" dirty="0"/>
                    </a:p>
                  </a:txBody>
                  <a:tcPr/>
                </a:tc>
                <a:tc>
                  <a:txBody>
                    <a:bodyPr/>
                    <a:lstStyle/>
                    <a:p>
                      <a:endParaRPr lang="en-US" dirty="0"/>
                    </a:p>
                    <a:p>
                      <a:endParaRPr lang="en-US" dirty="0"/>
                    </a:p>
                    <a:p>
                      <a:r>
                        <a:rPr lang="en-US" dirty="0" err="1"/>
                        <a:t>Disadvantags</a:t>
                      </a:r>
                      <a:endParaRPr lang="en-IN" dirty="0"/>
                    </a:p>
                  </a:txBody>
                  <a:tcPr/>
                </a:tc>
                <a:extLst>
                  <a:ext uri="{0D108BD9-81ED-4DB2-BD59-A6C34878D82A}">
                    <a16:rowId xmlns:a16="http://schemas.microsoft.com/office/drawing/2014/main" val="282390855"/>
                  </a:ext>
                </a:extLst>
              </a:tr>
              <a:tr h="1505894">
                <a:tc>
                  <a:txBody>
                    <a:bodyPr/>
                    <a:lstStyle/>
                    <a:p>
                      <a:r>
                        <a:rPr lang="en-US" dirty="0"/>
                        <a:t>1.</a:t>
                      </a:r>
                      <a:endParaRPr lang="en-IN" dirty="0"/>
                    </a:p>
                  </a:txBody>
                  <a:tcPr/>
                </a:tc>
                <a:tc>
                  <a:txBody>
                    <a:bodyPr/>
                    <a:lstStyle/>
                    <a:p>
                      <a:pPr algn="ctr"/>
                      <a:r>
                        <a:rPr lang="en-IN" dirty="0"/>
                        <a:t>Early detection of cyberbullying on social media networks</a:t>
                      </a:r>
                    </a:p>
                    <a:p>
                      <a:pPr algn="ctr"/>
                      <a:r>
                        <a:rPr lang="en-IN" dirty="0"/>
                        <a:t>YEAR:2021</a:t>
                      </a:r>
                    </a:p>
                    <a:p>
                      <a:pPr algn="ctr"/>
                      <a:endParaRPr lang="en-IN" dirty="0"/>
                    </a:p>
                  </a:txBody>
                  <a:tcPr/>
                </a:tc>
                <a:tc>
                  <a:txBody>
                    <a:bodyPr/>
                    <a:lstStyle/>
                    <a:p>
                      <a:pPr algn="ctr"/>
                      <a:r>
                        <a:rPr lang="en-IN" dirty="0"/>
                        <a:t>ManuelF.Lopez-Vizcaino,FranciscoJ.Novoa,VictorCarneiro,FidelCacheda∗</a:t>
                      </a:r>
                    </a:p>
                  </a:txBody>
                  <a:tcPr/>
                </a:tc>
                <a:tc>
                  <a:txBody>
                    <a:bodyPr/>
                    <a:lstStyle/>
                    <a:p>
                      <a:pPr algn="ctr"/>
                      <a:r>
                        <a:rPr lang="en-US" sz="1400" b="0" i="0" u="none" strike="noStrike" cap="none" dirty="0">
                          <a:solidFill>
                            <a:schemeClr val="dk1"/>
                          </a:solidFill>
                          <a:effectLst/>
                          <a:latin typeface="+mn-lt"/>
                          <a:ea typeface="+mn-ea"/>
                          <a:cs typeface="+mn-cs"/>
                          <a:sym typeface="Arial" panose="020B0604020202020204"/>
                        </a:rPr>
                        <a:t>The International Journal of eScience</a:t>
                      </a:r>
                      <a:endParaRPr lang="en-IN" dirty="0"/>
                    </a:p>
                  </a:txBody>
                  <a:tcPr/>
                </a:tc>
                <a:tc>
                  <a:txBody>
                    <a:bodyPr/>
                    <a:lstStyle/>
                    <a:p>
                      <a:pPr marL="285750" indent="-285750" algn="l">
                        <a:buFont typeface="Arial" panose="020B0604020202020204" pitchFamily="34" charset="0"/>
                        <a:buChar char="•"/>
                      </a:pPr>
                      <a:r>
                        <a:rPr lang="en-IN" dirty="0"/>
                        <a:t>supervised learning approach dataset</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Machine learning models Random Forest(RF),Extra Trees(ET)</a:t>
                      </a:r>
                    </a:p>
                  </a:txBody>
                  <a:tcPr/>
                </a:tc>
                <a:tc>
                  <a:txBody>
                    <a:bodyPr/>
                    <a:lstStyle/>
                    <a:p>
                      <a:r>
                        <a:rPr lang="en-US" dirty="0"/>
                        <a:t>Accuracy: 89%</a:t>
                      </a:r>
                      <a:endParaRPr lang="en-IN" dirty="0"/>
                    </a:p>
                  </a:txBody>
                  <a:tcPr/>
                </a:tc>
                <a:tc>
                  <a:txBody>
                    <a:bodyPr/>
                    <a:lstStyle/>
                    <a:p>
                      <a:pPr algn="ctr"/>
                      <a:r>
                        <a:rPr lang="en-US" dirty="0"/>
                        <a:t>Fixed Thresholds in Early Detection Models</a:t>
                      </a:r>
                      <a:endParaRPr lang="en-IN" dirty="0"/>
                    </a:p>
                  </a:txBody>
                  <a:tcPr/>
                </a:tc>
                <a:extLst>
                  <a:ext uri="{0D108BD9-81ED-4DB2-BD59-A6C34878D82A}">
                    <a16:rowId xmlns:a16="http://schemas.microsoft.com/office/drawing/2014/main" val="146319285"/>
                  </a:ext>
                </a:extLst>
              </a:tr>
              <a:tr h="1635871">
                <a:tc>
                  <a:txBody>
                    <a:bodyPr/>
                    <a:lstStyle/>
                    <a:p>
                      <a:r>
                        <a:rPr lang="en-US" dirty="0"/>
                        <a:t>2.</a:t>
                      </a:r>
                      <a:endParaRPr lang="en-IN" dirty="0"/>
                    </a:p>
                  </a:txBody>
                  <a:tcPr/>
                </a:tc>
                <a:tc>
                  <a:txBody>
                    <a:bodyPr/>
                    <a:lstStyle/>
                    <a:p>
                      <a:pPr algn="ctr"/>
                      <a:r>
                        <a:rPr lang="en-US" dirty="0"/>
                        <a:t>Machine learning‑based social media bot detection</a:t>
                      </a:r>
                    </a:p>
                    <a:p>
                      <a:pPr algn="ctr"/>
                      <a:r>
                        <a:rPr lang="en-IN" dirty="0"/>
                        <a:t>Year:2023</a:t>
                      </a:r>
                    </a:p>
                  </a:txBody>
                  <a:tcPr/>
                </a:tc>
                <a:tc>
                  <a:txBody>
                    <a:bodyPr/>
                    <a:lstStyle/>
                    <a:p>
                      <a:pPr algn="ctr"/>
                      <a:r>
                        <a:rPr lang="en-IN" dirty="0"/>
                        <a:t>Malak Aljabri1,</a:t>
                      </a:r>
                    </a:p>
                    <a:p>
                      <a:pPr algn="ctr"/>
                      <a:r>
                        <a:rPr lang="en-IN" dirty="0"/>
                        <a:t>Rachid Zagrouba3, </a:t>
                      </a:r>
                      <a:r>
                        <a:rPr lang="en-IN" dirty="0" err="1"/>
                        <a:t>Afrah</a:t>
                      </a:r>
                      <a:r>
                        <a:rPr lang="en-IN" dirty="0"/>
                        <a:t> Shaahid2, Fatima Alnasser2, </a:t>
                      </a:r>
                      <a:r>
                        <a:rPr lang="en-IN" dirty="0" err="1"/>
                        <a:t>Asalah</a:t>
                      </a:r>
                      <a:r>
                        <a:rPr lang="en-IN" dirty="0"/>
                        <a:t> Saleh2, </a:t>
                      </a:r>
                      <a:r>
                        <a:rPr lang="en-IN" dirty="0" err="1"/>
                        <a:t>Dorieh</a:t>
                      </a:r>
                      <a:r>
                        <a:rPr lang="en-IN" dirty="0"/>
                        <a:t> M. Alomari4</a:t>
                      </a:r>
                    </a:p>
                  </a:txBody>
                  <a:tcPr/>
                </a:tc>
                <a:tc>
                  <a:txBody>
                    <a:bodyPr/>
                    <a:lstStyle/>
                    <a:p>
                      <a:pPr algn="ctr"/>
                      <a:r>
                        <a:rPr lang="en-US" dirty="0"/>
                        <a:t>Social Network Analysis and Mining.</a:t>
                      </a:r>
                      <a:endParaRPr lang="en-IN" dirty="0"/>
                    </a:p>
                  </a:txBody>
                  <a:tcPr/>
                </a:tc>
                <a:tc>
                  <a:txBody>
                    <a:bodyPr/>
                    <a:lstStyle/>
                    <a:p>
                      <a:pPr marL="285750" indent="-285750" algn="l">
                        <a:buFont typeface="Arial" panose="020B0604020202020204" pitchFamily="34" charset="0"/>
                        <a:buChar char="•"/>
                      </a:pPr>
                      <a:r>
                        <a:rPr lang="en-US" dirty="0"/>
                        <a:t>Systematic Analysis and Taxonomy Development</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r>
                        <a:rPr lang="en-US" dirty="0"/>
                        <a:t>Literature collection</a:t>
                      </a:r>
                      <a:endParaRPr lang="en-IN" dirty="0"/>
                    </a:p>
                  </a:txBody>
                  <a:tcPr/>
                </a:tc>
                <a:tc>
                  <a:txBody>
                    <a:bodyPr/>
                    <a:lstStyle/>
                    <a:p>
                      <a:pPr marL="285750" indent="-285750">
                        <a:buFont typeface="Arial" panose="020B0604020202020204" pitchFamily="34" charset="0"/>
                        <a:buChar char="•"/>
                      </a:pPr>
                      <a:r>
                        <a:rPr lang="en-IN" dirty="0" err="1"/>
                        <a:t>Comprehen-sive</a:t>
                      </a:r>
                      <a:r>
                        <a:rPr lang="en-IN" dirty="0"/>
                        <a:t> Coverage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Novel Taxonomy and Structured Analysis</a:t>
                      </a:r>
                      <a:endParaRPr lang="en-IN" dirty="0"/>
                    </a:p>
                  </a:txBody>
                  <a:tcPr/>
                </a:tc>
                <a:tc>
                  <a:txBody>
                    <a:bodyPr/>
                    <a:lstStyle/>
                    <a:p>
                      <a:pPr marL="285750" indent="-285750">
                        <a:buFont typeface="Arial" panose="020B0604020202020204" pitchFamily="34" charset="0"/>
                        <a:buChar char="•"/>
                      </a:pPr>
                      <a:r>
                        <a:rPr lang="en-IN" dirty="0"/>
                        <a:t>Scope Limitations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Variability in </a:t>
                      </a:r>
                      <a:r>
                        <a:rPr lang="en-IN" dirty="0" err="1"/>
                        <a:t>Methodolog-ies</a:t>
                      </a:r>
                      <a:endParaRPr lang="en-IN" dirty="0"/>
                    </a:p>
                  </a:txBody>
                  <a:tcPr/>
                </a:tc>
                <a:extLst>
                  <a:ext uri="{0D108BD9-81ED-4DB2-BD59-A6C34878D82A}">
                    <a16:rowId xmlns:a16="http://schemas.microsoft.com/office/drawing/2014/main" val="202191863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Literature Survey</a:t>
            </a:r>
          </a:p>
        </p:txBody>
      </p:sp>
      <p:sp>
        <p:nvSpPr>
          <p:cNvPr id="3" name="Text Placeholder 2"/>
          <p:cNvSpPr>
            <a:spLocks noGrp="1"/>
          </p:cNvSpPr>
          <p:nvPr>
            <p:ph type="body" idx="1"/>
          </p:nvPr>
        </p:nvSpPr>
        <p:spPr/>
        <p:txBody>
          <a:bodyPr>
            <a:normAutofit/>
          </a:bodyPr>
          <a:lstStyle/>
          <a:p>
            <a:endParaRPr lang="en-US" dirty="0"/>
          </a:p>
        </p:txBody>
      </p:sp>
      <p:graphicFrame>
        <p:nvGraphicFramePr>
          <p:cNvPr id="4" name="Table 3">
            <a:extLst>
              <a:ext uri="{FF2B5EF4-FFF2-40B4-BE49-F238E27FC236}">
                <a16:creationId xmlns:a16="http://schemas.microsoft.com/office/drawing/2014/main" id="{293F0639-A543-2C5C-C42C-45B066DEE878}"/>
              </a:ext>
            </a:extLst>
          </p:cNvPr>
          <p:cNvGraphicFramePr>
            <a:graphicFrameLocks noGrp="1"/>
          </p:cNvGraphicFramePr>
          <p:nvPr>
            <p:extLst>
              <p:ext uri="{D42A27DB-BD31-4B8C-83A1-F6EECF244321}">
                <p14:modId xmlns:p14="http://schemas.microsoft.com/office/powerpoint/2010/main" val="2403864281"/>
              </p:ext>
            </p:extLst>
          </p:nvPr>
        </p:nvGraphicFramePr>
        <p:xfrm>
          <a:off x="812800" y="971551"/>
          <a:ext cx="10668000" cy="539496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4212697139"/>
                    </a:ext>
                  </a:extLst>
                </a:gridCol>
                <a:gridCol w="2114550">
                  <a:extLst>
                    <a:ext uri="{9D8B030D-6E8A-4147-A177-3AD203B41FA5}">
                      <a16:colId xmlns:a16="http://schemas.microsoft.com/office/drawing/2014/main" val="1585363501"/>
                    </a:ext>
                  </a:extLst>
                </a:gridCol>
                <a:gridCol w="1670050">
                  <a:extLst>
                    <a:ext uri="{9D8B030D-6E8A-4147-A177-3AD203B41FA5}">
                      <a16:colId xmlns:a16="http://schemas.microsoft.com/office/drawing/2014/main" val="1999907551"/>
                    </a:ext>
                  </a:extLst>
                </a:gridCol>
                <a:gridCol w="1524000">
                  <a:extLst>
                    <a:ext uri="{9D8B030D-6E8A-4147-A177-3AD203B41FA5}">
                      <a16:colId xmlns:a16="http://schemas.microsoft.com/office/drawing/2014/main" val="1858111950"/>
                    </a:ext>
                  </a:extLst>
                </a:gridCol>
                <a:gridCol w="1524000">
                  <a:extLst>
                    <a:ext uri="{9D8B030D-6E8A-4147-A177-3AD203B41FA5}">
                      <a16:colId xmlns:a16="http://schemas.microsoft.com/office/drawing/2014/main" val="84662866"/>
                    </a:ext>
                  </a:extLst>
                </a:gridCol>
                <a:gridCol w="1524000">
                  <a:extLst>
                    <a:ext uri="{9D8B030D-6E8A-4147-A177-3AD203B41FA5}">
                      <a16:colId xmlns:a16="http://schemas.microsoft.com/office/drawing/2014/main" val="3422755070"/>
                    </a:ext>
                  </a:extLst>
                </a:gridCol>
                <a:gridCol w="1524000">
                  <a:extLst>
                    <a:ext uri="{9D8B030D-6E8A-4147-A177-3AD203B41FA5}">
                      <a16:colId xmlns:a16="http://schemas.microsoft.com/office/drawing/2014/main" val="527071370"/>
                    </a:ext>
                  </a:extLst>
                </a:gridCol>
              </a:tblGrid>
              <a:tr h="880820">
                <a:tc>
                  <a:txBody>
                    <a:bodyPr/>
                    <a:lstStyle/>
                    <a:p>
                      <a:endParaRPr lang="en-US" dirty="0"/>
                    </a:p>
                    <a:p>
                      <a:r>
                        <a:rPr lang="en-US" dirty="0"/>
                        <a:t>SI NO</a:t>
                      </a:r>
                      <a:endParaRPr lang="en-IN" dirty="0"/>
                    </a:p>
                  </a:txBody>
                  <a:tcPr/>
                </a:tc>
                <a:tc>
                  <a:txBody>
                    <a:bodyPr/>
                    <a:lstStyle/>
                    <a:p>
                      <a:endParaRPr lang="en-US" dirty="0"/>
                    </a:p>
                    <a:p>
                      <a:r>
                        <a:rPr lang="en-US" dirty="0"/>
                        <a:t>Title of  the paper and year</a:t>
                      </a:r>
                      <a:endParaRPr lang="en-IN" dirty="0"/>
                    </a:p>
                    <a:p>
                      <a:endParaRPr lang="en-IN" dirty="0"/>
                    </a:p>
                  </a:txBody>
                  <a:tcPr/>
                </a:tc>
                <a:tc>
                  <a:txBody>
                    <a:bodyPr/>
                    <a:lstStyle/>
                    <a:p>
                      <a:endParaRPr lang="en-IN" dirty="0"/>
                    </a:p>
                    <a:p>
                      <a:r>
                        <a:rPr lang="en-IN" dirty="0"/>
                        <a:t>        </a:t>
                      </a:r>
                      <a:r>
                        <a:rPr lang="en-US" dirty="0"/>
                        <a:t>Author</a:t>
                      </a:r>
                      <a:endParaRPr lang="en-IN" dirty="0"/>
                    </a:p>
                  </a:txBody>
                  <a:tcPr/>
                </a:tc>
                <a:tc>
                  <a:txBody>
                    <a:bodyPr/>
                    <a:lstStyle/>
                    <a:p>
                      <a:endParaRPr lang="en-IN" dirty="0"/>
                    </a:p>
                    <a:p>
                      <a:r>
                        <a:rPr lang="en-IN" dirty="0"/>
                        <a:t>      Journal</a:t>
                      </a:r>
                    </a:p>
                  </a:txBody>
                  <a:tcPr/>
                </a:tc>
                <a:tc>
                  <a:txBody>
                    <a:bodyPr/>
                    <a:lstStyle/>
                    <a:p>
                      <a:endParaRPr lang="en-IN" dirty="0"/>
                    </a:p>
                    <a:p>
                      <a:r>
                        <a:rPr lang="en-IN" dirty="0"/>
                        <a:t>Methodology used </a:t>
                      </a:r>
                    </a:p>
                  </a:txBody>
                  <a:tcPr/>
                </a:tc>
                <a:tc>
                  <a:txBody>
                    <a:bodyPr/>
                    <a:lstStyle/>
                    <a:p>
                      <a:endParaRPr lang="en-IN" dirty="0"/>
                    </a:p>
                    <a:p>
                      <a:r>
                        <a:rPr lang="en-IN" dirty="0"/>
                        <a:t>   Advantages</a:t>
                      </a:r>
                    </a:p>
                  </a:txBody>
                  <a:tcPr/>
                </a:tc>
                <a:tc>
                  <a:txBody>
                    <a:bodyPr/>
                    <a:lstStyle/>
                    <a:p>
                      <a:endParaRPr lang="en-IN" dirty="0"/>
                    </a:p>
                    <a:p>
                      <a:r>
                        <a:rPr lang="en-IN" dirty="0"/>
                        <a:t>Disadvantages</a:t>
                      </a:r>
                    </a:p>
                  </a:txBody>
                  <a:tcPr/>
                </a:tc>
                <a:extLst>
                  <a:ext uri="{0D108BD9-81ED-4DB2-BD59-A6C34878D82A}">
                    <a16:rowId xmlns:a16="http://schemas.microsoft.com/office/drawing/2014/main" val="536724483"/>
                  </a:ext>
                </a:extLst>
              </a:tr>
              <a:tr h="2273084">
                <a:tc>
                  <a:txBody>
                    <a:bodyPr/>
                    <a:lstStyle/>
                    <a:p>
                      <a:r>
                        <a:rPr lang="en-US" dirty="0"/>
                        <a:t>3</a:t>
                      </a:r>
                      <a:endParaRPr lang="en-IN" dirty="0"/>
                    </a:p>
                  </a:txBody>
                  <a:tcPr/>
                </a:tc>
                <a:tc>
                  <a:txBody>
                    <a:bodyPr/>
                    <a:lstStyle/>
                    <a:p>
                      <a:pPr algn="ctr"/>
                      <a:r>
                        <a:rPr lang="en-US" dirty="0"/>
                        <a:t>An Autonomous Model for Fake News Detection</a:t>
                      </a:r>
                    </a:p>
                    <a:p>
                      <a:pPr algn="ctr"/>
                      <a:r>
                        <a:rPr lang="en-US" dirty="0"/>
                        <a:t>YEAR :  2021</a:t>
                      </a:r>
                      <a:endParaRPr lang="en-IN" dirty="0"/>
                    </a:p>
                  </a:txBody>
                  <a:tcPr/>
                </a:tc>
                <a:tc>
                  <a:txBody>
                    <a:bodyPr/>
                    <a:lstStyle/>
                    <a:p>
                      <a:pPr algn="ctr"/>
                      <a:r>
                        <a:rPr lang="en-IN" dirty="0"/>
                        <a:t>Noman Islam 1, Asadullah Shaikh 2®, Asma Qaiser 30, Yousef Asiri 2,O, Sultan </a:t>
                      </a:r>
                      <a:r>
                        <a:rPr lang="en-IN" dirty="0" err="1"/>
                        <a:t>Almakdi</a:t>
                      </a:r>
                      <a:r>
                        <a:rPr lang="en-IN" dirty="0"/>
                        <a:t> 2,®,Adel Sulaiman 2,*D, </a:t>
                      </a:r>
                      <a:r>
                        <a:rPr lang="en-IN" dirty="0" err="1"/>
                        <a:t>Verdah</a:t>
                      </a:r>
                      <a:r>
                        <a:rPr lang="en-IN" dirty="0"/>
                        <a:t> Moazzam 3 and Syeda Aiman Babar 3</a:t>
                      </a:r>
                    </a:p>
                  </a:txBody>
                  <a:tcPr/>
                </a:tc>
                <a:tc>
                  <a:txBody>
                    <a:bodyPr/>
                    <a:lstStyle/>
                    <a:p>
                      <a:pPr algn="ctr"/>
                      <a:r>
                        <a:rPr lang="en-US" dirty="0" err="1"/>
                        <a:t>Apllied</a:t>
                      </a:r>
                      <a:r>
                        <a:rPr lang="en-US" dirty="0"/>
                        <a:t>        Sciences(</a:t>
                      </a:r>
                      <a:r>
                        <a:rPr lang="en-US" dirty="0" err="1"/>
                        <a:t>Appl.Sci</a:t>
                      </a:r>
                      <a:r>
                        <a:rPr lang="en-US" dirty="0"/>
                        <a:t>.)</a:t>
                      </a:r>
                      <a:endParaRPr lang="en-IN" dirty="0"/>
                    </a:p>
                  </a:txBody>
                  <a:tcPr/>
                </a:tc>
                <a:tc>
                  <a:txBody>
                    <a:bodyPr/>
                    <a:lstStyle/>
                    <a:p>
                      <a:pPr marL="285750" indent="-285750">
                        <a:buFont typeface="Arial" panose="020B0604020202020204" pitchFamily="34" charset="0"/>
                        <a:buChar char="•"/>
                      </a:pPr>
                      <a:r>
                        <a:rPr lang="en-US" dirty="0"/>
                        <a:t>Author Credibility Verification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Learning-Based Classification</a:t>
                      </a:r>
                      <a:endParaRPr lang="en-IN" dirty="0"/>
                    </a:p>
                  </a:txBody>
                  <a:tcPr/>
                </a:tc>
                <a:tc>
                  <a:txBody>
                    <a:bodyPr/>
                    <a:lstStyle/>
                    <a:p>
                      <a:pPr marL="285750" indent="-285750">
                        <a:buFont typeface="Arial" panose="020B0604020202020204" pitchFamily="34" charset="0"/>
                        <a:buChar char="•"/>
                      </a:pPr>
                      <a:r>
                        <a:rPr lang="en-US" dirty="0"/>
                        <a:t>Accuracy-</a:t>
                      </a:r>
                    </a:p>
                    <a:p>
                      <a:pPr marL="285750" indent="-285750">
                        <a:buFont typeface="Arial" panose="020B0604020202020204" pitchFamily="34" charset="0"/>
                        <a:buChar char="•"/>
                      </a:pPr>
                      <a:r>
                        <a:rPr lang="en-US" dirty="0"/>
                        <a:t>93.15%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Dataset Availability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Comparison</a:t>
                      </a:r>
                      <a:r>
                        <a:rPr lang="en-IN" dirty="0"/>
                        <a:t> of Multiple Machine Learning Models</a:t>
                      </a:r>
                      <a:endParaRPr lang="en-US" dirty="0"/>
                    </a:p>
                  </a:txBody>
                  <a:tcPr/>
                </a:tc>
                <a:tc>
                  <a:txBody>
                    <a:bodyPr/>
                    <a:lstStyle/>
                    <a:p>
                      <a:pPr marL="285750" indent="-285750">
                        <a:buFont typeface="Arial" panose="020B0604020202020204" pitchFamily="34" charset="0"/>
                        <a:buChar char="•"/>
                      </a:pPr>
                      <a:r>
                        <a:rPr lang="en-US" dirty="0"/>
                        <a:t>Binary Classification Limitation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Potential for False Positives </a:t>
                      </a:r>
                      <a:endParaRPr lang="en-IN" dirty="0"/>
                    </a:p>
                  </a:txBody>
                  <a:tcPr/>
                </a:tc>
                <a:extLst>
                  <a:ext uri="{0D108BD9-81ED-4DB2-BD59-A6C34878D82A}">
                    <a16:rowId xmlns:a16="http://schemas.microsoft.com/office/drawing/2014/main" val="286674061"/>
                  </a:ext>
                </a:extLst>
              </a:tr>
              <a:tr h="1875295">
                <a:tc>
                  <a:txBody>
                    <a:bodyPr/>
                    <a:lstStyle/>
                    <a:p>
                      <a:r>
                        <a:rPr lang="en-US" dirty="0"/>
                        <a:t>4</a:t>
                      </a:r>
                      <a:endParaRPr lang="en-IN" dirty="0"/>
                    </a:p>
                  </a:txBody>
                  <a:tcPr/>
                </a:tc>
                <a:tc>
                  <a:txBody>
                    <a:bodyPr/>
                    <a:lstStyle/>
                    <a:p>
                      <a:pPr algn="ctr"/>
                      <a:r>
                        <a:rPr lang="en-US" dirty="0"/>
                        <a:t>Identifying Fake News on Social Networks Based on Natural Language Processing</a:t>
                      </a:r>
                      <a:endParaRPr lang="en-IN" dirty="0"/>
                    </a:p>
                  </a:txBody>
                  <a:tcPr/>
                </a:tc>
                <a:tc>
                  <a:txBody>
                    <a:bodyPr/>
                    <a:lstStyle/>
                    <a:p>
                      <a:pPr algn="ctr"/>
                      <a:r>
                        <a:rPr lang="en-IN" dirty="0" err="1"/>
                        <a:t>Nicollas</a:t>
                      </a:r>
                      <a:r>
                        <a:rPr lang="en-IN" dirty="0"/>
                        <a:t> R. de Oliveira 1, Pedro S. Pisa 2, Martin </a:t>
                      </a:r>
                      <a:r>
                        <a:rPr lang="en-IN" dirty="0" err="1"/>
                        <a:t>Andreoni</a:t>
                      </a:r>
                      <a:r>
                        <a:rPr lang="en-IN" dirty="0"/>
                        <a:t> Lopez 3, Dianne </a:t>
                      </a:r>
                      <a:r>
                        <a:rPr lang="en-IN" dirty="0" err="1"/>
                        <a:t>Scherly</a:t>
                      </a:r>
                      <a:r>
                        <a:rPr lang="en-IN" dirty="0"/>
                        <a:t> V. de Medeiros 1, and Diogo M. F. Mattos 1</a:t>
                      </a:r>
                    </a:p>
                  </a:txBody>
                  <a:tcPr/>
                </a:tc>
                <a:tc>
                  <a:txBody>
                    <a:bodyPr/>
                    <a:lstStyle/>
                    <a:p>
                      <a:pPr algn="ctr"/>
                      <a:r>
                        <a:rPr lang="en-US" dirty="0"/>
                        <a:t>Detecting Fake News on Social Networks Using Natural Language Processing: </a:t>
                      </a:r>
                    </a:p>
                    <a:p>
                      <a:pPr algn="ctr"/>
                      <a:r>
                        <a:rPr lang="en-US" dirty="0"/>
                        <a:t>A Machine Learning Approach</a:t>
                      </a:r>
                      <a:endParaRPr lang="en-IN" dirty="0"/>
                    </a:p>
                  </a:txBody>
                  <a:tcPr/>
                </a:tc>
                <a:tc>
                  <a:txBody>
                    <a:bodyPr/>
                    <a:lstStyle/>
                    <a:p>
                      <a:pPr marL="285750" indent="-285750">
                        <a:buFont typeface="Arial" panose="020B0604020202020204" pitchFamily="34" charset="0"/>
                        <a:buChar char="•"/>
                      </a:pPr>
                      <a:r>
                        <a:rPr lang="en-IN" dirty="0"/>
                        <a:t>Data Collection</a:t>
                      </a:r>
                    </a:p>
                    <a:p>
                      <a:pPr marL="285750" indent="-285750">
                        <a:buFont typeface="Arial" panose="020B0604020202020204" pitchFamily="34" charset="0"/>
                        <a:buChar char="•"/>
                      </a:pPr>
                      <a:r>
                        <a:rPr lang="en-IN" dirty="0"/>
                        <a:t>Data </a:t>
                      </a:r>
                      <a:r>
                        <a:rPr lang="en-IN" dirty="0" err="1"/>
                        <a:t>Preprocessin</a:t>
                      </a:r>
                      <a:r>
                        <a:rPr lang="en-IN" dirty="0"/>
                        <a:t>-g</a:t>
                      </a:r>
                    </a:p>
                    <a:p>
                      <a:pPr marL="285750" indent="-285750">
                        <a:buFont typeface="Arial" panose="020B0604020202020204" pitchFamily="34" charset="0"/>
                        <a:buChar char="•"/>
                      </a:pPr>
                      <a:r>
                        <a:rPr lang="en-IN" dirty="0"/>
                        <a:t>Deployment and Real-Time Monitoring</a:t>
                      </a:r>
                    </a:p>
                  </a:txBody>
                  <a:tcPr/>
                </a:tc>
                <a:tc>
                  <a:txBody>
                    <a:bodyPr/>
                    <a:lstStyle/>
                    <a:p>
                      <a:pPr marL="285750" indent="-285750">
                        <a:buFont typeface="Arial" panose="020B0604020202020204" pitchFamily="34" charset="0"/>
                        <a:buChar char="•"/>
                      </a:pPr>
                      <a:r>
                        <a:rPr lang="en-IN" b="0" dirty="0"/>
                        <a:t>Automation &amp; Scalability </a:t>
                      </a:r>
                    </a:p>
                    <a:p>
                      <a:pPr marL="285750" indent="-285750">
                        <a:buFont typeface="Arial" panose="020B0604020202020204" pitchFamily="34" charset="0"/>
                        <a:buChar char="•"/>
                      </a:pPr>
                      <a:endParaRPr lang="en-IN" b="0" dirty="0"/>
                    </a:p>
                    <a:p>
                      <a:pPr marL="285750" indent="-285750">
                        <a:buFont typeface="Arial" panose="020B0604020202020204" pitchFamily="34" charset="0"/>
                        <a:buChar char="•"/>
                      </a:pPr>
                      <a:r>
                        <a:rPr lang="en-IN" b="0" dirty="0"/>
                        <a:t>Faster Detection</a:t>
                      </a:r>
                    </a:p>
                    <a:p>
                      <a:pPr marL="285750" indent="-285750">
                        <a:buFont typeface="Arial" panose="020B0604020202020204" pitchFamily="34" charset="0"/>
                        <a:buChar char="•"/>
                      </a:pPr>
                      <a:endParaRPr lang="en-IN" b="0" dirty="0"/>
                    </a:p>
                    <a:p>
                      <a:pPr marL="285750" indent="-285750">
                        <a:buFont typeface="Arial" panose="020B0604020202020204" pitchFamily="34" charset="0"/>
                        <a:buChar char="•"/>
                      </a:pPr>
                      <a:r>
                        <a:rPr lang="en-IN" b="0" dirty="0"/>
                        <a:t>Context Awareness </a:t>
                      </a:r>
                    </a:p>
                  </a:txBody>
                  <a:tcPr/>
                </a:tc>
                <a:tc>
                  <a:txBody>
                    <a:bodyPr/>
                    <a:lstStyle/>
                    <a:p>
                      <a:pPr marL="285750" indent="-285750">
                        <a:buFont typeface="Arial" panose="020B0604020202020204" pitchFamily="34" charset="0"/>
                        <a:buChar char="•"/>
                      </a:pPr>
                      <a:r>
                        <a:rPr lang="en-IN" dirty="0"/>
                        <a:t>High False Positives &amp; Negatives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Bias</a:t>
                      </a:r>
                    </a:p>
                  </a:txBody>
                  <a:tcPr/>
                </a:tc>
                <a:extLst>
                  <a:ext uri="{0D108BD9-81ED-4DB2-BD59-A6C34878D82A}">
                    <a16:rowId xmlns:a16="http://schemas.microsoft.com/office/drawing/2014/main" val="255995433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95300" indent="-342900">
              <a:lnSpc>
                <a:spcPct val="200000"/>
              </a:lnSpc>
            </a:pPr>
            <a:r>
              <a:rPr lang="en-US" dirty="0">
                <a:latin typeface="Cambria" panose="02040503050406030204" pitchFamily="18" charset="0"/>
                <a:ea typeface="Cambria" panose="02040503050406030204" pitchFamily="18" charset="0"/>
              </a:rPr>
              <a:t>Objectives</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p:txBody>
          <a:bodyPr>
            <a:normAutofit fontScale="97500"/>
          </a:bodyPr>
          <a:lstStyle/>
          <a:p>
            <a:pPr marL="438150" indent="-285750" algn="just">
              <a:lnSpc>
                <a:spcPct val="150000"/>
              </a:lnSpc>
              <a:spcBef>
                <a:spcPts val="0"/>
              </a:spcBef>
              <a:buSzPts val="1100"/>
              <a:buFont typeface="Wingdings" panose="05000000000000000000" pitchFamily="2" charset="2"/>
              <a:buChar char="q"/>
            </a:pPr>
            <a:r>
              <a:rPr lang="en-IN" sz="1800" b="1" dirty="0">
                <a:latin typeface="Cambria" panose="02040503050406030204" pitchFamily="18" charset="0"/>
                <a:ea typeface="Cambria" panose="02040503050406030204" pitchFamily="18" charset="0"/>
              </a:rPr>
              <a:t>Detect Fake Profiles Using AI</a:t>
            </a:r>
            <a:r>
              <a:rPr lang="en-IN" sz="1800" dirty="0">
                <a:latin typeface="Cambria" panose="02040503050406030204" pitchFamily="18" charset="0"/>
                <a:ea typeface="Cambria" panose="02040503050406030204" pitchFamily="18" charset="0"/>
              </a:rPr>
              <a:t> – Develop AI-powered algorithms to </a:t>
            </a:r>
            <a:r>
              <a:rPr lang="en-IN" sz="1800" dirty="0" err="1">
                <a:latin typeface="Cambria" panose="02040503050406030204" pitchFamily="18" charset="0"/>
                <a:ea typeface="Cambria" panose="02040503050406030204" pitchFamily="18" charset="0"/>
              </a:rPr>
              <a:t>analyze</a:t>
            </a:r>
            <a:r>
              <a:rPr lang="en-IN" sz="1800" dirty="0">
                <a:latin typeface="Cambria" panose="02040503050406030204" pitchFamily="18" charset="0"/>
                <a:ea typeface="Cambria" panose="02040503050406030204" pitchFamily="18" charset="0"/>
              </a:rPr>
              <a:t> user </a:t>
            </a:r>
            <a:r>
              <a:rPr lang="en-IN" sz="1800" dirty="0" err="1">
                <a:latin typeface="Cambria" panose="02040503050406030204" pitchFamily="18" charset="0"/>
                <a:ea typeface="Cambria" panose="02040503050406030204" pitchFamily="18" charset="0"/>
              </a:rPr>
              <a:t>behavior</a:t>
            </a:r>
            <a:r>
              <a:rPr lang="en-IN" sz="1800" dirty="0">
                <a:latin typeface="Cambria" panose="02040503050406030204" pitchFamily="18" charset="0"/>
                <a:ea typeface="Cambria" panose="02040503050406030204" pitchFamily="18" charset="0"/>
              </a:rPr>
              <a:t>, metadata, and social interactions to identify and flag fake social media profiles.</a:t>
            </a:r>
          </a:p>
          <a:p>
            <a:pPr marL="438150" indent="-285750" algn="just">
              <a:lnSpc>
                <a:spcPct val="150000"/>
              </a:lnSpc>
              <a:spcBef>
                <a:spcPts val="0"/>
              </a:spcBef>
              <a:buSzPts val="1100"/>
              <a:buFont typeface="Wingdings" panose="05000000000000000000" pitchFamily="2" charset="2"/>
              <a:buChar char="q"/>
            </a:pPr>
            <a:r>
              <a:rPr lang="en-US" sz="1800" b="1" dirty="0">
                <a:latin typeface="Cambria" panose="02040503050406030204" pitchFamily="18" charset="0"/>
                <a:ea typeface="Cambria" panose="02040503050406030204" pitchFamily="18" charset="0"/>
              </a:rPr>
              <a:t>Enhance Security with Cybersecurity Measures</a:t>
            </a:r>
            <a:r>
              <a:rPr lang="en-US" sz="1800" dirty="0">
                <a:latin typeface="Cambria" panose="02040503050406030204" pitchFamily="18" charset="0"/>
                <a:ea typeface="Cambria" panose="02040503050406030204" pitchFamily="18" charset="0"/>
              </a:rPr>
              <a:t> – Implement multi-factor authentication, cryptographic hashing, and secure identity verification techniques to prevent unauthorized access and fake account creation.</a:t>
            </a:r>
            <a:endParaRPr lang="en-IN" sz="1800" dirty="0">
              <a:latin typeface="Cambria" panose="02040503050406030204" pitchFamily="18" charset="0"/>
              <a:ea typeface="Cambria" panose="02040503050406030204" pitchFamily="18" charset="0"/>
            </a:endParaRPr>
          </a:p>
          <a:p>
            <a:pPr marL="438150" indent="-285750" algn="just">
              <a:lnSpc>
                <a:spcPct val="150000"/>
              </a:lnSpc>
              <a:spcBef>
                <a:spcPts val="0"/>
              </a:spcBef>
              <a:buSzPts val="1100"/>
              <a:buFont typeface="Wingdings" panose="05000000000000000000" pitchFamily="2" charset="2"/>
              <a:buChar char="q"/>
            </a:pPr>
            <a:r>
              <a:rPr lang="en-US" sz="1800" b="1" dirty="0">
                <a:latin typeface="Cambria" panose="02040503050406030204" pitchFamily="18" charset="0"/>
                <a:ea typeface="Cambria" panose="02040503050406030204" pitchFamily="18" charset="0"/>
              </a:rPr>
              <a:t>Ensure Privacy and Data Security</a:t>
            </a:r>
            <a:r>
              <a:rPr lang="en-US" sz="1800" dirty="0">
                <a:latin typeface="Cambria" panose="02040503050406030204" pitchFamily="18" charset="0"/>
                <a:ea typeface="Cambria" panose="02040503050406030204" pitchFamily="18" charset="0"/>
              </a:rPr>
              <a:t> – Implement privacy-preserving techniques like zero-knowledge proofs to verify identities without exposing sensitive user information.</a:t>
            </a:r>
          </a:p>
          <a:p>
            <a:pPr marL="438150" indent="-285750" algn="just">
              <a:lnSpc>
                <a:spcPct val="150000"/>
              </a:lnSpc>
              <a:spcBef>
                <a:spcPts val="0"/>
              </a:spcBef>
              <a:buSzPts val="1100"/>
              <a:buFont typeface="Wingdings" panose="05000000000000000000" pitchFamily="2" charset="2"/>
              <a:buChar char="q"/>
            </a:pPr>
            <a:r>
              <a:rPr lang="en-US" sz="1800" b="1" dirty="0">
                <a:latin typeface="Cambria" panose="02040503050406030204" pitchFamily="18" charset="0"/>
                <a:ea typeface="Cambria" panose="02040503050406030204" pitchFamily="18" charset="0"/>
              </a:rPr>
              <a:t>Smart Contract-Based Verification</a:t>
            </a:r>
            <a:r>
              <a:rPr lang="en-US" sz="1800" dirty="0">
                <a:latin typeface="Cambria" panose="02040503050406030204" pitchFamily="18" charset="0"/>
                <a:ea typeface="Cambria" panose="02040503050406030204" pitchFamily="18" charset="0"/>
              </a:rPr>
              <a:t> – Develop smart contracts for automated identity verification, ensuring that only legitimate users are authenticated while maintaining data integrity.</a:t>
            </a:r>
          </a:p>
          <a:p>
            <a:pPr marL="438150" indent="-285750" algn="just">
              <a:lnSpc>
                <a:spcPct val="150000"/>
              </a:lnSpc>
              <a:spcBef>
                <a:spcPts val="0"/>
              </a:spcBef>
              <a:buSzPts val="1100"/>
              <a:buFont typeface="Wingdings" panose="05000000000000000000" pitchFamily="2" charset="2"/>
              <a:buChar char="q"/>
            </a:pPr>
            <a:r>
              <a:rPr lang="en-US" sz="1800" b="1" dirty="0">
                <a:latin typeface="Cambria" panose="02040503050406030204" pitchFamily="18" charset="0"/>
                <a:ea typeface="Cambria" panose="02040503050406030204" pitchFamily="18" charset="0"/>
              </a:rPr>
              <a:t>Enhance System Scalability</a:t>
            </a:r>
            <a:r>
              <a:rPr lang="en-US" sz="1800" dirty="0">
                <a:latin typeface="Cambria" panose="02040503050406030204" pitchFamily="18" charset="0"/>
                <a:ea typeface="Cambria" panose="02040503050406030204" pitchFamily="18" charset="0"/>
              </a:rPr>
              <a:t> – Optimize blockchain and AI models to handle large-scale social media platforms without compromising performance or security.</a:t>
            </a:r>
            <a:endParaRPr lang="en-US" altLang="en-GB" sz="1800" dirty="0">
              <a:latin typeface="Cambria" panose="02040503050406030204" pitchFamily="18" charset="0"/>
              <a:ea typeface="Cambria" panose="02040503050406030204" pitchFamily="18" charset="0"/>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Existing methods - Drawbacks</a:t>
            </a:r>
          </a:p>
        </p:txBody>
      </p:sp>
      <p:sp>
        <p:nvSpPr>
          <p:cNvPr id="4" name="Rectangle 1"/>
          <p:cNvSpPr>
            <a:spLocks noGrp="1" noChangeArrowheads="1"/>
          </p:cNvSpPr>
          <p:nvPr>
            <p:ph type="body" idx="1"/>
          </p:nvPr>
        </p:nvSpPr>
        <p:spPr bwMode="auto">
          <a:xfrm>
            <a:off x="691502" y="1108448"/>
            <a:ext cx="11217275" cy="516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r>
              <a:rPr lang="en-US" sz="1800" b="1" dirty="0">
                <a:latin typeface="Cambria" panose="02040503050406030204" pitchFamily="18" charset="0"/>
                <a:ea typeface="Cambria" panose="02040503050406030204" pitchFamily="18" charset="0"/>
              </a:rPr>
              <a:t>Rule-Based Detection Systems</a:t>
            </a:r>
            <a:r>
              <a:rPr lang="en-US" sz="1800" dirty="0">
                <a:latin typeface="Cambria" panose="02040503050406030204" pitchFamily="18" charset="0"/>
                <a:ea typeface="Cambria" panose="02040503050406030204" pitchFamily="18" charset="0"/>
              </a:rPr>
              <a:t>: Uses predefined rules such as unusual activity patterns, incomplete profiles, or repetitive content to flag fake accounts.</a:t>
            </a:r>
          </a:p>
          <a:p>
            <a:pPr algn="just"/>
            <a:endParaRPr lang="en-US" sz="1800"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Machine Learning-Based Detection</a:t>
            </a:r>
            <a:r>
              <a:rPr lang="en-US" sz="1800" dirty="0">
                <a:latin typeface="Cambria" panose="02040503050406030204" pitchFamily="18" charset="0"/>
                <a:ea typeface="Cambria" panose="02040503050406030204" pitchFamily="18" charset="0"/>
              </a:rPr>
              <a:t>: Uses supervised or unsupervised learning models to classify fake and real accounts based on behavior, content, and engagement metrics.</a:t>
            </a:r>
          </a:p>
          <a:p>
            <a:pPr algn="just"/>
            <a:endParaRPr lang="en-US" sz="1800"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Graph-Based Social Network Analysis</a:t>
            </a:r>
            <a:r>
              <a:rPr lang="en-US" sz="1800" dirty="0">
                <a:latin typeface="Cambria" panose="02040503050406030204" pitchFamily="18" charset="0"/>
                <a:ea typeface="Cambria" panose="02040503050406030204" pitchFamily="18" charset="0"/>
              </a:rPr>
              <a:t>: Examines connections between users to detect bot-like behaviors and anomalies in social networks.</a:t>
            </a:r>
          </a:p>
          <a:p>
            <a:pPr marL="76200" indent="0" algn="just">
              <a:buNone/>
            </a:pP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User Reporting Systems: </a:t>
            </a:r>
            <a:r>
              <a:rPr lang="en-US" sz="1800" dirty="0">
                <a:latin typeface="Cambria" panose="02040503050406030204" pitchFamily="18" charset="0"/>
                <a:ea typeface="Cambria" panose="02040503050406030204" pitchFamily="18" charset="0"/>
              </a:rPr>
              <a:t>Social media platforms allow users to report fake accounts, which are then reviewed manually or through automated systems.</a:t>
            </a:r>
          </a:p>
          <a:p>
            <a:pPr marL="76200" indent="0">
              <a:buNone/>
            </a:pP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CAPTCHA &amp; Bot Detection Techniques: </a:t>
            </a:r>
            <a:r>
              <a:rPr lang="en-US" sz="1800" dirty="0">
                <a:latin typeface="Cambria" panose="02040503050406030204" pitchFamily="18" charset="0"/>
                <a:ea typeface="Cambria" panose="02040503050406030204" pitchFamily="18" charset="0"/>
              </a:rPr>
              <a:t>CAPTCHA tests and bot-detection techniques (such as mouse movement tracking) differentiate between human users and automated fake accounts.</a:t>
            </a:r>
          </a:p>
          <a:p>
            <a:pPr algn="just"/>
            <a:endParaRPr lang="en-US" sz="1800" dirty="0">
              <a:latin typeface="Cambria" panose="02040503050406030204" pitchFamily="18" charset="0"/>
              <a:ea typeface="Cambria" panose="02040503050406030204" pitchFamily="18" charset="0"/>
            </a:endParaRPr>
          </a:p>
          <a:p>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Proposed Methodology</a:t>
            </a:r>
          </a:p>
        </p:txBody>
      </p:sp>
      <p:sp>
        <p:nvSpPr>
          <p:cNvPr id="3" name="Text Placeholder 2"/>
          <p:cNvSpPr>
            <a:spLocks noGrp="1"/>
          </p:cNvSpPr>
          <p:nvPr>
            <p:ph type="body" idx="1"/>
          </p:nvPr>
        </p:nvSpPr>
        <p:spPr/>
        <p:txBody>
          <a:bodyPr>
            <a:normAutofit fontScale="97500" lnSpcReduction="10000"/>
          </a:bodyPr>
          <a:lstStyle/>
          <a:p>
            <a:pPr algn="just"/>
            <a:r>
              <a:rPr lang="en-US" sz="2100" b="1" dirty="0">
                <a:latin typeface="Cambria" panose="02040503050406030204" pitchFamily="18" charset="0"/>
                <a:ea typeface="Cambria" panose="02040503050406030204" pitchFamily="18" charset="0"/>
              </a:rPr>
              <a:t>Data Collection and Preprocessing:</a:t>
            </a:r>
            <a:r>
              <a:rPr lang="en-US" sz="2100" dirty="0">
                <a:latin typeface="Cambria" panose="02040503050406030204" pitchFamily="18" charset="0"/>
                <a:ea typeface="Cambria" panose="02040503050406030204" pitchFamily="18" charset="0"/>
              </a:rPr>
              <a:t> Collect profile information, activity logs, interaction patterns, and metadata from social media platforms. Identify critical attributes such as profile age, connection network, posting frequency, and linguistic patterns in messages. </a:t>
            </a:r>
            <a:endParaRPr lang="en-US" sz="1800" dirty="0">
              <a:latin typeface="Cambria" panose="02040503050406030204" pitchFamily="18" charset="0"/>
              <a:ea typeface="Cambria" panose="02040503050406030204" pitchFamily="18" charset="0"/>
            </a:endParaRPr>
          </a:p>
          <a:p>
            <a:pPr algn="just"/>
            <a:r>
              <a:rPr lang="en-IN" sz="2100" b="1" dirty="0">
                <a:latin typeface="Cambria" panose="02040503050406030204" pitchFamily="18" charset="0"/>
                <a:ea typeface="Cambria" panose="02040503050406030204" pitchFamily="18" charset="0"/>
              </a:rPr>
              <a:t>AI-Powered Fake Profile Detection: </a:t>
            </a:r>
            <a:r>
              <a:rPr lang="en-IN" sz="2100" dirty="0">
                <a:latin typeface="Cambria" panose="02040503050406030204" pitchFamily="18" charset="0"/>
                <a:ea typeface="Cambria" panose="02040503050406030204" pitchFamily="18" charset="0"/>
              </a:rPr>
              <a:t>Train supervised learning models (e.g., Decision Trees, Random Forest, SVM) to classify real vs. fake accounts . Implement neural networks (LSTM, CNN) to </a:t>
            </a:r>
            <a:r>
              <a:rPr lang="en-IN" sz="2100" dirty="0" err="1">
                <a:latin typeface="Cambria" panose="02040503050406030204" pitchFamily="18" charset="0"/>
                <a:ea typeface="Cambria" panose="02040503050406030204" pitchFamily="18" charset="0"/>
              </a:rPr>
              <a:t>analyze</a:t>
            </a:r>
            <a:r>
              <a:rPr lang="en-IN" sz="2100" dirty="0">
                <a:latin typeface="Cambria" panose="02040503050406030204" pitchFamily="18" charset="0"/>
                <a:ea typeface="Cambria" panose="02040503050406030204" pitchFamily="18" charset="0"/>
              </a:rPr>
              <a:t> </a:t>
            </a:r>
            <a:r>
              <a:rPr lang="en-IN" sz="2100" dirty="0" err="1">
                <a:latin typeface="Cambria" panose="02040503050406030204" pitchFamily="18" charset="0"/>
                <a:ea typeface="Cambria" panose="02040503050406030204" pitchFamily="18" charset="0"/>
              </a:rPr>
              <a:t>behavioral</a:t>
            </a:r>
            <a:r>
              <a:rPr lang="en-IN" sz="2100" dirty="0">
                <a:latin typeface="Cambria" panose="02040503050406030204" pitchFamily="18" charset="0"/>
                <a:ea typeface="Cambria" panose="02040503050406030204" pitchFamily="18" charset="0"/>
              </a:rPr>
              <a:t> anomalies and detect bot-controlled profiles.</a:t>
            </a:r>
            <a:endParaRPr lang="en-US" sz="1800" dirty="0">
              <a:latin typeface="Cambria" panose="02040503050406030204" pitchFamily="18" charset="0"/>
              <a:ea typeface="Cambria" panose="02040503050406030204" pitchFamily="18" charset="0"/>
            </a:endParaRPr>
          </a:p>
          <a:p>
            <a:pPr algn="just"/>
            <a:r>
              <a:rPr lang="en-US" sz="2100" b="1" dirty="0">
                <a:latin typeface="Cambria" panose="02040503050406030204" pitchFamily="18" charset="0"/>
                <a:ea typeface="Cambria" panose="02040503050406030204" pitchFamily="18" charset="0"/>
              </a:rPr>
              <a:t>Blockchain Integration for Secure Identity Management : </a:t>
            </a:r>
            <a:r>
              <a:rPr lang="en-US" sz="2100" dirty="0">
                <a:latin typeface="Cambria" panose="02040503050406030204" pitchFamily="18" charset="0"/>
                <a:ea typeface="Cambria" panose="02040503050406030204" pitchFamily="18" charset="0"/>
              </a:rPr>
              <a:t>Store verified user identities on a public or permissioned blockchain to prevent duplicate or fake profiles . Flagged fake profiles are recorded on a blockchain ledger, ensuring that they cannot be altered or manipulated.</a:t>
            </a:r>
          </a:p>
          <a:p>
            <a:pPr algn="just"/>
            <a:r>
              <a:rPr lang="en-IN" sz="2100" b="1" dirty="0">
                <a:latin typeface="Cambria" panose="02040503050406030204" pitchFamily="18" charset="0"/>
                <a:ea typeface="Cambria" panose="02040503050406030204" pitchFamily="18" charset="0"/>
              </a:rPr>
              <a:t>Cybersecurity Measures for Enhanced Protection : </a:t>
            </a:r>
            <a:r>
              <a:rPr lang="en-IN" sz="2100" dirty="0">
                <a:latin typeface="Cambria" panose="02040503050406030204" pitchFamily="18" charset="0"/>
                <a:ea typeface="Cambria" panose="02040503050406030204" pitchFamily="18" charset="0"/>
              </a:rPr>
              <a:t>Require additional verification methods (OTP, biometric authentication) to prevent fake account creation . Authenticate users without revealing personal data, ensuring privacy.</a:t>
            </a:r>
          </a:p>
          <a:p>
            <a:pPr algn="just"/>
            <a:r>
              <a:rPr lang="en-IN" sz="2100" b="1" dirty="0">
                <a:latin typeface="Cambria" panose="02040503050406030204" pitchFamily="18" charset="0"/>
                <a:ea typeface="Cambria" panose="02040503050406030204" pitchFamily="18" charset="0"/>
              </a:rPr>
              <a:t>System Implementation and Deployment : </a:t>
            </a:r>
            <a:r>
              <a:rPr lang="en-IN" sz="2100" dirty="0">
                <a:latin typeface="Cambria" panose="02040503050406030204" pitchFamily="18" charset="0"/>
                <a:ea typeface="Cambria" panose="02040503050406030204" pitchFamily="18" charset="0"/>
              </a:rPr>
              <a:t>Build a prototype using Ethereum/Hyperledger for blockchain integration and TensorFlow/Scikit-learn for AI-based detection.</a:t>
            </a:r>
          </a:p>
          <a:p>
            <a:pPr algn="just"/>
            <a:endParaRPr lang="en-US" sz="1800"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 Diagram</a:t>
            </a:r>
          </a:p>
        </p:txBody>
      </p:sp>
      <p:sp>
        <p:nvSpPr>
          <p:cNvPr id="3" name="Text Placeholder 2"/>
          <p:cNvSpPr>
            <a:spLocks noGrp="1"/>
          </p:cNvSpPr>
          <p:nvPr>
            <p:ph type="body" idx="1"/>
          </p:nvPr>
        </p:nvSpPr>
        <p:spPr>
          <a:xfrm>
            <a:off x="302067" y="1730828"/>
            <a:ext cx="11663925" cy="3912233"/>
          </a:xfrm>
        </p:spPr>
        <p:txBody>
          <a:bodyPr>
            <a:normAutofit fontScale="92500" lnSpcReduction="20000"/>
          </a:bodyPr>
          <a:lstStyle/>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sz="1700" b="1" dirty="0">
              <a:latin typeface="Cambria" panose="02040503050406030204" pitchFamily="18" charset="0"/>
              <a:ea typeface="Cambria" panose="02040503050406030204" pitchFamily="18" charset="0"/>
            </a:endParaRPr>
          </a:p>
          <a:p>
            <a:pPr marL="76200" indent="0">
              <a:buNone/>
            </a:pPr>
            <a:r>
              <a:rPr lang="en-US" sz="1700" b="1" dirty="0">
                <a:latin typeface="Cambria" panose="02040503050406030204" pitchFamily="18" charset="0"/>
                <a:ea typeface="Cambria" panose="02040503050406030204" pitchFamily="18" charset="0"/>
              </a:rPr>
              <a:t>                                                   </a:t>
            </a:r>
            <a:r>
              <a:rPr lang="en-IN" altLang="en-US" sz="1700" b="1" dirty="0">
                <a:latin typeface="Cambria" panose="02040503050406030204" pitchFamily="18" charset="0"/>
                <a:ea typeface="Cambria" panose="02040503050406030204" pitchFamily="18" charset="0"/>
              </a:rPr>
              <a:t>             </a:t>
            </a:r>
            <a:r>
              <a:rPr lang="en-US" sz="1700" b="1" dirty="0">
                <a:latin typeface="Cambria" panose="02040503050406030204" pitchFamily="18" charset="0"/>
                <a:ea typeface="Cambria" panose="02040503050406030204" pitchFamily="18" charset="0"/>
              </a:rPr>
              <a:t>Figure: 1</a:t>
            </a:r>
            <a:r>
              <a:rPr lang="en-IN" altLang="en-US" sz="1700" b="1" dirty="0">
                <a:latin typeface="Cambria" panose="02040503050406030204" pitchFamily="18" charset="0"/>
                <a:ea typeface="Cambria" panose="02040503050406030204" pitchFamily="18" charset="0"/>
              </a:rPr>
              <a:t> Model Diagram</a:t>
            </a:r>
          </a:p>
        </p:txBody>
      </p:sp>
      <p:pic>
        <p:nvPicPr>
          <p:cNvPr id="2050" name="Picture 2" descr="Establishment of a Blockchain-based Architecture for Fake News Detection">
            <a:extLst>
              <a:ext uri="{FF2B5EF4-FFF2-40B4-BE49-F238E27FC236}">
                <a16:creationId xmlns:a16="http://schemas.microsoft.com/office/drawing/2014/main" id="{178E12F1-6051-E782-83AD-3342E9B44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887" y="909215"/>
            <a:ext cx="7191020" cy="54169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73*172"/>
  <p:tag name="TABLE_ENDDRAG_RECT" val="36*220*473*172"/>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1207</Words>
  <Application>Microsoft Office PowerPoint</Application>
  <PresentationFormat>Widescreen</PresentationFormat>
  <Paragraphs>167</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Verdana</vt:lpstr>
      <vt:lpstr>Wingdings</vt:lpstr>
      <vt:lpstr>Bioinformatics</vt:lpstr>
      <vt:lpstr>Fake Social Media Profile detection and reporting</vt:lpstr>
      <vt:lpstr>Content</vt:lpstr>
      <vt:lpstr>ABSTRACT</vt:lpstr>
      <vt:lpstr>Literature Survey</vt:lpstr>
      <vt:lpstr>Literature Survey</vt:lpstr>
      <vt:lpstr>Objectives</vt:lpstr>
      <vt:lpstr>Existing methods - Drawbacks</vt:lpstr>
      <vt:lpstr>Proposed Methodology</vt:lpstr>
      <vt:lpstr>Architecture Diagram</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chigulla Nagapavan</cp:lastModifiedBy>
  <cp:revision>56</cp:revision>
  <dcterms:created xsi:type="dcterms:W3CDTF">2025-02-18T03:48:52Z</dcterms:created>
  <dcterms:modified xsi:type="dcterms:W3CDTF">2025-05-17T10:03:30Z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44D30D83661C47C0BCD24DE4609DC1A3_12</vt:lpwstr>
  </property>
  <property fmtid="{D5CDD505-2E9C-101B-9397-08002B2CF9AE}" pid="3" name="KSOProductBuildVer">
    <vt:lpwstr>2057-12.2.0.19821</vt:lpwstr>
  </property>
</Properties>
</file>