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69" r:id="rId4"/>
    <p:sldId id="277" r:id="rId5"/>
    <p:sldId id="283" r:id="rId6"/>
    <p:sldId id="284" r:id="rId7"/>
    <p:sldId id="285" r:id="rId8"/>
    <p:sldId id="278" r:id="rId9"/>
    <p:sldId id="286" r:id="rId10"/>
    <p:sldId id="287" r:id="rId11"/>
    <p:sldId id="288" r:id="rId12"/>
    <p:sldId id="282"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4660"/>
  </p:normalViewPr>
  <p:slideViewPr>
    <p:cSldViewPr snapToGrid="0">
      <p:cViewPr varScale="1">
        <p:scale>
          <a:sx n="63" d="100"/>
          <a:sy n="63" d="100"/>
        </p:scale>
        <p:origin x="7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8843597/" TargetMode="External"/><Relationship Id="rId7" Type="http://schemas.openxmlformats.org/officeDocument/2006/relationships/hyperlink" Target="https://ieeexplore.ieee.org/document/681600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link.springer.com/article/10.1007/s13278-014-0194-5" TargetMode="External"/><Relationship Id="rId5" Type="http://schemas.openxmlformats.org/officeDocument/2006/relationships/hyperlink" Target="https://link.springer.com/article/10.1007/s10955-013-0724-x" TargetMode="External"/><Relationship Id="rId4" Type="http://schemas.openxmlformats.org/officeDocument/2006/relationships/hyperlink" Target="https://www.irjmets.com/uploadedfiles/paper/issue_3_march_2024/51271/final/fin_irjmets1711540543.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dirty="0">
                <a:solidFill>
                  <a:schemeClr val="tx1"/>
                </a:solidFill>
                <a:latin typeface="Cambria" panose="02040503050406030204" pitchFamily="18" charset="0"/>
                <a:ea typeface="Cambria" panose="02040503050406030204" pitchFamily="18" charset="0"/>
              </a:rPr>
              <a:t>Fake Social Media Profile detection and reporting</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CBC-04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91414945"/>
              </p:ext>
            </p:extLst>
          </p:nvPr>
        </p:nvGraphicFramePr>
        <p:xfrm>
          <a:off x="553347" y="25133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36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36760">
                <a:tc>
                  <a:txBody>
                    <a:bodyPr/>
                    <a:lstStyle/>
                    <a:p>
                      <a:pPr marL="0" marR="0" lvl="0" indent="0" algn="ctr" rtl="0">
                        <a:spcBef>
                          <a:spcPts val="0"/>
                        </a:spcBef>
                        <a:spcAft>
                          <a:spcPts val="0"/>
                        </a:spcAft>
                        <a:buFont typeface="+mj-lt"/>
                        <a:buNone/>
                      </a:pPr>
                      <a:r>
                        <a:rPr lang="en-US" sz="1800" u="none" strike="noStrike" cap="none" dirty="0">
                          <a:solidFill>
                            <a:schemeClr val="tx1">
                              <a:lumMod val="95000"/>
                              <a:lumOff val="5000"/>
                            </a:schemeClr>
                          </a:solidFill>
                        </a:rPr>
                        <a:t>20211CBC0019</a:t>
                      </a:r>
                      <a:endParaRPr sz="1800" u="none" strike="noStrike" cap="none" dirty="0">
                        <a:solidFill>
                          <a:schemeClr val="tx1">
                            <a:lumMod val="95000"/>
                            <a:lumOff val="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M.RAVI SHANKAR PRASAD</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36760">
                <a:tc>
                  <a:txBody>
                    <a:bodyPr/>
                    <a:lstStyle/>
                    <a:p>
                      <a:pPr marL="0" marR="0" lvl="0" indent="0" algn="ctr" rtl="0">
                        <a:spcBef>
                          <a:spcPts val="0"/>
                        </a:spcBef>
                        <a:spcAft>
                          <a:spcPts val="0"/>
                        </a:spcAft>
                        <a:buNone/>
                      </a:pPr>
                      <a:r>
                        <a:rPr lang="en-US" sz="1800" u="none" strike="noStrike" cap="none" dirty="0"/>
                        <a:t>20211CBC0060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CHIGULLA NAGAPAVAN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36760">
                <a:tc>
                  <a:txBody>
                    <a:bodyPr/>
                    <a:lstStyle/>
                    <a:p>
                      <a:pPr marL="0" marR="0" lvl="0" indent="0" algn="ctr" rtl="0">
                        <a:spcBef>
                          <a:spcPts val="0"/>
                        </a:spcBef>
                        <a:spcAft>
                          <a:spcPts val="0"/>
                        </a:spcAft>
                        <a:buNone/>
                      </a:pPr>
                      <a:r>
                        <a:rPr lang="en-US" sz="1800" u="none" strike="noStrike" cap="none" dirty="0"/>
                        <a:t>20211CBC0017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NAGESH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36760">
                <a:tc>
                  <a:txBody>
                    <a:bodyPr/>
                    <a:lstStyle/>
                    <a:p>
                      <a:pPr marL="0" marR="0" lvl="0" indent="0" algn="ctr" rtl="0">
                        <a:spcBef>
                          <a:spcPts val="0"/>
                        </a:spcBef>
                        <a:spcAft>
                          <a:spcPts val="0"/>
                        </a:spcAft>
                        <a:buNone/>
                      </a:pPr>
                      <a:r>
                        <a:rPr lang="en-US" sz="1800" u="none" strike="noStrike" cap="none" dirty="0"/>
                        <a:t>20211CBC0034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P.AKSHAY KUMAR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36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ARSHIYA LUBNA</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PRAVINTH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SUMA GOWDA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a:t>
            </a:r>
            <a:br>
              <a:rPr lang="en-US" dirty="0">
                <a:latin typeface="Cambria" panose="02040503050406030204" pitchFamily="18" charset="0"/>
                <a:ea typeface="Cambria" panose="02040503050406030204" pitchFamily="18" charset="0"/>
              </a:rPr>
            </a:br>
            <a:endParaRPr lang="en-IN" dirty="0"/>
          </a:p>
        </p:txBody>
      </p:sp>
      <p:sp>
        <p:nvSpPr>
          <p:cNvPr id="3" name="Text Placeholder 2"/>
          <p:cNvSpPr>
            <a:spLocks noGrp="1"/>
          </p:cNvSpPr>
          <p:nvPr>
            <p:ph type="body" idx="1"/>
          </p:nvPr>
        </p:nvSpPr>
        <p:spPr/>
        <p:txBody>
          <a:bodyPr>
            <a:normAutofit lnSpcReduction="10000"/>
          </a:bodyPr>
          <a:lstStyle/>
          <a:p>
            <a:pPr marL="76200" indent="0" algn="just">
              <a:buNone/>
            </a:pPr>
            <a:r>
              <a:rPr lang="en-US" b="1" dirty="0">
                <a:latin typeface="Cambria" panose="02040503050406030204" pitchFamily="18" charset="0"/>
                <a:ea typeface="Cambria" panose="02040503050406030204" pitchFamily="18" charset="0"/>
              </a:rPr>
              <a:t>2.Role of </a:t>
            </a:r>
            <a:r>
              <a:rPr lang="en-US" b="1" dirty="0" err="1">
                <a:latin typeface="Cambria" panose="02040503050406030204" pitchFamily="18" charset="0"/>
                <a:ea typeface="Cambria" panose="02040503050406030204" pitchFamily="18" charset="0"/>
              </a:rPr>
              <a:t>Blockchain</a:t>
            </a:r>
            <a:r>
              <a:rPr lang="en-US" b="1" dirty="0">
                <a:latin typeface="Cambria" panose="02040503050406030204" pitchFamily="18" charset="0"/>
                <a:ea typeface="Cambria" panose="02040503050406030204" pitchFamily="18" charset="0"/>
              </a:rPr>
              <a:t> in Fake Profile Detection:</a:t>
            </a:r>
          </a:p>
          <a:p>
            <a:pPr marL="76200" indent="0" algn="just">
              <a:buNone/>
            </a:pPr>
            <a:r>
              <a:rPr lang="en-US" dirty="0" err="1">
                <a:latin typeface="Cambria" panose="02040503050406030204" pitchFamily="18" charset="0"/>
                <a:ea typeface="Cambria" panose="02040503050406030204" pitchFamily="18" charset="0"/>
              </a:rPr>
              <a:t>Blockchain</a:t>
            </a:r>
            <a:r>
              <a:rPr lang="en-US" dirty="0">
                <a:latin typeface="Cambria" panose="02040503050406030204" pitchFamily="18" charset="0"/>
                <a:ea typeface="Cambria" panose="02040503050406030204" pitchFamily="18" charset="0"/>
              </a:rPr>
              <a:t> technology offers a </a:t>
            </a:r>
            <a:r>
              <a:rPr lang="en-US" b="1" dirty="0">
                <a:latin typeface="Cambria" panose="02040503050406030204" pitchFamily="18" charset="0"/>
                <a:ea typeface="Cambria" panose="02040503050406030204" pitchFamily="18" charset="0"/>
              </a:rPr>
              <a:t>decentralized, immutable, and transparent</a:t>
            </a:r>
            <a:r>
              <a:rPr lang="en-US" dirty="0">
                <a:latin typeface="Cambria" panose="02040503050406030204" pitchFamily="18" charset="0"/>
                <a:ea typeface="Cambria" panose="02040503050406030204" pitchFamily="18" charset="0"/>
              </a:rPr>
              <a:t> approach to combating fake profiles by:</a:t>
            </a:r>
          </a:p>
          <a:p>
            <a:pPr marL="76200" indent="0" algn="just">
              <a:buNone/>
            </a:pPr>
            <a:r>
              <a:rPr lang="en-US" b="1" dirty="0">
                <a:latin typeface="Cambria" panose="02040503050406030204" pitchFamily="18" charset="0"/>
                <a:ea typeface="Cambria" panose="02040503050406030204" pitchFamily="18" charset="0"/>
              </a:rPr>
              <a:t>Identity Verification &amp; Digital Signatures</a:t>
            </a:r>
            <a:r>
              <a:rPr lang="en-US" dirty="0">
                <a:latin typeface="Cambria" panose="02040503050406030204" pitchFamily="18" charset="0"/>
                <a:ea typeface="Cambria" panose="02040503050406030204" pitchFamily="18" charset="0"/>
              </a:rPr>
              <a:t>: </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Users can have verified </a:t>
            </a:r>
            <a:r>
              <a:rPr lang="en-US" dirty="0" err="1">
                <a:latin typeface="Cambria" panose="02040503050406030204" pitchFamily="18" charset="0"/>
                <a:ea typeface="Cambria" panose="02040503050406030204" pitchFamily="18" charset="0"/>
              </a:rPr>
              <a:t>blockchain</a:t>
            </a:r>
            <a:r>
              <a:rPr lang="en-US" dirty="0">
                <a:latin typeface="Cambria" panose="02040503050406030204" pitchFamily="18" charset="0"/>
                <a:ea typeface="Cambria" panose="02040503050406030204" pitchFamily="18" charset="0"/>
              </a:rPr>
              <a:t>-based identities using Decentralized Identity (DID) systems.</a:t>
            </a:r>
          </a:p>
          <a:p>
            <a:pPr marL="76200" indent="0" algn="just">
              <a:buNone/>
            </a:pPr>
            <a:r>
              <a:rPr lang="en-US" b="1" dirty="0">
                <a:latin typeface="Cambria" panose="02040503050406030204" pitchFamily="18" charset="0"/>
                <a:ea typeface="Cambria" panose="02040503050406030204" pitchFamily="18" charset="0"/>
              </a:rPr>
              <a:t>Immutable Data Storage</a:t>
            </a:r>
            <a:r>
              <a:rPr lang="en-US" dirty="0">
                <a:latin typeface="Cambria" panose="02040503050406030204" pitchFamily="18" charset="0"/>
                <a:ea typeface="Cambria" panose="02040503050406030204" pitchFamily="18" charset="0"/>
              </a:rPr>
              <a:t>:</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Fake profile reports stored on </a:t>
            </a:r>
            <a:r>
              <a:rPr lang="en-US" dirty="0" err="1">
                <a:latin typeface="Cambria" panose="02040503050406030204" pitchFamily="18" charset="0"/>
                <a:ea typeface="Cambria" panose="02040503050406030204" pitchFamily="18" charset="0"/>
              </a:rPr>
              <a:t>blockchain</a:t>
            </a:r>
            <a:r>
              <a:rPr lang="en-US" dirty="0">
                <a:latin typeface="Cambria" panose="02040503050406030204" pitchFamily="18" charset="0"/>
                <a:ea typeface="Cambria" panose="02040503050406030204" pitchFamily="18" charset="0"/>
              </a:rPr>
              <a:t> ensure that data is not altered or manipulated.</a:t>
            </a:r>
          </a:p>
          <a:p>
            <a:pPr marL="76200" indent="0" algn="just">
              <a:buNone/>
            </a:pPr>
            <a:r>
              <a:rPr lang="en-US" b="1" dirty="0">
                <a:latin typeface="Cambria" panose="02040503050406030204" pitchFamily="18" charset="0"/>
                <a:ea typeface="Cambria" panose="02040503050406030204" pitchFamily="18" charset="0"/>
              </a:rPr>
              <a:t>Smart Contracts for Automated Actions</a:t>
            </a:r>
            <a:r>
              <a:rPr lang="en-US" dirty="0">
                <a:latin typeface="Cambria" panose="02040503050406030204" pitchFamily="18" charset="0"/>
                <a:ea typeface="Cambria" panose="02040503050406030204" pitchFamily="18" charset="0"/>
              </a:rPr>
              <a:t>: </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Smart contracts can automate fake account flagging and reputation management without centralized control.</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4790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a:t>
            </a:r>
            <a:br>
              <a:rPr lang="en-US" dirty="0">
                <a:latin typeface="Cambria" panose="02040503050406030204" pitchFamily="18" charset="0"/>
                <a:ea typeface="Cambria" panose="02040503050406030204" pitchFamily="18" charset="0"/>
              </a:rPr>
            </a:br>
            <a:endParaRPr lang="en-IN" dirty="0"/>
          </a:p>
        </p:txBody>
      </p:sp>
      <p:sp>
        <p:nvSpPr>
          <p:cNvPr id="3" name="Text Placeholder 2"/>
          <p:cNvSpPr>
            <a:spLocks noGrp="1"/>
          </p:cNvSpPr>
          <p:nvPr>
            <p:ph type="body" idx="1"/>
          </p:nvPr>
        </p:nvSpPr>
        <p:spPr/>
        <p:txBody>
          <a:bodyPr>
            <a:normAutofit/>
          </a:bodyPr>
          <a:lstStyle/>
          <a:p>
            <a:pPr marL="76200" indent="0" algn="just">
              <a:buNone/>
            </a:pPr>
            <a:r>
              <a:rPr lang="en-US" b="1" dirty="0">
                <a:latin typeface="Cambria" panose="02040503050406030204" pitchFamily="18" charset="0"/>
                <a:ea typeface="Cambria" panose="02040503050406030204" pitchFamily="18" charset="0"/>
              </a:rPr>
              <a:t>3.Cybersecurity Measures for Fake Profile Detection</a:t>
            </a:r>
          </a:p>
          <a:p>
            <a:pPr marL="76200" indent="0" algn="just">
              <a:buNone/>
            </a:pPr>
            <a:r>
              <a:rPr lang="en-US" b="1" dirty="0">
                <a:latin typeface="Cambria" panose="02040503050406030204" pitchFamily="18" charset="0"/>
                <a:ea typeface="Cambria" panose="02040503050406030204" pitchFamily="18" charset="0"/>
              </a:rPr>
              <a:t>AI-Powered Behavioral Analysis</a:t>
            </a:r>
            <a:r>
              <a:rPr lang="en-US" dirty="0">
                <a:latin typeface="Cambria" panose="02040503050406030204" pitchFamily="18" charset="0"/>
                <a:ea typeface="Cambria" panose="02040503050406030204" pitchFamily="18" charset="0"/>
              </a:rPr>
              <a:t>: </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AI can analyze suspicious activities (e.g., mass following, fake engagement) to detect anomalies.</a:t>
            </a:r>
          </a:p>
          <a:p>
            <a:pPr marL="76200" indent="0" algn="just">
              <a:buNone/>
            </a:pPr>
            <a:r>
              <a:rPr lang="en-US" b="1" dirty="0">
                <a:latin typeface="Cambria" panose="02040503050406030204" pitchFamily="18" charset="0"/>
                <a:ea typeface="Cambria" panose="02040503050406030204" pitchFamily="18" charset="0"/>
              </a:rPr>
              <a:t>Facial Recognition &amp; Biometric Authentication</a:t>
            </a:r>
            <a:r>
              <a:rPr lang="en-US" dirty="0">
                <a:latin typeface="Cambria" panose="02040503050406030204" pitchFamily="18" charset="0"/>
                <a:ea typeface="Cambria" panose="02040503050406030204" pitchFamily="18" charset="0"/>
              </a:rPr>
              <a:t>:</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 Secure verification can reduce bot-generated and impersonated accounts.</a:t>
            </a:r>
          </a:p>
          <a:p>
            <a:pPr marL="76200" indent="0" algn="just">
              <a:buNone/>
            </a:pPr>
            <a:r>
              <a:rPr lang="en-US" b="1" dirty="0">
                <a:latin typeface="Cambria" panose="02040503050406030204" pitchFamily="18" charset="0"/>
                <a:ea typeface="Cambria" panose="02040503050406030204" pitchFamily="18" charset="0"/>
              </a:rPr>
              <a:t>Machine Learning-Based Fake Profile Detection</a:t>
            </a:r>
            <a:r>
              <a:rPr lang="en-US" dirty="0">
                <a:latin typeface="Cambria" panose="02040503050406030204" pitchFamily="18" charset="0"/>
                <a:ea typeface="Cambria" panose="02040503050406030204" pitchFamily="18" charset="0"/>
              </a:rPr>
              <a:t>:</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 ML models can detect linguistic patterns, profile inconsistencies, and bot behavior.</a:t>
            </a:r>
          </a:p>
          <a:p>
            <a:pPr algn="just">
              <a:buFont typeface="Arial" panose="020B0604020202020204" pitchFamily="34" charset="0"/>
              <a:buChar char="•"/>
            </a:pPr>
            <a:r>
              <a:rPr lang="en-US" b="1" dirty="0">
                <a:latin typeface="Cambria" panose="02040503050406030204" pitchFamily="18" charset="0"/>
                <a:ea typeface="Cambria" panose="02040503050406030204" pitchFamily="18" charset="0"/>
              </a:rPr>
              <a:t>End-to-End Encryption &amp; Zero-Knowledge Proofs (ZKP)</a:t>
            </a:r>
            <a:r>
              <a:rPr lang="en-US" dirty="0">
                <a:latin typeface="Cambria" panose="02040503050406030204" pitchFamily="18" charset="0"/>
                <a:ea typeface="Cambria" panose="02040503050406030204" pitchFamily="18" charset="0"/>
              </a:rPr>
              <a:t>: Ensures privacy while allowing identity verification.</a:t>
            </a:r>
          </a:p>
        </p:txBody>
      </p:sp>
    </p:spTree>
    <p:extLst>
      <p:ext uri="{BB962C8B-B14F-4D97-AF65-F5344CB8AC3E}">
        <p14:creationId xmlns:p14="http://schemas.microsoft.com/office/powerpoint/2010/main" val="378975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9199-110C-3517-2658-2A3A77A3A2C8}"/>
              </a:ext>
            </a:extLst>
          </p:cNvPr>
          <p:cNvSpPr>
            <a:spLocks noGrp="1"/>
          </p:cNvSpPr>
          <p:nvPr>
            <p:ph type="title"/>
          </p:nvPr>
        </p:nvSpPr>
        <p:spPr>
          <a:xfrm>
            <a:off x="812800" y="518249"/>
            <a:ext cx="10668000" cy="487500"/>
          </a:xfrm>
        </p:spPr>
        <p:txBody>
          <a:bodyPr/>
          <a:lstStyle/>
          <a:p>
            <a:r>
              <a:rPr lang="en-US" dirty="0">
                <a:latin typeface="Cambria" panose="02040503050406030204" pitchFamily="18" charset="0"/>
                <a:ea typeface="Cambria" panose="02040503050406030204" pitchFamily="18" charset="0"/>
              </a:rPr>
              <a:t>Timeline of the Project:</a:t>
            </a:r>
            <a:br>
              <a:rPr lang="en-US" dirty="0">
                <a:latin typeface="Cambria" panose="02040503050406030204" pitchFamily="18" charset="0"/>
                <a:ea typeface="Cambria" panose="02040503050406030204" pitchFamily="18" charset="0"/>
              </a:rPr>
            </a:br>
            <a:endParaRPr lang="en-US" dirty="0"/>
          </a:p>
        </p:txBody>
      </p:sp>
      <p:pic>
        <p:nvPicPr>
          <p:cNvPr id="7" name="Picture 6">
            <a:extLst>
              <a:ext uri="{FF2B5EF4-FFF2-40B4-BE49-F238E27FC236}">
                <a16:creationId xmlns:a16="http://schemas.microsoft.com/office/drawing/2014/main" id="{04EC5D16-5A11-D6B6-185F-4EFD3A145B77}"/>
              </a:ext>
            </a:extLst>
          </p:cNvPr>
          <p:cNvPicPr>
            <a:picLocks noChangeAspect="1"/>
          </p:cNvPicPr>
          <p:nvPr/>
        </p:nvPicPr>
        <p:blipFill>
          <a:blip r:embed="rId2"/>
          <a:stretch>
            <a:fillRect/>
          </a:stretch>
        </p:blipFill>
        <p:spPr>
          <a:xfrm>
            <a:off x="2152650" y="1143002"/>
            <a:ext cx="7886700" cy="4953000"/>
          </a:xfrm>
          <a:prstGeom prst="rect">
            <a:avLst/>
          </a:prstGeom>
        </p:spPr>
      </p:pic>
    </p:spTree>
    <p:extLst>
      <p:ext uri="{BB962C8B-B14F-4D97-AF65-F5344CB8AC3E}">
        <p14:creationId xmlns:p14="http://schemas.microsoft.com/office/powerpoint/2010/main" val="393806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1165E510-E83D-81AE-7EF5-6BF11DDAFDC8}"/>
              </a:ext>
            </a:extLst>
          </p:cNvPr>
          <p:cNvSpPr>
            <a:spLocks noChangeArrowheads="1"/>
          </p:cNvSpPr>
          <p:nvPr/>
        </p:nvSpPr>
        <p:spPr bwMode="auto">
          <a:xfrm>
            <a:off x="711201" y="952362"/>
            <a:ext cx="1076959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Sharma, K., &amp; Kumar, S. (2019). "Fake News Detection in Social Media using Blockchain." </a:t>
            </a:r>
            <a:r>
              <a:rPr kumimoji="0" lang="en-US" altLang="en-US" sz="1800" i="1" u="none" strike="noStrike" cap="none" normalizeH="0" baseline="0" dirty="0">
                <a:ln>
                  <a:noFill/>
                </a:ln>
                <a:solidFill>
                  <a:schemeClr val="tx1"/>
                </a:solidFill>
                <a:effectLst/>
                <a:latin typeface="Cambria" panose="02040503050406030204" pitchFamily="18" charset="0"/>
                <a:ea typeface="Cambria" panose="02040503050406030204" pitchFamily="18" charset="0"/>
              </a:rPr>
              <a:t>2019 3rd International Conference on Trends in Electronics and Informatics (ICOEI)</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Tirunelveli, India, pp. 230-234. </a:t>
            </a:r>
            <a:r>
              <a:rPr kumimoji="0" lang="en-US" altLang="en-US" sz="18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doi</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3"/>
              </a:rPr>
              <a:t>10.1109/ICOEI.2019.8862603</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endParaRPr lang="en-US" altLang="en-US" sz="1800" b="1" dirty="0">
              <a:solidFill>
                <a:schemeClr val="tx1"/>
              </a:solidFill>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Malini, M., </a:t>
            </a:r>
            <a:r>
              <a:rPr kumimoji="0" lang="en-US" altLang="en-US" sz="1800" i="0" strike="noStrike" cap="none" normalizeH="0" baseline="0" dirty="0" err="1">
                <a:ln>
                  <a:noFill/>
                </a:ln>
                <a:solidFill>
                  <a:schemeClr val="tx1"/>
                </a:solidFill>
                <a:effectLst/>
                <a:latin typeface="Cambria" panose="02040503050406030204" pitchFamily="18" charset="0"/>
                <a:ea typeface="Cambria" panose="02040503050406030204" pitchFamily="18" charset="0"/>
              </a:rPr>
              <a:t>Manoranjani</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K., </a:t>
            </a:r>
            <a:r>
              <a:rPr kumimoji="0" lang="en-US" altLang="en-US" sz="18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Pandeeswari</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 &amp; </a:t>
            </a:r>
            <a:r>
              <a:rPr kumimoji="0" lang="en-US" altLang="en-US" sz="18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Ragavi</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K. (2024). "Detect Fake Social Media Profiles Using BERT and Blockchain." </a:t>
            </a:r>
            <a:r>
              <a:rPr kumimoji="0" lang="en-US" altLang="en-US" sz="1800"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International Research Journal of Modernization in Engineering Technology and Science</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vol. 6, no. 3, pp. 51271-51278. Available: </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4"/>
              </a:rPr>
              <a:t>https://</a:t>
            </a:r>
            <a:r>
              <a:rPr kumimoji="0" lang="en-US" altLang="en-US" sz="18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hlinkClick r:id="rId4"/>
              </a:rPr>
              <a:t>www.irjmets.com/uploadedfiles/paper/issue_3_march_2024/51271/final/fin_irjmets1711540543.pdf</a:t>
            </a:r>
            <a:endParaRPr lang="en-US" altLang="en-US" sz="1800" b="1" dirty="0">
              <a:solidFill>
                <a:schemeClr val="tx1"/>
              </a:solidFill>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Altshuler, Y., Fire, M., </a:t>
            </a:r>
            <a:r>
              <a:rPr kumimoji="0" lang="en-US" altLang="en-US" sz="18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Shmueli</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E., </a:t>
            </a:r>
            <a:r>
              <a:rPr kumimoji="0" lang="en-US" altLang="en-US" sz="18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Elovici</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Y., &amp; </a:t>
            </a:r>
            <a:r>
              <a:rPr kumimoji="0" lang="en-US" altLang="en-US" sz="18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Bruckstein</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 (2013). "The Social Amplifier—Reaction of Human Communities to Emergencies." </a:t>
            </a:r>
            <a:r>
              <a:rPr kumimoji="0" lang="en-US" altLang="en-US" sz="1800" i="1" u="none" strike="noStrike" cap="none" normalizeH="0" baseline="0" dirty="0">
                <a:ln>
                  <a:noFill/>
                </a:ln>
                <a:solidFill>
                  <a:schemeClr val="tx1"/>
                </a:solidFill>
                <a:effectLst/>
                <a:latin typeface="Cambria" panose="02040503050406030204" pitchFamily="18" charset="0"/>
                <a:ea typeface="Cambria" panose="02040503050406030204" pitchFamily="18" charset="0"/>
              </a:rPr>
              <a:t>Journal of Statistical Physics</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vol. 152, no. 3, pp. 399-418. </a:t>
            </a:r>
            <a:r>
              <a:rPr kumimoji="0" lang="en-US" altLang="en-US" sz="18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doi</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5"/>
              </a:rPr>
              <a:t>10.1007/s10955-013-0724-x</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endParaRPr lang="en-US" altLang="en-US" sz="1800" b="1" dirty="0">
              <a:solidFill>
                <a:schemeClr val="tx1"/>
              </a:solidFill>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Fire, M., Kagan, D., </a:t>
            </a:r>
            <a:r>
              <a:rPr kumimoji="0" lang="en-US" altLang="en-US" sz="18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Elyashar</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 &amp; </a:t>
            </a:r>
            <a:r>
              <a:rPr kumimoji="0" lang="en-US" altLang="en-US" sz="18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Elovici</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Y. (2014). "Friend or Foe? Fake Profile Identification in Online Social Networks." </a:t>
            </a:r>
            <a:r>
              <a:rPr kumimoji="0" lang="en-US" altLang="en-US" sz="1800" i="1" u="none" strike="noStrike" cap="none" normalizeH="0" baseline="0" dirty="0">
                <a:ln>
                  <a:noFill/>
                </a:ln>
                <a:solidFill>
                  <a:schemeClr val="tx1"/>
                </a:solidFill>
                <a:effectLst/>
                <a:latin typeface="Cambria" panose="02040503050406030204" pitchFamily="18" charset="0"/>
                <a:ea typeface="Cambria" panose="02040503050406030204" pitchFamily="18" charset="0"/>
              </a:rPr>
              <a:t>Social Network Analysis and Mining</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vol. 4, no. 1, pp. 1-23. </a:t>
            </a:r>
            <a:r>
              <a:rPr kumimoji="0" lang="en-US" altLang="en-US" sz="18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doi</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6"/>
              </a:rPr>
              <a:t>10.1007/s13278-014-0194-5</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endParaRPr lang="en-US" altLang="en-US" sz="1800" b="1" dirty="0">
              <a:solidFill>
                <a:schemeClr val="tx1"/>
              </a:solidFill>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Fire, M., Goldschmidt, R., &amp; </a:t>
            </a:r>
            <a:r>
              <a:rPr kumimoji="0" lang="en-US" altLang="en-US" sz="18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Elovici</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Y. (2014). "Online Social Networks: Threats and Solutions." </a:t>
            </a:r>
            <a:r>
              <a:rPr kumimoji="0" lang="en-US" altLang="en-US" sz="1800"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Communications Surveys &amp; Tutorials</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vol. 16, no. 4, pp. 2019-2036. </a:t>
            </a:r>
            <a:r>
              <a:rPr kumimoji="0" lang="en-US" altLang="en-US" sz="18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doi</a:t>
            </a:r>
            <a:r>
              <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7"/>
              </a:rPr>
              <a:t>10.1109/COMST.2014.2321628</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 </a:t>
            </a:r>
            <a:r>
              <a:rPr lang="en-IN" dirty="0">
                <a:latin typeface="Cambria" panose="02040503050406030204" pitchFamily="18" charset="0"/>
                <a:ea typeface="Cambria" panose="02040503050406030204" pitchFamily="18" charset="0"/>
              </a:rPr>
              <a:t>Government of Gujarat</a:t>
            </a:r>
            <a:r>
              <a:rPr lang="en-IN"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US" b="1" dirty="0" smtClean="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rPr>
              <a:t>Software</a:t>
            </a:r>
            <a:r>
              <a:rPr lang="en-IN"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US" b="1" dirty="0" smtClean="0">
                <a:latin typeface="Cambria" panose="02040503050406030204" pitchFamily="18" charset="0"/>
                <a:ea typeface="Cambria" panose="02040503050406030204" pitchFamily="18" charset="0"/>
              </a:rPr>
              <a:t>:</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The social life of everyone has become associated with the online social net works. These sites have made a drastic change in the way we pursue our social life. Making friends and keeping in contact with them and their updates has become easier. But with their rapid growth, many problems like fake profiles, online impersonation have also grown. Fake profiles often spam legitimate users, posting inappropriate or illegal content. Several signs can help you spot a social media fake who might be trying to scam your business. Identifying fake social media profiles and taking corrective measures. Expected Output: An Application software that detects the fake social media profile Users: Crime branch and other investigative agencies</a:t>
            </a:r>
            <a:r>
              <a:rPr lang="en-US"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rPr>
              <a:t>Complicated</a:t>
            </a: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F3ACE-0CB7-7B75-9C0D-B4F04F2F47BB}"/>
              </a:ext>
            </a:extLst>
          </p:cNvPr>
          <p:cNvSpPr>
            <a:spLocks noGrp="1"/>
          </p:cNvSpPr>
          <p:nvPr>
            <p:ph type="title"/>
          </p:nvPr>
        </p:nvSpPr>
        <p:spPr/>
        <p:txBody>
          <a:bodyPr/>
          <a:lstStyle/>
          <a:p>
            <a:r>
              <a:rPr lang="en-US" dirty="0"/>
              <a:t>GITHUB LINK</a:t>
            </a:r>
          </a:p>
        </p:txBody>
      </p:sp>
      <p:sp>
        <p:nvSpPr>
          <p:cNvPr id="3" name="Text Placeholder 2">
            <a:extLst>
              <a:ext uri="{FF2B5EF4-FFF2-40B4-BE49-F238E27FC236}">
                <a16:creationId xmlns:a16="http://schemas.microsoft.com/office/drawing/2014/main" id="{D236F2D5-3AA0-2ED6-D866-37CCAB564325}"/>
              </a:ext>
            </a:extLst>
          </p:cNvPr>
          <p:cNvSpPr>
            <a:spLocks noGrp="1"/>
          </p:cNvSpPr>
          <p:nvPr>
            <p:ph type="body" idx="1"/>
          </p:nvPr>
        </p:nvSpPr>
        <p:spPr/>
        <p:txBody>
          <a:bodyPr/>
          <a:lstStyle/>
          <a:p>
            <a:pPr marL="76200" indent="0">
              <a:buNone/>
            </a:pPr>
            <a:r>
              <a:rPr lang="en-US" dirty="0">
                <a:solidFill>
                  <a:srgbClr val="00B0F0"/>
                </a:solidFill>
                <a:latin typeface="Cambria" panose="02040503050406030204" pitchFamily="18" charset="0"/>
                <a:ea typeface="Cambria" panose="02040503050406030204" pitchFamily="18" charset="0"/>
              </a:rPr>
              <a:t>https://github.com/Nagapavan907</a:t>
            </a:r>
            <a:endParaRPr lang="en-US" dirty="0">
              <a:solidFill>
                <a:srgbClr val="00B0F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9974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437198"/>
            <a:ext cx="10668000" cy="487500"/>
          </a:xfrm>
        </p:spPr>
        <p:txBody>
          <a:bodyPr/>
          <a:lstStyle/>
          <a:p>
            <a:r>
              <a:rPr lang="en-US" dirty="0">
                <a:latin typeface="Cambria" panose="02040503050406030204" pitchFamily="18" charset="0"/>
                <a:ea typeface="Cambria" panose="02040503050406030204" pitchFamily="18" charset="0"/>
              </a:rPr>
              <a:t>Analysis of Problem Statement:</a:t>
            </a:r>
            <a:br>
              <a:rPr lang="en-US" dirty="0">
                <a:latin typeface="Cambria" panose="02040503050406030204" pitchFamily="18" charset="0"/>
                <a:ea typeface="Cambria" panose="02040503050406030204" pitchFamily="18" charset="0"/>
              </a:rPr>
            </a:br>
            <a:endParaRPr lang="en-IN" dirty="0"/>
          </a:p>
        </p:txBody>
      </p:sp>
      <p:sp>
        <p:nvSpPr>
          <p:cNvPr id="3" name="Text Placeholder 2"/>
          <p:cNvSpPr>
            <a:spLocks noGrp="1"/>
          </p:cNvSpPr>
          <p:nvPr>
            <p:ph type="body" idx="1"/>
          </p:nvPr>
        </p:nvSpPr>
        <p:spPr/>
        <p:txBody>
          <a:bodyPr>
            <a:normAutofit fontScale="92500" lnSpcReduction="20000"/>
          </a:bodyPr>
          <a:lstStyle/>
          <a:p>
            <a:pPr marL="76200" indent="0" algn="just">
              <a:buNone/>
            </a:pPr>
            <a:r>
              <a:rPr lang="en-US" dirty="0">
                <a:latin typeface="Cambria" panose="02040503050406030204" pitchFamily="18" charset="0"/>
                <a:ea typeface="Cambria" panose="02040503050406030204" pitchFamily="18" charset="0"/>
              </a:rPr>
              <a:t>Increased</a:t>
            </a:r>
            <a:r>
              <a:rPr lang="en-US" dirty="0">
                <a:solidFill>
                  <a:srgbClr val="191919"/>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availability</a:t>
            </a:r>
            <a:r>
              <a:rPr lang="en-US" dirty="0">
                <a:solidFill>
                  <a:srgbClr val="191919"/>
                </a:solidFill>
                <a:latin typeface="Cambria" panose="02040503050406030204" pitchFamily="18" charset="0"/>
                <a:ea typeface="Cambria" panose="02040503050406030204" pitchFamily="18" charset="0"/>
              </a:rPr>
              <a:t> of fake </a:t>
            </a:r>
            <a:r>
              <a:rPr lang="en-US" dirty="0">
                <a:latin typeface="Cambria" panose="02040503050406030204" pitchFamily="18" charset="0"/>
                <a:ea typeface="Cambria" panose="02040503050406030204" pitchFamily="18" charset="0"/>
              </a:rPr>
              <a:t>profiles on </a:t>
            </a:r>
            <a:r>
              <a:rPr lang="en-US" dirty="0">
                <a:solidFill>
                  <a:srgbClr val="191919"/>
                </a:solidFill>
                <a:latin typeface="Cambria" panose="02040503050406030204" pitchFamily="18" charset="0"/>
                <a:ea typeface="Cambria" panose="02040503050406030204" pitchFamily="18" charset="0"/>
              </a:rPr>
              <a:t>social </a:t>
            </a:r>
            <a:r>
              <a:rPr lang="en-US" dirty="0">
                <a:latin typeface="Cambria" panose="02040503050406030204" pitchFamily="18" charset="0"/>
                <a:ea typeface="Cambria" panose="02040503050406030204" pitchFamily="18" charset="0"/>
              </a:rPr>
              <a:t>networks</a:t>
            </a:r>
            <a:r>
              <a:rPr lang="en-US" dirty="0">
                <a:solidFill>
                  <a:srgbClr val="191919"/>
                </a:solidFill>
                <a:latin typeface="Cambria" panose="02040503050406030204" pitchFamily="18" charset="0"/>
                <a:ea typeface="Cambria" panose="02040503050406030204" pitchFamily="18" charset="0"/>
              </a:rPr>
              <a:t> has </a:t>
            </a:r>
            <a:r>
              <a:rPr lang="en-US" dirty="0">
                <a:latin typeface="Cambria" panose="02040503050406030204" pitchFamily="18" charset="0"/>
                <a:ea typeface="Cambria" panose="02040503050406030204" pitchFamily="18" charset="0"/>
              </a:rPr>
              <a:t>been</a:t>
            </a:r>
            <a:r>
              <a:rPr lang="en-US" dirty="0">
                <a:solidFill>
                  <a:srgbClr val="191919"/>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very</a:t>
            </a:r>
            <a:r>
              <a:rPr lang="en-US" dirty="0">
                <a:solidFill>
                  <a:srgbClr val="191919"/>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detrimental</a:t>
            </a:r>
            <a:r>
              <a:rPr lang="en-US" dirty="0">
                <a:solidFill>
                  <a:srgbClr val="191919"/>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to current </a:t>
            </a:r>
            <a:r>
              <a:rPr lang="en-US" dirty="0">
                <a:solidFill>
                  <a:srgbClr val="191919"/>
                </a:solidFill>
                <a:latin typeface="Cambria" panose="02040503050406030204" pitchFamily="18" charset="0"/>
                <a:ea typeface="Cambria" panose="02040503050406030204" pitchFamily="18" charset="0"/>
              </a:rPr>
              <a:t>cybersecurity, </a:t>
            </a:r>
            <a:r>
              <a:rPr lang="en-US" dirty="0">
                <a:latin typeface="Cambria" panose="02040503050406030204" pitchFamily="18" charset="0"/>
                <a:ea typeface="Cambria" panose="02040503050406030204" pitchFamily="18" charset="0"/>
              </a:rPr>
              <a:t>having</a:t>
            </a:r>
            <a:r>
              <a:rPr lang="en-US" dirty="0">
                <a:solidFill>
                  <a:srgbClr val="191919"/>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led </a:t>
            </a:r>
            <a:r>
              <a:rPr lang="en-US" dirty="0">
                <a:solidFill>
                  <a:srgbClr val="191919"/>
                </a:solidFill>
                <a:latin typeface="Cambria" panose="02040503050406030204" pitchFamily="18" charset="0"/>
                <a:ea typeface="Cambria" panose="02040503050406030204" pitchFamily="18" charset="0"/>
              </a:rPr>
              <a:t>to </a:t>
            </a:r>
            <a:r>
              <a:rPr lang="en-US" dirty="0">
                <a:latin typeface="Cambria" panose="02040503050406030204" pitchFamily="18" charset="0"/>
                <a:ea typeface="Cambria" panose="02040503050406030204" pitchFamily="18" charset="0"/>
              </a:rPr>
              <a:t>incidents of </a:t>
            </a:r>
            <a:r>
              <a:rPr lang="en-US" dirty="0">
                <a:solidFill>
                  <a:srgbClr val="191919"/>
                </a:solidFill>
                <a:latin typeface="Cambria" panose="02040503050406030204" pitchFamily="18" charset="0"/>
                <a:ea typeface="Cambria" panose="02040503050406030204" pitchFamily="18" charset="0"/>
              </a:rPr>
              <a:t>misinformation </a:t>
            </a:r>
            <a:r>
              <a:rPr lang="en-US" dirty="0">
                <a:latin typeface="Cambria" panose="02040503050406030204" pitchFamily="18" charset="0"/>
                <a:ea typeface="Cambria" panose="02040503050406030204" pitchFamily="18" charset="0"/>
              </a:rPr>
              <a:t>and </a:t>
            </a:r>
            <a:r>
              <a:rPr lang="en-US" dirty="0">
                <a:solidFill>
                  <a:srgbClr val="191919"/>
                </a:solidFill>
                <a:latin typeface="Cambria" panose="02040503050406030204" pitchFamily="18" charset="0"/>
                <a:ea typeface="Cambria" panose="02040503050406030204" pitchFamily="18" charset="0"/>
              </a:rPr>
              <a:t>financial fraud </a:t>
            </a:r>
            <a:r>
              <a:rPr lang="en-US" dirty="0">
                <a:latin typeface="Cambria" panose="02040503050406030204" pitchFamily="18" charset="0"/>
                <a:ea typeface="Cambria" panose="02040503050406030204" pitchFamily="18" charset="0"/>
              </a:rPr>
              <a:t>with </a:t>
            </a:r>
            <a:r>
              <a:rPr lang="en-US" dirty="0">
                <a:solidFill>
                  <a:srgbClr val="191919"/>
                </a:solidFill>
                <a:latin typeface="Cambria" panose="02040503050406030204" pitchFamily="18" charset="0"/>
                <a:ea typeface="Cambria" panose="02040503050406030204" pitchFamily="18" charset="0"/>
              </a:rPr>
              <a:t>identity theft </a:t>
            </a:r>
            <a:r>
              <a:rPr lang="en-US" dirty="0">
                <a:latin typeface="Cambria" panose="02040503050406030204" pitchFamily="18" charset="0"/>
                <a:ea typeface="Cambria" panose="02040503050406030204" pitchFamily="18" charset="0"/>
              </a:rPr>
              <a:t>besides cyber harassment. Traditional detection uses</a:t>
            </a:r>
            <a:r>
              <a:rPr lang="en-US" dirty="0">
                <a:solidFill>
                  <a:srgbClr val="191919"/>
                </a:solidFill>
                <a:latin typeface="Cambria" panose="02040503050406030204" pitchFamily="18" charset="0"/>
                <a:ea typeface="Cambria" panose="02040503050406030204" pitchFamily="18" charset="0"/>
              </a:rPr>
              <a:t> centralized algorithms </a:t>
            </a:r>
            <a:r>
              <a:rPr lang="en-US" dirty="0">
                <a:latin typeface="Cambria" panose="02040503050406030204" pitchFamily="18" charset="0"/>
                <a:ea typeface="Cambria" panose="02040503050406030204" pitchFamily="18" charset="0"/>
              </a:rPr>
              <a:t>relying</a:t>
            </a:r>
            <a:r>
              <a:rPr lang="en-US" dirty="0">
                <a:solidFill>
                  <a:srgbClr val="191919"/>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on </a:t>
            </a:r>
            <a:r>
              <a:rPr lang="en-US" dirty="0">
                <a:solidFill>
                  <a:srgbClr val="191919"/>
                </a:solidFill>
                <a:latin typeface="Cambria" panose="02040503050406030204" pitchFamily="18" charset="0"/>
                <a:ea typeface="Cambria" panose="02040503050406030204" pitchFamily="18" charset="0"/>
              </a:rPr>
              <a:t>manual </a:t>
            </a:r>
            <a:r>
              <a:rPr lang="en-US" dirty="0">
                <a:latin typeface="Cambria" panose="02040503050406030204" pitchFamily="18" charset="0"/>
                <a:ea typeface="Cambria" panose="02040503050406030204" pitchFamily="18" charset="0"/>
              </a:rPr>
              <a:t>reports</a:t>
            </a:r>
            <a:r>
              <a:rPr lang="en-US" dirty="0">
                <a:solidFill>
                  <a:srgbClr val="191919"/>
                </a:solidFill>
                <a:latin typeface="Cambria" panose="02040503050406030204" pitchFamily="18" charset="0"/>
                <a:ea typeface="Cambria" panose="02040503050406030204" pitchFamily="18" charset="0"/>
              </a:rPr>
              <a:t>, which </a:t>
            </a:r>
            <a:r>
              <a:rPr lang="en-US" dirty="0">
                <a:latin typeface="Cambria" panose="02040503050406030204" pitchFamily="18" charset="0"/>
                <a:ea typeface="Cambria" panose="02040503050406030204" pitchFamily="18" charset="0"/>
              </a:rPr>
              <a:t>might</a:t>
            </a:r>
            <a:r>
              <a:rPr lang="en-US" dirty="0">
                <a:solidFill>
                  <a:srgbClr val="191919"/>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be</a:t>
            </a:r>
            <a:r>
              <a:rPr lang="en-US" dirty="0">
                <a:solidFill>
                  <a:srgbClr val="191919"/>
                </a:solidFill>
                <a:latin typeface="Cambria" panose="02040503050406030204" pitchFamily="18" charset="0"/>
                <a:ea typeface="Cambria" panose="02040503050406030204" pitchFamily="18" charset="0"/>
              </a:rPr>
              <a:t> ineffective</a:t>
            </a:r>
            <a:r>
              <a:rPr lang="en-US" dirty="0">
                <a:latin typeface="Cambria" panose="02040503050406030204" pitchFamily="18" charset="0"/>
                <a:ea typeface="Cambria" panose="02040503050406030204" pitchFamily="18" charset="0"/>
              </a:rPr>
              <a:t> at times</a:t>
            </a:r>
            <a:r>
              <a:rPr lang="en-US" dirty="0">
                <a:solidFill>
                  <a:srgbClr val="191919"/>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fallible</a:t>
            </a:r>
            <a:r>
              <a:rPr lang="en-US" dirty="0">
                <a:solidFill>
                  <a:srgbClr val="191919"/>
                </a:solidFill>
                <a:latin typeface="Cambria" panose="02040503050406030204" pitchFamily="18" charset="0"/>
                <a:ea typeface="Cambria" panose="02040503050406030204" pitchFamily="18" charset="0"/>
              </a:rPr>
              <a:t> to </a:t>
            </a:r>
            <a:r>
              <a:rPr lang="en-US" dirty="0">
                <a:latin typeface="Cambria" panose="02040503050406030204" pitchFamily="18" charset="0"/>
                <a:ea typeface="Cambria" panose="02040503050406030204" pitchFamily="18" charset="0"/>
              </a:rPr>
              <a:t>some </a:t>
            </a:r>
            <a:r>
              <a:rPr lang="en-US" dirty="0">
                <a:solidFill>
                  <a:srgbClr val="191919"/>
                </a:solidFill>
                <a:latin typeface="Cambria" panose="02040503050406030204" pitchFamily="18" charset="0"/>
                <a:ea typeface="Cambria" panose="02040503050406030204" pitchFamily="18" charset="0"/>
              </a:rPr>
              <a:t>manipulation, </a:t>
            </a:r>
            <a:r>
              <a:rPr lang="en-US" dirty="0">
                <a:latin typeface="Cambria" panose="02040503050406030204" pitchFamily="18" charset="0"/>
                <a:ea typeface="Cambria" panose="02040503050406030204" pitchFamily="18" charset="0"/>
              </a:rPr>
              <a:t>or</a:t>
            </a:r>
            <a:r>
              <a:rPr lang="en-US" dirty="0">
                <a:solidFill>
                  <a:srgbClr val="191919"/>
                </a:solidFill>
                <a:latin typeface="Cambria" panose="02040503050406030204" pitchFamily="18" charset="0"/>
                <a:ea typeface="Cambria" panose="02040503050406030204" pitchFamily="18" charset="0"/>
              </a:rPr>
              <a:t> slow </a:t>
            </a:r>
            <a:r>
              <a:rPr lang="en-US" dirty="0">
                <a:latin typeface="Cambria" panose="02040503050406030204" pitchFamily="18" charset="0"/>
                <a:ea typeface="Cambria" panose="02040503050406030204" pitchFamily="18" charset="0"/>
              </a:rPr>
              <a:t>in</a:t>
            </a:r>
            <a:r>
              <a:rPr lang="en-US" dirty="0">
                <a:solidFill>
                  <a:srgbClr val="191919"/>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reactions</a:t>
            </a:r>
            <a:r>
              <a:rPr lang="en-US" dirty="0">
                <a:solidFill>
                  <a:srgbClr val="191919"/>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Besides that</a:t>
            </a:r>
            <a:r>
              <a:rPr lang="en-US" dirty="0">
                <a:solidFill>
                  <a:srgbClr val="191919"/>
                </a:solidFill>
                <a:latin typeface="Cambria" panose="02040503050406030204" pitchFamily="18" charset="0"/>
                <a:ea typeface="Cambria" panose="02040503050406030204" pitchFamily="18" charset="0"/>
              </a:rPr>
              <a:t>, lack of transparency in </a:t>
            </a:r>
            <a:r>
              <a:rPr lang="en-US" dirty="0">
                <a:latin typeface="Cambria" panose="02040503050406030204" pitchFamily="18" charset="0"/>
                <a:ea typeface="Cambria" panose="02040503050406030204" pitchFamily="18" charset="0"/>
              </a:rPr>
              <a:t>managing</a:t>
            </a:r>
            <a:r>
              <a:rPr lang="en-US" dirty="0">
                <a:solidFill>
                  <a:srgbClr val="191919"/>
                </a:solidFill>
                <a:latin typeface="Cambria" panose="02040503050406030204" pitchFamily="18" charset="0"/>
                <a:ea typeface="Cambria" panose="02040503050406030204" pitchFamily="18" charset="0"/>
              </a:rPr>
              <a:t> reports and </a:t>
            </a:r>
            <a:r>
              <a:rPr lang="en-US" dirty="0">
                <a:latin typeface="Cambria" panose="02040503050406030204" pitchFamily="18" charset="0"/>
                <a:ea typeface="Cambria" panose="02040503050406030204" pitchFamily="18" charset="0"/>
              </a:rPr>
              <a:t>even identifying fake accounts creates trust amongst</a:t>
            </a:r>
            <a:r>
              <a:rPr lang="en-US" dirty="0">
                <a:solidFill>
                  <a:srgbClr val="191919"/>
                </a:solidFill>
                <a:latin typeface="Cambria" panose="02040503050406030204" pitchFamily="18" charset="0"/>
                <a:ea typeface="Cambria" panose="02040503050406030204" pitchFamily="18" charset="0"/>
              </a:rPr>
              <a:t> users.</a:t>
            </a:r>
          </a:p>
          <a:p>
            <a:pPr marL="76200" indent="0" algn="just">
              <a:buNone/>
            </a:pPr>
            <a:endParaRPr lang="en-US" dirty="0" smtClean="0">
              <a:solidFill>
                <a:srgbClr val="191919"/>
              </a:solidFill>
              <a:latin typeface="Open Sans" panose="020B0606030504020204" pitchFamily="34" charset="0"/>
            </a:endParaRPr>
          </a:p>
          <a:p>
            <a:pPr marL="76200" indent="0" algn="just">
              <a:buNone/>
            </a:pPr>
            <a:r>
              <a:rPr lang="en-US" b="1" dirty="0" smtClean="0">
                <a:latin typeface="Cambria" panose="02040503050406030204" pitchFamily="18" charset="0"/>
                <a:ea typeface="Cambria" panose="02040503050406030204" pitchFamily="18" charset="0"/>
              </a:rPr>
              <a:t>Challenges </a:t>
            </a:r>
            <a:r>
              <a:rPr lang="en-US" b="1" dirty="0">
                <a:latin typeface="Cambria" panose="02040503050406030204" pitchFamily="18" charset="0"/>
                <a:ea typeface="Cambria" panose="02040503050406030204" pitchFamily="18" charset="0"/>
              </a:rPr>
              <a:t>to Address</a:t>
            </a:r>
            <a:r>
              <a:rPr lang="en-US" b="1" dirty="0" smtClean="0">
                <a:latin typeface="Cambria" panose="02040503050406030204" pitchFamily="18" charset="0"/>
                <a:ea typeface="Cambria" panose="02040503050406030204" pitchFamily="18" charset="0"/>
              </a:rPr>
              <a:t>:</a:t>
            </a:r>
          </a:p>
          <a:p>
            <a:pPr marL="76200" indent="0" algn="just">
              <a:buNone/>
            </a:pPr>
            <a:endParaRPr lang="en-US" b="1" dirty="0">
              <a:latin typeface="Cambria" panose="02040503050406030204" pitchFamily="18" charset="0"/>
              <a:ea typeface="Cambria" panose="02040503050406030204" pitchFamily="18" charset="0"/>
            </a:endParaRPr>
          </a:p>
          <a:p>
            <a:pPr algn="just">
              <a:buFont typeface="+mj-lt"/>
              <a:buAutoNum type="arabicPeriod"/>
            </a:pPr>
            <a:r>
              <a:rPr lang="en-US" sz="2200" b="1" dirty="0" smtClean="0">
                <a:latin typeface="Cambria" panose="02040503050406030204" pitchFamily="18" charset="0"/>
                <a:ea typeface="Cambria" panose="02040503050406030204" pitchFamily="18" charset="0"/>
              </a:rPr>
              <a:t>Decentralization &amp; Transparency: </a:t>
            </a:r>
            <a:r>
              <a:rPr lang="en-US" dirty="0" smtClean="0">
                <a:latin typeface="Cambria" panose="02040503050406030204" pitchFamily="18" charset="0"/>
                <a:ea typeface="Cambria" panose="02040503050406030204" pitchFamily="18" charset="0"/>
              </a:rPr>
              <a:t>Traditional social media platforms handle fake account reports in a       centralized manner, leading to concerns over bias, inefficiency, and data manipulation.</a:t>
            </a:r>
          </a:p>
          <a:p>
            <a:pPr marL="76200" indent="0" algn="just">
              <a:buNone/>
            </a:pPr>
            <a:r>
              <a:rPr lang="en-US" sz="2200" b="1" dirty="0" smtClean="0">
                <a:latin typeface="Cambria" panose="02040503050406030204" pitchFamily="18" charset="0"/>
                <a:ea typeface="Cambria" panose="02040503050406030204" pitchFamily="18" charset="0"/>
              </a:rPr>
              <a:t>2</a:t>
            </a:r>
            <a:r>
              <a:rPr lang="en-US" sz="2200" dirty="0" smtClean="0">
                <a:latin typeface="Cambria" panose="02040503050406030204" pitchFamily="18" charset="0"/>
                <a:ea typeface="Cambria" panose="02040503050406030204" pitchFamily="18" charset="0"/>
              </a:rPr>
              <a:t>.  </a:t>
            </a:r>
            <a:r>
              <a:rPr lang="en-US" sz="2200" b="1" dirty="0" smtClean="0">
                <a:latin typeface="Cambria" panose="02040503050406030204" pitchFamily="18" charset="0"/>
                <a:ea typeface="Cambria" panose="02040503050406030204" pitchFamily="18" charset="0"/>
              </a:rPr>
              <a:t>Identity Verification &amp; Authentication:</a:t>
            </a:r>
          </a:p>
          <a:p>
            <a:pPr marL="76200" indent="0" algn="just">
              <a:buNone/>
            </a:pPr>
            <a:r>
              <a:rPr lang="en-US" dirty="0" smtClean="0">
                <a:latin typeface="Cambria" panose="02040503050406030204" pitchFamily="18" charset="0"/>
                <a:ea typeface="Cambria" panose="02040503050406030204" pitchFamily="18" charset="0"/>
              </a:rPr>
              <a:t>    Ensuring </a:t>
            </a:r>
            <a:r>
              <a:rPr lang="en-US" dirty="0">
                <a:latin typeface="Cambria" panose="02040503050406030204" pitchFamily="18" charset="0"/>
                <a:ea typeface="Cambria" panose="02040503050406030204" pitchFamily="18" charset="0"/>
              </a:rPr>
              <a:t>that social media users are legitimate without compromising their privacy.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7648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a:t>
            </a:r>
            <a:br>
              <a:rPr lang="en-US" dirty="0">
                <a:latin typeface="Cambria" panose="02040503050406030204" pitchFamily="18" charset="0"/>
                <a:ea typeface="Cambria" panose="02040503050406030204" pitchFamily="18" charset="0"/>
              </a:rPr>
            </a:br>
            <a:endParaRPr lang="en-IN" dirty="0"/>
          </a:p>
        </p:txBody>
      </p:sp>
      <p:sp>
        <p:nvSpPr>
          <p:cNvPr id="3" name="Text Placeholder 2"/>
          <p:cNvSpPr>
            <a:spLocks noGrp="1"/>
          </p:cNvSpPr>
          <p:nvPr>
            <p:ph type="body" idx="1"/>
          </p:nvPr>
        </p:nvSpPr>
        <p:spPr/>
        <p:txBody>
          <a:bodyPr/>
          <a:lstStyle/>
          <a:p>
            <a:pPr marL="0" lvl="0" indent="0" algn="just" eaLnBrk="0" fontAlgn="base" hangingPunct="0">
              <a:spcBef>
                <a:spcPct val="0"/>
              </a:spcBef>
              <a:spcAft>
                <a:spcPct val="0"/>
              </a:spcAft>
              <a:buClrTx/>
              <a:buSzTx/>
              <a:buNone/>
            </a:pPr>
            <a:r>
              <a:rPr lang="en-US" altLang="en-US" b="1" dirty="0">
                <a:solidFill>
                  <a:schemeClr val="tx1"/>
                </a:solidFill>
                <a:latin typeface="Cambria" panose="02040503050406030204" pitchFamily="18" charset="0"/>
                <a:ea typeface="Cambria" panose="02040503050406030204" pitchFamily="18" charset="0"/>
              </a:rPr>
              <a:t>3</a:t>
            </a:r>
            <a:r>
              <a:rPr lang="en-US" altLang="en-US" b="1" dirty="0" smtClean="0">
                <a:solidFill>
                  <a:schemeClr val="tx1"/>
                </a:solidFill>
                <a:latin typeface="Cambria" panose="02040503050406030204" pitchFamily="18" charset="0"/>
                <a:ea typeface="Cambria" panose="02040503050406030204" pitchFamily="18" charset="0"/>
              </a:rPr>
              <a:t>. Tamper-proof </a:t>
            </a:r>
            <a:r>
              <a:rPr lang="en-US" altLang="en-US" b="1" dirty="0">
                <a:solidFill>
                  <a:schemeClr val="tx1"/>
                </a:solidFill>
                <a:latin typeface="Cambria" panose="02040503050406030204" pitchFamily="18" charset="0"/>
                <a:ea typeface="Cambria" panose="02040503050406030204" pitchFamily="18" charset="0"/>
              </a:rPr>
              <a:t>Evidence &amp; Reporting</a:t>
            </a:r>
            <a:r>
              <a:rPr lang="en-US" altLang="en-US" dirty="0">
                <a:solidFill>
                  <a:schemeClr val="tx1"/>
                </a:solidFill>
                <a:latin typeface="Cambria" panose="02040503050406030204" pitchFamily="18" charset="0"/>
                <a:ea typeface="Cambria" panose="02040503050406030204" pitchFamily="18" charset="0"/>
              </a:rPr>
              <a:t>:</a:t>
            </a:r>
          </a:p>
          <a:p>
            <a:pPr marL="0" lvl="0" indent="0" algn="just" eaLnBrk="0" fontAlgn="base" hangingPunct="0">
              <a:spcBef>
                <a:spcPct val="0"/>
              </a:spcBef>
              <a:spcAft>
                <a:spcPct val="0"/>
              </a:spcAft>
              <a:buClrTx/>
              <a:buSzTx/>
              <a:buNone/>
            </a:pPr>
            <a:r>
              <a:rPr lang="en-US" altLang="en-US" dirty="0" smtClean="0">
                <a:solidFill>
                  <a:schemeClr val="tx1"/>
                </a:solidFill>
                <a:latin typeface="Cambria" panose="02040503050406030204" pitchFamily="18" charset="0"/>
                <a:ea typeface="Cambria" panose="02040503050406030204" pitchFamily="18" charset="0"/>
              </a:rPr>
              <a:t>Fake </a:t>
            </a:r>
            <a:r>
              <a:rPr lang="en-US" altLang="en-US" dirty="0">
                <a:solidFill>
                  <a:schemeClr val="tx1"/>
                </a:solidFill>
                <a:latin typeface="Cambria" panose="02040503050406030204" pitchFamily="18" charset="0"/>
                <a:ea typeface="Cambria" panose="02040503050406030204" pitchFamily="18" charset="0"/>
              </a:rPr>
              <a:t>profile reports often lack transparency and can be manipulated or </a:t>
            </a:r>
            <a:r>
              <a:rPr lang="en-US" altLang="en-US" dirty="0" smtClean="0">
                <a:solidFill>
                  <a:schemeClr val="tx1"/>
                </a:solidFill>
                <a:latin typeface="Cambria" panose="02040503050406030204" pitchFamily="18" charset="0"/>
                <a:ea typeface="Cambria" panose="02040503050406030204" pitchFamily="18" charset="0"/>
              </a:rPr>
              <a:t>      ignored </a:t>
            </a:r>
            <a:r>
              <a:rPr lang="en-US" altLang="en-US" dirty="0">
                <a:solidFill>
                  <a:schemeClr val="tx1"/>
                </a:solidFill>
                <a:latin typeface="Cambria" panose="02040503050406030204" pitchFamily="18" charset="0"/>
                <a:ea typeface="Cambria" panose="02040503050406030204" pitchFamily="18" charset="0"/>
              </a:rPr>
              <a:t>by platform administrators.</a:t>
            </a:r>
          </a:p>
          <a:p>
            <a:pPr marL="0" lvl="0" indent="0" algn="just" eaLnBrk="0" fontAlgn="base" hangingPunct="0">
              <a:spcBef>
                <a:spcPct val="0"/>
              </a:spcBef>
              <a:spcAft>
                <a:spcPct val="0"/>
              </a:spcAft>
              <a:buClrTx/>
              <a:buSzTx/>
              <a:buFontTx/>
              <a:buChar char="•"/>
            </a:pPr>
            <a:endParaRPr lang="en-US" altLang="en-US" dirty="0">
              <a:solidFill>
                <a:schemeClr val="tx1"/>
              </a:solidFill>
              <a:latin typeface="Cambria" panose="02040503050406030204" pitchFamily="18" charset="0"/>
              <a:ea typeface="Cambria" panose="02040503050406030204" pitchFamily="18" charset="0"/>
            </a:endParaRPr>
          </a:p>
          <a:p>
            <a:pPr marL="0" lvl="0" indent="0" algn="just" eaLnBrk="0" fontAlgn="base" hangingPunct="0">
              <a:spcBef>
                <a:spcPct val="0"/>
              </a:spcBef>
              <a:spcAft>
                <a:spcPct val="0"/>
              </a:spcAft>
              <a:buClrTx/>
              <a:buSzTx/>
              <a:buNone/>
            </a:pPr>
            <a:r>
              <a:rPr lang="en-US" altLang="en-US" b="1" dirty="0">
                <a:solidFill>
                  <a:schemeClr val="tx1"/>
                </a:solidFill>
                <a:latin typeface="Cambria" panose="02040503050406030204" pitchFamily="18" charset="0"/>
                <a:ea typeface="Cambria" panose="02040503050406030204" pitchFamily="18" charset="0"/>
              </a:rPr>
              <a:t>4</a:t>
            </a:r>
            <a:r>
              <a:rPr lang="en-US" altLang="en-US" b="1" dirty="0" smtClean="0">
                <a:solidFill>
                  <a:schemeClr val="tx1"/>
                </a:solidFill>
                <a:latin typeface="Cambria" panose="02040503050406030204" pitchFamily="18" charset="0"/>
                <a:ea typeface="Cambria" panose="02040503050406030204" pitchFamily="18" charset="0"/>
              </a:rPr>
              <a:t>. Real-time </a:t>
            </a:r>
            <a:r>
              <a:rPr lang="en-US" altLang="en-US" b="1" dirty="0">
                <a:solidFill>
                  <a:schemeClr val="tx1"/>
                </a:solidFill>
                <a:latin typeface="Cambria" panose="02040503050406030204" pitchFamily="18" charset="0"/>
                <a:ea typeface="Cambria" panose="02040503050406030204" pitchFamily="18" charset="0"/>
              </a:rPr>
              <a:t>Detection &amp; Response</a:t>
            </a:r>
            <a:r>
              <a:rPr lang="en-US" altLang="en-US" dirty="0">
                <a:solidFill>
                  <a:schemeClr val="tx1"/>
                </a:solidFill>
                <a:latin typeface="Cambria" panose="02040503050406030204" pitchFamily="18" charset="0"/>
                <a:ea typeface="Cambria" panose="02040503050406030204" pitchFamily="18" charset="0"/>
              </a:rPr>
              <a:t>:</a:t>
            </a:r>
          </a:p>
          <a:p>
            <a:pPr marL="0" lvl="0" indent="0" algn="just" eaLnBrk="0" fontAlgn="base" hangingPunct="0">
              <a:spcBef>
                <a:spcPct val="0"/>
              </a:spcBef>
              <a:spcAft>
                <a:spcPct val="0"/>
              </a:spcAft>
              <a:buClrTx/>
              <a:buSzTx/>
              <a:buNone/>
            </a:pPr>
            <a:r>
              <a:rPr lang="en-US" altLang="en-US" dirty="0" smtClean="0">
                <a:solidFill>
                  <a:schemeClr val="tx1"/>
                </a:solidFill>
                <a:latin typeface="Cambria" panose="02040503050406030204" pitchFamily="18" charset="0"/>
                <a:ea typeface="Cambria" panose="02040503050406030204" pitchFamily="18" charset="0"/>
              </a:rPr>
              <a:t>AI-powered </a:t>
            </a:r>
            <a:r>
              <a:rPr lang="en-US" altLang="en-US" dirty="0">
                <a:solidFill>
                  <a:schemeClr val="tx1"/>
                </a:solidFill>
                <a:latin typeface="Cambria" panose="02040503050406030204" pitchFamily="18" charset="0"/>
                <a:ea typeface="Cambria" panose="02040503050406030204" pitchFamily="18" charset="0"/>
              </a:rPr>
              <a:t>fake profile detection must be secure, efficient, and resistant to </a:t>
            </a:r>
            <a:r>
              <a:rPr lang="en-US" altLang="en-US" dirty="0" smtClean="0">
                <a:solidFill>
                  <a:schemeClr val="tx1"/>
                </a:solidFill>
                <a:latin typeface="Cambria" panose="02040503050406030204" pitchFamily="18" charset="0"/>
                <a:ea typeface="Cambria" panose="02040503050406030204" pitchFamily="18" charset="0"/>
              </a:rPr>
              <a:t>  adversarial </a:t>
            </a:r>
            <a:r>
              <a:rPr lang="en-US" altLang="en-US" dirty="0">
                <a:solidFill>
                  <a:schemeClr val="tx1"/>
                </a:solidFill>
                <a:latin typeface="Cambria" panose="02040503050406030204" pitchFamily="18" charset="0"/>
                <a:ea typeface="Cambria" panose="02040503050406030204" pitchFamily="18" charset="0"/>
              </a:rPr>
              <a:t>attacks.</a:t>
            </a:r>
          </a:p>
          <a:p>
            <a:pPr marL="0" lvl="0" indent="0" algn="just" eaLnBrk="0" fontAlgn="base" hangingPunct="0">
              <a:spcBef>
                <a:spcPct val="0"/>
              </a:spcBef>
              <a:spcAft>
                <a:spcPct val="0"/>
              </a:spcAft>
              <a:buClrTx/>
              <a:buSzTx/>
              <a:buFontTx/>
              <a:buChar char="•"/>
            </a:pPr>
            <a:endParaRPr lang="en-US" altLang="en-US" dirty="0">
              <a:solidFill>
                <a:schemeClr val="tx1"/>
              </a:solidFill>
              <a:latin typeface="Cambria" panose="02040503050406030204" pitchFamily="18" charset="0"/>
              <a:ea typeface="Cambria" panose="02040503050406030204" pitchFamily="18" charset="0"/>
            </a:endParaRPr>
          </a:p>
          <a:p>
            <a:pPr marL="0" lvl="0" indent="0" algn="just" eaLnBrk="0" fontAlgn="base" hangingPunct="0">
              <a:spcBef>
                <a:spcPct val="0"/>
              </a:spcBef>
              <a:spcAft>
                <a:spcPct val="0"/>
              </a:spcAft>
              <a:buClrTx/>
              <a:buSzTx/>
              <a:buNone/>
            </a:pPr>
            <a:r>
              <a:rPr lang="en-US" altLang="en-US" b="1" dirty="0" smtClean="0">
                <a:solidFill>
                  <a:schemeClr val="tx1"/>
                </a:solidFill>
                <a:latin typeface="Cambria" panose="02040503050406030204" pitchFamily="18" charset="0"/>
                <a:ea typeface="Cambria" panose="02040503050406030204" pitchFamily="18" charset="0"/>
              </a:rPr>
              <a:t>5. Cybersecurity </a:t>
            </a:r>
            <a:r>
              <a:rPr lang="en-US" altLang="en-US" b="1" dirty="0">
                <a:solidFill>
                  <a:schemeClr val="tx1"/>
                </a:solidFill>
                <a:latin typeface="Cambria" panose="02040503050406030204" pitchFamily="18" charset="0"/>
                <a:ea typeface="Cambria" panose="02040503050406030204" pitchFamily="18" charset="0"/>
              </a:rPr>
              <a:t>&amp; Data Privacy</a:t>
            </a:r>
            <a:r>
              <a:rPr lang="en-US" altLang="en-US" dirty="0">
                <a:solidFill>
                  <a:schemeClr val="tx1"/>
                </a:solidFill>
                <a:latin typeface="Cambria" panose="02040503050406030204" pitchFamily="18" charset="0"/>
                <a:ea typeface="Cambria" panose="02040503050406030204" pitchFamily="18" charset="0"/>
              </a:rPr>
              <a:t>:</a:t>
            </a:r>
          </a:p>
          <a:p>
            <a:pPr marL="0" lvl="0" indent="0" algn="just" eaLnBrk="0" fontAlgn="base" hangingPunct="0">
              <a:spcBef>
                <a:spcPct val="0"/>
              </a:spcBef>
              <a:spcAft>
                <a:spcPct val="0"/>
              </a:spcAft>
              <a:buClrTx/>
              <a:buSzTx/>
              <a:buNone/>
            </a:pPr>
            <a:r>
              <a:rPr lang="en-US" altLang="en-US" dirty="0" smtClean="0">
                <a:solidFill>
                  <a:schemeClr val="tx1"/>
                </a:solidFill>
                <a:latin typeface="Cambria" panose="02040503050406030204" pitchFamily="18" charset="0"/>
                <a:ea typeface="Cambria" panose="02040503050406030204" pitchFamily="18" charset="0"/>
              </a:rPr>
              <a:t>Protecting </a:t>
            </a:r>
            <a:r>
              <a:rPr lang="en-US" altLang="en-US" dirty="0">
                <a:solidFill>
                  <a:schemeClr val="tx1"/>
                </a:solidFill>
                <a:latin typeface="Cambria" panose="02040503050406030204" pitchFamily="18" charset="0"/>
                <a:ea typeface="Cambria" panose="02040503050406030204" pitchFamily="18" charset="0"/>
              </a:rPr>
              <a:t>user identities and personal data from exposure while preventing </a:t>
            </a:r>
            <a:r>
              <a:rPr lang="en-US" altLang="en-US" dirty="0" smtClean="0">
                <a:solidFill>
                  <a:schemeClr val="tx1"/>
                </a:solidFill>
                <a:latin typeface="Cambria" panose="02040503050406030204" pitchFamily="18" charset="0"/>
                <a:ea typeface="Cambria" panose="02040503050406030204" pitchFamily="18" charset="0"/>
              </a:rPr>
              <a:t>  </a:t>
            </a:r>
            <a:r>
              <a:rPr lang="en-US" altLang="en-US" dirty="0" err="1" smtClean="0">
                <a:solidFill>
                  <a:schemeClr val="tx1"/>
                </a:solidFill>
                <a:latin typeface="Cambria" panose="02040503050406030204" pitchFamily="18" charset="0"/>
                <a:ea typeface="Cambria" panose="02040503050406030204" pitchFamily="18" charset="0"/>
              </a:rPr>
              <a:t>deepfake</a:t>
            </a:r>
            <a:r>
              <a:rPr lang="en-US" altLang="en-US" dirty="0" smtClean="0">
                <a:solidFill>
                  <a:schemeClr val="tx1"/>
                </a:solidFill>
                <a:latin typeface="Cambria" panose="02040503050406030204" pitchFamily="18" charset="0"/>
                <a:ea typeface="Cambria" panose="02040503050406030204" pitchFamily="18" charset="0"/>
              </a:rPr>
              <a:t>-based </a:t>
            </a:r>
            <a:r>
              <a:rPr lang="en-US" altLang="en-US" dirty="0">
                <a:solidFill>
                  <a:schemeClr val="tx1"/>
                </a:solidFill>
                <a:latin typeface="Cambria" panose="02040503050406030204" pitchFamily="18" charset="0"/>
                <a:ea typeface="Cambria" panose="02040503050406030204" pitchFamily="18" charset="0"/>
              </a:rPr>
              <a:t>identity fraud. </a:t>
            </a:r>
          </a:p>
          <a:p>
            <a:pPr marL="76200" indent="0">
              <a:buNone/>
            </a:pPr>
            <a:endParaRPr lang="en-IN" dirty="0"/>
          </a:p>
        </p:txBody>
      </p:sp>
    </p:spTree>
    <p:extLst>
      <p:ext uri="{BB962C8B-B14F-4D97-AF65-F5344CB8AC3E}">
        <p14:creationId xmlns:p14="http://schemas.microsoft.com/office/powerpoint/2010/main" val="144341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a:t>
            </a:r>
            <a:br>
              <a:rPr lang="en-US" dirty="0">
                <a:latin typeface="Cambria" panose="02040503050406030204" pitchFamily="18" charset="0"/>
                <a:ea typeface="Cambria" panose="02040503050406030204" pitchFamily="18" charset="0"/>
              </a:rPr>
            </a:br>
            <a:endParaRPr lang="en-IN" dirty="0"/>
          </a:p>
        </p:txBody>
      </p:sp>
      <p:sp>
        <p:nvSpPr>
          <p:cNvPr id="3" name="Text Placeholder 2"/>
          <p:cNvSpPr>
            <a:spLocks noGrp="1"/>
          </p:cNvSpPr>
          <p:nvPr>
            <p:ph type="body" idx="1"/>
          </p:nvPr>
        </p:nvSpPr>
        <p:spPr/>
        <p:txBody>
          <a:bodyPr>
            <a:normAutofit/>
          </a:bodyPr>
          <a:lstStyle/>
          <a:p>
            <a:pPr marL="76200" indent="0" algn="just">
              <a:buNone/>
            </a:pPr>
            <a:r>
              <a:rPr lang="en-US" sz="2600" b="1" dirty="0">
                <a:latin typeface="Cambria" panose="02040503050406030204" pitchFamily="18" charset="0"/>
                <a:ea typeface="Cambria" panose="02040503050406030204" pitchFamily="18" charset="0"/>
              </a:rPr>
              <a:t>Proposed Solution:</a:t>
            </a:r>
          </a:p>
          <a:p>
            <a:pPr marL="76200" indent="0" algn="just">
              <a:buNone/>
            </a:pPr>
            <a:r>
              <a:rPr lang="en-US" dirty="0">
                <a:latin typeface="Cambria" panose="02040503050406030204" pitchFamily="18" charset="0"/>
                <a:ea typeface="Cambria" panose="02040503050406030204" pitchFamily="18" charset="0"/>
              </a:rPr>
              <a:t>A </a:t>
            </a:r>
            <a:r>
              <a:rPr lang="en-US" b="1" dirty="0" err="1">
                <a:latin typeface="Cambria" panose="02040503050406030204" pitchFamily="18" charset="0"/>
                <a:ea typeface="Cambria" panose="02040503050406030204" pitchFamily="18" charset="0"/>
              </a:rPr>
              <a:t>Blockchain</a:t>
            </a:r>
            <a:r>
              <a:rPr lang="en-US" b="1" dirty="0">
                <a:latin typeface="Cambria" panose="02040503050406030204" pitchFamily="18" charset="0"/>
                <a:ea typeface="Cambria" panose="02040503050406030204" pitchFamily="18" charset="0"/>
              </a:rPr>
              <a:t>-powered Fake Profile Detection &amp; Reporting System</a:t>
            </a:r>
            <a:r>
              <a:rPr lang="en-US" dirty="0">
                <a:latin typeface="Cambria" panose="02040503050406030204" pitchFamily="18" charset="0"/>
                <a:ea typeface="Cambria" panose="02040503050406030204" pitchFamily="18" charset="0"/>
              </a:rPr>
              <a:t> combined with </a:t>
            </a:r>
            <a:r>
              <a:rPr lang="en-US" b="1" dirty="0">
                <a:latin typeface="Cambria" panose="02040503050406030204" pitchFamily="18" charset="0"/>
                <a:ea typeface="Cambria" panose="02040503050406030204" pitchFamily="18" charset="0"/>
              </a:rPr>
              <a:t>Cybersecurity measures</a:t>
            </a:r>
            <a:r>
              <a:rPr lang="en-US" dirty="0">
                <a:latin typeface="Cambria" panose="02040503050406030204" pitchFamily="18" charset="0"/>
                <a:ea typeface="Cambria" panose="02040503050406030204" pitchFamily="18" charset="0"/>
              </a:rPr>
              <a:t> such as AI-based identity verification, cryptographic hashing, and decentralized consensus mechanisms can enhance social media security. The solution would:</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Use </a:t>
            </a:r>
            <a:r>
              <a:rPr lang="en-US" b="1" dirty="0" err="1">
                <a:latin typeface="Cambria" panose="02040503050406030204" pitchFamily="18" charset="0"/>
                <a:ea typeface="Cambria" panose="02040503050406030204" pitchFamily="18" charset="0"/>
              </a:rPr>
              <a:t>blockchain's</a:t>
            </a:r>
            <a:r>
              <a:rPr lang="en-US" b="1" dirty="0">
                <a:latin typeface="Cambria" panose="02040503050406030204" pitchFamily="18" charset="0"/>
                <a:ea typeface="Cambria" panose="02040503050406030204" pitchFamily="18" charset="0"/>
              </a:rPr>
              <a:t> immutability</a:t>
            </a:r>
            <a:r>
              <a:rPr lang="en-US" dirty="0">
                <a:latin typeface="Cambria" panose="02040503050406030204" pitchFamily="18" charset="0"/>
                <a:ea typeface="Cambria" panose="02040503050406030204" pitchFamily="18" charset="0"/>
              </a:rPr>
              <a:t> to store verified reports of fake profiles.</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Employ </a:t>
            </a:r>
            <a:r>
              <a:rPr lang="en-US" b="1" dirty="0">
                <a:latin typeface="Cambria" panose="02040503050406030204" pitchFamily="18" charset="0"/>
                <a:ea typeface="Cambria" panose="02040503050406030204" pitchFamily="18" charset="0"/>
              </a:rPr>
              <a:t>smart contracts</a:t>
            </a:r>
            <a:r>
              <a:rPr lang="en-US" dirty="0">
                <a:latin typeface="Cambria" panose="02040503050406030204" pitchFamily="18" charset="0"/>
                <a:ea typeface="Cambria" panose="02040503050406030204" pitchFamily="18" charset="0"/>
              </a:rPr>
              <a:t> to automate and reward legitimate reporting.</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Utilize </a:t>
            </a:r>
            <a:r>
              <a:rPr lang="en-US" b="1" dirty="0">
                <a:latin typeface="Cambria" panose="02040503050406030204" pitchFamily="18" charset="0"/>
                <a:ea typeface="Cambria" panose="02040503050406030204" pitchFamily="18" charset="0"/>
              </a:rPr>
              <a:t>AI-driven cybersecurity techniques</a:t>
            </a:r>
            <a:r>
              <a:rPr lang="en-US" dirty="0">
                <a:latin typeface="Cambria" panose="02040503050406030204" pitchFamily="18" charset="0"/>
                <a:ea typeface="Cambria" panose="02040503050406030204" pitchFamily="18" charset="0"/>
              </a:rPr>
              <a:t> to detect suspicious activity in real-time.</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Implement </a:t>
            </a:r>
            <a:r>
              <a:rPr lang="en-US" b="1" dirty="0">
                <a:latin typeface="Cambria" panose="02040503050406030204" pitchFamily="18" charset="0"/>
                <a:ea typeface="Cambria" panose="02040503050406030204" pitchFamily="18" charset="0"/>
              </a:rPr>
              <a:t>Zero-Knowledge Proofs (ZKP)</a:t>
            </a:r>
            <a:r>
              <a:rPr lang="en-US" dirty="0">
                <a:latin typeface="Cambria" panose="02040503050406030204" pitchFamily="18" charset="0"/>
                <a:ea typeface="Cambria" panose="02040503050406030204" pitchFamily="18" charset="0"/>
              </a:rPr>
              <a:t> or </a:t>
            </a:r>
            <a:r>
              <a:rPr lang="en-US" b="1" dirty="0">
                <a:latin typeface="Cambria" panose="02040503050406030204" pitchFamily="18" charset="0"/>
                <a:ea typeface="Cambria" panose="02040503050406030204" pitchFamily="18" charset="0"/>
              </a:rPr>
              <a:t>Decentralized Identifiers (DIDs)</a:t>
            </a:r>
            <a:r>
              <a:rPr lang="en-US" dirty="0">
                <a:latin typeface="Cambria" panose="02040503050406030204" pitchFamily="18" charset="0"/>
                <a:ea typeface="Cambria" panose="02040503050406030204" pitchFamily="18" charset="0"/>
              </a:rPr>
              <a:t> for privacy-preserving identity verification.</a:t>
            </a:r>
          </a:p>
          <a:p>
            <a:endParaRPr lang="en-US" dirty="0"/>
          </a:p>
          <a:p>
            <a:endParaRPr lang="en-IN" dirty="0"/>
          </a:p>
        </p:txBody>
      </p:sp>
    </p:spTree>
    <p:extLst>
      <p:ext uri="{BB962C8B-B14F-4D97-AF65-F5344CB8AC3E}">
        <p14:creationId xmlns:p14="http://schemas.microsoft.com/office/powerpoint/2010/main" val="397093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DEA3-8375-EEEA-8ABF-AB8A98F09F10}"/>
              </a:ext>
            </a:extLst>
          </p:cNvPr>
          <p:cNvSpPr>
            <a:spLocks noGrp="1"/>
          </p:cNvSpPr>
          <p:nvPr>
            <p:ph type="title"/>
          </p:nvPr>
        </p:nvSpPr>
        <p:spPr>
          <a:xfrm>
            <a:off x="812800" y="518249"/>
            <a:ext cx="10668000" cy="487500"/>
          </a:xfrm>
        </p:spPr>
        <p:txBody>
          <a:bodyPr/>
          <a:lstStyle/>
          <a:p>
            <a:r>
              <a:rPr lang="en-US" dirty="0">
                <a:latin typeface="Cambria" panose="02040503050406030204" pitchFamily="18" charset="0"/>
                <a:ea typeface="Cambria" panose="02040503050406030204" pitchFamily="18" charset="0"/>
              </a:rPr>
              <a:t>Analysis of Problem Statement:</a:t>
            </a:r>
            <a:br>
              <a:rPr lang="en-US" dirty="0">
                <a:latin typeface="Cambria" panose="02040503050406030204" pitchFamily="18" charset="0"/>
                <a:ea typeface="Cambria" panose="02040503050406030204" pitchFamily="18" charset="0"/>
              </a:rPr>
            </a:br>
            <a:endParaRPr lang="en-US" dirty="0"/>
          </a:p>
        </p:txBody>
      </p:sp>
      <p:sp>
        <p:nvSpPr>
          <p:cNvPr id="3" name="Text Placeholder 2">
            <a:extLst>
              <a:ext uri="{FF2B5EF4-FFF2-40B4-BE49-F238E27FC236}">
                <a16:creationId xmlns:a16="http://schemas.microsoft.com/office/drawing/2014/main" id="{4AB2281E-B452-0B03-0AD9-4B334B1DB04E}"/>
              </a:ext>
            </a:extLst>
          </p:cNvPr>
          <p:cNvSpPr>
            <a:spLocks noGrp="1"/>
          </p:cNvSpPr>
          <p:nvPr>
            <p:ph type="body" idx="1"/>
          </p:nvPr>
        </p:nvSpPr>
        <p:spPr/>
        <p:txBody>
          <a:bodyPr>
            <a:normAutofit fontScale="92500" lnSpcReduction="20000"/>
          </a:bodyPr>
          <a:lstStyle/>
          <a:p>
            <a:pPr marL="76200" indent="0" algn="just">
              <a:buNone/>
            </a:pPr>
            <a:r>
              <a:rPr lang="en-US" sz="2600" dirty="0">
                <a:latin typeface="Cambria" panose="02040503050406030204" pitchFamily="18" charset="0"/>
                <a:ea typeface="Cambria" panose="02040503050406030204" pitchFamily="18" charset="0"/>
              </a:rPr>
              <a:t>The proliferation of fake social media profiles has led to issues like misinformation, identity theft, cyber fraud, and online harassment. Traditional detection methods rely on centralized platforms that can be manipulated, lack transparency, and often fail to provide timely responses to fraudulent activities. To combat this, integrating </a:t>
            </a:r>
            <a:r>
              <a:rPr lang="en-US" sz="2600" b="1" dirty="0">
                <a:latin typeface="Cambria" panose="02040503050406030204" pitchFamily="18" charset="0"/>
                <a:ea typeface="Cambria" panose="02040503050406030204" pitchFamily="18" charset="0"/>
              </a:rPr>
              <a:t>Blockchain</a:t>
            </a:r>
            <a:r>
              <a:rPr lang="en-US" sz="2600" dirty="0">
                <a:latin typeface="Cambria" panose="02040503050406030204" pitchFamily="18" charset="0"/>
                <a:ea typeface="Cambria" panose="02040503050406030204" pitchFamily="18" charset="0"/>
              </a:rPr>
              <a:t> and </a:t>
            </a:r>
            <a:r>
              <a:rPr lang="en-US" sz="2600" b="1" dirty="0">
                <a:latin typeface="Cambria" panose="02040503050406030204" pitchFamily="18" charset="0"/>
                <a:ea typeface="Cambria" panose="02040503050406030204" pitchFamily="18" charset="0"/>
              </a:rPr>
              <a:t>Cybersecurity technologies</a:t>
            </a:r>
            <a:r>
              <a:rPr lang="en-US" sz="2600" dirty="0">
                <a:latin typeface="Cambria" panose="02040503050406030204" pitchFamily="18" charset="0"/>
                <a:ea typeface="Cambria" panose="02040503050406030204" pitchFamily="18" charset="0"/>
              </a:rPr>
              <a:t> can offer a </a:t>
            </a:r>
            <a:r>
              <a:rPr lang="en-US" sz="2600" b="1" dirty="0">
                <a:latin typeface="Cambria" panose="02040503050406030204" pitchFamily="18" charset="0"/>
                <a:ea typeface="Cambria" panose="02040503050406030204" pitchFamily="18" charset="0"/>
              </a:rPr>
              <a:t>decentralized, secure, and transparent</a:t>
            </a:r>
            <a:r>
              <a:rPr lang="en-US" sz="2600" dirty="0">
                <a:latin typeface="Cambria" panose="02040503050406030204" pitchFamily="18" charset="0"/>
                <a:ea typeface="Cambria" panose="02040503050406030204" pitchFamily="18" charset="0"/>
              </a:rPr>
              <a:t> solution for detecting and reporting fake social media profiles.</a:t>
            </a:r>
          </a:p>
          <a:p>
            <a:pPr marL="76200" indent="0" algn="just">
              <a:buNone/>
            </a:pPr>
            <a:endParaRPr lang="en-US" sz="2600" dirty="0">
              <a:latin typeface="Cambria" panose="02040503050406030204" pitchFamily="18" charset="0"/>
              <a:ea typeface="Cambria" panose="02040503050406030204" pitchFamily="18" charset="0"/>
            </a:endParaRPr>
          </a:p>
          <a:p>
            <a:pPr marL="76200" indent="0" algn="just">
              <a:buNone/>
            </a:pPr>
            <a:r>
              <a:rPr lang="en-US" sz="2600" b="1" dirty="0">
                <a:latin typeface="Cambria" panose="02040503050406030204" pitchFamily="18" charset="0"/>
                <a:ea typeface="Cambria" panose="02040503050406030204" pitchFamily="18" charset="0"/>
              </a:rPr>
              <a:t>1.Challenges in Fake Profile Detection and Reporting:</a:t>
            </a:r>
          </a:p>
          <a:p>
            <a:pPr algn="just">
              <a:buFont typeface="Arial" panose="020B0604020202020204" pitchFamily="34" charset="0"/>
              <a:buChar char="•"/>
            </a:pPr>
            <a:r>
              <a:rPr lang="en-US" sz="2600" b="1" dirty="0">
                <a:latin typeface="Cambria" panose="02040503050406030204" pitchFamily="18" charset="0"/>
                <a:ea typeface="Cambria" panose="02040503050406030204" pitchFamily="18" charset="0"/>
              </a:rPr>
              <a:t>Scalability Issues</a:t>
            </a:r>
            <a:r>
              <a:rPr lang="en-US" sz="2600" dirty="0">
                <a:latin typeface="Cambria" panose="02040503050406030204" pitchFamily="18" charset="0"/>
                <a:ea typeface="Cambria" panose="02040503050406030204" pitchFamily="18" charset="0"/>
              </a:rPr>
              <a:t>: Social media platforms host billions of users, making manual or even algorithmic detection challenging.</a:t>
            </a:r>
          </a:p>
          <a:p>
            <a:pPr algn="just">
              <a:buFont typeface="Arial" panose="020B0604020202020204" pitchFamily="34" charset="0"/>
              <a:buChar char="•"/>
            </a:pPr>
            <a:endParaRPr lang="en-US" sz="2600"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sz="2600" b="1" dirty="0">
                <a:latin typeface="Cambria" panose="02040503050406030204" pitchFamily="18" charset="0"/>
                <a:ea typeface="Cambria" panose="02040503050406030204" pitchFamily="18" charset="0"/>
              </a:rPr>
              <a:t>Lack of Transparency</a:t>
            </a:r>
            <a:r>
              <a:rPr lang="en-US" sz="2600" dirty="0">
                <a:latin typeface="Cambria" panose="02040503050406030204" pitchFamily="18" charset="0"/>
                <a:ea typeface="Cambria" panose="02040503050406030204" pitchFamily="18" charset="0"/>
              </a:rPr>
              <a:t>: Current reporting mechanisms are often opaque, and decisions about fake accounts are made without user involvement.</a:t>
            </a:r>
          </a:p>
          <a:p>
            <a:pPr marL="76200" indent="0" algn="just">
              <a:buNone/>
            </a:pPr>
            <a:endParaRPr lang="en-US" dirty="0"/>
          </a:p>
        </p:txBody>
      </p:sp>
    </p:spTree>
    <p:extLst>
      <p:ext uri="{BB962C8B-B14F-4D97-AF65-F5344CB8AC3E}">
        <p14:creationId xmlns:p14="http://schemas.microsoft.com/office/powerpoint/2010/main" val="68528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a:t>
            </a:r>
            <a:br>
              <a:rPr lang="en-US" dirty="0">
                <a:latin typeface="Cambria" panose="02040503050406030204" pitchFamily="18" charset="0"/>
                <a:ea typeface="Cambria" panose="02040503050406030204" pitchFamily="18" charset="0"/>
              </a:rPr>
            </a:br>
            <a:endParaRPr lang="en-IN" dirty="0"/>
          </a:p>
        </p:txBody>
      </p:sp>
      <p:sp>
        <p:nvSpPr>
          <p:cNvPr id="3" name="Text Placeholder 2"/>
          <p:cNvSpPr>
            <a:spLocks noGrp="1"/>
          </p:cNvSpPr>
          <p:nvPr>
            <p:ph type="body" idx="1"/>
          </p:nvPr>
        </p:nvSpPr>
        <p:spPr/>
        <p:txBody>
          <a:bodyPr/>
          <a:lstStyle/>
          <a:p>
            <a:pPr marL="0" lvl="0" indent="0" eaLnBrk="0" fontAlgn="base" hangingPunct="0">
              <a:spcBef>
                <a:spcPct val="0"/>
              </a:spcBef>
              <a:spcAft>
                <a:spcPct val="0"/>
              </a:spcAft>
              <a:buClrTx/>
              <a:buSzTx/>
              <a:buFontTx/>
              <a:buChar char="•"/>
            </a:pPr>
            <a:r>
              <a:rPr lang="en-US" altLang="en-US" b="1" dirty="0">
                <a:solidFill>
                  <a:schemeClr val="tx1"/>
                </a:solidFill>
                <a:latin typeface="Cambria" panose="02040503050406030204" pitchFamily="18" charset="0"/>
                <a:ea typeface="Cambria" panose="02040503050406030204" pitchFamily="18" charset="0"/>
              </a:rPr>
              <a:t>Data Manipulation &amp; Trust Issues</a:t>
            </a:r>
            <a:r>
              <a:rPr lang="en-US" altLang="en-US" dirty="0">
                <a:solidFill>
                  <a:schemeClr val="tx1"/>
                </a:solidFill>
                <a:latin typeface="Cambria" panose="02040503050406030204" pitchFamily="18" charset="0"/>
                <a:ea typeface="Cambria" panose="02040503050406030204" pitchFamily="18" charset="0"/>
              </a:rPr>
              <a:t>:</a:t>
            </a:r>
          </a:p>
          <a:p>
            <a:pPr marL="0" lvl="0" indent="0" eaLnBrk="0" fontAlgn="base" hangingPunct="0">
              <a:spcBef>
                <a:spcPct val="0"/>
              </a:spcBef>
              <a:spcAft>
                <a:spcPct val="0"/>
              </a:spcAft>
              <a:buClrTx/>
              <a:buSzTx/>
              <a:buNone/>
            </a:pPr>
            <a:r>
              <a:rPr lang="en-US" altLang="en-US" dirty="0">
                <a:solidFill>
                  <a:schemeClr val="tx1"/>
                </a:solidFill>
                <a:latin typeface="Cambria" panose="02040503050406030204" pitchFamily="18" charset="0"/>
                <a:ea typeface="Cambria" panose="02040503050406030204" pitchFamily="18" charset="0"/>
              </a:rPr>
              <a:t> Centralized databases can be compromised, leading to biased or false reports.</a:t>
            </a:r>
          </a:p>
          <a:p>
            <a:pPr marL="0" lvl="0" indent="0" eaLnBrk="0" fontAlgn="base" hangingPunct="0">
              <a:spcBef>
                <a:spcPct val="0"/>
              </a:spcBef>
              <a:spcAft>
                <a:spcPct val="0"/>
              </a:spcAft>
              <a:buClrTx/>
              <a:buSzTx/>
              <a:buNone/>
            </a:pPr>
            <a:endParaRPr lang="en-US" altLang="en-US" dirty="0">
              <a:solidFill>
                <a:schemeClr val="tx1"/>
              </a:solidFill>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ClrTx/>
              <a:buSzTx/>
              <a:buFontTx/>
              <a:buChar char="•"/>
            </a:pPr>
            <a:r>
              <a:rPr lang="en-US" altLang="en-US" b="1" dirty="0">
                <a:solidFill>
                  <a:schemeClr val="tx1"/>
                </a:solidFill>
                <a:latin typeface="Cambria" panose="02040503050406030204" pitchFamily="18" charset="0"/>
                <a:ea typeface="Cambria" panose="02040503050406030204" pitchFamily="18" charset="0"/>
              </a:rPr>
              <a:t>Automated Bots &amp; </a:t>
            </a:r>
            <a:r>
              <a:rPr lang="en-US" altLang="en-US" b="1" dirty="0" err="1">
                <a:solidFill>
                  <a:schemeClr val="tx1"/>
                </a:solidFill>
                <a:latin typeface="Cambria" panose="02040503050406030204" pitchFamily="18" charset="0"/>
                <a:ea typeface="Cambria" panose="02040503050406030204" pitchFamily="18" charset="0"/>
              </a:rPr>
              <a:t>Deepfakes</a:t>
            </a:r>
            <a:r>
              <a:rPr lang="en-US" altLang="en-US" dirty="0">
                <a:solidFill>
                  <a:schemeClr val="tx1"/>
                </a:solidFill>
                <a:latin typeface="Cambria" panose="02040503050406030204" pitchFamily="18" charset="0"/>
                <a:ea typeface="Cambria" panose="02040503050406030204" pitchFamily="18" charset="0"/>
              </a:rPr>
              <a:t>:</a:t>
            </a:r>
          </a:p>
          <a:p>
            <a:pPr marL="0" lvl="0" indent="0" eaLnBrk="0" fontAlgn="base" hangingPunct="0">
              <a:spcBef>
                <a:spcPct val="0"/>
              </a:spcBef>
              <a:spcAft>
                <a:spcPct val="0"/>
              </a:spcAft>
              <a:buClrTx/>
              <a:buSzTx/>
              <a:buNone/>
            </a:pPr>
            <a:r>
              <a:rPr lang="en-US" altLang="en-US" dirty="0">
                <a:solidFill>
                  <a:schemeClr val="tx1"/>
                </a:solidFill>
                <a:latin typeface="Cambria" panose="02040503050406030204" pitchFamily="18" charset="0"/>
                <a:ea typeface="Cambria" panose="02040503050406030204" pitchFamily="18" charset="0"/>
              </a:rPr>
              <a:t> AI-generated profiles and </a:t>
            </a:r>
            <a:r>
              <a:rPr lang="en-US" altLang="en-US" dirty="0" err="1">
                <a:solidFill>
                  <a:schemeClr val="tx1"/>
                </a:solidFill>
                <a:latin typeface="Cambria" panose="02040503050406030204" pitchFamily="18" charset="0"/>
                <a:ea typeface="Cambria" panose="02040503050406030204" pitchFamily="18" charset="0"/>
              </a:rPr>
              <a:t>deepfake</a:t>
            </a:r>
            <a:r>
              <a:rPr lang="en-US" altLang="en-US" dirty="0">
                <a:solidFill>
                  <a:schemeClr val="tx1"/>
                </a:solidFill>
                <a:latin typeface="Cambria" panose="02040503050406030204" pitchFamily="18" charset="0"/>
                <a:ea typeface="Cambria" panose="02040503050406030204" pitchFamily="18" charset="0"/>
              </a:rPr>
              <a:t>-based identities make detection harder.</a:t>
            </a:r>
          </a:p>
          <a:p>
            <a:pPr marL="0" lvl="0" indent="0" eaLnBrk="0" fontAlgn="base" hangingPunct="0">
              <a:spcBef>
                <a:spcPct val="0"/>
              </a:spcBef>
              <a:spcAft>
                <a:spcPct val="0"/>
              </a:spcAft>
              <a:buClrTx/>
              <a:buSzTx/>
              <a:buNone/>
            </a:pPr>
            <a:endParaRPr lang="en-US" altLang="en-US" dirty="0">
              <a:solidFill>
                <a:schemeClr val="tx1"/>
              </a:solidFill>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ClrTx/>
              <a:buSzTx/>
              <a:buFontTx/>
              <a:buChar char="•"/>
            </a:pPr>
            <a:r>
              <a:rPr lang="en-US" altLang="en-US" b="1" dirty="0">
                <a:solidFill>
                  <a:schemeClr val="tx1"/>
                </a:solidFill>
                <a:latin typeface="Cambria" panose="02040503050406030204" pitchFamily="18" charset="0"/>
                <a:ea typeface="Cambria" panose="02040503050406030204" pitchFamily="18" charset="0"/>
              </a:rPr>
              <a:t>Inefficient Reporting Systems</a:t>
            </a:r>
            <a:r>
              <a:rPr lang="en-US" altLang="en-US" dirty="0">
                <a:solidFill>
                  <a:schemeClr val="tx1"/>
                </a:solidFill>
                <a:latin typeface="Cambria" panose="02040503050406030204" pitchFamily="18" charset="0"/>
                <a:ea typeface="Cambria" panose="02040503050406030204" pitchFamily="18" charset="0"/>
              </a:rPr>
              <a:t>: </a:t>
            </a:r>
          </a:p>
          <a:p>
            <a:pPr marL="0" lvl="0" indent="0" eaLnBrk="0" fontAlgn="base" hangingPunct="0">
              <a:spcBef>
                <a:spcPct val="0"/>
              </a:spcBef>
              <a:spcAft>
                <a:spcPct val="0"/>
              </a:spcAft>
              <a:buClrTx/>
              <a:buSzTx/>
              <a:buNone/>
            </a:pPr>
            <a:r>
              <a:rPr lang="en-US" altLang="en-US" dirty="0">
                <a:solidFill>
                  <a:schemeClr val="tx1"/>
                </a:solidFill>
                <a:latin typeface="Cambria" panose="02040503050406030204" pitchFamily="18" charset="0"/>
                <a:ea typeface="Cambria" panose="02040503050406030204" pitchFamily="18" charset="0"/>
              </a:rPr>
              <a:t>Users report fake accounts, but action often takes time, leading to continued harm. </a:t>
            </a:r>
            <a:endParaRPr lang="en-US" alt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4181159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1267</Words>
  <Application>Microsoft Office PowerPoint</Application>
  <PresentationFormat>Widescreen</PresentationFormat>
  <Paragraphs>106</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Cambria</vt:lpstr>
      <vt:lpstr>Open Sans</vt:lpstr>
      <vt:lpstr>Verdana</vt:lpstr>
      <vt:lpstr>Wingdings</vt:lpstr>
      <vt:lpstr>Bioinformatics</vt:lpstr>
      <vt:lpstr>Fake Social Media Profile detection and reporting</vt:lpstr>
      <vt:lpstr>Content</vt:lpstr>
      <vt:lpstr>Problem Statement Number: </vt:lpstr>
      <vt:lpstr>GITHUB LINK</vt:lpstr>
      <vt:lpstr>Analysis of Problem Statement: </vt:lpstr>
      <vt:lpstr>Analysis of Problem Statement: </vt:lpstr>
      <vt:lpstr>Analysis of Problem Statement: </vt:lpstr>
      <vt:lpstr>Analysis of Problem Statement: </vt:lpstr>
      <vt:lpstr>Analysis of Problem Statement: </vt:lpstr>
      <vt:lpstr>Analysis of Problem Statement: </vt:lpstr>
      <vt:lpstr>Analysis of Problem Statement: </vt:lpstr>
      <vt:lpstr>Timeline of the Project: </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Lenovo</cp:lastModifiedBy>
  <cp:revision>41</cp:revision>
  <dcterms:modified xsi:type="dcterms:W3CDTF">2025-01-30T05:07:34Z</dcterms:modified>
</cp:coreProperties>
</file>