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9" r:id="rId4"/>
    <p:sldId id="274" r:id="rId5"/>
    <p:sldId id="275" r:id="rId6"/>
    <p:sldId id="276" r:id="rId7"/>
    <p:sldId id="277" r:id="rId8"/>
    <p:sldId id="278" r:id="rId9"/>
    <p:sldId id="279" r:id="rId10"/>
    <p:sldId id="280" r:id="rId11"/>
    <p:sldId id="270" r:id="rId12"/>
    <p:sldId id="281" r:id="rId13"/>
    <p:sldId id="268"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1F905-103B-4566-91F6-D4C05CFAEA9F}" v="20" dt="2024-10-16T16:18:17.070"/>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9/ACCESS.2019.293443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oi.org/10.1080/00207543.2018.1533261" TargetMode="External"/><Relationship Id="rId4" Type="http://schemas.openxmlformats.org/officeDocument/2006/relationships/hyperlink" Target="https://doi.org/10.1109/ICBC.2020.8751039"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PSCS222-BLOCKCHAIN FOR THE GOVERNMENT TO BE ABLE TO TRACK THE ORIGIN AND DESTINATION OF PRODUCT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CBC-04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932724661"/>
              </p:ext>
            </p:extLst>
          </p:nvPr>
        </p:nvGraphicFramePr>
        <p:xfrm>
          <a:off x="553347" y="243840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26035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60350">
                <a:tc>
                  <a:txBody>
                    <a:bodyPr/>
                    <a:lstStyle/>
                    <a:p>
                      <a:pPr marL="0" marR="0" lvl="0" indent="0" algn="ctr" rtl="0">
                        <a:spcBef>
                          <a:spcPts val="0"/>
                        </a:spcBef>
                        <a:spcAft>
                          <a:spcPts val="0"/>
                        </a:spcAft>
                        <a:buFont typeface="+mj-lt"/>
                        <a:buNone/>
                      </a:pPr>
                      <a:r>
                        <a:rPr lang="en-US" sz="1800" u="none" strike="noStrike" cap="none" dirty="0">
                          <a:solidFill>
                            <a:schemeClr val="tx1">
                              <a:lumMod val="95000"/>
                              <a:lumOff val="5000"/>
                            </a:schemeClr>
                          </a:solidFill>
                        </a:rPr>
                        <a:t>20211CBC0019</a:t>
                      </a:r>
                      <a:endParaRPr sz="1800" u="none" strike="noStrike" cap="none" dirty="0">
                        <a:solidFill>
                          <a:schemeClr val="tx1">
                            <a:lumMod val="95000"/>
                            <a:lumOff val="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M.RAVI SHANKAR PRASAD</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60350">
                <a:tc>
                  <a:txBody>
                    <a:bodyPr/>
                    <a:lstStyle/>
                    <a:p>
                      <a:pPr marL="0" marR="0" lvl="0" indent="0" algn="ctr" rtl="0">
                        <a:spcBef>
                          <a:spcPts val="0"/>
                        </a:spcBef>
                        <a:spcAft>
                          <a:spcPts val="0"/>
                        </a:spcAft>
                        <a:buNone/>
                      </a:pPr>
                      <a:r>
                        <a:rPr lang="en-US" sz="1800" u="none" strike="noStrike" cap="none" dirty="0"/>
                        <a:t>20211CBC0060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CHIGULLA NAGAPAVAN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60350">
                <a:tc>
                  <a:txBody>
                    <a:bodyPr/>
                    <a:lstStyle/>
                    <a:p>
                      <a:pPr marL="0" marR="0" lvl="0" indent="0" algn="ctr" rtl="0">
                        <a:spcBef>
                          <a:spcPts val="0"/>
                        </a:spcBef>
                        <a:spcAft>
                          <a:spcPts val="0"/>
                        </a:spcAft>
                        <a:buNone/>
                      </a:pPr>
                      <a:r>
                        <a:rPr lang="en-US" sz="1800" u="none" strike="noStrike" cap="none" dirty="0"/>
                        <a:t>20211CBC0017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NAGESH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60350">
                <a:tc>
                  <a:txBody>
                    <a:bodyPr/>
                    <a:lstStyle/>
                    <a:p>
                      <a:pPr marL="0" marR="0" lvl="0" indent="0" algn="ctr" rtl="0">
                        <a:spcBef>
                          <a:spcPts val="0"/>
                        </a:spcBef>
                        <a:spcAft>
                          <a:spcPts val="0"/>
                        </a:spcAft>
                        <a:buNone/>
                      </a:pPr>
                      <a:r>
                        <a:rPr lang="en-US" sz="1800" u="none" strike="noStrike" cap="none" dirty="0"/>
                        <a:t>20211CBC0034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P.AKSHAY KUMAR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6035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ARSHIYA LUBNA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PRAVINTHA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SUMA GOWDA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2ECF-A997-168D-BA35-820A0099941F}"/>
              </a:ext>
            </a:extLst>
          </p:cNvPr>
          <p:cNvSpPr>
            <a:spLocks noGrp="1"/>
          </p:cNvSpPr>
          <p:nvPr>
            <p:ph type="title"/>
          </p:nvPr>
        </p:nvSpPr>
        <p:spPr/>
        <p:txBody>
          <a:bodyPr/>
          <a:lstStyle/>
          <a:p>
            <a:r>
              <a:rPr lang="en-GB" dirty="0"/>
              <a:t>Expected Outcomes</a:t>
            </a:r>
            <a:endParaRPr lang="en-IN" dirty="0"/>
          </a:p>
        </p:txBody>
      </p:sp>
      <p:sp>
        <p:nvSpPr>
          <p:cNvPr id="3" name="Text Placeholder 2">
            <a:extLst>
              <a:ext uri="{FF2B5EF4-FFF2-40B4-BE49-F238E27FC236}">
                <a16:creationId xmlns:a16="http://schemas.microsoft.com/office/drawing/2014/main" id="{20A825BD-B438-D854-322A-764E22C2EFB8}"/>
              </a:ext>
            </a:extLst>
          </p:cNvPr>
          <p:cNvSpPr>
            <a:spLocks noGrp="1"/>
          </p:cNvSpPr>
          <p:nvPr>
            <p:ph type="body" idx="1"/>
          </p:nvPr>
        </p:nvSpPr>
        <p:spPr/>
        <p:txBody>
          <a:bodyPr/>
          <a:lstStyle/>
          <a:p>
            <a:r>
              <a:rPr lang="en-IN" b="1" dirty="0"/>
              <a:t>Enhanced Transparency</a:t>
            </a:r>
          </a:p>
          <a:p>
            <a:pPr marL="76200" indent="0">
              <a:buNone/>
            </a:pPr>
            <a:endParaRPr lang="en-IN" dirty="0"/>
          </a:p>
          <a:p>
            <a:r>
              <a:rPr lang="en-IN" b="1" dirty="0"/>
              <a:t>Improved Security</a:t>
            </a:r>
            <a:r>
              <a:rPr lang="en-IN" dirty="0"/>
              <a:t> </a:t>
            </a:r>
          </a:p>
          <a:p>
            <a:pPr marL="76200" indent="0">
              <a:buNone/>
            </a:pPr>
            <a:endParaRPr lang="en-IN" dirty="0"/>
          </a:p>
          <a:p>
            <a:r>
              <a:rPr lang="en-IN" b="1" dirty="0"/>
              <a:t>Real-time Tracking</a:t>
            </a:r>
          </a:p>
          <a:p>
            <a:pPr marL="76200" indent="0">
              <a:buNone/>
            </a:pPr>
            <a:endParaRPr lang="en-IN" dirty="0"/>
          </a:p>
          <a:p>
            <a:r>
              <a:rPr lang="en-IN" b="1" dirty="0"/>
              <a:t>Regulatory Compliance</a:t>
            </a:r>
          </a:p>
          <a:p>
            <a:pPr marL="76200" indent="0">
              <a:buNone/>
            </a:pPr>
            <a:endParaRPr lang="en-IN" dirty="0"/>
          </a:p>
          <a:p>
            <a:r>
              <a:rPr lang="en-IN" b="1" dirty="0"/>
              <a:t>Cost and Time Efficiency</a:t>
            </a:r>
            <a:endParaRPr lang="en-IN" dirty="0"/>
          </a:p>
        </p:txBody>
      </p:sp>
    </p:spTree>
    <p:extLst>
      <p:ext uri="{BB962C8B-B14F-4D97-AF65-F5344CB8AC3E}">
        <p14:creationId xmlns:p14="http://schemas.microsoft.com/office/powerpoint/2010/main" val="625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dirty="0"/>
              <a:t>Phase 1: Planning &amp; Requirements</a:t>
            </a:r>
            <a:r>
              <a:rPr lang="en-US" dirty="0"/>
              <a:t> (Weeks 1-3):</a:t>
            </a:r>
          </a:p>
          <a:p>
            <a:pPr marL="342900" lvl="0" indent="-190500" algn="just" rtl="0">
              <a:spcBef>
                <a:spcPts val="0"/>
              </a:spcBef>
              <a:spcAft>
                <a:spcPts val="0"/>
              </a:spcAft>
              <a:buClr>
                <a:schemeClr val="dk1"/>
              </a:buClr>
              <a:buSzPct val="100000"/>
              <a:buNone/>
            </a:pPr>
            <a:r>
              <a:rPr lang="en-US" dirty="0"/>
              <a:t>Focuses on requirement gathering, planning, and selecting the right blockchain platform.</a:t>
            </a:r>
          </a:p>
          <a:p>
            <a:pPr marL="342900" lvl="0" indent="-190500" algn="just" rtl="0">
              <a:lnSpc>
                <a:spcPct val="150000"/>
              </a:lnSpc>
              <a:spcBef>
                <a:spcPts val="0"/>
              </a:spcBef>
              <a:spcAft>
                <a:spcPts val="0"/>
              </a:spcAft>
              <a:buClr>
                <a:schemeClr val="dk1"/>
              </a:buClr>
              <a:buSzPct val="100000"/>
              <a:buNone/>
            </a:pPr>
            <a:endParaRPr lang="en-US" dirty="0"/>
          </a:p>
          <a:p>
            <a:pPr marL="342900" lvl="0" indent="-190500" algn="just" rtl="0">
              <a:lnSpc>
                <a:spcPct val="150000"/>
              </a:lnSpc>
              <a:spcBef>
                <a:spcPts val="0"/>
              </a:spcBef>
              <a:spcAft>
                <a:spcPts val="0"/>
              </a:spcAft>
              <a:buClr>
                <a:schemeClr val="dk1"/>
              </a:buClr>
              <a:buSzPct val="100000"/>
              <a:buNone/>
            </a:pPr>
            <a:r>
              <a:rPr lang="en-US" b="1" dirty="0"/>
              <a:t>Phase 2: Development &amp; Testing</a:t>
            </a:r>
            <a:r>
              <a:rPr lang="en-US" dirty="0"/>
              <a:t> (Weeks 3-5):</a:t>
            </a:r>
          </a:p>
          <a:p>
            <a:pPr marL="342900" lvl="0" indent="-190500" algn="just" rtl="0">
              <a:spcBef>
                <a:spcPts val="0"/>
              </a:spcBef>
              <a:spcAft>
                <a:spcPts val="0"/>
              </a:spcAft>
              <a:buClr>
                <a:schemeClr val="dk1"/>
              </a:buClr>
              <a:buSzPct val="100000"/>
              <a:buNone/>
            </a:pPr>
            <a:r>
              <a:rPr lang="en-US" dirty="0"/>
              <a:t>Focuses on the actual development of the blockchain solution, including smart contract creation, backend and frontend development, and rigorous testing.</a:t>
            </a:r>
          </a:p>
          <a:p>
            <a:pPr marL="342900" lvl="0" indent="-190500" algn="just" rtl="0">
              <a:spcBef>
                <a:spcPts val="0"/>
              </a:spcBef>
              <a:spcAft>
                <a:spcPts val="0"/>
              </a:spcAft>
              <a:buClr>
                <a:schemeClr val="dk1"/>
              </a:buClr>
              <a:buSzPct val="100000"/>
              <a:buNone/>
            </a:pPr>
            <a:endParaRPr lang="en-US" dirty="0"/>
          </a:p>
          <a:p>
            <a:pPr marL="342900" lvl="0" indent="-190500" algn="just" rtl="0">
              <a:spcBef>
                <a:spcPts val="0"/>
              </a:spcBef>
              <a:spcAft>
                <a:spcPts val="0"/>
              </a:spcAft>
              <a:buClr>
                <a:schemeClr val="dk1"/>
              </a:buClr>
              <a:buSzPct val="100000"/>
              <a:buNone/>
            </a:pPr>
            <a:r>
              <a:rPr lang="en-US" b="1" dirty="0"/>
              <a:t>Phase 3: Deployment &amp; Maintenance</a:t>
            </a:r>
            <a:r>
              <a:rPr lang="en-US" dirty="0"/>
              <a:t> (Weeks 5-9):</a:t>
            </a:r>
          </a:p>
          <a:p>
            <a:pPr marL="342900" lvl="0" indent="-190500" algn="just" rtl="0">
              <a:spcBef>
                <a:spcPts val="0"/>
              </a:spcBef>
              <a:spcAft>
                <a:spcPts val="0"/>
              </a:spcAft>
              <a:buClr>
                <a:schemeClr val="dk1"/>
              </a:buClr>
              <a:buSzPct val="100000"/>
              <a:buNone/>
            </a:pPr>
            <a:r>
              <a:rPr lang="en-US" dirty="0"/>
              <a:t>Focuses on production deployment, user training, and long-term maintenance of the system</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1798-3E60-837F-8710-7FA36FF51588}"/>
              </a:ext>
            </a:extLst>
          </p:cNvPr>
          <p:cNvSpPr>
            <a:spLocks noGrp="1"/>
          </p:cNvSpPr>
          <p:nvPr>
            <p:ph type="title"/>
          </p:nvPr>
        </p:nvSpPr>
        <p:spPr/>
        <p:txBody>
          <a:bodyPr/>
          <a:lstStyle/>
          <a:p>
            <a:r>
              <a:rPr lang="en-GB" dirty="0"/>
              <a:t>Conclusion</a:t>
            </a:r>
            <a:endParaRPr lang="en-IN" dirty="0"/>
          </a:p>
        </p:txBody>
      </p:sp>
      <p:sp>
        <p:nvSpPr>
          <p:cNvPr id="3" name="Text Placeholder 2">
            <a:extLst>
              <a:ext uri="{FF2B5EF4-FFF2-40B4-BE49-F238E27FC236}">
                <a16:creationId xmlns:a16="http://schemas.microsoft.com/office/drawing/2014/main" id="{06E79703-7CC7-662B-E967-D8B238C1F174}"/>
              </a:ext>
            </a:extLst>
          </p:cNvPr>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In conclusion, the implementation of a blockchain-based system for tracking the origin and destination of products offers a transformative solution for government oversight and supply chain transparency. </a:t>
            </a:r>
          </a:p>
          <a:p>
            <a:pPr marL="76200" indent="0">
              <a:buNone/>
            </a:pP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By leveraging decentralization, immutability, and real-time data tracking, the system enhances security, reduces fraud, and ensures compliance with regulations. It also streamlines communication between stakeholders, improving efficiency and decision-making</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99699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u="sng" dirty="0">
                <a:latin typeface="Cambria" panose="02040503050406030204" pitchFamily="18" charset="0"/>
                <a:ea typeface="Cambria" panose="02040503050406030204" pitchFamily="18" charset="0"/>
              </a:rPr>
              <a:t>https://github.com/Nagapavan907</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152400" indent="0">
              <a:spcBef>
                <a:spcPts val="0"/>
              </a:spcBef>
              <a:buNone/>
            </a:pPr>
            <a:endParaRPr lang="en-US" dirty="0">
              <a:latin typeface="Cambria" panose="02040503050406030204" pitchFamily="18" charset="0"/>
              <a:ea typeface="Cambria" panose="02040503050406030204" pitchFamily="18" charset="0"/>
            </a:endParaRPr>
          </a:p>
          <a:p>
            <a:pPr marL="438150" indent="-285750">
              <a:spcBef>
                <a:spcPts val="0"/>
              </a:spcBef>
              <a:buFont typeface="Arial" panose="020B0604020202020204" pitchFamily="34" charset="0"/>
              <a:buChar char="•"/>
            </a:pPr>
            <a:r>
              <a:rPr lang="en-US" sz="1600" dirty="0"/>
              <a:t>Camargo, L. M., Marques, C., &amp; Souza, J. M. (2019). Blockchain technology for government supply chain transparency: A case study. </a:t>
            </a:r>
            <a:r>
              <a:rPr lang="en-US" sz="1600" i="1" dirty="0"/>
              <a:t>IEEE Access</a:t>
            </a:r>
            <a:r>
              <a:rPr lang="en-US" sz="1600" dirty="0"/>
              <a:t>, </a:t>
            </a:r>
            <a:r>
              <a:rPr lang="en-US" sz="1600" i="1" dirty="0"/>
              <a:t>7</a:t>
            </a:r>
            <a:r>
              <a:rPr lang="en-US" sz="1600" dirty="0"/>
              <a:t>, 102411-102423. </a:t>
            </a:r>
            <a:r>
              <a:rPr lang="en-US" sz="1600" dirty="0">
                <a:hlinkClick r:id="rId3"/>
              </a:rPr>
              <a:t>https://doi.org/10.1109/ACCESS.2019.2934433</a:t>
            </a:r>
            <a:r>
              <a:rPr lang="en-US" sz="1600" dirty="0"/>
              <a:t>.</a:t>
            </a:r>
          </a:p>
          <a:p>
            <a:pPr marL="152400" indent="0">
              <a:spcBef>
                <a:spcPts val="0"/>
              </a:spcBef>
              <a:buNone/>
            </a:pPr>
            <a:endParaRPr lang="en-US" sz="1600" dirty="0">
              <a:latin typeface="Cambria" panose="02040503050406030204" pitchFamily="18" charset="0"/>
              <a:ea typeface="Cambria" panose="02040503050406030204" pitchFamily="18" charset="0"/>
            </a:endParaRPr>
          </a:p>
          <a:p>
            <a:pPr marL="438150" indent="-285750">
              <a:spcBef>
                <a:spcPts val="0"/>
              </a:spcBef>
            </a:pPr>
            <a:r>
              <a:rPr lang="en-US" sz="1600" dirty="0"/>
              <a:t>Santos, A., Oliveira, B., &amp; Marques, L. (2020). Smart contracts in government: An application in public procurement. In </a:t>
            </a:r>
            <a:r>
              <a:rPr lang="en-US" sz="1600" i="1" dirty="0"/>
              <a:t>Proceedings of the IEEE International Conference on Blockchain and Cryptocurrency (ICBC)</a:t>
            </a:r>
            <a:r>
              <a:rPr lang="en-US" sz="1600" dirty="0"/>
              <a:t> (pp. 12-18). </a:t>
            </a:r>
            <a:r>
              <a:rPr lang="en-US" sz="1600" dirty="0">
                <a:hlinkClick r:id="rId4"/>
              </a:rPr>
              <a:t>https://doi.org/10.1109/ICBC.2020.8751039</a:t>
            </a:r>
            <a:r>
              <a:rPr lang="en-US" sz="1600" dirty="0"/>
              <a:t>.</a:t>
            </a:r>
          </a:p>
          <a:p>
            <a:pPr marL="152400" indent="0">
              <a:spcBef>
                <a:spcPts val="0"/>
              </a:spcBef>
              <a:buNone/>
            </a:pPr>
            <a:endParaRPr lang="en-US" sz="16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152400" indent="0">
              <a:spcBef>
                <a:spcPts val="0"/>
              </a:spcBef>
              <a:buNone/>
            </a:pPr>
            <a:endParaRPr lang="en-US" dirty="0">
              <a:latin typeface="Cambria" panose="02040503050406030204" pitchFamily="18" charset="0"/>
              <a:ea typeface="Cambria" panose="02040503050406030204" pitchFamily="18" charset="0"/>
            </a:endParaRPr>
          </a:p>
          <a:p>
            <a:pPr marL="438150" indent="-285750">
              <a:spcBef>
                <a:spcPts val="0"/>
              </a:spcBef>
            </a:pPr>
            <a:r>
              <a:rPr lang="en-US" sz="1600" dirty="0" err="1"/>
              <a:t>Saberi</a:t>
            </a:r>
            <a:r>
              <a:rPr lang="en-US" sz="1600" dirty="0"/>
              <a:t>, S., </a:t>
            </a:r>
            <a:r>
              <a:rPr lang="en-US" sz="1600" dirty="0" err="1"/>
              <a:t>Kouhizadeh</a:t>
            </a:r>
            <a:r>
              <a:rPr lang="en-US" sz="1600" dirty="0"/>
              <a:t>, M., Sarkis, J., &amp; Shen, L. (2019). Blockchain technology and its relationships to sustainable supply chain management. </a:t>
            </a:r>
            <a:r>
              <a:rPr lang="en-US" sz="1600" i="1" dirty="0"/>
              <a:t>International Journal of Production Research</a:t>
            </a:r>
            <a:r>
              <a:rPr lang="en-US" sz="1600" dirty="0"/>
              <a:t>, </a:t>
            </a:r>
            <a:r>
              <a:rPr lang="en-US" sz="1600" i="1" dirty="0"/>
              <a:t>57</a:t>
            </a:r>
            <a:r>
              <a:rPr lang="en-US" sz="1600" dirty="0"/>
              <a:t>(7), 2117-2135. </a:t>
            </a:r>
            <a:r>
              <a:rPr lang="en-US" sz="1600" dirty="0">
                <a:hlinkClick r:id="rId5"/>
              </a:rPr>
              <a:t>https://doi.org/10.1080/00207543.2018.1533261</a:t>
            </a:r>
            <a:r>
              <a:rPr lang="en-US" sz="1600" dirty="0"/>
              <a:t>.</a:t>
            </a:r>
          </a:p>
          <a:p>
            <a:pPr marL="152400" indent="0">
              <a:spcBef>
                <a:spcPts val="0"/>
              </a:spcBef>
              <a:buNone/>
            </a:pPr>
            <a:endParaRPr lang="en-US" sz="1600" dirty="0"/>
          </a:p>
          <a:p>
            <a:pPr marL="438150" indent="-285750">
              <a:spcBef>
                <a:spcPts val="0"/>
              </a:spcBef>
            </a:pPr>
            <a:r>
              <a:rPr lang="en-US" sz="1600" dirty="0"/>
              <a:t>UK Government Office for Science. (2016). </a:t>
            </a:r>
            <a:r>
              <a:rPr lang="en-US" sz="1600" i="1" dirty="0"/>
              <a:t>Distributed Ledger Technology: Beyond Blockchain</a:t>
            </a:r>
            <a:r>
              <a:rPr lang="en-US" sz="1600" dirty="0"/>
              <a:t>. Retrieved from https://www.gov.uk/government/publications/distributed-ledger-technology-beyond-blockchain.</a:t>
            </a:r>
            <a:endParaRPr lang="en-US" sz="1600"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85000" lnSpcReduction="10000"/>
          </a:bodyPr>
          <a:lstStyle/>
          <a:p>
            <a:pPr marL="152400" indent="0" algn="just">
              <a:lnSpc>
                <a:spcPct val="200000"/>
              </a:lnSpc>
              <a:spcBef>
                <a:spcPts val="0"/>
              </a:spcBef>
              <a:buNone/>
            </a:pPr>
            <a:r>
              <a:rPr lang="en-US" dirty="0">
                <a:latin typeface="Cambria" panose="02040503050406030204" pitchFamily="18" charset="0"/>
                <a:ea typeface="Cambria" panose="02040503050406030204" pitchFamily="18" charset="0"/>
              </a:rPr>
              <a:t>Contemporary supply chains have opened up a word of connected commerce far beyond what previous generations </a:t>
            </a:r>
            <a:r>
              <a:rPr lang="en-US" dirty="0" err="1">
                <a:latin typeface="Cambria" panose="02040503050406030204" pitchFamily="18" charset="0"/>
                <a:ea typeface="Cambria" panose="02040503050406030204" pitchFamily="18" charset="0"/>
              </a:rPr>
              <a:t>imaginet</a:t>
            </a:r>
            <a:r>
              <a:rPr lang="en-US" dirty="0">
                <a:latin typeface="Cambria" panose="02040503050406030204" pitchFamily="18" charset="0"/>
                <a:ea typeface="Cambria" panose="02040503050406030204" pitchFamily="18" charset="0"/>
              </a:rPr>
              <a:t>  possible . But with this this comes unprecedented complexity as multiple parties must 1 cooperate to move goods around the globe They face new challenges of maintaining visibility into origin, authenticity, and asset handing as they cross organizational boundaries . </a:t>
            </a:r>
            <a:r>
              <a:rPr lang="en-US" dirty="0" err="1">
                <a:latin typeface="Cambria" panose="02040503050406030204" pitchFamily="18" charset="0"/>
                <a:ea typeface="Cambria" panose="02040503050406030204" pitchFamily="18" charset="0"/>
              </a:rPr>
              <a:t>Retallers</a:t>
            </a:r>
            <a:r>
              <a:rPr lang="en-US" dirty="0">
                <a:latin typeface="Cambria" panose="02040503050406030204" pitchFamily="18" charset="0"/>
                <a:ea typeface="Cambria" panose="02040503050406030204" pitchFamily="18" charset="0"/>
              </a:rPr>
              <a:t>  and manufacturers place a peat deal of trust in their upstream suppliers, distributors, and transportation providers.</a:t>
            </a:r>
          </a:p>
          <a:p>
            <a:pPr marL="152400" lvl="0" indent="0" algn="just" rtl="0">
              <a:lnSpc>
                <a:spcPct val="200000"/>
              </a:lnSpc>
              <a:spcBef>
                <a:spcPts val="0"/>
              </a:spcBef>
              <a:spcAft>
                <a:spcPts val="0"/>
              </a:spcAft>
              <a:buClr>
                <a:schemeClr val="dk1"/>
              </a:buClr>
              <a:buSzPts val="2400"/>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Literature Review</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lgn="just">
              <a:spcBef>
                <a:spcPts val="0"/>
              </a:spcBef>
              <a:buNone/>
            </a:pPr>
            <a:r>
              <a:rPr lang="en-US" sz="2800" dirty="0">
                <a:latin typeface="Cambria" panose="02040503050406030204" pitchFamily="18" charset="0"/>
                <a:ea typeface="Cambria" panose="02040503050406030204" pitchFamily="18" charset="0"/>
              </a:rPr>
              <a:t>Blockchain technology offers a secure, transparent, and decentralized system for tracking the origin and destination of products, which can be highly beneficial for government applications. It enables tamper-proof records, ensuring authenticity and compliance in supply chains. Various sectors, such as food and pharmaceuticals, have already adopted blockchain to improve traceability and prevent fraud</a:t>
            </a:r>
            <a:endParaRPr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2232-D076-A7B1-C847-D05252F7482B}"/>
              </a:ext>
            </a:extLst>
          </p:cNvPr>
          <p:cNvSpPr>
            <a:spLocks noGrp="1"/>
          </p:cNvSpPr>
          <p:nvPr>
            <p:ph type="title"/>
          </p:nvPr>
        </p:nvSpPr>
        <p:spPr/>
        <p:txBody>
          <a:bodyPr/>
          <a:lstStyle/>
          <a:p>
            <a:r>
              <a:rPr lang="en-US" dirty="0"/>
              <a:t>Existing method Drawback</a:t>
            </a:r>
            <a:endParaRPr lang="en-IN" dirty="0"/>
          </a:p>
        </p:txBody>
      </p:sp>
      <p:sp>
        <p:nvSpPr>
          <p:cNvPr id="3" name="Text Placeholder 2">
            <a:extLst>
              <a:ext uri="{FF2B5EF4-FFF2-40B4-BE49-F238E27FC236}">
                <a16:creationId xmlns:a16="http://schemas.microsoft.com/office/drawing/2014/main" id="{3FE5AD46-0409-636D-E7B5-27D9CD87BBE4}"/>
              </a:ext>
            </a:extLst>
          </p:cNvPr>
          <p:cNvSpPr>
            <a:spLocks noGrp="1"/>
          </p:cNvSpPr>
          <p:nvPr>
            <p:ph type="body" idx="1"/>
          </p:nvPr>
        </p:nvSpPr>
        <p:spPr>
          <a:xfrm>
            <a:off x="655484" y="1217032"/>
            <a:ext cx="10668000" cy="8271452"/>
          </a:xfrm>
        </p:spPr>
        <p:txBody>
          <a:bodyPr>
            <a:normAutofit/>
          </a:bodyPr>
          <a:lstStyle/>
          <a:p>
            <a:pPr marL="76200" indent="0">
              <a:buNone/>
            </a:pPr>
            <a:r>
              <a:rPr lang="en-US" sz="2800" dirty="0">
                <a:latin typeface="Cambria" panose="02040503050406030204" pitchFamily="18" charset="0"/>
                <a:ea typeface="Cambria" panose="02040503050406030204" pitchFamily="18" charset="0"/>
              </a:rPr>
              <a:t>Existing methods for tracking the origin and destination of products, often relying on centralized databases and manual record-keeping, suffer from issues such as data tampering, lack of transparency, and inefficiencies. These systems are vulnerable to corruption, fraud, and errors, making it difficult to ensure the authenticity and traceability of products. </a:t>
            </a:r>
            <a:endParaRPr lang="en-IN" sz="2800" dirty="0">
              <a:latin typeface="Cambria" panose="02040503050406030204" pitchFamily="18" charset="0"/>
              <a:ea typeface="Cambria" panose="02040503050406030204" pitchFamily="18" charset="0"/>
            </a:endParaRPr>
          </a:p>
        </p:txBody>
      </p:sp>
      <p:pic>
        <p:nvPicPr>
          <p:cNvPr id="3074" name="Picture 2" descr="Leveraging Blockchain for Government | WebFirst">
            <a:extLst>
              <a:ext uri="{FF2B5EF4-FFF2-40B4-BE49-F238E27FC236}">
                <a16:creationId xmlns:a16="http://schemas.microsoft.com/office/drawing/2014/main" id="{9D49BE7E-5780-C0D3-43D6-906005F69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7213" y="3588774"/>
            <a:ext cx="4208206" cy="2556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03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9B38-C365-09D7-D8C7-A8F3E16F6987}"/>
              </a:ext>
            </a:extLst>
          </p:cNvPr>
          <p:cNvSpPr>
            <a:spLocks noGrp="1"/>
          </p:cNvSpPr>
          <p:nvPr>
            <p:ph type="title"/>
          </p:nvPr>
        </p:nvSpPr>
        <p:spPr/>
        <p:txBody>
          <a:bodyPr/>
          <a:lstStyle/>
          <a:p>
            <a:r>
              <a:rPr lang="en-GB" dirty="0"/>
              <a:t>Proposed Method</a:t>
            </a:r>
            <a:endParaRPr lang="en-IN" dirty="0"/>
          </a:p>
        </p:txBody>
      </p:sp>
      <p:sp>
        <p:nvSpPr>
          <p:cNvPr id="3" name="Text Placeholder 2">
            <a:extLst>
              <a:ext uri="{FF2B5EF4-FFF2-40B4-BE49-F238E27FC236}">
                <a16:creationId xmlns:a16="http://schemas.microsoft.com/office/drawing/2014/main" id="{7E178031-70C8-562D-65E8-5D4599C4BBF2}"/>
              </a:ext>
            </a:extLst>
          </p:cNvPr>
          <p:cNvSpPr>
            <a:spLocks noGrp="1"/>
          </p:cNvSpPr>
          <p:nvPr>
            <p:ph type="body" idx="1"/>
          </p:nvPr>
        </p:nvSpPr>
        <p:spPr>
          <a:xfrm>
            <a:off x="812800" y="1248697"/>
            <a:ext cx="10415639" cy="4650658"/>
          </a:xfrm>
        </p:spPr>
        <p:txBody>
          <a:bodyPr>
            <a:normAutofit/>
          </a:bodyPr>
          <a:lstStyle/>
          <a:p>
            <a:pPr marL="76200" indent="0">
              <a:buNone/>
            </a:pPr>
            <a:r>
              <a:rPr lang="en-US" sz="2800" dirty="0">
                <a:latin typeface="Cambria" panose="02040503050406030204" pitchFamily="18" charset="0"/>
                <a:ea typeface="Cambria" panose="02040503050406030204" pitchFamily="18" charset="0"/>
              </a:rPr>
              <a:t>The proposed method leverages blockchain technology to create a decentralized, transparent, and tamper-proof system for tracking the origin and destination of products. By using smart contracts and distributed ledger technology, the system ensures real-time updates and secure record-keeping across all stakeholders in the supply chain </a:t>
            </a:r>
            <a:endParaRPr lang="en-IN" sz="2800" dirty="0">
              <a:latin typeface="Cambria" panose="02040503050406030204" pitchFamily="18" charset="0"/>
              <a:ea typeface="Cambria" panose="02040503050406030204" pitchFamily="18" charset="0"/>
            </a:endParaRPr>
          </a:p>
        </p:txBody>
      </p:sp>
      <p:pic>
        <p:nvPicPr>
          <p:cNvPr id="2050" name="Picture 2" descr="Blockchain Development Services Provider Assessment Model for a Logistics  Organizations">
            <a:extLst>
              <a:ext uri="{FF2B5EF4-FFF2-40B4-BE49-F238E27FC236}">
                <a16:creationId xmlns:a16="http://schemas.microsoft.com/office/drawing/2014/main" id="{EAF258EA-0F12-2C06-01DA-09036BE3C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510" y="3736259"/>
            <a:ext cx="4909096" cy="2721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76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D2C0-1E0D-1ACB-C20E-05AC6FB74D0A}"/>
              </a:ext>
            </a:extLst>
          </p:cNvPr>
          <p:cNvSpPr>
            <a:spLocks noGrp="1"/>
          </p:cNvSpPr>
          <p:nvPr>
            <p:ph type="title"/>
          </p:nvPr>
        </p:nvSpPr>
        <p:spPr/>
        <p:txBody>
          <a:bodyPr/>
          <a:lstStyle/>
          <a:p>
            <a:r>
              <a:rPr lang="en-GB" dirty="0"/>
              <a:t>Objectives</a:t>
            </a:r>
            <a:endParaRPr lang="en-IN" dirty="0"/>
          </a:p>
        </p:txBody>
      </p:sp>
      <p:sp>
        <p:nvSpPr>
          <p:cNvPr id="3" name="Text Placeholder 2">
            <a:extLst>
              <a:ext uri="{FF2B5EF4-FFF2-40B4-BE49-F238E27FC236}">
                <a16:creationId xmlns:a16="http://schemas.microsoft.com/office/drawing/2014/main" id="{596217FA-720A-A7B3-811E-C22C06826FC9}"/>
              </a:ext>
            </a:extLst>
          </p:cNvPr>
          <p:cNvSpPr>
            <a:spLocks noGrp="1"/>
          </p:cNvSpPr>
          <p:nvPr>
            <p:ph type="body" idx="1"/>
          </p:nvPr>
        </p:nvSpPr>
        <p:spPr/>
        <p:txBody>
          <a:bodyPr/>
          <a:lstStyle/>
          <a:p>
            <a:r>
              <a:rPr lang="en-US" dirty="0"/>
              <a:t>The objectives of the project are to develop a blockchain-based system that enables the government to accurately track the origin and destination of products in real time. </a:t>
            </a:r>
          </a:p>
          <a:p>
            <a:pPr marL="76200" indent="0">
              <a:buNone/>
            </a:pPr>
            <a:endParaRPr lang="en-US" dirty="0"/>
          </a:p>
          <a:p>
            <a:r>
              <a:rPr lang="en-US" dirty="0"/>
              <a:t>It aims to enhance supply chain transparency by providing an immutable and secure record of product movements, ensuring compliance with regulations</a:t>
            </a:r>
          </a:p>
          <a:p>
            <a:pPr marL="76200" indent="0">
              <a:buNone/>
            </a:pPr>
            <a:endParaRPr lang="en-US" dirty="0"/>
          </a:p>
          <a:p>
            <a:r>
              <a:rPr lang="en-US" dirty="0"/>
              <a:t>Additionally, it seeks to streamline communication between stakeholders, improve data accuracy, and facilitate faster, more informed decision-making in government oversight.</a:t>
            </a:r>
            <a:endParaRPr lang="en-IN" dirty="0"/>
          </a:p>
        </p:txBody>
      </p:sp>
    </p:spTree>
    <p:extLst>
      <p:ext uri="{BB962C8B-B14F-4D97-AF65-F5344CB8AC3E}">
        <p14:creationId xmlns:p14="http://schemas.microsoft.com/office/powerpoint/2010/main" val="329145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DA65-455C-DD32-BA8F-1BD85FF8F339}"/>
              </a:ext>
            </a:extLst>
          </p:cNvPr>
          <p:cNvSpPr>
            <a:spLocks noGrp="1"/>
          </p:cNvSpPr>
          <p:nvPr>
            <p:ph type="title"/>
          </p:nvPr>
        </p:nvSpPr>
        <p:spPr/>
        <p:txBody>
          <a:bodyPr/>
          <a:lstStyle/>
          <a:p>
            <a:r>
              <a:rPr lang="en-GB" dirty="0"/>
              <a:t>Methodology/Modules</a:t>
            </a:r>
            <a:endParaRPr lang="en-IN" dirty="0"/>
          </a:p>
        </p:txBody>
      </p:sp>
      <p:sp>
        <p:nvSpPr>
          <p:cNvPr id="3" name="Text Placeholder 2">
            <a:extLst>
              <a:ext uri="{FF2B5EF4-FFF2-40B4-BE49-F238E27FC236}">
                <a16:creationId xmlns:a16="http://schemas.microsoft.com/office/drawing/2014/main" id="{211E7331-E2CB-2D7E-C25A-617F2DA1E31E}"/>
              </a:ext>
            </a:extLst>
          </p:cNvPr>
          <p:cNvSpPr>
            <a:spLocks noGrp="1"/>
          </p:cNvSpPr>
          <p:nvPr>
            <p:ph type="body" idx="1"/>
          </p:nvPr>
        </p:nvSpPr>
        <p:spPr/>
        <p:txBody>
          <a:bodyPr>
            <a:normAutofit/>
          </a:bodyPr>
          <a:lstStyle/>
          <a:p>
            <a:r>
              <a:rPr lang="en-US" b="1" dirty="0"/>
              <a:t>Blockchain Network Setup</a:t>
            </a:r>
          </a:p>
          <a:p>
            <a:pPr marL="76200" indent="0">
              <a:buNone/>
            </a:pPr>
            <a:endParaRPr lang="en-US" b="1" dirty="0"/>
          </a:p>
          <a:p>
            <a:r>
              <a:rPr lang="en-US" b="1" dirty="0"/>
              <a:t>Smart Contracts</a:t>
            </a:r>
          </a:p>
          <a:p>
            <a:pPr marL="76200" indent="0">
              <a:buNone/>
            </a:pPr>
            <a:endParaRPr lang="en-US" b="1" dirty="0"/>
          </a:p>
          <a:p>
            <a:r>
              <a:rPr lang="en-US" b="1" dirty="0"/>
              <a:t>Product Registration Module</a:t>
            </a:r>
          </a:p>
          <a:p>
            <a:pPr marL="76200" indent="0">
              <a:buNone/>
            </a:pPr>
            <a:endParaRPr lang="en-US" b="1" dirty="0"/>
          </a:p>
          <a:p>
            <a:r>
              <a:rPr lang="en-US" b="1" dirty="0"/>
              <a:t>Tracking Module</a:t>
            </a:r>
          </a:p>
          <a:p>
            <a:pPr marL="76200" indent="0">
              <a:buNone/>
            </a:pPr>
            <a:endParaRPr lang="en-US" b="1" dirty="0"/>
          </a:p>
          <a:p>
            <a:r>
              <a:rPr lang="en-US" b="1" dirty="0"/>
              <a:t>Verification and Auditing Module</a:t>
            </a:r>
            <a:endParaRPr lang="en-IN" dirty="0"/>
          </a:p>
        </p:txBody>
      </p:sp>
    </p:spTree>
    <p:extLst>
      <p:ext uri="{BB962C8B-B14F-4D97-AF65-F5344CB8AC3E}">
        <p14:creationId xmlns:p14="http://schemas.microsoft.com/office/powerpoint/2010/main" val="420995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DD2C-BF33-4356-20E2-53032FC18D2A}"/>
              </a:ext>
            </a:extLst>
          </p:cNvPr>
          <p:cNvSpPr>
            <a:spLocks noGrp="1"/>
          </p:cNvSpPr>
          <p:nvPr>
            <p:ph type="title"/>
          </p:nvPr>
        </p:nvSpPr>
        <p:spPr/>
        <p:txBody>
          <a:bodyPr/>
          <a:lstStyle/>
          <a:p>
            <a:r>
              <a:rPr lang="en-US" dirty="0"/>
              <a:t>Architecture</a:t>
            </a:r>
            <a:endParaRPr lang="en-IN" dirty="0"/>
          </a:p>
        </p:txBody>
      </p:sp>
      <p:sp>
        <p:nvSpPr>
          <p:cNvPr id="4" name="Rectangle 1">
            <a:extLst>
              <a:ext uri="{FF2B5EF4-FFF2-40B4-BE49-F238E27FC236}">
                <a16:creationId xmlns:a16="http://schemas.microsoft.com/office/drawing/2014/main" id="{C79B2454-1E5C-5067-EB4A-A7E79F61876D}"/>
              </a:ext>
            </a:extLst>
          </p:cNvPr>
          <p:cNvSpPr>
            <a:spLocks noGrp="1" noChangeArrowheads="1"/>
          </p:cNvSpPr>
          <p:nvPr>
            <p:ph type="body" idx="1"/>
          </p:nvPr>
        </p:nvSpPr>
        <p:spPr bwMode="auto">
          <a:xfrm>
            <a:off x="773471" y="1549963"/>
            <a:ext cx="99010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Blockchain Layer</a:t>
            </a: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Smart Contract Layer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Input Layer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API Gateway</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User Interface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67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4AC6-137D-8D50-77BC-78D19C18F85B}"/>
              </a:ext>
            </a:extLst>
          </p:cNvPr>
          <p:cNvSpPr>
            <a:spLocks noGrp="1"/>
          </p:cNvSpPr>
          <p:nvPr>
            <p:ph type="title"/>
          </p:nvPr>
        </p:nvSpPr>
        <p:spPr/>
        <p:txBody>
          <a:bodyPr/>
          <a:lstStyle/>
          <a:p>
            <a:r>
              <a:rPr lang="en-US" dirty="0"/>
              <a:t>software components</a:t>
            </a:r>
            <a:endParaRPr lang="en-IN" dirty="0"/>
          </a:p>
        </p:txBody>
      </p:sp>
      <p:sp>
        <p:nvSpPr>
          <p:cNvPr id="3" name="Text Placeholder 2">
            <a:extLst>
              <a:ext uri="{FF2B5EF4-FFF2-40B4-BE49-F238E27FC236}">
                <a16:creationId xmlns:a16="http://schemas.microsoft.com/office/drawing/2014/main" id="{DF8E7EA0-64C8-90DE-890C-E174440EFFE9}"/>
              </a:ext>
            </a:extLst>
          </p:cNvPr>
          <p:cNvSpPr>
            <a:spLocks noGrp="1"/>
          </p:cNvSpPr>
          <p:nvPr>
            <p:ph type="body" idx="1"/>
          </p:nvPr>
        </p:nvSpPr>
        <p:spPr/>
        <p:txBody>
          <a:bodyPr/>
          <a:lstStyle/>
          <a:p>
            <a:r>
              <a:rPr lang="en-IN" b="1" dirty="0"/>
              <a:t>Blockchain Platform</a:t>
            </a:r>
          </a:p>
          <a:p>
            <a:pPr marL="76200" indent="0">
              <a:buNone/>
            </a:pPr>
            <a:endParaRPr lang="en-IN" dirty="0"/>
          </a:p>
          <a:p>
            <a:r>
              <a:rPr lang="en-IN" b="1" dirty="0"/>
              <a:t>Smart Contract Engine</a:t>
            </a:r>
          </a:p>
          <a:p>
            <a:pPr marL="76200" indent="0">
              <a:buNone/>
            </a:pPr>
            <a:endParaRPr lang="en-IN" dirty="0"/>
          </a:p>
          <a:p>
            <a:r>
              <a:rPr lang="en-IN" b="1" dirty="0"/>
              <a:t>Data Collection Module</a:t>
            </a:r>
          </a:p>
          <a:p>
            <a:pPr marL="76200" indent="0">
              <a:buNone/>
            </a:pPr>
            <a:endParaRPr lang="en-IN" dirty="0"/>
          </a:p>
          <a:p>
            <a:r>
              <a:rPr lang="en-IN" b="1" dirty="0"/>
              <a:t>API Layer</a:t>
            </a:r>
          </a:p>
          <a:p>
            <a:pPr marL="76200" indent="0">
              <a:buNone/>
            </a:pPr>
            <a:endParaRPr lang="en-IN" dirty="0"/>
          </a:p>
          <a:p>
            <a:r>
              <a:rPr lang="en-IN" b="1" dirty="0"/>
              <a:t>User Interface</a:t>
            </a:r>
            <a:endParaRPr lang="en-IN" dirty="0"/>
          </a:p>
        </p:txBody>
      </p:sp>
    </p:spTree>
    <p:extLst>
      <p:ext uri="{BB962C8B-B14F-4D97-AF65-F5344CB8AC3E}">
        <p14:creationId xmlns:p14="http://schemas.microsoft.com/office/powerpoint/2010/main" val="306779002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900</Words>
  <Application>Microsoft Office PowerPoint</Application>
  <PresentationFormat>Widescreen</PresentationFormat>
  <Paragraphs>116</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vt:lpstr>
      <vt:lpstr>Verdana</vt:lpstr>
      <vt:lpstr>Wingdings</vt:lpstr>
      <vt:lpstr>Bioinformatics</vt:lpstr>
      <vt:lpstr>PSCS222-BLOCKCHAIN FOR THE GOVERNMENT TO BE ABLE TO TRACK THE ORIGIN AND DESTINATION OF PRODUCT</vt:lpstr>
      <vt:lpstr>Introduction</vt:lpstr>
      <vt:lpstr>Literature Review</vt:lpstr>
      <vt:lpstr>Existing method Drawback</vt:lpstr>
      <vt:lpstr>Proposed Method</vt:lpstr>
      <vt:lpstr>Objectives</vt:lpstr>
      <vt:lpstr>Methodology/Modules</vt:lpstr>
      <vt:lpstr>Architecture</vt:lpstr>
      <vt:lpstr>software components</vt:lpstr>
      <vt:lpstr>Expected Outcomes</vt:lpstr>
      <vt:lpstr>Timeline of the Project (Gantt Chart)</vt:lpstr>
      <vt:lpstr>Conclusion</vt:lpstr>
      <vt:lpstr>Github Link</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chigulla Nagapavan</cp:lastModifiedBy>
  <cp:revision>39</cp:revision>
  <dcterms:modified xsi:type="dcterms:W3CDTF">2024-10-16T16:19:15Z</dcterms:modified>
</cp:coreProperties>
</file>