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162"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u="sng" dirty="0"/>
              <a:t>Micro-Credit Defaulter</a:t>
            </a:r>
            <a:endParaRPr lang="en-US" dirty="0"/>
          </a:p>
        </p:txBody>
      </p:sp>
      <p:sp>
        <p:nvSpPr>
          <p:cNvPr id="3" name="Subtitle 2"/>
          <p:cNvSpPr>
            <a:spLocks noGrp="1"/>
          </p:cNvSpPr>
          <p:nvPr>
            <p:ph type="subTitle" idx="1"/>
          </p:nvPr>
        </p:nvSpPr>
        <p:spPr/>
        <p:txBody>
          <a:bodyPr/>
          <a:lstStyle/>
          <a:p>
            <a:endParaRPr lang="en-IN" dirty="0"/>
          </a:p>
          <a:p>
            <a:r>
              <a:rPr lang="en-IN" dirty="0"/>
              <a:t>Submitted by:</a:t>
            </a:r>
            <a:endParaRPr lang="en-US" dirty="0"/>
          </a:p>
          <a:p>
            <a:r>
              <a:rPr lang="en-US" dirty="0"/>
              <a:t>NAGAPPAN KANNAPPAN</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079151" y="263611"/>
            <a:ext cx="2929890" cy="2133600"/>
          </a:xfrm>
          <a:prstGeom prst="rect">
            <a:avLst/>
          </a:prstGeom>
          <a:noFill/>
          <a:ln>
            <a:noFill/>
          </a:ln>
        </p:spPr>
      </p:pic>
    </p:spTree>
    <p:extLst>
      <p:ext uri="{BB962C8B-B14F-4D97-AF65-F5344CB8AC3E}">
        <p14:creationId xmlns:p14="http://schemas.microsoft.com/office/powerpoint/2010/main" val="775617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a:t>Outliers handing.</a:t>
            </a:r>
          </a:p>
          <a:p>
            <a:pPr marL="0" indent="0">
              <a:buNone/>
            </a:pPr>
            <a:endParaRPr lang="en-US" dirty="0"/>
          </a:p>
        </p:txBody>
      </p:sp>
      <p:pic>
        <p:nvPicPr>
          <p:cNvPr id="4" name="Picture 3"/>
          <p:cNvPicPr/>
          <p:nvPr/>
        </p:nvPicPr>
        <p:blipFill>
          <a:blip r:embed="rId2"/>
          <a:stretch>
            <a:fillRect/>
          </a:stretch>
        </p:blipFill>
        <p:spPr>
          <a:xfrm>
            <a:off x="839286" y="1415335"/>
            <a:ext cx="2494915" cy="4076700"/>
          </a:xfrm>
          <a:prstGeom prst="rect">
            <a:avLst/>
          </a:prstGeom>
        </p:spPr>
      </p:pic>
      <p:pic>
        <p:nvPicPr>
          <p:cNvPr id="5" name="Picture 4"/>
          <p:cNvPicPr/>
          <p:nvPr/>
        </p:nvPicPr>
        <p:blipFill>
          <a:blip r:embed="rId3"/>
          <a:stretch>
            <a:fillRect/>
          </a:stretch>
        </p:blipFill>
        <p:spPr>
          <a:xfrm>
            <a:off x="3290887" y="1352867"/>
            <a:ext cx="2562225" cy="4152265"/>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1415335"/>
            <a:ext cx="1981200" cy="3855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5776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a:t>After processing the outliers.</a:t>
            </a:r>
          </a:p>
          <a:p>
            <a:endParaRPr lang="en-US" dirty="0"/>
          </a:p>
        </p:txBody>
      </p:sp>
      <p:pic>
        <p:nvPicPr>
          <p:cNvPr id="6" name="Picture 5">
            <a:extLst>
              <a:ext uri="{FF2B5EF4-FFF2-40B4-BE49-F238E27FC236}">
                <a16:creationId xmlns:a16="http://schemas.microsoft.com/office/drawing/2014/main" id="{E41275BA-A563-4DC4-A8A2-F480FF9D7775}"/>
              </a:ext>
            </a:extLst>
          </p:cNvPr>
          <p:cNvPicPr>
            <a:picLocks noChangeAspect="1"/>
          </p:cNvPicPr>
          <p:nvPr/>
        </p:nvPicPr>
        <p:blipFill>
          <a:blip r:embed="rId2"/>
          <a:stretch>
            <a:fillRect/>
          </a:stretch>
        </p:blipFill>
        <p:spPr>
          <a:xfrm>
            <a:off x="914400" y="1600200"/>
            <a:ext cx="2971800" cy="2133600"/>
          </a:xfrm>
          <a:prstGeom prst="rect">
            <a:avLst/>
          </a:prstGeom>
        </p:spPr>
      </p:pic>
      <p:pic>
        <p:nvPicPr>
          <p:cNvPr id="8" name="Picture 7">
            <a:extLst>
              <a:ext uri="{FF2B5EF4-FFF2-40B4-BE49-F238E27FC236}">
                <a16:creationId xmlns:a16="http://schemas.microsoft.com/office/drawing/2014/main" id="{9068C4F8-F4FC-41A1-BB39-7DA3E969A964}"/>
              </a:ext>
            </a:extLst>
          </p:cNvPr>
          <p:cNvPicPr>
            <a:picLocks noChangeAspect="1"/>
          </p:cNvPicPr>
          <p:nvPr/>
        </p:nvPicPr>
        <p:blipFill>
          <a:blip r:embed="rId3"/>
          <a:stretch>
            <a:fillRect/>
          </a:stretch>
        </p:blipFill>
        <p:spPr>
          <a:xfrm>
            <a:off x="3200400" y="4117825"/>
            <a:ext cx="4495800" cy="2133600"/>
          </a:xfrm>
          <a:prstGeom prst="rect">
            <a:avLst/>
          </a:prstGeom>
        </p:spPr>
      </p:pic>
    </p:spTree>
    <p:extLst>
      <p:ext uri="{BB962C8B-B14F-4D97-AF65-F5344CB8AC3E}">
        <p14:creationId xmlns:p14="http://schemas.microsoft.com/office/powerpoint/2010/main" val="3670819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Imbalance dataset is normalized for final modeling.</a:t>
            </a:r>
          </a:p>
          <a:p>
            <a:r>
              <a:rPr lang="en-US" dirty="0"/>
              <a:t>After splitting the data for input and output standard scalar is applied to standardize the input data.</a:t>
            </a:r>
          </a:p>
          <a:p>
            <a:endParaRPr lang="en-US" dirty="0"/>
          </a:p>
          <a:p>
            <a:endParaRPr lang="en-US" dirty="0"/>
          </a:p>
          <a:p>
            <a:r>
              <a:rPr lang="en-US" dirty="0"/>
              <a:t>After train test split we apply all the classification algorithms with hyper tuning to find the best scoring one.</a:t>
            </a:r>
          </a:p>
          <a:p>
            <a:endParaRPr lang="en-US" dirty="0"/>
          </a:p>
        </p:txBody>
      </p:sp>
      <p:pic>
        <p:nvPicPr>
          <p:cNvPr id="4" name="Picture 3"/>
          <p:cNvPicPr/>
          <p:nvPr/>
        </p:nvPicPr>
        <p:blipFill>
          <a:blip r:embed="rId2"/>
          <a:stretch>
            <a:fillRect/>
          </a:stretch>
        </p:blipFill>
        <p:spPr>
          <a:xfrm>
            <a:off x="990600" y="3012989"/>
            <a:ext cx="6477000" cy="1212850"/>
          </a:xfrm>
          <a:prstGeom prst="rect">
            <a:avLst/>
          </a:prstGeom>
        </p:spPr>
      </p:pic>
    </p:spTree>
    <p:extLst>
      <p:ext uri="{BB962C8B-B14F-4D97-AF65-F5344CB8AC3E}">
        <p14:creationId xmlns:p14="http://schemas.microsoft.com/office/powerpoint/2010/main" val="3007673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3429000" y="1600200"/>
            <a:ext cx="1600200" cy="2438400"/>
          </a:xfrm>
          <a:prstGeom prst="rect">
            <a:avLst/>
          </a:prstGeom>
        </p:spPr>
      </p:pic>
      <p:sp>
        <p:nvSpPr>
          <p:cNvPr id="6" name="TextBox 5"/>
          <p:cNvSpPr txBox="1"/>
          <p:nvPr/>
        </p:nvSpPr>
        <p:spPr>
          <a:xfrm>
            <a:off x="914400" y="5334000"/>
            <a:ext cx="7696200" cy="646331"/>
          </a:xfrm>
          <a:prstGeom prst="rect">
            <a:avLst/>
          </a:prstGeom>
          <a:noFill/>
        </p:spPr>
        <p:txBody>
          <a:bodyPr wrap="square" rtlCol="0">
            <a:spAutoFit/>
          </a:bodyPr>
          <a:lstStyle/>
          <a:p>
            <a:r>
              <a:rPr lang="en-IN" dirty="0"/>
              <a:t>After applying all the above classification algorithms on the dataset we see that Gradient Boosting trees &amp; Random Forest both fits the best for our objective.</a:t>
            </a:r>
            <a:endParaRPr lang="en-US" dirty="0"/>
          </a:p>
        </p:txBody>
      </p:sp>
    </p:spTree>
    <p:extLst>
      <p:ext uri="{BB962C8B-B14F-4D97-AF65-F5344CB8AC3E}">
        <p14:creationId xmlns:p14="http://schemas.microsoft.com/office/powerpoint/2010/main" val="285057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r>
              <a:rPr lang="en-IN" dirty="0"/>
              <a:t>We will use Logistic Regression as our final model.</a:t>
            </a:r>
          </a:p>
          <a:p>
            <a:endParaRPr lang="en-IN" dirty="0"/>
          </a:p>
          <a:p>
            <a:endParaRPr lang="en-IN" dirty="0"/>
          </a:p>
          <a:p>
            <a:endParaRPr lang="en-IN" dirty="0"/>
          </a:p>
          <a:p>
            <a:endParaRPr lang="en-IN" dirty="0"/>
          </a:p>
          <a:p>
            <a:pPr marL="0" indent="0">
              <a:buNone/>
            </a:pPr>
            <a:endParaRPr lang="en-US" dirty="0"/>
          </a:p>
          <a:p>
            <a:endParaRPr lang="en-US" dirty="0"/>
          </a:p>
          <a:p>
            <a:endParaRPr lang="en-US" dirty="0"/>
          </a:p>
          <a:p>
            <a:endParaRPr lang="en-US" dirty="0"/>
          </a:p>
          <a:p>
            <a:r>
              <a:rPr lang="en-US" dirty="0"/>
              <a:t>The final model is saved.</a:t>
            </a:r>
          </a:p>
          <a:p>
            <a:pPr marL="3200400" lvl="7" indent="0">
              <a:buNone/>
            </a:pPr>
            <a:r>
              <a:rPr lang="en-US" dirty="0"/>
              <a:t>					End.</a:t>
            </a:r>
          </a:p>
        </p:txBody>
      </p:sp>
      <p:pic>
        <p:nvPicPr>
          <p:cNvPr id="6" name="Picture 5">
            <a:extLst>
              <a:ext uri="{FF2B5EF4-FFF2-40B4-BE49-F238E27FC236}">
                <a16:creationId xmlns:a16="http://schemas.microsoft.com/office/drawing/2014/main" id="{A2EECCED-4583-4927-B513-2329A4088ED4}"/>
              </a:ext>
            </a:extLst>
          </p:cNvPr>
          <p:cNvPicPr>
            <a:picLocks noChangeAspect="1"/>
          </p:cNvPicPr>
          <p:nvPr/>
        </p:nvPicPr>
        <p:blipFill>
          <a:blip r:embed="rId2"/>
          <a:stretch>
            <a:fillRect/>
          </a:stretch>
        </p:blipFill>
        <p:spPr>
          <a:xfrm>
            <a:off x="1600200" y="1295400"/>
            <a:ext cx="5943600" cy="3352800"/>
          </a:xfrm>
          <a:prstGeom prst="rect">
            <a:avLst/>
          </a:prstGeom>
        </p:spPr>
      </p:pic>
    </p:spTree>
    <p:extLst>
      <p:ext uri="{BB962C8B-B14F-4D97-AF65-F5344CB8AC3E}">
        <p14:creationId xmlns:p14="http://schemas.microsoft.com/office/powerpoint/2010/main" val="3853131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ACKNOWLEDGMENT</a:t>
            </a:r>
            <a:endParaRPr lang="en-US" dirty="0"/>
          </a:p>
        </p:txBody>
      </p:sp>
      <p:sp>
        <p:nvSpPr>
          <p:cNvPr id="3" name="Content Placeholder 2"/>
          <p:cNvSpPr>
            <a:spLocks noGrp="1"/>
          </p:cNvSpPr>
          <p:nvPr>
            <p:ph idx="1"/>
          </p:nvPr>
        </p:nvSpPr>
        <p:spPr/>
        <p:txBody>
          <a:bodyPr>
            <a:normAutofit/>
          </a:bodyPr>
          <a:lstStyle/>
          <a:p>
            <a:pPr algn="ctr"/>
            <a:r>
              <a:rPr lang="en-IN" i="1" dirty="0"/>
              <a:t>I would like to express my special thanks to </a:t>
            </a:r>
            <a:r>
              <a:rPr lang="en-IN" i="1" dirty="0" err="1"/>
              <a:t>Datatarained</a:t>
            </a:r>
            <a:r>
              <a:rPr lang="en-IN" i="1" dirty="0"/>
              <a:t> &amp; </a:t>
            </a:r>
            <a:r>
              <a:rPr lang="en-IN" i="1" dirty="0" err="1"/>
              <a:t>FlipRobo</a:t>
            </a:r>
            <a:r>
              <a:rPr lang="en-IN" i="1" dirty="0"/>
              <a:t> who gave me this golden opportunity for this internship on the topic of </a:t>
            </a:r>
            <a:r>
              <a:rPr lang="en-IN" dirty="0"/>
              <a:t>Micro-Credit Defaulter</a:t>
            </a:r>
            <a:r>
              <a:rPr lang="en-IN" i="1" dirty="0"/>
              <a:t>. </a:t>
            </a:r>
            <a:br>
              <a:rPr lang="en-IN" i="1" dirty="0"/>
            </a:br>
            <a:r>
              <a:rPr lang="en-IN" dirty="0"/>
              <a:t>The sample data is provided to us from </a:t>
            </a:r>
            <a:r>
              <a:rPr lang="en-IN" dirty="0" err="1"/>
              <a:t>FlipRobo’s</a:t>
            </a:r>
            <a:r>
              <a:rPr lang="en-IN" dirty="0"/>
              <a:t> client database. </a:t>
            </a:r>
            <a:r>
              <a:rPr lang="en-IN" i="1" dirty="0" err="1"/>
              <a:t>Kaggle</a:t>
            </a:r>
            <a:r>
              <a:rPr lang="en-IN" i="1" dirty="0"/>
              <a:t> &amp; </a:t>
            </a:r>
            <a:r>
              <a:rPr lang="en-IN" i="1" dirty="0" err="1"/>
              <a:t>Github</a:t>
            </a:r>
            <a:r>
              <a:rPr lang="en-IN" i="1" dirty="0"/>
              <a:t> are the websites which helped me in </a:t>
            </a:r>
            <a:r>
              <a:rPr lang="en-IN" dirty="0"/>
              <a:t>completing the project. </a:t>
            </a:r>
            <a:endParaRPr lang="en-US" dirty="0"/>
          </a:p>
          <a:p>
            <a:pPr marL="0" indent="0" algn="ctr">
              <a:buNone/>
            </a:pPr>
            <a:endParaRPr lang="en-US" dirty="0"/>
          </a:p>
        </p:txBody>
      </p:sp>
    </p:spTree>
    <p:extLst>
      <p:ext uri="{BB962C8B-B14F-4D97-AF65-F5344CB8AC3E}">
        <p14:creationId xmlns:p14="http://schemas.microsoft.com/office/powerpoint/2010/main" val="31069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dirty="0"/>
              <a:t>Business Problem </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a:t>	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Today, microfinance is widely accepted as a poverty-reduction tool, representing $70 billion in outstanding loans and a global outreach of 200 million clients.</a:t>
            </a:r>
            <a:endParaRPr lang="en-US" dirty="0"/>
          </a:p>
          <a:p>
            <a:pPr marL="0" indent="0">
              <a:buNone/>
            </a:pPr>
            <a:r>
              <a:rPr lang="en-IN" dirty="0"/>
              <a:t>	In order to improve the selection of customers for the credit, the client wants some predictions that could help them in further investment and improvement in selection of customers. Here we need to build model which can be used to predict in terms of a probability for each loan transaction, whether the customer will be paying back the loaned amount within 5 days of insurance of loan.</a:t>
            </a:r>
            <a:endParaRPr lang="en-US" dirty="0"/>
          </a:p>
          <a:p>
            <a:pPr marL="0" indent="0">
              <a:buNone/>
            </a:pPr>
            <a:endParaRPr lang="en-US" dirty="0"/>
          </a:p>
        </p:txBody>
      </p:sp>
    </p:spTree>
    <p:extLst>
      <p:ext uri="{BB962C8B-B14F-4D97-AF65-F5344CB8AC3E}">
        <p14:creationId xmlns:p14="http://schemas.microsoft.com/office/powerpoint/2010/main" val="100791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Conceptual Background of the Domain Problem</a:t>
            </a:r>
            <a:endParaRPr lang="en-US" sz="3200" dirty="0"/>
          </a:p>
        </p:txBody>
      </p:sp>
      <p:sp>
        <p:nvSpPr>
          <p:cNvPr id="3" name="Content Placeholder 2"/>
          <p:cNvSpPr>
            <a:spLocks noGrp="1"/>
          </p:cNvSpPr>
          <p:nvPr>
            <p:ph idx="1"/>
          </p:nvPr>
        </p:nvSpPr>
        <p:spPr/>
        <p:txBody>
          <a:bodyPr>
            <a:noAutofit/>
          </a:bodyPr>
          <a:lstStyle/>
          <a:p>
            <a:pPr marL="0" indent="0">
              <a:buNone/>
            </a:pPr>
            <a:r>
              <a:rPr lang="en-IN" sz="1600" dirty="0"/>
              <a:t>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 Here the client that is in Telecom Industry is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 </a:t>
            </a:r>
            <a:endParaRPr lang="en-US" sz="1600" dirty="0"/>
          </a:p>
          <a:p>
            <a:pPr marL="0" indent="0">
              <a:buNone/>
            </a:pPr>
            <a:r>
              <a:rPr lang="en-IN" sz="1600" dirty="0"/>
              <a:t>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endParaRPr lang="en-US" sz="1600" dirty="0"/>
          </a:p>
          <a:p>
            <a:pPr marL="0" indent="0">
              <a:buNone/>
            </a:pPr>
            <a:endParaRPr lang="en-US" sz="1600" dirty="0"/>
          </a:p>
        </p:txBody>
      </p:sp>
    </p:spTree>
    <p:extLst>
      <p:ext uri="{BB962C8B-B14F-4D97-AF65-F5344CB8AC3E}">
        <p14:creationId xmlns:p14="http://schemas.microsoft.com/office/powerpoint/2010/main" val="1296186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dirty="0"/>
              <a:t>Review of Literature</a:t>
            </a:r>
            <a:endParaRPr lang="en-US" dirty="0"/>
          </a:p>
        </p:txBody>
      </p:sp>
      <p:sp>
        <p:nvSpPr>
          <p:cNvPr id="3" name="Content Placeholder 2"/>
          <p:cNvSpPr>
            <a:spLocks noGrp="1"/>
          </p:cNvSpPr>
          <p:nvPr>
            <p:ph idx="1"/>
          </p:nvPr>
        </p:nvSpPr>
        <p:spPr/>
        <p:txBody>
          <a:bodyPr/>
          <a:lstStyle/>
          <a:p>
            <a:r>
              <a:rPr lang="en-IN" b="1" dirty="0"/>
              <a:t>Microfinance</a:t>
            </a:r>
            <a:r>
              <a:rPr lang="en-IN" dirty="0"/>
              <a:t> is a banking service provided to unemployed or low-income individuals or groups who otherwise would have no other access to </a:t>
            </a:r>
            <a:r>
              <a:rPr lang="en-IN" b="1" dirty="0"/>
              <a:t>financial</a:t>
            </a:r>
            <a:r>
              <a:rPr lang="en-IN" dirty="0"/>
              <a:t> services. </a:t>
            </a:r>
            <a:r>
              <a:rPr lang="en-IN" b="1" dirty="0"/>
              <a:t>Microfinance</a:t>
            </a:r>
            <a:r>
              <a:rPr lang="en-IN" dirty="0"/>
              <a:t> allows people to take on reasonable small business loans safely, and in a manner that is consistent with ethical </a:t>
            </a:r>
            <a:r>
              <a:rPr lang="en-IN" b="1" dirty="0"/>
              <a:t>lending</a:t>
            </a:r>
            <a:r>
              <a:rPr lang="en-IN" dirty="0"/>
              <a:t> practices.</a:t>
            </a:r>
            <a:endParaRPr lang="en-US" dirty="0"/>
          </a:p>
          <a:p>
            <a:pPr marL="0" indent="0">
              <a:buNone/>
            </a:pPr>
            <a:endParaRPr lang="en-US" dirty="0"/>
          </a:p>
        </p:txBody>
      </p:sp>
    </p:spTree>
    <p:extLst>
      <p:ext uri="{BB962C8B-B14F-4D97-AF65-F5344CB8AC3E}">
        <p14:creationId xmlns:p14="http://schemas.microsoft.com/office/powerpoint/2010/main" val="2048623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sz="4000" dirty="0"/>
              <a:t>Motivation for the Problem Undertaken</a:t>
            </a:r>
            <a:endParaRPr lang="en-US" dirty="0"/>
          </a:p>
        </p:txBody>
      </p:sp>
      <p:sp>
        <p:nvSpPr>
          <p:cNvPr id="3" name="Content Placeholder 2"/>
          <p:cNvSpPr>
            <a:spLocks noGrp="1"/>
          </p:cNvSpPr>
          <p:nvPr>
            <p:ph idx="1"/>
          </p:nvPr>
        </p:nvSpPr>
        <p:spPr/>
        <p:txBody>
          <a:bodyPr/>
          <a:lstStyle/>
          <a:p>
            <a:r>
              <a:rPr lang="en-IN" dirty="0"/>
              <a:t>With the help of this project deserved people will get loan more easily &amp; quickly. Being a part of this project and reducing poverty is a proud feeling &amp; motivation.</a:t>
            </a:r>
            <a:endParaRPr lang="en-US" dirty="0"/>
          </a:p>
        </p:txBody>
      </p:sp>
    </p:spTree>
    <p:extLst>
      <p:ext uri="{BB962C8B-B14F-4D97-AF65-F5344CB8AC3E}">
        <p14:creationId xmlns:p14="http://schemas.microsoft.com/office/powerpoint/2010/main" val="2078797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dirty="0"/>
              <a:t>Data Sources and their formats</a:t>
            </a:r>
            <a:endParaRPr lang="en-US" dirty="0"/>
          </a:p>
        </p:txBody>
      </p:sp>
      <p:sp>
        <p:nvSpPr>
          <p:cNvPr id="3" name="Content Placeholder 2"/>
          <p:cNvSpPr>
            <a:spLocks noGrp="1"/>
          </p:cNvSpPr>
          <p:nvPr>
            <p:ph idx="1"/>
          </p:nvPr>
        </p:nvSpPr>
        <p:spPr/>
        <p:txBody>
          <a:bodyPr/>
          <a:lstStyle/>
          <a:p>
            <a:r>
              <a:rPr lang="en-IN" sz="2000" dirty="0"/>
              <a:t>The sample data is provided to us from </a:t>
            </a:r>
            <a:r>
              <a:rPr lang="en-IN" sz="2000" dirty="0" err="1"/>
              <a:t>FlipRobo’s</a:t>
            </a:r>
            <a:r>
              <a:rPr lang="en-IN" sz="2000" dirty="0"/>
              <a:t> client database.</a:t>
            </a:r>
            <a:endParaRPr lang="en-US" sz="2000" dirty="0"/>
          </a:p>
          <a:p>
            <a:endParaRPr lang="en-US" dirty="0"/>
          </a:p>
        </p:txBody>
      </p:sp>
      <p:pic>
        <p:nvPicPr>
          <p:cNvPr id="4" name="Picture 1">
            <a:extLst>
              <a:ext uri="{FF2B5EF4-FFF2-40B4-BE49-F238E27FC236}">
                <a16:creationId xmlns:a16="http://schemas.microsoft.com/office/drawing/2014/main" id="{5379CB6C-C7E0-4571-A2FC-41244B1AE3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b="11575"/>
          <a:stretch>
            <a:fillRect/>
          </a:stretch>
        </p:blipFill>
        <p:spPr bwMode="auto">
          <a:xfrm>
            <a:off x="1524000" y="2514600"/>
            <a:ext cx="59436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4754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2800" dirty="0"/>
              <a:t>Mathematical/ Analytical Modelling of the Problem</a:t>
            </a:r>
            <a:endParaRPr lang="en-US" sz="2800" dirty="0"/>
          </a:p>
        </p:txBody>
      </p:sp>
      <p:sp>
        <p:nvSpPr>
          <p:cNvPr id="3" name="Content Placeholder 2"/>
          <p:cNvSpPr>
            <a:spLocks noGrp="1"/>
          </p:cNvSpPr>
          <p:nvPr>
            <p:ph idx="1"/>
          </p:nvPr>
        </p:nvSpPr>
        <p:spPr/>
        <p:txBody>
          <a:bodyPr/>
          <a:lstStyle/>
          <a:p>
            <a:r>
              <a:rPr lang="en-IN" dirty="0"/>
              <a:t>In this case, Label ‘1’ indicates that the loan has been paid i.e. Non- defaulter, while, Label ‘0’ indicates that the loan has not been </a:t>
            </a:r>
            <a:r>
              <a:rPr lang="en-IN" dirty="0" err="1"/>
              <a:t>payed</a:t>
            </a:r>
            <a:r>
              <a:rPr lang="en-IN" dirty="0"/>
              <a:t> i.e. defaulter.  In the provided </a:t>
            </a:r>
            <a:r>
              <a:rPr lang="en-IN" b="1" i="1" dirty="0"/>
              <a:t>dataset</a:t>
            </a:r>
            <a:r>
              <a:rPr lang="en-IN" dirty="0"/>
              <a:t>, our target variable "label" is a </a:t>
            </a:r>
            <a:r>
              <a:rPr lang="en-IN" b="1" i="1" dirty="0"/>
              <a:t>categorical</a:t>
            </a:r>
            <a:r>
              <a:rPr lang="en-IN" dirty="0"/>
              <a:t> with two categories: " defaulter " and " Non- defaulter ". Therefore we will be handling this modelling problem as classification. </a:t>
            </a:r>
            <a:endParaRPr lang="en-US" dirty="0"/>
          </a:p>
          <a:p>
            <a:endParaRPr lang="en-US" dirty="0"/>
          </a:p>
        </p:txBody>
      </p:sp>
    </p:spTree>
    <p:extLst>
      <p:ext uri="{BB962C8B-B14F-4D97-AF65-F5344CB8AC3E}">
        <p14:creationId xmlns:p14="http://schemas.microsoft.com/office/powerpoint/2010/main" val="1098617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dirty="0"/>
              <a:t>Data Pre-processing Done</a:t>
            </a:r>
            <a:endParaRPr lang="en-US" dirty="0"/>
          </a:p>
        </p:txBody>
      </p:sp>
      <p:sp>
        <p:nvSpPr>
          <p:cNvPr id="3" name="Content Placeholder 2"/>
          <p:cNvSpPr>
            <a:spLocks noGrp="1"/>
          </p:cNvSpPr>
          <p:nvPr>
            <p:ph idx="1"/>
          </p:nvPr>
        </p:nvSpPr>
        <p:spPr/>
        <p:txBody>
          <a:bodyPr/>
          <a:lstStyle/>
          <a:p>
            <a:r>
              <a:rPr lang="en-US" dirty="0"/>
              <a:t>Dropping unimportant columns.</a:t>
            </a:r>
          </a:p>
          <a:p>
            <a:endParaRPr lang="en-US" dirty="0"/>
          </a:p>
          <a:p>
            <a:r>
              <a:rPr lang="en-US" dirty="0"/>
              <a:t>Feature importance</a:t>
            </a:r>
          </a:p>
          <a:p>
            <a:pPr marL="0" indent="0">
              <a:buNone/>
            </a:pPr>
            <a:endParaRPr lang="en-US" sz="2000" dirty="0"/>
          </a:p>
          <a:p>
            <a:pPr marL="0" indent="0">
              <a:buNone/>
            </a:pPr>
            <a:endParaRPr lang="en-US" sz="2000" dirty="0"/>
          </a:p>
          <a:p>
            <a:pPr marL="0" indent="0">
              <a:buNone/>
            </a:pPr>
            <a:r>
              <a:rPr lang="en-US" sz="2000" dirty="0"/>
              <a:t>Dropping less </a:t>
            </a:r>
          </a:p>
          <a:p>
            <a:pPr marL="0" indent="0">
              <a:buNone/>
            </a:pPr>
            <a:r>
              <a:rPr lang="en-US" sz="2000" dirty="0"/>
              <a:t>important features.</a:t>
            </a:r>
          </a:p>
          <a:p>
            <a:pPr marL="0" indent="0">
              <a:buNone/>
            </a:pPr>
            <a:endParaRPr lang="en-US" dirty="0"/>
          </a:p>
        </p:txBody>
      </p:sp>
      <p:pic>
        <p:nvPicPr>
          <p:cNvPr id="4" name="Picture 3"/>
          <p:cNvPicPr/>
          <p:nvPr/>
        </p:nvPicPr>
        <p:blipFill>
          <a:blip r:embed="rId2"/>
          <a:stretch>
            <a:fillRect/>
          </a:stretch>
        </p:blipFill>
        <p:spPr>
          <a:xfrm>
            <a:off x="838200" y="2184445"/>
            <a:ext cx="5731510" cy="499110"/>
          </a:xfrm>
          <a:prstGeom prst="rect">
            <a:avLst/>
          </a:prstGeom>
        </p:spPr>
      </p:pic>
      <p:pic>
        <p:nvPicPr>
          <p:cNvPr id="5" name="Picture 4"/>
          <p:cNvPicPr/>
          <p:nvPr/>
        </p:nvPicPr>
        <p:blipFill>
          <a:blip r:embed="rId3"/>
          <a:stretch>
            <a:fillRect/>
          </a:stretch>
        </p:blipFill>
        <p:spPr>
          <a:xfrm>
            <a:off x="4267200" y="2877355"/>
            <a:ext cx="4876800" cy="3048000"/>
          </a:xfrm>
          <a:prstGeom prst="rect">
            <a:avLst/>
          </a:prstGeom>
        </p:spPr>
      </p:pic>
      <p:pic>
        <p:nvPicPr>
          <p:cNvPr id="6" name="Picture 5"/>
          <p:cNvPicPr/>
          <p:nvPr/>
        </p:nvPicPr>
        <p:blipFill>
          <a:blip r:embed="rId4"/>
          <a:stretch>
            <a:fillRect/>
          </a:stretch>
        </p:blipFill>
        <p:spPr>
          <a:xfrm>
            <a:off x="838200" y="5717392"/>
            <a:ext cx="7086599" cy="607208"/>
          </a:xfrm>
          <a:prstGeom prst="rect">
            <a:avLst/>
          </a:prstGeom>
        </p:spPr>
      </p:pic>
    </p:spTree>
    <p:extLst>
      <p:ext uri="{BB962C8B-B14F-4D97-AF65-F5344CB8AC3E}">
        <p14:creationId xmlns:p14="http://schemas.microsoft.com/office/powerpoint/2010/main" val="850021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TotalTime>
  <Words>819</Words>
  <Application>Microsoft Office PowerPoint</Application>
  <PresentationFormat>On-screen Show (4:3)</PresentationFormat>
  <Paragraphs>47</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Micro-Credit Defaulter</vt:lpstr>
      <vt:lpstr>ACKNOWLEDGMENT</vt:lpstr>
      <vt:lpstr>Business Problem </vt:lpstr>
      <vt:lpstr>Conceptual Background of the Domain Problem</vt:lpstr>
      <vt:lpstr>Review of Literature</vt:lpstr>
      <vt:lpstr>Motivation for the Problem Undertaken</vt:lpstr>
      <vt:lpstr>Data Sources and their formats</vt:lpstr>
      <vt:lpstr>Mathematical/ Analytical Modelling of the Problem</vt:lpstr>
      <vt:lpstr>Data Pre-processing Done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dc:title>
  <dc:creator>hemant patar</dc:creator>
  <cp:lastModifiedBy>NAGAPPAN KANNAPPAN</cp:lastModifiedBy>
  <cp:revision>15</cp:revision>
  <dcterms:created xsi:type="dcterms:W3CDTF">2006-08-16T00:00:00Z</dcterms:created>
  <dcterms:modified xsi:type="dcterms:W3CDTF">2021-03-18T07:18:28Z</dcterms:modified>
</cp:coreProperties>
</file>