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75" r:id="rId23"/>
    <p:sldId id="276" r:id="rId24"/>
    <p:sldId id="291" r:id="rId25"/>
    <p:sldId id="292" r:id="rId26"/>
    <p:sldId id="293" r:id="rId27"/>
    <p:sldId id="294" r:id="rId28"/>
    <p:sldId id="305" r:id="rId29"/>
    <p:sldId id="306" r:id="rId30"/>
    <p:sldId id="307" r:id="rId31"/>
    <p:sldId id="287" r:id="rId32"/>
    <p:sldId id="288" r:id="rId33"/>
    <p:sldId id="289" r:id="rId34"/>
    <p:sldId id="318" r:id="rId35"/>
    <p:sldId id="290" r:id="rId36"/>
    <p:sldId id="299" r:id="rId37"/>
    <p:sldId id="300" r:id="rId38"/>
    <p:sldId id="301" r:id="rId39"/>
    <p:sldId id="302" r:id="rId40"/>
    <p:sldId id="303"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75285" y="1662430"/>
            <a:ext cx="11592560" cy="4154170"/>
          </a:xfrm>
          <a:prstGeom prst="rect">
            <a:avLst/>
          </a:prstGeom>
          <a:noFill/>
        </p:spPr>
        <p:txBody>
          <a:bodyPr wrap="square" rtlCol="0" anchor="t">
            <a:spAutoFit/>
          </a:bodyPr>
          <a:p>
            <a:pPr marL="342900" indent="-342900" algn="just">
              <a:buFont typeface="Arial" panose="020B0604020202020204" pitchFamily="34" charset="0"/>
              <a:buChar char="•"/>
            </a:pPr>
            <a:r>
              <a:rPr lang="en-US" sz="2400" b="1"/>
              <a:t>Data exploration</a:t>
            </a:r>
            <a:r>
              <a:rPr lang="en-US" sz="2400"/>
              <a:t> is the first step in</a:t>
            </a:r>
            <a:r>
              <a:rPr lang="en-US" sz="2400" b="1"/>
              <a:t> data analysis</a:t>
            </a:r>
            <a:r>
              <a:rPr lang="en-US" sz="2400"/>
              <a:t> involving the use of </a:t>
            </a:r>
            <a:r>
              <a:rPr lang="en-US" sz="2400">
                <a:solidFill>
                  <a:srgbClr val="FF0000"/>
                </a:solidFill>
              </a:rPr>
              <a:t>data visualization tools </a:t>
            </a:r>
            <a:r>
              <a:rPr lang="en-US" sz="2400"/>
              <a:t>and </a:t>
            </a:r>
            <a:r>
              <a:rPr lang="en-US" sz="2400">
                <a:solidFill>
                  <a:srgbClr val="FF0000"/>
                </a:solidFill>
              </a:rPr>
              <a:t>statistical techniques </a:t>
            </a:r>
            <a:r>
              <a:rPr lang="en-US" sz="2400"/>
              <a:t>to uncover data set characteristics and initial patterns.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olidFill>
                  <a:srgbClr val="FF0000"/>
                </a:solidFill>
              </a:rPr>
              <a:t>During exploration</a:t>
            </a:r>
            <a:r>
              <a:rPr lang="en-US" sz="2400"/>
              <a:t>, raw data is typically reviewed with a combination of manual workflows and automated data-exploration techniques to visually explore data sets, look for </a:t>
            </a:r>
            <a:r>
              <a:rPr lang="en-US" sz="2400">
                <a:solidFill>
                  <a:srgbClr val="FF0000"/>
                </a:solidFill>
              </a:rPr>
              <a:t>similarities, patterns and outliers and to identify the relationships</a:t>
            </a:r>
            <a:r>
              <a:rPr lang="en-US" sz="2400"/>
              <a:t> between different variables.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This is also sometimes referred to as </a:t>
            </a:r>
            <a:r>
              <a:rPr lang="en-US" sz="2400" b="1">
                <a:solidFill>
                  <a:srgbClr val="FF0000"/>
                </a:solidFill>
              </a:rPr>
              <a:t>exploratory data analysis</a:t>
            </a:r>
            <a:r>
              <a:rPr lang="en-US" sz="2400">
                <a:solidFill>
                  <a:srgbClr val="FF0000"/>
                </a:solidFill>
              </a:rPr>
              <a:t>,</a:t>
            </a:r>
            <a:r>
              <a:rPr lang="en-US" sz="2400"/>
              <a:t> which is a statistical technique employed to analyze raw data sets in search of their broad characteristics.</a:t>
            </a:r>
            <a:endParaRPr lang="en-US" sz="2400"/>
          </a:p>
        </p:txBody>
      </p:sp>
      <p:sp>
        <p:nvSpPr>
          <p:cNvPr id="5" name="Text Box 4"/>
          <p:cNvSpPr txBox="1"/>
          <p:nvPr/>
        </p:nvSpPr>
        <p:spPr>
          <a:xfrm>
            <a:off x="3161665" y="320675"/>
            <a:ext cx="6687185" cy="645160"/>
          </a:xfrm>
          <a:prstGeom prst="rect">
            <a:avLst/>
          </a:prstGeom>
          <a:noFill/>
        </p:spPr>
        <p:txBody>
          <a:bodyPr wrap="none" rtlCol="0" anchor="t">
            <a:spAutoFit/>
          </a:bodyPr>
          <a:p>
            <a:r>
              <a:rPr lang="en-US" sz="3600" b="1">
                <a:solidFill>
                  <a:srgbClr val="FF0000"/>
                </a:solidFill>
                <a:sym typeface="+mn-ea"/>
              </a:rPr>
              <a:t>Data exploration and Visualization</a:t>
            </a:r>
            <a:endParaRPr lang="en-US" sz="3600" b="1">
              <a:solidFill>
                <a:srgbClr val="FF0000"/>
              </a:solidFill>
              <a:sym typeface="+mn-ea"/>
            </a:endParaRPr>
          </a:p>
        </p:txBody>
      </p:sp>
      <p:pic>
        <p:nvPicPr>
          <p:cNvPr id="2"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3370" y="227330"/>
            <a:ext cx="11734800" cy="3476625"/>
          </a:xfrm>
          <a:prstGeom prst="rect">
            <a:avLst/>
          </a:prstGeom>
          <a:noFill/>
        </p:spPr>
        <p:txBody>
          <a:bodyPr wrap="square" rtlCol="0" anchor="t">
            <a:spAutoFit/>
          </a:bodyPr>
          <a:p>
            <a:pPr algn="ctr"/>
            <a:r>
              <a:rPr lang="en-US" sz="2800" b="1"/>
              <a:t>Variable Identification</a:t>
            </a:r>
            <a:endParaRPr lang="en-US" sz="2800" b="1"/>
          </a:p>
          <a:p>
            <a:pPr algn="ctr"/>
            <a:endParaRPr lang="en-US" sz="2400" b="1"/>
          </a:p>
          <a:p>
            <a:pPr algn="just"/>
            <a:r>
              <a:rPr lang="en-US" sz="2400"/>
              <a:t>First, identify </a:t>
            </a:r>
            <a:r>
              <a:rPr lang="en-US" sz="2400" b="1"/>
              <a:t>Predictor (Input) and Target (output) variables</a:t>
            </a:r>
            <a:r>
              <a:rPr lang="en-US" sz="2400"/>
              <a:t>. Next, identify the data type and category of the variables.</a:t>
            </a:r>
            <a:endParaRPr lang="en-US" sz="2400"/>
          </a:p>
          <a:p>
            <a:pPr algn="just"/>
            <a:endParaRPr lang="en-US" sz="2400"/>
          </a:p>
          <a:p>
            <a:pPr algn="just"/>
            <a:endParaRPr lang="en-US" sz="2400"/>
          </a:p>
          <a:p>
            <a:pPr algn="just"/>
            <a:r>
              <a:rPr lang="en-US" sz="2400"/>
              <a:t>Example:- Suppose, we want to predict, whether the students will play cricket or not (refer below data set). Here you need to identify</a:t>
            </a:r>
            <a:r>
              <a:rPr lang="en-US" sz="2400">
                <a:solidFill>
                  <a:srgbClr val="FF0000"/>
                </a:solidFill>
              </a:rPr>
              <a:t> predictor variables, target variable, data type of variables and category of variables.</a:t>
            </a:r>
            <a:endParaRPr lang="en-US" sz="2400">
              <a:solidFill>
                <a:srgbClr val="FF0000"/>
              </a:solidFill>
            </a:endParaRPr>
          </a:p>
        </p:txBody>
      </p:sp>
      <p:pic>
        <p:nvPicPr>
          <p:cNvPr id="3" name="Picture 2"/>
          <p:cNvPicPr>
            <a:picLocks noChangeAspect="1"/>
          </p:cNvPicPr>
          <p:nvPr/>
        </p:nvPicPr>
        <p:blipFill>
          <a:blip r:embed="rId1"/>
          <a:stretch>
            <a:fillRect/>
          </a:stretch>
        </p:blipFill>
        <p:spPr>
          <a:xfrm>
            <a:off x="1610360" y="4138930"/>
            <a:ext cx="8180705" cy="1824355"/>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683510" y="2649220"/>
            <a:ext cx="6599555" cy="3928745"/>
          </a:xfrm>
          <a:prstGeom prst="rect">
            <a:avLst/>
          </a:prstGeom>
        </p:spPr>
      </p:pic>
      <p:pic>
        <p:nvPicPr>
          <p:cNvPr id="3" name="Picture 2"/>
          <p:cNvPicPr>
            <a:picLocks noChangeAspect="1"/>
          </p:cNvPicPr>
          <p:nvPr/>
        </p:nvPicPr>
        <p:blipFill>
          <a:blip r:embed="rId2"/>
          <a:stretch>
            <a:fillRect/>
          </a:stretch>
        </p:blipFill>
        <p:spPr>
          <a:xfrm>
            <a:off x="2336800" y="922020"/>
            <a:ext cx="6946265" cy="1549400"/>
          </a:xfrm>
          <a:prstGeom prst="rect">
            <a:avLst/>
          </a:prstGeom>
        </p:spPr>
      </p:pic>
      <p:sp>
        <p:nvSpPr>
          <p:cNvPr id="4" name="Text Box 3"/>
          <p:cNvSpPr txBox="1"/>
          <p:nvPr/>
        </p:nvSpPr>
        <p:spPr>
          <a:xfrm>
            <a:off x="4257993" y="222250"/>
            <a:ext cx="3449955" cy="521970"/>
          </a:xfrm>
          <a:prstGeom prst="rect">
            <a:avLst/>
          </a:prstGeom>
          <a:noFill/>
        </p:spPr>
        <p:txBody>
          <a:bodyPr wrap="none" rtlCol="0" anchor="t">
            <a:spAutoFit/>
          </a:bodyPr>
          <a:p>
            <a:pPr algn="ctr"/>
            <a:r>
              <a:rPr lang="en-US" sz="2800" b="1">
                <a:sym typeface="+mn-ea"/>
              </a:rPr>
              <a:t>Variable Identification</a:t>
            </a:r>
            <a:endParaRPr lang="en-US" sz="2800" b="1">
              <a:sym typeface="+mn-ea"/>
            </a:endParaRPr>
          </a:p>
        </p:txBody>
      </p:sp>
      <p:pic>
        <p:nvPicPr>
          <p:cNvPr id="5"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1054100"/>
            <a:ext cx="11908155" cy="4276725"/>
          </a:xfrm>
          <a:prstGeom prst="rect">
            <a:avLst/>
          </a:prstGeom>
          <a:noFill/>
        </p:spPr>
        <p:txBody>
          <a:bodyPr wrap="square" rtlCol="0" anchor="t">
            <a:spAutoFit/>
          </a:bodyPr>
          <a:p>
            <a:pPr algn="just"/>
            <a:r>
              <a:rPr lang="en-US" sz="2800" b="1"/>
              <a:t>Univariate Analysis</a:t>
            </a:r>
            <a:endParaRPr lang="en-US" sz="2800" b="1"/>
          </a:p>
          <a:p>
            <a:pPr algn="just"/>
            <a:endParaRPr lang="en-US" sz="2800" b="1"/>
          </a:p>
          <a:p>
            <a:pPr algn="just"/>
            <a:r>
              <a:rPr lang="en-US" sz="2400"/>
              <a:t>Method to perform uni-variate analysis will depend on whether the variable type is</a:t>
            </a:r>
            <a:r>
              <a:rPr lang="en-US" sz="2400">
                <a:solidFill>
                  <a:srgbClr val="FF0000"/>
                </a:solidFill>
              </a:rPr>
              <a:t> categorical or continuous</a:t>
            </a:r>
            <a:r>
              <a:rPr lang="en-US" sz="2400"/>
              <a:t>. </a:t>
            </a:r>
            <a:endParaRPr lang="en-US" sz="2400"/>
          </a:p>
          <a:p>
            <a:pPr algn="just"/>
            <a:endParaRPr lang="en-US" sz="2400"/>
          </a:p>
          <a:p>
            <a:pPr algn="just"/>
            <a:r>
              <a:rPr lang="en-US" sz="2400" b="1">
                <a:solidFill>
                  <a:srgbClr val="FF0000"/>
                </a:solidFill>
              </a:rPr>
              <a:t>Continuous Variables:-</a:t>
            </a:r>
            <a:r>
              <a:rPr lang="en-US" sz="2400"/>
              <a:t> In case of continuous variables, we need to understand the central tendency and spread of the variable. </a:t>
            </a:r>
            <a:endParaRPr lang="en-US" sz="2400"/>
          </a:p>
          <a:p>
            <a:pPr algn="just"/>
            <a:endParaRPr lang="en-US" sz="2400"/>
          </a:p>
          <a:p>
            <a:pPr algn="just"/>
            <a:r>
              <a:rPr lang="en-US" sz="2400" b="1">
                <a:solidFill>
                  <a:srgbClr val="FF0000"/>
                </a:solidFill>
              </a:rPr>
              <a:t>Categorical Variables:-</a:t>
            </a:r>
            <a:r>
              <a:rPr lang="en-US" sz="2400"/>
              <a:t> For categorical variables, we’ll use frequency table to understand distribution of each category. We can also read as percentage of values under each category.  Bar chart can be used as visualization.</a:t>
            </a:r>
            <a:endParaRPr lang="en-US" sz="24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27660" y="1628775"/>
            <a:ext cx="7143750" cy="3600450"/>
          </a:xfrm>
          <a:prstGeom prst="rect">
            <a:avLst/>
          </a:prstGeom>
        </p:spPr>
      </p:pic>
      <p:sp>
        <p:nvSpPr>
          <p:cNvPr id="3" name="Rectangles 2"/>
          <p:cNvSpPr/>
          <p:nvPr/>
        </p:nvSpPr>
        <p:spPr>
          <a:xfrm>
            <a:off x="6024880" y="1378585"/>
            <a:ext cx="2023110" cy="11360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Text Box 3"/>
          <p:cNvSpPr txBox="1"/>
          <p:nvPr/>
        </p:nvSpPr>
        <p:spPr>
          <a:xfrm>
            <a:off x="6686550" y="1779905"/>
            <a:ext cx="5189855" cy="3784600"/>
          </a:xfrm>
          <a:prstGeom prst="rect">
            <a:avLst/>
          </a:prstGeom>
          <a:noFill/>
        </p:spPr>
        <p:txBody>
          <a:bodyPr wrap="square" rtlCol="0" anchor="t">
            <a:spAutoFit/>
          </a:bodyPr>
          <a:p>
            <a:pPr algn="just"/>
            <a:r>
              <a:rPr lang="en-US" sz="2000" b="1">
                <a:solidFill>
                  <a:srgbClr val="FF0000"/>
                </a:solidFill>
              </a:rPr>
              <a:t>Mean</a:t>
            </a:r>
            <a:r>
              <a:rPr lang="en-US" sz="2000"/>
              <a:t> is the most commonly used measure of central tendency. It actually represents the average of the given collection of data. It is applicable for both continuous and discrete data.</a:t>
            </a:r>
            <a:endParaRPr lang="en-US" sz="2000"/>
          </a:p>
          <a:p>
            <a:pPr algn="just"/>
            <a:endParaRPr lang="en-US" sz="2000"/>
          </a:p>
          <a:p>
            <a:pPr algn="just"/>
            <a:r>
              <a:rPr lang="en-US" sz="2000"/>
              <a:t>Generally </a:t>
            </a:r>
            <a:r>
              <a:rPr lang="en-US" sz="2000" b="1">
                <a:solidFill>
                  <a:srgbClr val="FF0000"/>
                </a:solidFill>
              </a:rPr>
              <a:t>median</a:t>
            </a:r>
            <a:r>
              <a:rPr lang="en-US" sz="2000"/>
              <a:t> represents the mid-value of the given set of data when arranged in a particular order.</a:t>
            </a:r>
            <a:endParaRPr lang="en-US" sz="2000"/>
          </a:p>
          <a:p>
            <a:pPr algn="just"/>
            <a:endParaRPr lang="en-US" sz="2000"/>
          </a:p>
          <a:p>
            <a:pPr algn="just"/>
            <a:r>
              <a:rPr lang="en-US" sz="2000"/>
              <a:t>The most frequent number occurring in the data set is known as the </a:t>
            </a:r>
            <a:r>
              <a:rPr lang="en-US" sz="2000" b="1">
                <a:solidFill>
                  <a:srgbClr val="FF0000"/>
                </a:solidFill>
              </a:rPr>
              <a:t>mode</a:t>
            </a:r>
            <a:r>
              <a:rPr lang="en-US" sz="2000"/>
              <a:t>.</a:t>
            </a:r>
            <a:endParaRPr lang="en-US" sz="2000"/>
          </a:p>
          <a:p>
            <a:pPr algn="just"/>
            <a:endParaRPr lang="en-US" sz="2000"/>
          </a:p>
        </p:txBody>
      </p:sp>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35860" y="393065"/>
            <a:ext cx="7991475" cy="521970"/>
          </a:xfrm>
          <a:prstGeom prst="rect">
            <a:avLst/>
          </a:prstGeom>
          <a:noFill/>
        </p:spPr>
        <p:txBody>
          <a:bodyPr wrap="square" rtlCol="0" anchor="t">
            <a:spAutoFit/>
          </a:bodyPr>
          <a:p>
            <a:r>
              <a:rPr lang="en-US" sz="2800" b="1"/>
              <a:t>Univariate Data Visualizations With </a:t>
            </a:r>
            <a:r>
              <a:rPr lang="en-US" sz="2800" b="1">
                <a:solidFill>
                  <a:srgbClr val="FF0000"/>
                </a:solidFill>
              </a:rPr>
              <a:t>Python</a:t>
            </a:r>
            <a:endParaRPr lang="en-US" sz="2800" b="1">
              <a:solidFill>
                <a:srgbClr val="FF0000"/>
              </a:solidFill>
            </a:endParaRPr>
          </a:p>
        </p:txBody>
      </p:sp>
      <p:sp>
        <p:nvSpPr>
          <p:cNvPr id="3" name="Text Box 2"/>
          <p:cNvSpPr txBox="1"/>
          <p:nvPr/>
        </p:nvSpPr>
        <p:spPr>
          <a:xfrm>
            <a:off x="233680" y="1887855"/>
            <a:ext cx="11724005" cy="3046095"/>
          </a:xfrm>
          <a:prstGeom prst="rect">
            <a:avLst/>
          </a:prstGeom>
          <a:noFill/>
        </p:spPr>
        <p:txBody>
          <a:bodyPr wrap="square" rtlCol="0" anchor="t">
            <a:spAutoFit/>
          </a:bodyPr>
          <a:p>
            <a:pPr algn="just"/>
            <a:r>
              <a:rPr lang="en-US" sz="2400"/>
              <a:t> The </a:t>
            </a:r>
            <a:r>
              <a:rPr lang="en-US" sz="2400">
                <a:solidFill>
                  <a:srgbClr val="FF0000"/>
                </a:solidFill>
              </a:rPr>
              <a:t>iris data set contains 3 classes of 50 instances each</a:t>
            </a:r>
            <a:r>
              <a:rPr lang="en-US" sz="2400"/>
              <a:t>, where each class refers to a type of iris plant.</a:t>
            </a:r>
            <a:endParaRPr lang="en-US" sz="2400"/>
          </a:p>
          <a:p>
            <a:pPr algn="just"/>
            <a:endParaRPr lang="en-US" sz="2400"/>
          </a:p>
          <a:p>
            <a:pPr algn="just"/>
            <a:r>
              <a:rPr lang="en-US" sz="2400"/>
              <a:t> The different variables involved in the data set are</a:t>
            </a:r>
            <a:r>
              <a:rPr lang="en-US" sz="2400">
                <a:solidFill>
                  <a:srgbClr val="FF0000"/>
                </a:solidFill>
              </a:rPr>
              <a:t> Sepal Length, Sepal Width, Petal Length, Petal width</a:t>
            </a:r>
            <a:r>
              <a:rPr lang="en-US" sz="2400"/>
              <a:t> which is continuous and Variety which is a categorical variable.</a:t>
            </a:r>
            <a:endParaRPr lang="en-US" sz="2400"/>
          </a:p>
          <a:p>
            <a:pPr algn="just"/>
            <a:endParaRPr lang="en-US" sz="2400"/>
          </a:p>
          <a:p>
            <a:pPr algn="just"/>
            <a:r>
              <a:rPr lang="en-US" sz="2400"/>
              <a:t> Though the data set is multivariate in nature, for univariate analysis, we consider one variable of interest at a time.</a:t>
            </a:r>
            <a:endParaRPr lang="en-US" sz="24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357245" y="271145"/>
            <a:ext cx="5412740" cy="6241415"/>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223135" y="1691005"/>
            <a:ext cx="7306310" cy="3475355"/>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146425" y="110490"/>
            <a:ext cx="5464175" cy="2113915"/>
          </a:xfrm>
          <a:prstGeom prst="rect">
            <a:avLst/>
          </a:prstGeom>
        </p:spPr>
      </p:pic>
      <p:pic>
        <p:nvPicPr>
          <p:cNvPr id="3" name="Picture 2"/>
          <p:cNvPicPr>
            <a:picLocks noChangeAspect="1"/>
          </p:cNvPicPr>
          <p:nvPr/>
        </p:nvPicPr>
        <p:blipFill>
          <a:blip r:embed="rId2"/>
          <a:stretch>
            <a:fillRect/>
          </a:stretch>
        </p:blipFill>
        <p:spPr>
          <a:xfrm>
            <a:off x="3433445" y="2325370"/>
            <a:ext cx="5325110" cy="793115"/>
          </a:xfrm>
          <a:prstGeom prst="rect">
            <a:avLst/>
          </a:prstGeom>
        </p:spPr>
      </p:pic>
      <p:pic>
        <p:nvPicPr>
          <p:cNvPr id="4" name="Picture 3"/>
          <p:cNvPicPr>
            <a:picLocks noChangeAspect="1"/>
          </p:cNvPicPr>
          <p:nvPr/>
        </p:nvPicPr>
        <p:blipFill>
          <a:blip r:embed="rId3"/>
          <a:stretch>
            <a:fillRect/>
          </a:stretch>
        </p:blipFill>
        <p:spPr>
          <a:xfrm>
            <a:off x="3433445" y="3118485"/>
            <a:ext cx="5393055" cy="3638550"/>
          </a:xfrm>
          <a:prstGeom prst="rect">
            <a:avLst/>
          </a:prstGeom>
        </p:spPr>
      </p:pic>
      <p:pic>
        <p:nvPicPr>
          <p:cNvPr id="5" name="object 3"/>
          <p:cNvPicPr/>
          <p:nvPr/>
        </p:nvPicPr>
        <p:blipFill>
          <a:blip r:embed="rId4" cstate="print"/>
          <a:stretch>
            <a:fillRect/>
          </a:stretch>
        </p:blipFill>
        <p:spPr>
          <a:xfrm>
            <a:off x="11089640" y="92544"/>
            <a:ext cx="928395" cy="682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077085" y="1114425"/>
            <a:ext cx="7809230" cy="474980"/>
          </a:xfrm>
          <a:prstGeom prst="rect">
            <a:avLst/>
          </a:prstGeom>
        </p:spPr>
      </p:pic>
      <p:pic>
        <p:nvPicPr>
          <p:cNvPr id="3" name="Picture 2"/>
          <p:cNvPicPr>
            <a:picLocks noChangeAspect="1"/>
          </p:cNvPicPr>
          <p:nvPr/>
        </p:nvPicPr>
        <p:blipFill>
          <a:blip r:embed="rId2"/>
          <a:stretch>
            <a:fillRect/>
          </a:stretch>
        </p:blipFill>
        <p:spPr>
          <a:xfrm>
            <a:off x="2851785" y="2038985"/>
            <a:ext cx="6488430" cy="4219575"/>
          </a:xfrm>
          <a:prstGeom prst="rect">
            <a:avLst/>
          </a:prstGeom>
        </p:spPr>
      </p:pic>
      <p:pic>
        <p:nvPicPr>
          <p:cNvPr id="5"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20845" y="99060"/>
            <a:ext cx="3750945" cy="460375"/>
          </a:xfrm>
          <a:prstGeom prst="rect">
            <a:avLst/>
          </a:prstGeom>
          <a:noFill/>
        </p:spPr>
        <p:txBody>
          <a:bodyPr wrap="square" rtlCol="0" anchor="t">
            <a:spAutoFit/>
          </a:bodyPr>
          <a:p>
            <a:r>
              <a:rPr lang="en-US" sz="2400" b="1"/>
              <a:t>LINE PLOT (with markers) :</a:t>
            </a:r>
            <a:endParaRPr lang="en-US" sz="2400" b="1"/>
          </a:p>
        </p:txBody>
      </p:sp>
      <p:pic>
        <p:nvPicPr>
          <p:cNvPr id="3" name="Picture 2"/>
          <p:cNvPicPr>
            <a:picLocks noChangeAspect="1"/>
          </p:cNvPicPr>
          <p:nvPr/>
        </p:nvPicPr>
        <p:blipFill>
          <a:blip r:embed="rId1"/>
          <a:stretch>
            <a:fillRect/>
          </a:stretch>
        </p:blipFill>
        <p:spPr>
          <a:xfrm>
            <a:off x="81915" y="429260"/>
            <a:ext cx="9187180" cy="2884170"/>
          </a:xfrm>
          <a:prstGeom prst="rect">
            <a:avLst/>
          </a:prstGeom>
        </p:spPr>
      </p:pic>
      <p:pic>
        <p:nvPicPr>
          <p:cNvPr id="4" name="Picture 3"/>
          <p:cNvPicPr>
            <a:picLocks noChangeAspect="1"/>
          </p:cNvPicPr>
          <p:nvPr/>
        </p:nvPicPr>
        <p:blipFill>
          <a:blip r:embed="rId2"/>
          <a:stretch>
            <a:fillRect/>
          </a:stretch>
        </p:blipFill>
        <p:spPr>
          <a:xfrm>
            <a:off x="7810500" y="3198495"/>
            <a:ext cx="3557905" cy="3659505"/>
          </a:xfrm>
          <a:prstGeom prst="rect">
            <a:avLst/>
          </a:prstGeom>
        </p:spPr>
      </p:pic>
      <p:pic>
        <p:nvPicPr>
          <p:cNvPr id="5"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1645" y="1463040"/>
            <a:ext cx="11581130" cy="3538220"/>
          </a:xfrm>
          <a:prstGeom prst="rect">
            <a:avLst/>
          </a:prstGeom>
          <a:noFill/>
        </p:spPr>
        <p:txBody>
          <a:bodyPr wrap="square" rtlCol="0" anchor="t">
            <a:spAutoFit/>
          </a:bodyPr>
          <a:p>
            <a:pPr algn="just"/>
            <a:r>
              <a:rPr lang="en-US" sz="2800" b="1"/>
              <a:t>Why is data exploration important?</a:t>
            </a:r>
            <a:endParaRPr lang="en-US" sz="2800" b="1"/>
          </a:p>
          <a:p>
            <a:pPr algn="just"/>
            <a:endParaRPr lang="en-US" sz="2800" b="1"/>
          </a:p>
          <a:p>
            <a:pPr marL="342900" indent="-342900" algn="just">
              <a:buFont typeface="Arial" panose="020B0604020202020204" pitchFamily="34" charset="0"/>
              <a:buChar char="•"/>
            </a:pPr>
            <a:r>
              <a:rPr lang="en-US" sz="2400" b="1">
                <a:solidFill>
                  <a:srgbClr val="FF0000"/>
                </a:solidFill>
              </a:rPr>
              <a:t>Humans are visual learners</a:t>
            </a:r>
            <a:r>
              <a:rPr lang="en-US" sz="2400"/>
              <a:t>, able to process visual data much more easily than numerical data. Consequently, it's challenging for data scientists to review thousands of rows of data points and infer meaning without assistance.</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Data visualization tools and elements like </a:t>
            </a:r>
            <a:r>
              <a:rPr lang="en-US" sz="2400">
                <a:solidFill>
                  <a:srgbClr val="FF0000"/>
                </a:solidFill>
              </a:rPr>
              <a:t>colors, shapes, lines, graphs and angles</a:t>
            </a:r>
            <a:r>
              <a:rPr lang="en-US" sz="2400"/>
              <a:t> aid in effective data exploration of metadata, enabling relationships or anomalies to be detected.</a:t>
            </a:r>
            <a:endParaRPr lang="en-US" sz="24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7495" y="229870"/>
            <a:ext cx="11637010" cy="1938020"/>
          </a:xfrm>
          <a:prstGeom prst="rect">
            <a:avLst/>
          </a:prstGeom>
          <a:noFill/>
        </p:spPr>
        <p:txBody>
          <a:bodyPr wrap="square" rtlCol="0" anchor="t">
            <a:spAutoFit/>
          </a:bodyPr>
          <a:p>
            <a:pPr algn="just"/>
            <a:r>
              <a:rPr lang="en-US" sz="2400" b="1">
                <a:solidFill>
                  <a:srgbClr val="FF0000"/>
                </a:solidFill>
              </a:rPr>
              <a:t>STRIP PLOT :</a:t>
            </a:r>
            <a:endParaRPr lang="en-US" sz="2400" b="1">
              <a:solidFill>
                <a:srgbClr val="FF0000"/>
              </a:solidFill>
            </a:endParaRPr>
          </a:p>
          <a:p>
            <a:pPr algn="just"/>
            <a:r>
              <a:rPr lang="en-US" sz="2400"/>
              <a:t>The strip plot is similar to a scatter plot. It is often used along with other kinds of plots for better analysis. It is used to visualize the distribution of data points of the variable.</a:t>
            </a:r>
            <a:endParaRPr lang="en-US" sz="2400"/>
          </a:p>
          <a:p>
            <a:pPr algn="just"/>
            <a:endParaRPr lang="en-US" sz="2400"/>
          </a:p>
          <a:p>
            <a:pPr algn="just"/>
            <a:r>
              <a:rPr lang="en-US" sz="2400"/>
              <a:t>The sns.striplot ( ) function is used to plot a strip-plot :</a:t>
            </a:r>
            <a:endParaRPr lang="en-US" sz="2400"/>
          </a:p>
        </p:txBody>
      </p:sp>
      <p:pic>
        <p:nvPicPr>
          <p:cNvPr id="3" name="Picture 2"/>
          <p:cNvPicPr>
            <a:picLocks noChangeAspect="1"/>
          </p:cNvPicPr>
          <p:nvPr/>
        </p:nvPicPr>
        <p:blipFill>
          <a:blip r:embed="rId1"/>
          <a:stretch>
            <a:fillRect/>
          </a:stretch>
        </p:blipFill>
        <p:spPr>
          <a:xfrm>
            <a:off x="3875405" y="3055620"/>
            <a:ext cx="4232910" cy="3672205"/>
          </a:xfrm>
          <a:prstGeom prst="rect">
            <a:avLst/>
          </a:prstGeom>
        </p:spPr>
      </p:pic>
      <p:pic>
        <p:nvPicPr>
          <p:cNvPr id="4" name="Picture 3"/>
          <p:cNvPicPr>
            <a:picLocks noChangeAspect="1"/>
          </p:cNvPicPr>
          <p:nvPr/>
        </p:nvPicPr>
        <p:blipFill>
          <a:blip r:embed="rId2"/>
          <a:stretch>
            <a:fillRect/>
          </a:stretch>
        </p:blipFill>
        <p:spPr>
          <a:xfrm>
            <a:off x="3293110" y="2540000"/>
            <a:ext cx="5397500" cy="512445"/>
          </a:xfrm>
          <a:prstGeom prst="rect">
            <a:avLst/>
          </a:prstGeom>
        </p:spPr>
      </p:pic>
      <p:pic>
        <p:nvPicPr>
          <p:cNvPr id="5"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886710" y="726440"/>
            <a:ext cx="6419215" cy="427990"/>
          </a:xfrm>
          <a:prstGeom prst="rect">
            <a:avLst/>
          </a:prstGeom>
        </p:spPr>
      </p:pic>
      <p:pic>
        <p:nvPicPr>
          <p:cNvPr id="3" name="Picture 2"/>
          <p:cNvPicPr>
            <a:picLocks noChangeAspect="1"/>
          </p:cNvPicPr>
          <p:nvPr/>
        </p:nvPicPr>
        <p:blipFill>
          <a:blip r:embed="rId2"/>
          <a:stretch>
            <a:fillRect/>
          </a:stretch>
        </p:blipFill>
        <p:spPr>
          <a:xfrm>
            <a:off x="3324860" y="1607820"/>
            <a:ext cx="5054600" cy="4886960"/>
          </a:xfrm>
          <a:prstGeom prst="rect">
            <a:avLst/>
          </a:prstGeom>
        </p:spPr>
      </p:pic>
      <p:pic>
        <p:nvPicPr>
          <p:cNvPr id="5"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2400" y="195580"/>
            <a:ext cx="11681460" cy="1938020"/>
          </a:xfrm>
          <a:prstGeom prst="rect">
            <a:avLst/>
          </a:prstGeom>
          <a:noFill/>
        </p:spPr>
        <p:txBody>
          <a:bodyPr wrap="square" rtlCol="0" anchor="t">
            <a:spAutoFit/>
          </a:bodyPr>
          <a:p>
            <a:pPr algn="just"/>
            <a:r>
              <a:rPr lang="en-US" sz="2400" b="1">
                <a:solidFill>
                  <a:srgbClr val="FF0000"/>
                </a:solidFill>
              </a:rPr>
              <a:t>SWARM PLOT :</a:t>
            </a:r>
            <a:endParaRPr lang="en-US" sz="2400" b="1">
              <a:solidFill>
                <a:srgbClr val="FF0000"/>
              </a:solidFill>
            </a:endParaRPr>
          </a:p>
          <a:p>
            <a:pPr algn="just"/>
            <a:r>
              <a:rPr lang="en-US" sz="2400" b="1"/>
              <a:t>The swarm-plot</a:t>
            </a:r>
            <a:r>
              <a:rPr lang="en-US" sz="2400"/>
              <a:t>,</a:t>
            </a:r>
            <a:r>
              <a:rPr lang="en-US" sz="2400">
                <a:solidFill>
                  <a:srgbClr val="FF0000"/>
                </a:solidFill>
              </a:rPr>
              <a:t> similar to a strip-plot, provides a visualization technique for univariate data to view the spread of values in a continuous variable</a:t>
            </a:r>
            <a:r>
              <a:rPr lang="en-US" sz="2400"/>
              <a:t>. The only difference between the strip-plot and the swarm-plot is that the swarm-plot spreads out the data points of the variable automatically to avoid overlap and hence provides a better visual overview of the data.</a:t>
            </a:r>
            <a:endParaRPr lang="en-US" sz="2400"/>
          </a:p>
        </p:txBody>
      </p:sp>
      <p:pic>
        <p:nvPicPr>
          <p:cNvPr id="3" name="Picture 2"/>
          <p:cNvPicPr>
            <a:picLocks noChangeAspect="1"/>
          </p:cNvPicPr>
          <p:nvPr/>
        </p:nvPicPr>
        <p:blipFill>
          <a:blip r:embed="rId1"/>
          <a:stretch>
            <a:fillRect/>
          </a:stretch>
        </p:blipFill>
        <p:spPr>
          <a:xfrm>
            <a:off x="0" y="2576830"/>
            <a:ext cx="5622925" cy="910590"/>
          </a:xfrm>
          <a:prstGeom prst="rect">
            <a:avLst/>
          </a:prstGeom>
        </p:spPr>
      </p:pic>
      <p:pic>
        <p:nvPicPr>
          <p:cNvPr id="4" name="Picture 3"/>
          <p:cNvPicPr>
            <a:picLocks noChangeAspect="1"/>
          </p:cNvPicPr>
          <p:nvPr/>
        </p:nvPicPr>
        <p:blipFill>
          <a:blip r:embed="rId2"/>
          <a:stretch>
            <a:fillRect/>
          </a:stretch>
        </p:blipFill>
        <p:spPr>
          <a:xfrm>
            <a:off x="7035165" y="2241550"/>
            <a:ext cx="4136390" cy="4428490"/>
          </a:xfrm>
          <a:prstGeom prst="rect">
            <a:avLst/>
          </a:prstGeom>
        </p:spPr>
      </p:pic>
      <p:pic>
        <p:nvPicPr>
          <p:cNvPr id="5" name="object 3"/>
          <p:cNvPicPr/>
          <p:nvPr/>
        </p:nvPicPr>
        <p:blipFill>
          <a:blip r:embed="rId3" cstate="print"/>
          <a:stretch>
            <a:fillRect/>
          </a:stretch>
        </p:blipFill>
        <p:spPr>
          <a:xfrm>
            <a:off x="11023600" y="0"/>
            <a:ext cx="810260" cy="5797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53915" y="64770"/>
            <a:ext cx="2540000" cy="460375"/>
          </a:xfrm>
          <a:prstGeom prst="rect">
            <a:avLst/>
          </a:prstGeom>
          <a:noFill/>
        </p:spPr>
        <p:txBody>
          <a:bodyPr wrap="square" rtlCol="0" anchor="t">
            <a:spAutoFit/>
          </a:bodyPr>
          <a:p>
            <a:r>
              <a:rPr lang="en-US" sz="2400" b="1"/>
              <a:t>HISTOGRAMS :</a:t>
            </a:r>
            <a:endParaRPr lang="en-US" sz="2400" b="1"/>
          </a:p>
        </p:txBody>
      </p:sp>
      <p:sp>
        <p:nvSpPr>
          <p:cNvPr id="3" name="Text Box 2"/>
          <p:cNvSpPr txBox="1"/>
          <p:nvPr/>
        </p:nvSpPr>
        <p:spPr>
          <a:xfrm>
            <a:off x="330835" y="525145"/>
            <a:ext cx="11690985" cy="1630045"/>
          </a:xfrm>
          <a:prstGeom prst="rect">
            <a:avLst/>
          </a:prstGeom>
          <a:noFill/>
        </p:spPr>
        <p:txBody>
          <a:bodyPr wrap="square" rtlCol="0" anchor="t">
            <a:spAutoFit/>
          </a:bodyPr>
          <a:p>
            <a:pPr algn="just"/>
            <a:r>
              <a:rPr lang="en-US" sz="2000"/>
              <a:t>Histograms are similar to bar charts which display the counts or relative frequencies of values falling in different class intervals or ranges. </a:t>
            </a:r>
            <a:endParaRPr lang="en-US" sz="2000"/>
          </a:p>
          <a:p>
            <a:pPr algn="just"/>
            <a:endParaRPr lang="en-US" sz="2000"/>
          </a:p>
          <a:p>
            <a:pPr algn="just"/>
            <a:r>
              <a:rPr lang="en-US" sz="2000"/>
              <a:t>A histogram displays the shape and spread of continuous sample data. It also helps us understand the skewness and kurtosis of the distribution of the data.</a:t>
            </a:r>
            <a:endParaRPr lang="en-US" sz="2000"/>
          </a:p>
        </p:txBody>
      </p:sp>
      <p:pic>
        <p:nvPicPr>
          <p:cNvPr id="4" name="Picture 3"/>
          <p:cNvPicPr>
            <a:picLocks noChangeAspect="1"/>
          </p:cNvPicPr>
          <p:nvPr/>
        </p:nvPicPr>
        <p:blipFill>
          <a:blip r:embed="rId1"/>
          <a:stretch>
            <a:fillRect/>
          </a:stretch>
        </p:blipFill>
        <p:spPr>
          <a:xfrm>
            <a:off x="4902200" y="2035175"/>
            <a:ext cx="6182360" cy="4564380"/>
          </a:xfrm>
          <a:prstGeom prst="rect">
            <a:avLst/>
          </a:prstGeom>
        </p:spPr>
      </p:pic>
      <p:pic>
        <p:nvPicPr>
          <p:cNvPr id="5" name="object 3"/>
          <p:cNvPicPr/>
          <p:nvPr/>
        </p:nvPicPr>
        <p:blipFill>
          <a:blip r:embed="rId2" cstate="print"/>
          <a:stretch>
            <a:fillRect/>
          </a:stretch>
        </p:blipFill>
        <p:spPr>
          <a:xfrm>
            <a:off x="11240135" y="64770"/>
            <a:ext cx="626745" cy="4883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930" y="125095"/>
            <a:ext cx="11788140" cy="1999615"/>
          </a:xfrm>
          <a:prstGeom prst="rect">
            <a:avLst/>
          </a:prstGeom>
          <a:noFill/>
        </p:spPr>
        <p:txBody>
          <a:bodyPr wrap="square" rtlCol="0" anchor="t">
            <a:spAutoFit/>
          </a:bodyPr>
          <a:p>
            <a:pPr algn="ctr"/>
            <a:r>
              <a:rPr lang="en-US" sz="2400" b="1">
                <a:solidFill>
                  <a:srgbClr val="FF0000"/>
                </a:solidFill>
              </a:rPr>
              <a:t>DENSITY PLOTS :</a:t>
            </a:r>
            <a:endParaRPr lang="en-US" sz="2400" b="1">
              <a:solidFill>
                <a:srgbClr val="FF0000"/>
              </a:solidFill>
            </a:endParaRPr>
          </a:p>
          <a:p>
            <a:pPr algn="just"/>
            <a:r>
              <a:rPr lang="en-US" sz="2000"/>
              <a:t>A density plot is like a smoother version of a histogram. Generally, the kernel density estimate is used in density plots to show the probability density function of the variable. A continuous curve, which is the kernel is drawn to generate a smooth density estimation for the whole data.</a:t>
            </a:r>
            <a:endParaRPr lang="en-US" sz="2000"/>
          </a:p>
          <a:p>
            <a:pPr algn="just"/>
            <a:endParaRPr lang="en-US" sz="2000"/>
          </a:p>
          <a:p>
            <a:pPr algn="just"/>
            <a:r>
              <a:rPr lang="en-US" sz="2000"/>
              <a:t>Plotting density plot of the variable ‘petal.length’ :</a:t>
            </a:r>
            <a:endParaRPr lang="en-US" sz="2000"/>
          </a:p>
        </p:txBody>
      </p:sp>
      <p:pic>
        <p:nvPicPr>
          <p:cNvPr id="3" name="Picture 2"/>
          <p:cNvPicPr>
            <a:picLocks noChangeAspect="1"/>
          </p:cNvPicPr>
          <p:nvPr/>
        </p:nvPicPr>
        <p:blipFill>
          <a:blip r:embed="rId1"/>
          <a:stretch>
            <a:fillRect/>
          </a:stretch>
        </p:blipFill>
        <p:spPr>
          <a:xfrm>
            <a:off x="6189980" y="2211705"/>
            <a:ext cx="5029200" cy="4379595"/>
          </a:xfrm>
          <a:prstGeom prst="rect">
            <a:avLst/>
          </a:prstGeom>
        </p:spPr>
      </p:pic>
      <p:pic>
        <p:nvPicPr>
          <p:cNvPr id="4" name="Picture 3"/>
          <p:cNvPicPr>
            <a:picLocks noChangeAspect="1"/>
          </p:cNvPicPr>
          <p:nvPr/>
        </p:nvPicPr>
        <p:blipFill>
          <a:blip r:embed="rId2"/>
          <a:stretch>
            <a:fillRect/>
          </a:stretch>
        </p:blipFill>
        <p:spPr>
          <a:xfrm>
            <a:off x="370205" y="3448685"/>
            <a:ext cx="5603875" cy="725170"/>
          </a:xfrm>
          <a:prstGeom prst="rect">
            <a:avLst/>
          </a:prstGeom>
        </p:spPr>
      </p:pic>
      <p:pic>
        <p:nvPicPr>
          <p:cNvPr id="5" name="object 3"/>
          <p:cNvPicPr/>
          <p:nvPr/>
        </p:nvPicPr>
        <p:blipFill>
          <a:blip r:embed="rId3" cstate="print"/>
          <a:stretch>
            <a:fillRect/>
          </a:stretch>
        </p:blipFill>
        <p:spPr>
          <a:xfrm>
            <a:off x="11219180" y="0"/>
            <a:ext cx="756285" cy="5314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6700" y="260350"/>
            <a:ext cx="11788140" cy="2430145"/>
          </a:xfrm>
          <a:prstGeom prst="rect">
            <a:avLst/>
          </a:prstGeom>
          <a:noFill/>
        </p:spPr>
        <p:txBody>
          <a:bodyPr wrap="square" rtlCol="0" anchor="t">
            <a:spAutoFit/>
          </a:bodyPr>
          <a:p>
            <a:pPr algn="ctr"/>
            <a:r>
              <a:rPr lang="en-US" sz="2800" b="1"/>
              <a:t> BOX PLOTS :</a:t>
            </a:r>
            <a:endParaRPr lang="en-US" sz="2800" b="1"/>
          </a:p>
          <a:p>
            <a:pPr algn="ctr"/>
            <a:endParaRPr lang="en-US" sz="2800" b="1"/>
          </a:p>
          <a:p>
            <a:pPr algn="just"/>
            <a:r>
              <a:rPr lang="en-US" sz="2400" b="1"/>
              <a:t>A box-plot</a:t>
            </a:r>
            <a:r>
              <a:rPr lang="en-US" sz="2400"/>
              <a:t> is a very useful and standardized way of displaying the distribution of data based on a </a:t>
            </a:r>
            <a:r>
              <a:rPr lang="en-US" sz="2400" b="1"/>
              <a:t>five-number summary (minimum, first quartile, second quartile(median), third quartile, maximum)</a:t>
            </a:r>
            <a:r>
              <a:rPr lang="en-US" sz="2400"/>
              <a:t>. It helps in understanding these parameters of the distribution of data and is extremely helpful in detecting outliers.</a:t>
            </a:r>
            <a:endParaRPr lang="en-US" sz="2400"/>
          </a:p>
        </p:txBody>
      </p:sp>
      <p:pic>
        <p:nvPicPr>
          <p:cNvPr id="3" name="Picture 2"/>
          <p:cNvPicPr>
            <a:picLocks noChangeAspect="1"/>
          </p:cNvPicPr>
          <p:nvPr/>
        </p:nvPicPr>
        <p:blipFill>
          <a:blip r:embed="rId1"/>
          <a:stretch>
            <a:fillRect/>
          </a:stretch>
        </p:blipFill>
        <p:spPr>
          <a:xfrm>
            <a:off x="2792730" y="2889250"/>
            <a:ext cx="7339330" cy="3388995"/>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7315" y="1546225"/>
            <a:ext cx="4472940" cy="4318000"/>
          </a:xfrm>
          <a:prstGeom prst="rect">
            <a:avLst/>
          </a:prstGeom>
        </p:spPr>
      </p:pic>
      <p:pic>
        <p:nvPicPr>
          <p:cNvPr id="101" name="Picture 100"/>
          <p:cNvPicPr/>
          <p:nvPr/>
        </p:nvPicPr>
        <p:blipFill>
          <a:blip r:embed="rId2"/>
          <a:stretch>
            <a:fillRect/>
          </a:stretch>
        </p:blipFill>
        <p:spPr>
          <a:xfrm>
            <a:off x="302260" y="815975"/>
            <a:ext cx="3104515" cy="448310"/>
          </a:xfrm>
          <a:prstGeom prst="rect">
            <a:avLst/>
          </a:prstGeom>
          <a:noFill/>
          <a:ln w="9525">
            <a:noFill/>
          </a:ln>
        </p:spPr>
      </p:pic>
      <p:pic>
        <p:nvPicPr>
          <p:cNvPr id="3" name="Picture 2"/>
          <p:cNvPicPr>
            <a:picLocks noChangeAspect="1"/>
          </p:cNvPicPr>
          <p:nvPr/>
        </p:nvPicPr>
        <p:blipFill>
          <a:blip r:embed="rId3"/>
          <a:stretch>
            <a:fillRect/>
          </a:stretch>
        </p:blipFill>
        <p:spPr>
          <a:xfrm>
            <a:off x="5452745" y="0"/>
            <a:ext cx="5458460" cy="5512435"/>
          </a:xfrm>
          <a:prstGeom prst="rect">
            <a:avLst/>
          </a:prstGeom>
        </p:spPr>
      </p:pic>
      <p:pic>
        <p:nvPicPr>
          <p:cNvPr id="4" name="Picture 3"/>
          <p:cNvPicPr>
            <a:picLocks noChangeAspect="1"/>
          </p:cNvPicPr>
          <p:nvPr/>
        </p:nvPicPr>
        <p:blipFill>
          <a:blip r:embed="rId4"/>
          <a:stretch>
            <a:fillRect/>
          </a:stretch>
        </p:blipFill>
        <p:spPr>
          <a:xfrm>
            <a:off x="3870960" y="5637530"/>
            <a:ext cx="8321040" cy="1113155"/>
          </a:xfrm>
          <a:prstGeom prst="rect">
            <a:avLst/>
          </a:prstGeom>
        </p:spPr>
      </p:pic>
      <p:pic>
        <p:nvPicPr>
          <p:cNvPr id="5" name="object 3"/>
          <p:cNvPicPr/>
          <p:nvPr/>
        </p:nvPicPr>
        <p:blipFill>
          <a:blip r:embed="rId5" cstate="print"/>
          <a:stretch>
            <a:fillRect/>
          </a:stretch>
        </p:blipFill>
        <p:spPr>
          <a:xfrm>
            <a:off x="11089640" y="92544"/>
            <a:ext cx="928395" cy="6821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1010" y="870585"/>
            <a:ext cx="11269980" cy="1999615"/>
          </a:xfrm>
          <a:prstGeom prst="rect">
            <a:avLst/>
          </a:prstGeom>
          <a:noFill/>
        </p:spPr>
        <p:txBody>
          <a:bodyPr wrap="square" rtlCol="0" anchor="t">
            <a:spAutoFit/>
          </a:bodyPr>
          <a:p>
            <a:r>
              <a:rPr lang="en-US" sz="2800" b="1">
                <a:solidFill>
                  <a:srgbClr val="FF0000"/>
                </a:solidFill>
              </a:rPr>
              <a:t>Example: Finding the five-number summary</a:t>
            </a:r>
            <a:endParaRPr lang="en-US" sz="2800" b="1">
              <a:solidFill>
                <a:srgbClr val="FF0000"/>
              </a:solidFill>
            </a:endParaRPr>
          </a:p>
          <a:p>
            <a:endParaRPr lang="en-US"/>
          </a:p>
          <a:p>
            <a:r>
              <a:rPr lang="en-US" sz="2400"/>
              <a:t>A sample of 10 boxes of raisins has these weights (in grams):</a:t>
            </a:r>
            <a:endParaRPr lang="en-US" sz="2400"/>
          </a:p>
          <a:p>
            <a:endParaRPr lang="en-US"/>
          </a:p>
          <a:p>
            <a:endParaRPr lang="en-US"/>
          </a:p>
          <a:p>
            <a:endParaRPr lang="en-US"/>
          </a:p>
        </p:txBody>
      </p:sp>
      <p:pic>
        <p:nvPicPr>
          <p:cNvPr id="5" name="Picture 4" descr="1"/>
          <p:cNvPicPr>
            <a:picLocks noChangeAspect="1"/>
          </p:cNvPicPr>
          <p:nvPr/>
        </p:nvPicPr>
        <p:blipFill>
          <a:blip r:embed="rId1"/>
          <a:stretch>
            <a:fillRect/>
          </a:stretch>
        </p:blipFill>
        <p:spPr>
          <a:xfrm>
            <a:off x="2026920" y="2043430"/>
            <a:ext cx="3926840" cy="703580"/>
          </a:xfrm>
          <a:prstGeom prst="rect">
            <a:avLst/>
          </a:prstGeom>
        </p:spPr>
      </p:pic>
      <p:sp>
        <p:nvSpPr>
          <p:cNvPr id="6" name="Text Box 5"/>
          <p:cNvSpPr txBox="1"/>
          <p:nvPr/>
        </p:nvSpPr>
        <p:spPr>
          <a:xfrm>
            <a:off x="127000" y="2851150"/>
            <a:ext cx="11431905" cy="2245360"/>
          </a:xfrm>
          <a:prstGeom prst="rect">
            <a:avLst/>
          </a:prstGeom>
          <a:noFill/>
        </p:spPr>
        <p:txBody>
          <a:bodyPr wrap="square" rtlCol="0" anchor="t">
            <a:spAutoFit/>
          </a:bodyPr>
          <a:p>
            <a:r>
              <a:rPr lang="en-US" sz="2000">
                <a:highlight>
                  <a:srgbClr val="FFFF00"/>
                </a:highlight>
              </a:rPr>
              <a:t>Step 1: Order the data from smallest to largest.</a:t>
            </a:r>
            <a:endParaRPr lang="en-US" sz="2000">
              <a:highlight>
                <a:srgbClr val="FFFF00"/>
              </a:highlight>
            </a:endParaRPr>
          </a:p>
          <a:p>
            <a:endParaRPr lang="en-US" sz="2000"/>
          </a:p>
          <a:p>
            <a:r>
              <a:rPr lang="en-US" sz="2000"/>
              <a:t>Our data is already in order.</a:t>
            </a:r>
            <a:endParaRPr lang="en-US" sz="2000"/>
          </a:p>
          <a:p>
            <a:endParaRPr lang="en-US" sz="2000">
              <a:highlight>
                <a:srgbClr val="FFFF00"/>
              </a:highlight>
            </a:endParaRPr>
          </a:p>
          <a:p>
            <a:r>
              <a:rPr lang="en-US" sz="2000">
                <a:highlight>
                  <a:srgbClr val="FFFF00"/>
                </a:highlight>
              </a:rPr>
              <a:t>Step 2: Find the median.</a:t>
            </a:r>
            <a:endParaRPr lang="en-US" sz="2000">
              <a:highlight>
                <a:srgbClr val="FFFF00"/>
              </a:highlight>
            </a:endParaRPr>
          </a:p>
          <a:p>
            <a:endParaRPr lang="en-US" sz="2000">
              <a:highlight>
                <a:srgbClr val="FFFF00"/>
              </a:highlight>
            </a:endParaRPr>
          </a:p>
          <a:p>
            <a:r>
              <a:rPr lang="en-US" sz="2000"/>
              <a:t>The median is the mean of the middle two numbers:</a:t>
            </a:r>
            <a:endParaRPr lang="en-US" sz="2000"/>
          </a:p>
        </p:txBody>
      </p:sp>
      <p:pic>
        <p:nvPicPr>
          <p:cNvPr id="7" name="Picture 6" descr="2"/>
          <p:cNvPicPr>
            <a:picLocks noChangeAspect="1"/>
          </p:cNvPicPr>
          <p:nvPr/>
        </p:nvPicPr>
        <p:blipFill>
          <a:blip r:embed="rId2"/>
          <a:stretch>
            <a:fillRect/>
          </a:stretch>
        </p:blipFill>
        <p:spPr>
          <a:xfrm>
            <a:off x="6563995" y="3437890"/>
            <a:ext cx="5099685" cy="2944495"/>
          </a:xfrm>
          <a:prstGeom prst="rect">
            <a:avLst/>
          </a:prstGeom>
        </p:spPr>
      </p:pic>
      <p:pic>
        <p:nvPicPr>
          <p:cNvPr id="3"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8935" y="286385"/>
            <a:ext cx="11647805" cy="1014730"/>
          </a:xfrm>
          <a:prstGeom prst="rect">
            <a:avLst/>
          </a:prstGeom>
          <a:noFill/>
        </p:spPr>
        <p:txBody>
          <a:bodyPr wrap="square" rtlCol="0" anchor="t">
            <a:spAutoFit/>
          </a:bodyPr>
          <a:p>
            <a:r>
              <a:rPr lang="en-US" sz="2000" b="1">
                <a:highlight>
                  <a:srgbClr val="FFFF00"/>
                </a:highlight>
              </a:rPr>
              <a:t>Step 3: Find the quartiles.</a:t>
            </a:r>
            <a:endParaRPr lang="en-US" sz="2000" b="1">
              <a:highlight>
                <a:srgbClr val="FFFF00"/>
              </a:highlight>
            </a:endParaRPr>
          </a:p>
          <a:p>
            <a:endParaRPr lang="en-US" sz="2000">
              <a:highlight>
                <a:srgbClr val="FFFF00"/>
              </a:highlight>
            </a:endParaRPr>
          </a:p>
          <a:p>
            <a:r>
              <a:rPr lang="en-US" sz="2000"/>
              <a:t>The first quartile is the median of the data points to the left of the median.</a:t>
            </a:r>
            <a:endParaRPr lang="en-US" sz="2000"/>
          </a:p>
        </p:txBody>
      </p:sp>
      <p:pic>
        <p:nvPicPr>
          <p:cNvPr id="3" name="Picture 2" descr="3"/>
          <p:cNvPicPr>
            <a:picLocks noChangeAspect="1"/>
          </p:cNvPicPr>
          <p:nvPr/>
        </p:nvPicPr>
        <p:blipFill>
          <a:blip r:embed="rId1"/>
          <a:stretch>
            <a:fillRect/>
          </a:stretch>
        </p:blipFill>
        <p:spPr>
          <a:xfrm>
            <a:off x="368935" y="2150110"/>
            <a:ext cx="7405370" cy="3321685"/>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6"/>
          <p:cNvPicPr>
            <a:picLocks noChangeAspect="1"/>
          </p:cNvPicPr>
          <p:nvPr/>
        </p:nvPicPr>
        <p:blipFill>
          <a:blip r:embed="rId1"/>
          <a:stretch>
            <a:fillRect/>
          </a:stretch>
        </p:blipFill>
        <p:spPr>
          <a:xfrm>
            <a:off x="5475605" y="3020695"/>
            <a:ext cx="6034405" cy="3495040"/>
          </a:xfrm>
          <a:prstGeom prst="rect">
            <a:avLst/>
          </a:prstGeom>
        </p:spPr>
      </p:pic>
      <p:pic>
        <p:nvPicPr>
          <p:cNvPr id="5" name="Picture 4" descr="5"/>
          <p:cNvPicPr>
            <a:picLocks noChangeAspect="1"/>
          </p:cNvPicPr>
          <p:nvPr/>
        </p:nvPicPr>
        <p:blipFill>
          <a:blip r:embed="rId2"/>
          <a:stretch>
            <a:fillRect/>
          </a:stretch>
        </p:blipFill>
        <p:spPr>
          <a:xfrm>
            <a:off x="365760" y="491490"/>
            <a:ext cx="7920990" cy="2761615"/>
          </a:xfrm>
          <a:prstGeom prst="rect">
            <a:avLst/>
          </a:prstGeom>
        </p:spPr>
      </p:pic>
      <p:pic>
        <p:nvPicPr>
          <p:cNvPr id="3" name="object 3"/>
          <p:cNvPicPr/>
          <p:nvPr/>
        </p:nvPicPr>
        <p:blipFill>
          <a:blip r:embed="rId3" cstate="print"/>
          <a:stretch>
            <a:fillRect/>
          </a:stretch>
        </p:blipFill>
        <p:spPr>
          <a:xfrm>
            <a:off x="11089640" y="92544"/>
            <a:ext cx="928395" cy="6821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905" y="896620"/>
            <a:ext cx="11934825" cy="4646295"/>
          </a:xfrm>
          <a:prstGeom prst="rect">
            <a:avLst/>
          </a:prstGeom>
          <a:noFill/>
        </p:spPr>
        <p:txBody>
          <a:bodyPr wrap="square" rtlCol="0" anchor="t">
            <a:spAutoFit/>
          </a:bodyPr>
          <a:p>
            <a:pPr algn="just"/>
            <a:r>
              <a:rPr lang="en-US" sz="2800" b="1"/>
              <a:t>What industries use data exploration?</a:t>
            </a:r>
            <a:endParaRPr lang="en-US" sz="2800" b="1"/>
          </a:p>
          <a:p>
            <a:pPr marL="457200" indent="-457200" algn="just">
              <a:buFont typeface="Arial" panose="020B0604020202020204" pitchFamily="34" charset="0"/>
              <a:buChar char="•"/>
            </a:pPr>
            <a:endParaRPr lang="en-US" sz="2800" b="1"/>
          </a:p>
          <a:p>
            <a:pPr marL="342900" indent="-342900" algn="just">
              <a:buFont typeface="Arial" panose="020B0604020202020204" pitchFamily="34" charset="0"/>
              <a:buChar char="•"/>
            </a:pPr>
            <a:r>
              <a:rPr lang="en-US" sz="2400">
                <a:solidFill>
                  <a:srgbClr val="FF0000"/>
                </a:solidFill>
              </a:rPr>
              <a:t>Any business or industry</a:t>
            </a:r>
            <a:r>
              <a:rPr lang="en-US" sz="2400"/>
              <a:t> that collects or utilizes data can benefit from </a:t>
            </a:r>
            <a:r>
              <a:rPr lang="en-US" sz="2400">
                <a:solidFill>
                  <a:srgbClr val="FF0000"/>
                </a:solidFill>
              </a:rPr>
              <a:t>data exploration</a:t>
            </a:r>
            <a:r>
              <a:rPr lang="en-US" sz="2400"/>
              <a:t>. A few common industries include </a:t>
            </a:r>
            <a:r>
              <a:rPr lang="en-US" sz="2400">
                <a:solidFill>
                  <a:srgbClr val="0070C0"/>
                </a:solidFill>
              </a:rPr>
              <a:t>software development, healthcare and education</a:t>
            </a:r>
            <a:r>
              <a:rPr lang="en-US" sz="2400"/>
              <a: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 advanced visualization techniques employed by </a:t>
            </a:r>
            <a:r>
              <a:rPr lang="en-US" sz="2400">
                <a:solidFill>
                  <a:srgbClr val="0070C0"/>
                </a:solidFill>
              </a:rPr>
              <a:t>data exploration</a:t>
            </a:r>
            <a:r>
              <a:rPr lang="en-US" sz="2400"/>
              <a:t> and </a:t>
            </a:r>
            <a:r>
              <a:rPr lang="en-US" sz="2400">
                <a:solidFill>
                  <a:srgbClr val="0070C0"/>
                </a:solidFill>
              </a:rPr>
              <a:t>business intelligence tools</a:t>
            </a:r>
            <a:r>
              <a:rPr lang="en-US" sz="2400"/>
              <a:t> enable businesses and stakeholders to better understand performance metrics by making raw data more comprehensible and creating a "story" around it.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By visualizing patterns and finding commonalities in complex data flows, data exploration can help enterprises make </a:t>
            </a:r>
            <a:r>
              <a:rPr lang="en-US" sz="2400">
                <a:solidFill>
                  <a:srgbClr val="FF0000"/>
                </a:solidFill>
              </a:rPr>
              <a:t>data-driven decisions to streamline processes</a:t>
            </a:r>
            <a:r>
              <a:rPr lang="en-US" sz="2400"/>
              <a:t>, </a:t>
            </a:r>
            <a:r>
              <a:rPr lang="en-US" sz="2400">
                <a:gradFill>
                  <a:gsLst>
                    <a:gs pos="0">
                      <a:srgbClr val="007BD3"/>
                    </a:gs>
                    <a:gs pos="100000">
                      <a:srgbClr val="034373"/>
                    </a:gs>
                  </a:gsLst>
                  <a:lin scaled="0"/>
                </a:gradFill>
              </a:rPr>
              <a:t>better target their ideal audience</a:t>
            </a:r>
            <a:r>
              <a:rPr lang="en-US" sz="2400"/>
              <a:t>, </a:t>
            </a:r>
            <a:r>
              <a:rPr lang="en-US" sz="2400">
                <a:solidFill>
                  <a:srgbClr val="FF0000"/>
                </a:solidFill>
              </a:rPr>
              <a:t>increase productivity and achieve greater returns.</a:t>
            </a:r>
            <a:endParaRPr lang="en-US" sz="2400">
              <a:solidFill>
                <a:srgbClr val="FF0000"/>
              </a:solidFill>
            </a:endParaRPr>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9395" y="844550"/>
            <a:ext cx="11712575" cy="4584700"/>
          </a:xfrm>
          <a:prstGeom prst="rect">
            <a:avLst/>
          </a:prstGeom>
          <a:noFill/>
        </p:spPr>
        <p:txBody>
          <a:bodyPr wrap="square" rtlCol="0" anchor="t">
            <a:spAutoFit/>
          </a:bodyPr>
          <a:p>
            <a:pPr algn="ctr"/>
            <a:r>
              <a:rPr lang="en-US" sz="2800" b="1"/>
              <a:t>Bi-variate Analysis</a:t>
            </a:r>
            <a:endParaRPr lang="en-US" sz="2800" b="1"/>
          </a:p>
          <a:p>
            <a:pPr algn="just"/>
            <a:endParaRPr lang="en-US" sz="2400"/>
          </a:p>
          <a:p>
            <a:pPr algn="just"/>
            <a:r>
              <a:rPr lang="en-US" sz="2400" b="1">
                <a:solidFill>
                  <a:srgbClr val="00B0F0"/>
                </a:solidFill>
              </a:rPr>
              <a:t>Bi-variate Analysis </a:t>
            </a:r>
            <a:r>
              <a:rPr lang="en-US" sz="2400"/>
              <a:t>finds out the relationship between two variables. </a:t>
            </a:r>
            <a:endParaRPr lang="en-US" sz="2400"/>
          </a:p>
          <a:p>
            <a:pPr algn="just"/>
            <a:endParaRPr lang="en-US" sz="2400"/>
          </a:p>
          <a:p>
            <a:pPr algn="just"/>
            <a:r>
              <a:rPr lang="en-US" sz="2400"/>
              <a:t>Here, we look for </a:t>
            </a:r>
            <a:r>
              <a:rPr lang="en-US" sz="2400">
                <a:solidFill>
                  <a:srgbClr val="FF0000"/>
                </a:solidFill>
              </a:rPr>
              <a:t>association and disassociation between variables</a:t>
            </a:r>
            <a:r>
              <a:rPr lang="en-US" sz="2400"/>
              <a:t> at a pre-defined significance level.</a:t>
            </a:r>
            <a:endParaRPr lang="en-US" sz="2400"/>
          </a:p>
          <a:p>
            <a:pPr algn="just"/>
            <a:endParaRPr lang="en-US" sz="2400"/>
          </a:p>
          <a:p>
            <a:pPr algn="just"/>
            <a:r>
              <a:rPr lang="en-US" sz="2400"/>
              <a:t>We can perform bi-variate analysis for any combination of categorical and continuous variables.</a:t>
            </a:r>
            <a:endParaRPr lang="en-US" sz="2400"/>
          </a:p>
          <a:p>
            <a:pPr algn="just"/>
            <a:endParaRPr lang="en-US" sz="2400"/>
          </a:p>
          <a:p>
            <a:pPr algn="just"/>
            <a:r>
              <a:rPr lang="en-US" sz="2400"/>
              <a:t> The combination can be: </a:t>
            </a:r>
            <a:r>
              <a:rPr lang="en-US" sz="2400">
                <a:solidFill>
                  <a:srgbClr val="FF0000"/>
                </a:solidFill>
              </a:rPr>
              <a:t>Categorical &amp; Categorical, Categorical &amp; Continuous and Continuous &amp; Continuous. </a:t>
            </a:r>
            <a:endParaRPr lang="en-US" sz="2400">
              <a:solidFill>
                <a:srgbClr val="FF0000"/>
              </a:solidFill>
            </a:endParaRPr>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218180" y="923290"/>
            <a:ext cx="5755640" cy="4427220"/>
          </a:xfrm>
          <a:prstGeom prst="rect">
            <a:avLst/>
          </a:prstGeom>
        </p:spPr>
      </p:pic>
      <p:sp>
        <p:nvSpPr>
          <p:cNvPr id="3" name="Text Box 2"/>
          <p:cNvSpPr txBox="1"/>
          <p:nvPr/>
        </p:nvSpPr>
        <p:spPr>
          <a:xfrm>
            <a:off x="4264978" y="216535"/>
            <a:ext cx="3272790" cy="583565"/>
          </a:xfrm>
          <a:prstGeom prst="rect">
            <a:avLst/>
          </a:prstGeom>
          <a:noFill/>
        </p:spPr>
        <p:txBody>
          <a:bodyPr wrap="none" rtlCol="0" anchor="t">
            <a:spAutoFit/>
          </a:bodyPr>
          <a:p>
            <a:pPr algn="ctr"/>
            <a:r>
              <a:rPr lang="en-US" sz="3200" b="1">
                <a:sym typeface="+mn-ea"/>
              </a:rPr>
              <a:t>Bi-variate Analysis</a:t>
            </a:r>
            <a:endParaRPr lang="en-US" sz="3200" b="1">
              <a:sym typeface="+mn-ea"/>
            </a:endParaRPr>
          </a:p>
        </p:txBody>
      </p:sp>
      <p:sp>
        <p:nvSpPr>
          <p:cNvPr id="4" name="Text Box 3"/>
          <p:cNvSpPr txBox="1"/>
          <p:nvPr/>
        </p:nvSpPr>
        <p:spPr>
          <a:xfrm>
            <a:off x="2475865" y="5975985"/>
            <a:ext cx="9352915" cy="460375"/>
          </a:xfrm>
          <a:prstGeom prst="rect">
            <a:avLst/>
          </a:prstGeom>
          <a:noFill/>
        </p:spPr>
        <p:txBody>
          <a:bodyPr wrap="square" rtlCol="0" anchor="t">
            <a:spAutoFit/>
          </a:bodyPr>
          <a:p>
            <a:r>
              <a:rPr lang="en-US" sz="2400" b="1"/>
              <a:t>Correlation = Covariance(X,Y) / SQRT( Var(X)* Var(Y))</a:t>
            </a:r>
            <a:endParaRPr lang="en-US" sz="2400" b="1"/>
          </a:p>
        </p:txBody>
      </p:sp>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2248535" y="1248410"/>
            <a:ext cx="7867015" cy="2894965"/>
          </a:xfrm>
          <a:prstGeom prst="rect">
            <a:avLst/>
          </a:prstGeom>
          <a:noFill/>
          <a:ln w="9525">
            <a:noFill/>
          </a:ln>
        </p:spPr>
      </p:pic>
      <p:sp>
        <p:nvSpPr>
          <p:cNvPr id="2" name="Text Box 1"/>
          <p:cNvSpPr txBox="1"/>
          <p:nvPr/>
        </p:nvSpPr>
        <p:spPr>
          <a:xfrm>
            <a:off x="2367915" y="4791710"/>
            <a:ext cx="7747635" cy="398780"/>
          </a:xfrm>
          <a:prstGeom prst="rect">
            <a:avLst/>
          </a:prstGeom>
          <a:noFill/>
        </p:spPr>
        <p:txBody>
          <a:bodyPr wrap="square" rtlCol="0" anchor="t">
            <a:spAutoFit/>
          </a:bodyPr>
          <a:p>
            <a:r>
              <a:rPr lang="en-US" sz="2000" b="1">
                <a:solidFill>
                  <a:srgbClr val="FF0000"/>
                </a:solidFill>
              </a:rPr>
              <a:t>we have good positive relationship(0.65) between two variables X and Y.</a:t>
            </a:r>
            <a:endParaRPr lang="en-US" sz="2000" b="1">
              <a:solidFill>
                <a:srgbClr val="FF0000"/>
              </a:solidFill>
            </a:endParaRPr>
          </a:p>
        </p:txBody>
      </p:sp>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755" y="1906905"/>
            <a:ext cx="7638415" cy="3415030"/>
          </a:xfrm>
          <a:prstGeom prst="rect">
            <a:avLst/>
          </a:prstGeom>
          <a:noFill/>
        </p:spPr>
        <p:txBody>
          <a:bodyPr wrap="square" rtlCol="0" anchor="t">
            <a:spAutoFit/>
          </a:bodyPr>
          <a:p>
            <a:r>
              <a:rPr lang="en-US"/>
              <a:t>import matplotlib.pyplot as plt</a:t>
            </a:r>
            <a:endParaRPr lang="en-US"/>
          </a:p>
          <a:p>
            <a:r>
              <a:rPr lang="en-US"/>
              <a:t>import pandas as pd</a:t>
            </a:r>
            <a:endParaRPr lang="en-US"/>
          </a:p>
          <a:p>
            <a:r>
              <a:rPr lang="en-US"/>
              <a:t>import seaborn as sb</a:t>
            </a:r>
            <a:endParaRPr lang="en-US"/>
          </a:p>
          <a:p>
            <a:r>
              <a:rPr lang="en-US"/>
              <a:t>  </a:t>
            </a:r>
            <a:endParaRPr lang="en-US"/>
          </a:p>
          <a:p>
            <a:endParaRPr lang="en-US"/>
          </a:p>
          <a:p>
            <a:r>
              <a:rPr lang="en-US"/>
              <a:t>data = pd.read_csv('iris.csv')</a:t>
            </a:r>
            <a:endParaRPr lang="en-US"/>
          </a:p>
          <a:p>
            <a:r>
              <a:rPr lang="en-US"/>
              <a:t>  </a:t>
            </a:r>
            <a:endParaRPr lang="en-US"/>
          </a:p>
          <a:p>
            <a:r>
              <a:rPr lang="en-US"/>
              <a:t>print(data.corr())</a:t>
            </a:r>
            <a:endParaRPr lang="en-US"/>
          </a:p>
          <a:p>
            <a:r>
              <a:rPr lang="en-US"/>
              <a:t>  </a:t>
            </a:r>
            <a:endParaRPr lang="en-US"/>
          </a:p>
          <a:p>
            <a:r>
              <a:rPr lang="en-US" b="1">
                <a:solidFill>
                  <a:srgbClr val="FF0000"/>
                </a:solidFill>
              </a:rPr>
              <a:t>dataplot = sb.heatmap(data.corr(), cmap="YlGnBu", annot=True)</a:t>
            </a:r>
            <a:endParaRPr lang="en-US" b="1">
              <a:solidFill>
                <a:srgbClr val="FF0000"/>
              </a:solidFill>
            </a:endParaRPr>
          </a:p>
          <a:p>
            <a:r>
              <a:rPr lang="en-US"/>
              <a:t>  </a:t>
            </a:r>
            <a:endParaRPr lang="en-US"/>
          </a:p>
          <a:p>
            <a:r>
              <a:rPr lang="en-US"/>
              <a:t>mp.show()</a:t>
            </a:r>
            <a:endParaRPr lang="en-US"/>
          </a:p>
        </p:txBody>
      </p:sp>
      <p:pic>
        <p:nvPicPr>
          <p:cNvPr id="3" name="Picture 2" descr="1"/>
          <p:cNvPicPr>
            <a:picLocks noChangeAspect="1"/>
          </p:cNvPicPr>
          <p:nvPr/>
        </p:nvPicPr>
        <p:blipFill>
          <a:blip r:embed="rId1"/>
          <a:stretch>
            <a:fillRect/>
          </a:stretch>
        </p:blipFill>
        <p:spPr>
          <a:xfrm>
            <a:off x="7576820" y="2108200"/>
            <a:ext cx="4368800" cy="4044950"/>
          </a:xfrm>
          <a:prstGeom prst="rect">
            <a:avLst/>
          </a:prstGeom>
        </p:spPr>
      </p:pic>
      <p:sp>
        <p:nvSpPr>
          <p:cNvPr id="4" name="Text Box 3"/>
          <p:cNvSpPr txBox="1"/>
          <p:nvPr/>
        </p:nvSpPr>
        <p:spPr>
          <a:xfrm>
            <a:off x="5035868" y="216535"/>
            <a:ext cx="1731010" cy="583565"/>
          </a:xfrm>
          <a:prstGeom prst="rect">
            <a:avLst/>
          </a:prstGeom>
          <a:noFill/>
        </p:spPr>
        <p:txBody>
          <a:bodyPr wrap="none" rtlCol="0" anchor="t">
            <a:spAutoFit/>
          </a:bodyPr>
          <a:p>
            <a:pPr algn="ctr"/>
            <a:r>
              <a:rPr lang="en-US" sz="3200" b="1">
                <a:sym typeface="+mn-ea"/>
              </a:rPr>
              <a:t>Heatmap</a:t>
            </a:r>
            <a:endParaRPr lang="en-US" sz="3200" b="1">
              <a:sym typeface="+mn-ea"/>
            </a:endParaRPr>
          </a:p>
        </p:txBody>
      </p:sp>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52265" y="172720"/>
            <a:ext cx="3886835" cy="460375"/>
          </a:xfrm>
          <a:prstGeom prst="rect">
            <a:avLst/>
          </a:prstGeom>
          <a:noFill/>
        </p:spPr>
        <p:txBody>
          <a:bodyPr wrap="square" rtlCol="0" anchor="t">
            <a:spAutoFit/>
          </a:bodyPr>
          <a:p>
            <a:r>
              <a:rPr lang="en-US" sz="2400" b="1"/>
              <a:t>Missing Value Treatment</a:t>
            </a:r>
            <a:endParaRPr lang="en-US" sz="2400" b="1"/>
          </a:p>
        </p:txBody>
      </p:sp>
      <p:sp>
        <p:nvSpPr>
          <p:cNvPr id="3" name="Text Box 2"/>
          <p:cNvSpPr txBox="1"/>
          <p:nvPr/>
        </p:nvSpPr>
        <p:spPr>
          <a:xfrm>
            <a:off x="228600" y="760095"/>
            <a:ext cx="11734800" cy="1938020"/>
          </a:xfrm>
          <a:prstGeom prst="rect">
            <a:avLst/>
          </a:prstGeom>
          <a:noFill/>
        </p:spPr>
        <p:txBody>
          <a:bodyPr wrap="square" rtlCol="0" anchor="t">
            <a:spAutoFit/>
          </a:bodyPr>
          <a:p>
            <a:pPr algn="just"/>
            <a:r>
              <a:rPr lang="en-US" sz="2400" b="1"/>
              <a:t>Missing data</a:t>
            </a:r>
            <a:r>
              <a:rPr lang="en-US" sz="2400"/>
              <a:t> in the training data set can reduce the </a:t>
            </a:r>
            <a:r>
              <a:rPr lang="en-US" sz="2400">
                <a:solidFill>
                  <a:srgbClr val="FF0000"/>
                </a:solidFill>
              </a:rPr>
              <a:t>power / fit of a model</a:t>
            </a:r>
            <a:r>
              <a:rPr lang="en-US" sz="2400"/>
              <a:t> or can lead to a biased model because we have not analysed the behavior and relationship with other variables correctly.</a:t>
            </a:r>
            <a:endParaRPr lang="en-US" sz="2400"/>
          </a:p>
          <a:p>
            <a:pPr algn="just"/>
            <a:endParaRPr lang="en-US" sz="2400"/>
          </a:p>
          <a:p>
            <a:pPr algn="just"/>
            <a:r>
              <a:rPr lang="en-US" sz="2400"/>
              <a:t> It can lead to wrong </a:t>
            </a:r>
            <a:r>
              <a:rPr lang="en-US" sz="2400" b="1">
                <a:solidFill>
                  <a:srgbClr val="FF0000"/>
                </a:solidFill>
              </a:rPr>
              <a:t>prediction or classification</a:t>
            </a:r>
            <a:r>
              <a:rPr lang="en-US" sz="2400"/>
              <a:t>.</a:t>
            </a:r>
            <a:endParaRPr lang="en-US" sz="2400"/>
          </a:p>
        </p:txBody>
      </p:sp>
      <p:pic>
        <p:nvPicPr>
          <p:cNvPr id="4" name="Picture 3"/>
          <p:cNvPicPr>
            <a:picLocks noChangeAspect="1"/>
          </p:cNvPicPr>
          <p:nvPr/>
        </p:nvPicPr>
        <p:blipFill>
          <a:blip r:embed="rId1"/>
          <a:stretch>
            <a:fillRect/>
          </a:stretch>
        </p:blipFill>
        <p:spPr>
          <a:xfrm>
            <a:off x="1142365" y="2825115"/>
            <a:ext cx="8966835" cy="3599180"/>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9840" y="433070"/>
            <a:ext cx="6959600" cy="460375"/>
          </a:xfrm>
          <a:prstGeom prst="rect">
            <a:avLst/>
          </a:prstGeom>
          <a:noFill/>
        </p:spPr>
        <p:txBody>
          <a:bodyPr wrap="square" rtlCol="0" anchor="t">
            <a:spAutoFit/>
          </a:bodyPr>
          <a:p>
            <a:r>
              <a:rPr lang="en-US" sz="2400" b="1"/>
              <a:t>Techniques of Outlier Detection and Treatment</a:t>
            </a:r>
            <a:endParaRPr lang="en-US" sz="2400" b="1"/>
          </a:p>
        </p:txBody>
      </p:sp>
      <p:sp>
        <p:nvSpPr>
          <p:cNvPr id="3" name="Text Box 2"/>
          <p:cNvSpPr txBox="1"/>
          <p:nvPr/>
        </p:nvSpPr>
        <p:spPr>
          <a:xfrm>
            <a:off x="153670" y="2090420"/>
            <a:ext cx="11884660" cy="2676525"/>
          </a:xfrm>
          <a:prstGeom prst="rect">
            <a:avLst/>
          </a:prstGeom>
          <a:noFill/>
        </p:spPr>
        <p:txBody>
          <a:bodyPr wrap="square" rtlCol="0" anchor="t">
            <a:spAutoFit/>
          </a:bodyPr>
          <a:p>
            <a:pPr algn="just"/>
            <a:r>
              <a:rPr lang="en-US" sz="2400" b="1"/>
              <a:t>What is an Outlier?</a:t>
            </a:r>
            <a:endParaRPr lang="en-US" sz="2400" b="1"/>
          </a:p>
          <a:p>
            <a:pPr algn="just"/>
            <a:endParaRPr lang="en-US" sz="2400" b="1"/>
          </a:p>
          <a:p>
            <a:pPr algn="just"/>
            <a:r>
              <a:rPr lang="en-US" sz="2400" b="1">
                <a:solidFill>
                  <a:srgbClr val="FF0000"/>
                </a:solidFill>
              </a:rPr>
              <a:t>Outlier</a:t>
            </a:r>
            <a:r>
              <a:rPr lang="en-US" sz="2400"/>
              <a:t> is a commonly used terminology by analysts and data scientists as it needs close attention else it can result in wildly wrong estimations. </a:t>
            </a:r>
            <a:endParaRPr lang="en-US" sz="2400"/>
          </a:p>
          <a:p>
            <a:pPr algn="just"/>
            <a:endParaRPr lang="en-US" sz="2400"/>
          </a:p>
          <a:p>
            <a:pPr algn="just"/>
            <a:r>
              <a:rPr lang="en-US" sz="2400" b="1"/>
              <a:t>Outlier </a:t>
            </a:r>
            <a:r>
              <a:rPr lang="en-US" sz="2400"/>
              <a:t>is an observation that appears far away and diverges from an overall pattern in a sample.</a:t>
            </a:r>
            <a:endParaRPr lang="en-US" sz="24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935355"/>
            <a:ext cx="11755755" cy="829945"/>
          </a:xfrm>
          <a:prstGeom prst="rect">
            <a:avLst/>
          </a:prstGeom>
          <a:noFill/>
        </p:spPr>
        <p:txBody>
          <a:bodyPr wrap="square" rtlCol="0" anchor="t">
            <a:spAutoFit/>
          </a:bodyPr>
          <a:p>
            <a:pPr algn="just"/>
            <a:r>
              <a:rPr lang="en-US" sz="2400"/>
              <a:t>The relationship between height and weight.  We have </a:t>
            </a:r>
            <a:r>
              <a:rPr lang="en-US" sz="2400" b="1"/>
              <a:t>univariate and bivariate distribution</a:t>
            </a:r>
            <a:r>
              <a:rPr lang="en-US" sz="2400"/>
              <a:t> for Height, Weight. </a:t>
            </a:r>
            <a:endParaRPr lang="en-US" sz="2400"/>
          </a:p>
        </p:txBody>
      </p:sp>
      <p:pic>
        <p:nvPicPr>
          <p:cNvPr id="3" name="Picture 2"/>
          <p:cNvPicPr>
            <a:picLocks noChangeAspect="1"/>
          </p:cNvPicPr>
          <p:nvPr/>
        </p:nvPicPr>
        <p:blipFill>
          <a:blip r:embed="rId1"/>
          <a:stretch>
            <a:fillRect/>
          </a:stretch>
        </p:blipFill>
        <p:spPr>
          <a:xfrm>
            <a:off x="540385" y="2308860"/>
            <a:ext cx="11111230" cy="2821305"/>
          </a:xfrm>
          <a:prstGeom prst="rect">
            <a:avLst/>
          </a:prstGeom>
        </p:spPr>
      </p:pic>
      <p:sp>
        <p:nvSpPr>
          <p:cNvPr id="4" name="Text Box 3"/>
          <p:cNvSpPr txBox="1"/>
          <p:nvPr/>
        </p:nvSpPr>
        <p:spPr>
          <a:xfrm>
            <a:off x="180975" y="5673725"/>
            <a:ext cx="11830685" cy="706755"/>
          </a:xfrm>
          <a:prstGeom prst="rect">
            <a:avLst/>
          </a:prstGeom>
          <a:noFill/>
        </p:spPr>
        <p:txBody>
          <a:bodyPr wrap="square" rtlCol="0" anchor="t">
            <a:spAutoFit/>
          </a:bodyPr>
          <a:p>
            <a:r>
              <a:rPr lang="en-US" sz="2000" b="1" i="1">
                <a:solidFill>
                  <a:srgbClr val="0070C0"/>
                </a:solidFill>
              </a:rPr>
              <a:t>Take a look at the box plot. We do not have any outlier. Now look at the scatter plot. Here, we have two values below and one above the average in a specific segment of weight and height.</a:t>
            </a:r>
            <a:endParaRPr lang="en-US" sz="2000" b="1" i="1">
              <a:solidFill>
                <a:srgbClr val="0070C0"/>
              </a:solidFill>
            </a:endParaRPr>
          </a:p>
        </p:txBody>
      </p:sp>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9905" y="355600"/>
            <a:ext cx="4005580" cy="460375"/>
          </a:xfrm>
          <a:prstGeom prst="rect">
            <a:avLst/>
          </a:prstGeom>
          <a:noFill/>
        </p:spPr>
        <p:txBody>
          <a:bodyPr wrap="square" rtlCol="0" anchor="t">
            <a:spAutoFit/>
          </a:bodyPr>
          <a:p>
            <a:r>
              <a:rPr lang="en-US" sz="2400" b="1">
                <a:solidFill>
                  <a:srgbClr val="FF0000"/>
                </a:solidFill>
              </a:rPr>
              <a:t>What causes Outliers?</a:t>
            </a:r>
            <a:endParaRPr lang="en-US" sz="2400" b="1">
              <a:solidFill>
                <a:srgbClr val="FF0000"/>
              </a:solidFill>
            </a:endParaRPr>
          </a:p>
        </p:txBody>
      </p:sp>
      <p:sp>
        <p:nvSpPr>
          <p:cNvPr id="3" name="Text Box 2"/>
          <p:cNvSpPr txBox="1"/>
          <p:nvPr/>
        </p:nvSpPr>
        <p:spPr>
          <a:xfrm>
            <a:off x="406400" y="1620520"/>
            <a:ext cx="7067550" cy="1198880"/>
          </a:xfrm>
          <a:prstGeom prst="rect">
            <a:avLst/>
          </a:prstGeom>
          <a:noFill/>
        </p:spPr>
        <p:txBody>
          <a:bodyPr wrap="square" rtlCol="0" anchor="t">
            <a:spAutoFit/>
          </a:bodyPr>
          <a:p>
            <a:r>
              <a:rPr lang="en-US" sz="2400" b="1"/>
              <a:t>Artificial (Error) / Non-natural</a:t>
            </a:r>
            <a:endParaRPr lang="en-US" sz="2400" b="1"/>
          </a:p>
          <a:p>
            <a:endParaRPr lang="en-US" sz="2400" b="1"/>
          </a:p>
          <a:p>
            <a:r>
              <a:rPr lang="en-US" sz="2400" b="1"/>
              <a:t>Natural</a:t>
            </a:r>
            <a:endParaRPr lang="en-US" sz="2400" b="1"/>
          </a:p>
        </p:txBody>
      </p:sp>
      <p:sp>
        <p:nvSpPr>
          <p:cNvPr id="5" name="Text Box 4"/>
          <p:cNvSpPr txBox="1"/>
          <p:nvPr/>
        </p:nvSpPr>
        <p:spPr>
          <a:xfrm>
            <a:off x="471805" y="3244850"/>
            <a:ext cx="6894195" cy="2306955"/>
          </a:xfrm>
          <a:prstGeom prst="rect">
            <a:avLst/>
          </a:prstGeom>
          <a:noFill/>
        </p:spPr>
        <p:txBody>
          <a:bodyPr wrap="square" rtlCol="0" anchor="t">
            <a:spAutoFit/>
          </a:bodyPr>
          <a:p>
            <a:pPr marL="342900" indent="-342900">
              <a:buFont typeface="Arial" panose="020B0604020202020204" pitchFamily="34" charset="0"/>
              <a:buChar char="•"/>
            </a:pPr>
            <a:r>
              <a:rPr lang="en-US" sz="2400"/>
              <a:t>Data Entry Errors:</a:t>
            </a:r>
            <a:endParaRPr lang="en-US" sz="2400"/>
          </a:p>
          <a:p>
            <a:pPr marL="342900" indent="-342900">
              <a:buFont typeface="Arial" panose="020B0604020202020204" pitchFamily="34" charset="0"/>
              <a:buChar char="•"/>
            </a:pPr>
            <a:r>
              <a:rPr lang="en-US" sz="2400"/>
              <a:t>Measurement Error:</a:t>
            </a:r>
            <a:endParaRPr lang="en-US" sz="2400"/>
          </a:p>
          <a:p>
            <a:pPr marL="342900" indent="-342900">
              <a:buFont typeface="Arial" panose="020B0604020202020204" pitchFamily="34" charset="0"/>
              <a:buChar char="•"/>
            </a:pPr>
            <a:r>
              <a:rPr lang="en-US" sz="2400"/>
              <a:t>Experimental Error:</a:t>
            </a:r>
            <a:endParaRPr lang="en-US" sz="2400"/>
          </a:p>
          <a:p>
            <a:pPr marL="342900" indent="-342900">
              <a:buFont typeface="Arial" panose="020B0604020202020204" pitchFamily="34" charset="0"/>
              <a:buChar char="•"/>
            </a:pPr>
            <a:r>
              <a:rPr lang="en-US" sz="2400"/>
              <a:t>Data Processing Error:</a:t>
            </a:r>
            <a:endParaRPr lang="en-US" sz="2400"/>
          </a:p>
          <a:p>
            <a:pPr marL="342900" indent="-342900">
              <a:buFont typeface="Arial" panose="020B0604020202020204" pitchFamily="34" charset="0"/>
              <a:buChar char="•"/>
            </a:pPr>
            <a:r>
              <a:rPr lang="en-US" sz="2400"/>
              <a:t>Data Processing Error:</a:t>
            </a:r>
            <a:endParaRPr lang="en-US" sz="2400"/>
          </a:p>
          <a:p>
            <a:pPr marL="342900" indent="-342900">
              <a:buFont typeface="Arial" panose="020B0604020202020204" pitchFamily="34" charset="0"/>
              <a:buChar char="•"/>
            </a:pPr>
            <a:r>
              <a:rPr lang="en-US" sz="2400"/>
              <a:t>Natural Outlier:</a:t>
            </a:r>
            <a:endParaRPr lang="en-US" sz="2400"/>
          </a:p>
        </p:txBody>
      </p:sp>
      <p:pic>
        <p:nvPicPr>
          <p:cNvPr id="4"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1810" y="443865"/>
            <a:ext cx="5902960" cy="460375"/>
          </a:xfrm>
          <a:prstGeom prst="rect">
            <a:avLst/>
          </a:prstGeom>
          <a:noFill/>
        </p:spPr>
        <p:txBody>
          <a:bodyPr wrap="square" rtlCol="0" anchor="t">
            <a:spAutoFit/>
          </a:bodyPr>
          <a:p>
            <a:r>
              <a:rPr lang="en-US" sz="2400" b="1"/>
              <a:t>What is the impact of Outliers on a dataset?</a:t>
            </a:r>
            <a:endParaRPr lang="en-US" sz="2400" b="1"/>
          </a:p>
        </p:txBody>
      </p:sp>
      <p:pic>
        <p:nvPicPr>
          <p:cNvPr id="3" name="Picture 2"/>
          <p:cNvPicPr>
            <a:picLocks noChangeAspect="1"/>
          </p:cNvPicPr>
          <p:nvPr/>
        </p:nvPicPr>
        <p:blipFill>
          <a:blip r:embed="rId1"/>
          <a:stretch>
            <a:fillRect/>
          </a:stretch>
        </p:blipFill>
        <p:spPr>
          <a:xfrm>
            <a:off x="2092960" y="1888490"/>
            <a:ext cx="7820660" cy="3338830"/>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930" y="739140"/>
            <a:ext cx="11486515" cy="1445260"/>
          </a:xfrm>
          <a:prstGeom prst="rect">
            <a:avLst/>
          </a:prstGeom>
          <a:noFill/>
        </p:spPr>
        <p:txBody>
          <a:bodyPr wrap="square" rtlCol="0" anchor="t">
            <a:spAutoFit/>
          </a:bodyPr>
          <a:p>
            <a:pPr algn="just"/>
            <a:r>
              <a:rPr lang="en-US" sz="2400" b="1">
                <a:highlight>
                  <a:srgbClr val="FFFF00"/>
                </a:highlight>
              </a:rPr>
              <a:t>How to detect Outliers?</a:t>
            </a:r>
            <a:endParaRPr lang="en-US" sz="2400" b="1">
              <a:highlight>
                <a:srgbClr val="FFFF00"/>
              </a:highlight>
            </a:endParaRPr>
          </a:p>
          <a:p>
            <a:pPr algn="just"/>
            <a:endParaRPr lang="en-US" sz="2400" b="1"/>
          </a:p>
          <a:p>
            <a:pPr algn="just"/>
            <a:r>
              <a:rPr lang="en-US" sz="2000"/>
              <a:t>Most commonly used method to detect outliers is </a:t>
            </a:r>
            <a:r>
              <a:rPr lang="en-US" sz="2000">
                <a:solidFill>
                  <a:srgbClr val="FF0000"/>
                </a:solidFill>
              </a:rPr>
              <a:t>visualization</a:t>
            </a:r>
            <a:r>
              <a:rPr lang="en-US" sz="2000"/>
              <a:t>. </a:t>
            </a:r>
            <a:r>
              <a:rPr lang="en-US" sz="2000" b="1"/>
              <a:t>We use various visualization methods, like Box-plot, Histogram, Scatter Plot (above, we have used box plot and scatter plot for visualization). </a:t>
            </a:r>
            <a:endParaRPr lang="en-US" sz="2000" b="1"/>
          </a:p>
        </p:txBody>
      </p:sp>
      <p:sp>
        <p:nvSpPr>
          <p:cNvPr id="3" name="Text Box 2"/>
          <p:cNvSpPr txBox="1"/>
          <p:nvPr/>
        </p:nvSpPr>
        <p:spPr>
          <a:xfrm>
            <a:off x="201930" y="3131820"/>
            <a:ext cx="11819890" cy="2922905"/>
          </a:xfrm>
          <a:prstGeom prst="rect">
            <a:avLst/>
          </a:prstGeom>
          <a:noFill/>
        </p:spPr>
        <p:txBody>
          <a:bodyPr wrap="square" rtlCol="0" anchor="t">
            <a:spAutoFit/>
          </a:bodyPr>
          <a:p>
            <a:pPr algn="just"/>
            <a:r>
              <a:rPr lang="en-US" sz="2400" b="1">
                <a:highlight>
                  <a:srgbClr val="FFFF00"/>
                </a:highlight>
              </a:rPr>
              <a:t>How to remove Outliers?</a:t>
            </a:r>
            <a:endParaRPr lang="en-US" sz="2400" b="1">
              <a:highlight>
                <a:srgbClr val="FFFF00"/>
              </a:highlight>
            </a:endParaRPr>
          </a:p>
          <a:p>
            <a:pPr algn="just"/>
            <a:endParaRPr lang="en-US" sz="2000"/>
          </a:p>
          <a:p>
            <a:pPr algn="just"/>
            <a:r>
              <a:rPr lang="en-US" sz="2000" b="1"/>
              <a:t>Deleting observations:</a:t>
            </a:r>
            <a:r>
              <a:rPr lang="en-US" sz="2000"/>
              <a:t> We delete outlier values if it is due to data entry error, data processing error or outlier observations are very small in numbers. We can also use trimming at both ends to remove outliers.</a:t>
            </a:r>
            <a:endParaRPr lang="en-US" sz="2000"/>
          </a:p>
          <a:p>
            <a:pPr algn="just"/>
            <a:endParaRPr lang="en-US" sz="2000"/>
          </a:p>
          <a:p>
            <a:pPr algn="just"/>
            <a:r>
              <a:rPr lang="en-US" sz="2000" b="1"/>
              <a:t>Transforming and binning values:</a:t>
            </a:r>
            <a:r>
              <a:rPr lang="en-US" sz="2000"/>
              <a:t> Transforming variables can also eliminate outliers. Natural log of a value reduces the variation caused by extreme values.</a:t>
            </a:r>
            <a:endParaRPr lang="en-US" sz="2000"/>
          </a:p>
          <a:p>
            <a:pPr algn="just"/>
            <a:endParaRPr lang="en-US" sz="2000"/>
          </a:p>
          <a:p>
            <a:pPr algn="just"/>
            <a:r>
              <a:rPr lang="en-US" sz="2000"/>
              <a:t> Binning is also a form of variable transformation. </a:t>
            </a:r>
            <a:endParaRPr lang="en-US" sz="20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9720" y="1104900"/>
            <a:ext cx="11742420" cy="4338320"/>
          </a:xfrm>
          <a:prstGeom prst="rect">
            <a:avLst/>
          </a:prstGeom>
          <a:noFill/>
        </p:spPr>
        <p:txBody>
          <a:bodyPr wrap="square" rtlCol="0" anchor="t">
            <a:spAutoFit/>
          </a:bodyPr>
          <a:p>
            <a:pPr algn="just"/>
            <a:r>
              <a:rPr lang="en-US" sz="2800" b="1"/>
              <a:t>Data exploration vs. data mining</a:t>
            </a:r>
            <a:endParaRPr lang="en-US" sz="2800" b="1"/>
          </a:p>
          <a:p>
            <a:pPr marL="457200" indent="-457200" algn="just">
              <a:buFont typeface="Arial" panose="020B0604020202020204" pitchFamily="34" charset="0"/>
              <a:buChar char="•"/>
            </a:pPr>
            <a:endParaRPr lang="en-US" sz="3200" b="1"/>
          </a:p>
          <a:p>
            <a:pPr marL="342900" indent="-342900" algn="just">
              <a:buFont typeface="Arial" panose="020B0604020202020204" pitchFamily="34" charset="0"/>
              <a:buChar char="•"/>
            </a:pPr>
            <a:r>
              <a:rPr lang="en-US" sz="2400">
                <a:solidFill>
                  <a:srgbClr val="FF0000"/>
                </a:solidFill>
              </a:rPr>
              <a:t>In data science</a:t>
            </a:r>
            <a:r>
              <a:rPr lang="en-US" sz="2400"/>
              <a:t>, there are two primary methods for extracting data from disparate sources: </a:t>
            </a:r>
            <a:r>
              <a:rPr lang="en-US" sz="2400">
                <a:gradFill>
                  <a:gsLst>
                    <a:gs pos="0">
                      <a:srgbClr val="007BD3"/>
                    </a:gs>
                    <a:gs pos="100000">
                      <a:srgbClr val="034373"/>
                    </a:gs>
                  </a:gsLst>
                  <a:lin scaled="0"/>
                </a:gradFill>
              </a:rPr>
              <a:t>data exploration </a:t>
            </a:r>
            <a:r>
              <a:rPr lang="en-US" sz="2400"/>
              <a:t>and </a:t>
            </a:r>
            <a:r>
              <a:rPr lang="en-US" sz="2400">
                <a:solidFill>
                  <a:srgbClr val="FF0000"/>
                </a:solidFill>
              </a:rPr>
              <a:t>data mining.</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gradFill>
                  <a:gsLst>
                    <a:gs pos="0">
                      <a:srgbClr val="007BD3"/>
                    </a:gs>
                    <a:gs pos="100000">
                      <a:srgbClr val="034373"/>
                    </a:gs>
                  </a:gsLst>
                  <a:lin scaled="0"/>
                </a:gradFill>
              </a:rPr>
              <a:t>Data exploration</a:t>
            </a:r>
            <a:r>
              <a:rPr lang="en-US" sz="2400">
                <a:gradFill>
                  <a:gsLst>
                    <a:gs pos="0">
                      <a:srgbClr val="007BD3"/>
                    </a:gs>
                    <a:gs pos="100000">
                      <a:srgbClr val="034373"/>
                    </a:gs>
                  </a:gsLst>
                  <a:lin scaled="0"/>
                </a:gradFill>
              </a:rPr>
              <a:t> </a:t>
            </a:r>
            <a:r>
              <a:rPr lang="en-US" sz="2400"/>
              <a:t>is a broad process that is performed by </a:t>
            </a:r>
            <a:r>
              <a:rPr lang="en-US" sz="2400">
                <a:solidFill>
                  <a:srgbClr val="0070C0"/>
                </a:solidFill>
              </a:rPr>
              <a:t>business users and an increasing numbers of citizen data scientists </a:t>
            </a:r>
            <a:r>
              <a:rPr lang="en-US" sz="2400" i="1">
                <a:highlight>
                  <a:srgbClr val="FFFF00"/>
                </a:highlight>
              </a:rPr>
              <a:t>with no formal training in data science</a:t>
            </a:r>
            <a:r>
              <a:rPr lang="en-US" sz="2400"/>
              <a:t> or analytics,whose jobs depend on </a:t>
            </a:r>
            <a:r>
              <a:rPr lang="en-US" sz="2400">
                <a:solidFill>
                  <a:srgbClr val="FF0000"/>
                </a:solidFill>
              </a:rPr>
              <a:t>understanding data trends and patterns. </a:t>
            </a:r>
            <a:endParaRPr lang="en-US" sz="2400">
              <a:solidFill>
                <a:srgbClr val="FF0000"/>
              </a:solidFill>
            </a:endParaRPr>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solidFill>
                  <a:srgbClr val="0070C0"/>
                </a:solidFill>
              </a:rPr>
              <a:t>Visualization tools</a:t>
            </a:r>
            <a:r>
              <a:rPr lang="en-US" sz="2400"/>
              <a:t> help this wide-ranging group to better export and examine a variety of metrics and data sets</a:t>
            </a:r>
            <a:r>
              <a:rPr lang="en-US" sz="2000"/>
              <a:t>.</a:t>
            </a:r>
            <a:endParaRPr lang="en-US" sz="20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980440" y="1812290"/>
            <a:ext cx="9883140" cy="2918460"/>
          </a:xfrm>
          <a:prstGeom prst="rect">
            <a:avLst/>
          </a:prstGeom>
        </p:spPr>
      </p:pic>
      <p:pic>
        <p:nvPicPr>
          <p:cNvPr id="5" name="object 3"/>
          <p:cNvPicPr/>
          <p:nvPr/>
        </p:nvPicPr>
        <p:blipFill>
          <a:blip r:embed="rId2" cstate="print"/>
          <a:stretch>
            <a:fillRect/>
          </a:stretch>
        </p:blipFill>
        <p:spPr>
          <a:xfrm>
            <a:off x="11089640" y="92544"/>
            <a:ext cx="928395" cy="682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4785" y="2011045"/>
            <a:ext cx="11821795" cy="2306955"/>
          </a:xfrm>
          <a:prstGeom prst="rect">
            <a:avLst/>
          </a:prstGeom>
          <a:noFill/>
        </p:spPr>
        <p:txBody>
          <a:bodyPr wrap="square" rtlCol="0" anchor="t">
            <a:spAutoFit/>
          </a:bodyPr>
          <a:p>
            <a:pPr marL="342900" indent="-342900" algn="just">
              <a:buFont typeface="Arial" panose="020B0604020202020204" pitchFamily="34" charset="0"/>
              <a:buChar char="•"/>
            </a:pPr>
            <a:r>
              <a:rPr lang="en-US" sz="2400" b="1">
                <a:solidFill>
                  <a:srgbClr val="FF0000"/>
                </a:solidFill>
              </a:rPr>
              <a:t>Data mining</a:t>
            </a:r>
            <a:r>
              <a:rPr lang="en-US" sz="2400"/>
              <a:t> is a </a:t>
            </a:r>
            <a:r>
              <a:rPr lang="en-US" sz="2400" b="1"/>
              <a:t>specific</a:t>
            </a:r>
            <a:r>
              <a:rPr lang="en-US" sz="2400"/>
              <a:t> process, usually undertaken by </a:t>
            </a:r>
            <a:r>
              <a:rPr lang="en-US" sz="2400" b="1">
                <a:gradFill>
                  <a:gsLst>
                    <a:gs pos="0">
                      <a:srgbClr val="012D86"/>
                    </a:gs>
                    <a:gs pos="100000">
                      <a:srgbClr val="0E2557"/>
                    </a:gs>
                  </a:gsLst>
                  <a:lin scaled="0"/>
                </a:gradFill>
              </a:rPr>
              <a:t>data professionals</a:t>
            </a:r>
            <a:r>
              <a:rPr lang="en-US" sz="2400"/>
              <a:t>.</a:t>
            </a:r>
            <a:endParaRPr lang="en-US" sz="2400"/>
          </a:p>
          <a:p>
            <a:pPr indent="0" algn="just">
              <a:buFont typeface="Arial" panose="020B0604020202020204" pitchFamily="34" charset="0"/>
              <a:buNone/>
            </a:pPr>
            <a:endParaRPr lang="en-US" sz="2400"/>
          </a:p>
          <a:p>
            <a:pPr marL="342900" indent="-342900" algn="just">
              <a:buFont typeface="Arial" panose="020B0604020202020204" pitchFamily="34" charset="0"/>
              <a:buChar char="•"/>
            </a:pPr>
            <a:r>
              <a:rPr lang="en-US" sz="2400"/>
              <a:t>Typically, </a:t>
            </a:r>
            <a:r>
              <a:rPr lang="en-US" sz="2400" b="1"/>
              <a:t>data exploration </a:t>
            </a:r>
            <a:r>
              <a:rPr lang="en-US" sz="2400"/>
              <a:t>is performed first to assess the relationships between variables. Then the </a:t>
            </a:r>
            <a:r>
              <a:rPr lang="en-US" sz="2400" b="1"/>
              <a:t>data mining begins</a:t>
            </a:r>
            <a:r>
              <a:rPr lang="en-US" sz="2400"/>
              <a:t>. </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Through this process, data models are created to gather additional insight from the data.</a:t>
            </a:r>
            <a:endParaRPr lang="en-US" sz="24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524510"/>
            <a:ext cx="11885930" cy="5754370"/>
          </a:xfrm>
          <a:prstGeom prst="rect">
            <a:avLst/>
          </a:prstGeom>
          <a:noFill/>
        </p:spPr>
        <p:txBody>
          <a:bodyPr wrap="square" rtlCol="0" anchor="t">
            <a:spAutoFit/>
          </a:bodyPr>
          <a:p>
            <a:pPr algn="just"/>
            <a:r>
              <a:rPr lang="en-US" sz="2800" b="1"/>
              <a:t>How </a:t>
            </a:r>
            <a:r>
              <a:rPr lang="en-US" sz="2800" b="1">
                <a:gradFill>
                  <a:gsLst>
                    <a:gs pos="0">
                      <a:srgbClr val="007BD3"/>
                    </a:gs>
                    <a:gs pos="100000">
                      <a:srgbClr val="034373"/>
                    </a:gs>
                  </a:gsLst>
                  <a:lin scaled="0"/>
                </a:gradFill>
              </a:rPr>
              <a:t>machine learning</a:t>
            </a:r>
            <a:r>
              <a:rPr lang="en-US" sz="2800" b="1"/>
              <a:t> is applied to </a:t>
            </a:r>
            <a:r>
              <a:rPr lang="en-US" sz="2800" b="1">
                <a:solidFill>
                  <a:srgbClr val="FF0000"/>
                </a:solidFill>
              </a:rPr>
              <a:t>data exploration</a:t>
            </a:r>
            <a:endParaRPr lang="en-US" sz="2800" b="1"/>
          </a:p>
          <a:p>
            <a:pPr algn="just"/>
            <a:endParaRPr lang="en-US" sz="2800" b="1"/>
          </a:p>
          <a:p>
            <a:pPr algn="just"/>
            <a:r>
              <a:rPr lang="en-US" sz="2400"/>
              <a:t>Machine learning can significantly aid in data exploration when</a:t>
            </a:r>
            <a:r>
              <a:rPr lang="en-US" sz="2400">
                <a:solidFill>
                  <a:srgbClr val="FF0000"/>
                </a:solidFill>
              </a:rPr>
              <a:t> large quantities of data</a:t>
            </a:r>
            <a:r>
              <a:rPr lang="en-US" sz="2400"/>
              <a:t> are involved. </a:t>
            </a:r>
            <a:r>
              <a:rPr lang="en-US" sz="2400">
                <a:solidFill>
                  <a:srgbClr val="0070C0"/>
                </a:solidFill>
              </a:rPr>
              <a:t>However, for a machine learning model to be accurate, data analysts must take</a:t>
            </a:r>
            <a:r>
              <a:rPr lang="en-US" sz="2400"/>
              <a:t> the following steps before performing the analysis:</a:t>
            </a:r>
            <a:endParaRPr lang="en-US" sz="2400"/>
          </a:p>
          <a:p>
            <a:pPr algn="just"/>
            <a:endParaRPr lang="en-US" sz="2400"/>
          </a:p>
          <a:p>
            <a:pPr algn="just"/>
            <a:r>
              <a:rPr lang="en-US" sz="2400"/>
              <a:t>1. Identify and define all variables in the data set.</a:t>
            </a:r>
            <a:endParaRPr lang="en-US" sz="2400"/>
          </a:p>
          <a:p>
            <a:pPr algn="just"/>
            <a:endParaRPr lang="en-US" sz="2400"/>
          </a:p>
          <a:p>
            <a:pPr algn="just"/>
            <a:r>
              <a:rPr lang="en-US" sz="2400"/>
              <a:t>2. Conduct</a:t>
            </a:r>
            <a:r>
              <a:rPr lang="en-US" sz="2400">
                <a:solidFill>
                  <a:srgbClr val="0070C0"/>
                </a:solidFill>
              </a:rPr>
              <a:t> univariate analysis for single variables, using a histogram, box plot or scatter plot</a:t>
            </a:r>
            <a:r>
              <a:rPr lang="en-US" sz="2400"/>
              <a:t>. For categorical variables (those that can be grouped by category), bar charts can be used.</a:t>
            </a:r>
            <a:endParaRPr lang="en-US" sz="2400"/>
          </a:p>
          <a:p>
            <a:pPr algn="just"/>
            <a:endParaRPr lang="en-US" sz="2400"/>
          </a:p>
          <a:p>
            <a:pPr algn="just"/>
            <a:r>
              <a:rPr lang="en-US" sz="2400"/>
              <a:t>3. Conduct </a:t>
            </a:r>
            <a:r>
              <a:rPr lang="en-US" sz="2400">
                <a:solidFill>
                  <a:srgbClr val="0070C0"/>
                </a:solidFill>
              </a:rPr>
              <a:t>bivariate analysis, to determine the relationship between pairs of variables</a:t>
            </a:r>
            <a:r>
              <a:rPr lang="en-US" sz="2400"/>
              <a:t>. This can be completed using data visualization tools.</a:t>
            </a:r>
            <a:endParaRPr lang="en-US" sz="2400"/>
          </a:p>
          <a:p>
            <a:pPr algn="just"/>
            <a:endParaRPr lang="en-US" sz="2400"/>
          </a:p>
          <a:p>
            <a:pPr algn="just"/>
            <a:r>
              <a:rPr lang="en-US" sz="2400"/>
              <a:t>4. Account for any missing values and outliers.</a:t>
            </a:r>
            <a:endParaRPr lang="en-US" sz="24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5915" y="2073910"/>
            <a:ext cx="11713845" cy="2553335"/>
          </a:xfrm>
          <a:prstGeom prst="rect">
            <a:avLst/>
          </a:prstGeom>
          <a:noFill/>
        </p:spPr>
        <p:txBody>
          <a:bodyPr wrap="square" rtlCol="0" anchor="t">
            <a:spAutoFit/>
          </a:bodyPr>
          <a:p>
            <a:pPr algn="just"/>
            <a:r>
              <a:rPr lang="en-US" sz="2800" b="1"/>
              <a:t>What is the best language for data exploration?</a:t>
            </a:r>
            <a:endParaRPr lang="en-US" sz="2800" b="1"/>
          </a:p>
          <a:p>
            <a:pPr algn="just"/>
            <a:endParaRPr lang="en-US" sz="3600" b="1"/>
          </a:p>
          <a:p>
            <a:pPr algn="just"/>
            <a:r>
              <a:rPr lang="en-US" sz="2400"/>
              <a:t>The most commonly used statistical methods in data exploration are the</a:t>
            </a:r>
            <a:r>
              <a:rPr lang="en-US" sz="2400" b="1">
                <a:solidFill>
                  <a:srgbClr val="FF0000"/>
                </a:solidFill>
              </a:rPr>
              <a:t> R programming </a:t>
            </a:r>
            <a:r>
              <a:rPr lang="en-US" sz="2400"/>
              <a:t>language and Python. Both are open source data analytics languages.</a:t>
            </a:r>
            <a:endParaRPr lang="en-US" sz="2400"/>
          </a:p>
          <a:p>
            <a:pPr algn="just"/>
            <a:endParaRPr lang="en-US" sz="2400"/>
          </a:p>
          <a:p>
            <a:pPr algn="just"/>
            <a:r>
              <a:rPr lang="en-US" sz="2400"/>
              <a:t>While R is best for statistical analysis, </a:t>
            </a:r>
            <a:r>
              <a:rPr lang="en-US" sz="2400" b="1">
                <a:solidFill>
                  <a:srgbClr val="FF0000"/>
                </a:solidFill>
              </a:rPr>
              <a:t>Python is better suited </a:t>
            </a:r>
            <a:r>
              <a:rPr lang="en-US" sz="2400">
                <a:solidFill>
                  <a:srgbClr val="FF0000"/>
                </a:solidFill>
              </a:rPr>
              <a:t>for machine learning algorithms.</a:t>
            </a:r>
            <a:endParaRPr lang="en-US" sz="2400">
              <a:solidFill>
                <a:srgbClr val="FF0000"/>
              </a:solidFill>
            </a:endParaRPr>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0010" y="628650"/>
            <a:ext cx="7569200" cy="521970"/>
          </a:xfrm>
          <a:prstGeom prst="rect">
            <a:avLst/>
          </a:prstGeom>
          <a:noFill/>
        </p:spPr>
        <p:txBody>
          <a:bodyPr wrap="square" rtlCol="0" anchor="t">
            <a:spAutoFit/>
          </a:bodyPr>
          <a:p>
            <a:r>
              <a:rPr lang="en-US" sz="2800" b="1"/>
              <a:t>Steps of Data Exploration and Preparation</a:t>
            </a:r>
            <a:endParaRPr lang="en-US" sz="2800" b="1"/>
          </a:p>
        </p:txBody>
      </p:sp>
      <p:sp>
        <p:nvSpPr>
          <p:cNvPr id="3" name="Text Box 2"/>
          <p:cNvSpPr txBox="1"/>
          <p:nvPr/>
        </p:nvSpPr>
        <p:spPr>
          <a:xfrm>
            <a:off x="309245" y="2804795"/>
            <a:ext cx="11573510" cy="1938020"/>
          </a:xfrm>
          <a:prstGeom prst="rect">
            <a:avLst/>
          </a:prstGeom>
          <a:noFill/>
        </p:spPr>
        <p:txBody>
          <a:bodyPr wrap="square" rtlCol="0" anchor="t">
            <a:spAutoFit/>
          </a:bodyPr>
          <a:p>
            <a:pPr algn="just"/>
            <a:r>
              <a:rPr lang="en-US" sz="2400" b="1" i="1"/>
              <a:t>The quality of your inputs decide the quality of your output</a:t>
            </a:r>
            <a:r>
              <a:rPr lang="en-US" sz="2400"/>
              <a:t>. So, once you have got your business hypothesis ready, it makes sense to spend lot of time and efforts here. </a:t>
            </a:r>
            <a:endParaRPr lang="en-US" sz="2400"/>
          </a:p>
          <a:p>
            <a:pPr algn="just"/>
            <a:endParaRPr lang="en-US" sz="2400"/>
          </a:p>
          <a:p>
            <a:pPr algn="just"/>
            <a:r>
              <a:rPr lang="en-US" sz="2400"/>
              <a:t>Generally, </a:t>
            </a:r>
            <a:r>
              <a:rPr lang="en-US" sz="2400" b="1"/>
              <a:t>data exploration, cleaning and preparation</a:t>
            </a:r>
            <a:r>
              <a:rPr lang="en-US" sz="2400"/>
              <a:t> can take up to </a:t>
            </a:r>
            <a:r>
              <a:rPr lang="en-US" sz="2400" b="1">
                <a:solidFill>
                  <a:srgbClr val="FF0000"/>
                </a:solidFill>
              </a:rPr>
              <a:t>70% of your total project time</a:t>
            </a:r>
            <a:endParaRPr lang="en-US" sz="2400" b="1">
              <a:solidFill>
                <a:srgbClr val="FF0000"/>
              </a:solidFill>
            </a:endParaRPr>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9710" y="344170"/>
            <a:ext cx="11798300" cy="953135"/>
          </a:xfrm>
          <a:prstGeom prst="rect">
            <a:avLst/>
          </a:prstGeom>
          <a:noFill/>
        </p:spPr>
        <p:txBody>
          <a:bodyPr wrap="square" rtlCol="0" anchor="t">
            <a:spAutoFit/>
          </a:bodyPr>
          <a:p>
            <a:r>
              <a:rPr lang="en-US" sz="2800" b="1"/>
              <a:t>Steps involved</a:t>
            </a:r>
            <a:r>
              <a:rPr lang="en-US" sz="2800"/>
              <a:t> for clean and prepare your data for building your </a:t>
            </a:r>
            <a:r>
              <a:rPr lang="en-US" sz="2800" b="1">
                <a:solidFill>
                  <a:srgbClr val="0070C0"/>
                </a:solidFill>
              </a:rPr>
              <a:t>predictive model</a:t>
            </a:r>
            <a:endParaRPr lang="en-US" sz="2800" b="1">
              <a:solidFill>
                <a:srgbClr val="0070C0"/>
              </a:solidFill>
            </a:endParaRPr>
          </a:p>
        </p:txBody>
      </p:sp>
      <p:sp>
        <p:nvSpPr>
          <p:cNvPr id="2" name="Text Box 1"/>
          <p:cNvSpPr txBox="1"/>
          <p:nvPr/>
        </p:nvSpPr>
        <p:spPr>
          <a:xfrm>
            <a:off x="3793490" y="1082040"/>
            <a:ext cx="4605655" cy="5692775"/>
          </a:xfrm>
          <a:prstGeom prst="rect">
            <a:avLst/>
          </a:prstGeom>
          <a:noFill/>
        </p:spPr>
        <p:txBody>
          <a:bodyPr wrap="square" rtlCol="0" anchor="t">
            <a:spAutoFit/>
          </a:bodyPr>
          <a:p>
            <a:pPr marL="342900" indent="-342900">
              <a:buFont typeface="Arial" panose="020B0604020202020204" pitchFamily="34" charset="0"/>
              <a:buChar char="•"/>
            </a:pPr>
            <a:r>
              <a:rPr lang="en-US" sz="2800"/>
              <a:t>Variable Identification</a:t>
            </a:r>
            <a:endParaRPr lang="en-US" sz="2800"/>
          </a:p>
          <a:p>
            <a:pPr marL="342900" indent="-342900">
              <a:buFont typeface="Arial" panose="020B0604020202020204" pitchFamily="34" charset="0"/>
              <a:buChar char="•"/>
            </a:pPr>
            <a:endParaRPr lang="en-US" sz="2800"/>
          </a:p>
          <a:p>
            <a:pPr marL="342900" indent="-342900">
              <a:buFont typeface="Arial" panose="020B0604020202020204" pitchFamily="34" charset="0"/>
              <a:buChar char="•"/>
            </a:pPr>
            <a:r>
              <a:rPr lang="en-US" sz="2800"/>
              <a:t>Univariate Analysis</a:t>
            </a:r>
            <a:endParaRPr lang="en-US" sz="2800"/>
          </a:p>
          <a:p>
            <a:pPr indent="0">
              <a:buFont typeface="Arial" panose="020B0604020202020204" pitchFamily="34" charset="0"/>
              <a:buNone/>
            </a:pPr>
            <a:endParaRPr lang="en-US" sz="2800"/>
          </a:p>
          <a:p>
            <a:pPr marL="342900" indent="-342900">
              <a:buFont typeface="Arial" panose="020B0604020202020204" pitchFamily="34" charset="0"/>
              <a:buChar char="•"/>
            </a:pPr>
            <a:r>
              <a:rPr lang="en-US" sz="2800"/>
              <a:t>Bi-variate Analysis</a:t>
            </a:r>
            <a:endParaRPr lang="en-US" sz="2800"/>
          </a:p>
          <a:p>
            <a:pPr indent="0">
              <a:buFont typeface="Arial" panose="020B0604020202020204" pitchFamily="34" charset="0"/>
              <a:buNone/>
            </a:pPr>
            <a:endParaRPr lang="en-US" sz="2800"/>
          </a:p>
          <a:p>
            <a:pPr marL="342900" indent="-342900">
              <a:buFont typeface="Arial" panose="020B0604020202020204" pitchFamily="34" charset="0"/>
              <a:buChar char="•"/>
            </a:pPr>
            <a:r>
              <a:rPr lang="en-US" sz="2800"/>
              <a:t>Missing values treatment</a:t>
            </a:r>
            <a:endParaRPr lang="en-US" sz="2800"/>
          </a:p>
          <a:p>
            <a:pPr indent="0">
              <a:buFont typeface="Arial" panose="020B0604020202020204" pitchFamily="34" charset="0"/>
              <a:buNone/>
            </a:pPr>
            <a:endParaRPr lang="en-US" sz="2800"/>
          </a:p>
          <a:p>
            <a:pPr marL="342900" indent="-342900">
              <a:buFont typeface="Arial" panose="020B0604020202020204" pitchFamily="34" charset="0"/>
              <a:buChar char="•"/>
            </a:pPr>
            <a:r>
              <a:rPr lang="en-US" sz="2800"/>
              <a:t>Outlier treatment</a:t>
            </a:r>
            <a:endParaRPr lang="en-US" sz="2800"/>
          </a:p>
          <a:p>
            <a:pPr indent="0">
              <a:buFont typeface="Arial" panose="020B0604020202020204" pitchFamily="34" charset="0"/>
              <a:buNone/>
            </a:pPr>
            <a:endParaRPr lang="en-US" sz="2800"/>
          </a:p>
          <a:p>
            <a:pPr marL="342900" indent="-342900">
              <a:buFont typeface="Arial" panose="020B0604020202020204" pitchFamily="34" charset="0"/>
              <a:buChar char="•"/>
            </a:pPr>
            <a:r>
              <a:rPr lang="en-US" sz="2800"/>
              <a:t>Variable transformation</a:t>
            </a:r>
            <a:endParaRPr lang="en-US" sz="2800"/>
          </a:p>
          <a:p>
            <a:pPr indent="0">
              <a:buFont typeface="Arial" panose="020B0604020202020204" pitchFamily="34" charset="0"/>
              <a:buNone/>
            </a:pPr>
            <a:endParaRPr lang="en-US" sz="2800"/>
          </a:p>
          <a:p>
            <a:pPr marL="342900" indent="-342900">
              <a:buFont typeface="Arial" panose="020B0604020202020204" pitchFamily="34" charset="0"/>
              <a:buChar char="•"/>
            </a:pPr>
            <a:r>
              <a:rPr lang="en-US" sz="2800"/>
              <a:t>Variable creation</a:t>
            </a:r>
            <a:endParaRPr lang="en-US" sz="2800"/>
          </a:p>
        </p:txBody>
      </p:sp>
      <p:pic>
        <p:nvPicPr>
          <p:cNvPr id="5" name="object 3"/>
          <p:cNvPicPr/>
          <p:nvPr/>
        </p:nvPicPr>
        <p:blipFill>
          <a:blip r:embed="rId1" cstate="print"/>
          <a:stretch>
            <a:fillRect/>
          </a:stretch>
        </p:blipFill>
        <p:spPr>
          <a:xfrm>
            <a:off x="11089640" y="92544"/>
            <a:ext cx="928395" cy="6821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10333</Words>
  <Application>WPS Presentation</Application>
  <PresentationFormat>Widescreen</PresentationFormat>
  <Paragraphs>228</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19</cp:revision>
  <dcterms:created xsi:type="dcterms:W3CDTF">2023-01-20T03:59:00Z</dcterms:created>
  <dcterms:modified xsi:type="dcterms:W3CDTF">2023-02-14T08:58:57Z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7A4A5AA686874FB18A1DDA8CDEA9116A</vt:lpwstr>
  </property>
  <property fmtid="{D5CDD505-2E9C-101B-9397-08002B2CF9AE}" pid="3" name="KSOProductBuildVer">
    <vt:lpwstr>1033-11.2.0.11440</vt:lpwstr>
  </property>
</Properties>
</file>