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6dbf5a4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6dbf5a4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6dbf5a4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6dbf5a4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6dbf5a4f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6dbf5a4f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6dbf5a4f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6dbf5a4f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ee8a4413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ee8a4413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ee8a4413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ee8a4413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ee8a4413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ee8a4413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ee8a4413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ee8a4413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ee8a4413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ee8a4413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ee8a4413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ee8a4413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ee8a4413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ee8a4413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6dbf5a4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6dbf5a4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Agile Software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body"/>
          </p:nvPr>
        </p:nvSpPr>
        <p:spPr>
          <a:xfrm>
            <a:off x="234500" y="358375"/>
            <a:ext cx="8539500" cy="4785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Naive-Bayes: It is a technique for constructing classifiers which is based on Bayes theorem used even for highly sophisticated classification methods. It learns the probability of an object with certain features belonging to a particular group or class. In short, it is a probabilistic classifier. In this method occurrence of each feature is independent of occurrence another feature. It only needs small amount of training data for classification, and all terms can be precomputed thus classifying becomes easy, quick and efficient.</a:t>
            </a:r>
            <a:endParaRPr/>
          </a:p>
          <a:p>
            <a:pPr indent="0" lvl="0" marL="0" rtl="0" algn="l">
              <a:spcBef>
                <a:spcPts val="1200"/>
              </a:spcBef>
              <a:spcAft>
                <a:spcPts val="0"/>
              </a:spcAft>
              <a:buNone/>
            </a:pPr>
            <a:r>
              <a:rPr lang="en"/>
              <a:t>KNN: This method is used for both classification and regression. It is among the simplest method of machine learning algorithms. It stores the cases and for new data it checks the majority of the k neighbours with which it resembles the most. KNN makes predictions using the training dataset directly.</a:t>
            </a:r>
            <a:endParaRPr/>
          </a:p>
          <a:p>
            <a:pPr indent="0" lvl="0" marL="0" rtl="0" algn="l">
              <a:spcBef>
                <a:spcPts val="1200"/>
              </a:spcBef>
              <a:spcAft>
                <a:spcPts val="0"/>
              </a:spcAft>
              <a:buNone/>
            </a:pPr>
            <a:r>
              <a:rPr lang="en"/>
              <a:t>K-means Clustering: It is an unsupervised learning algorithm used to overcome the limitation of clustering. To group the datasets into clusters initial partition is done using Euclidean distance. Assume if we have k clusters, for each cluster a centre is defined. These centres should be far from each other, and then each point is examined thus added to the belonging nearest cluster in terms of Euclidean distance to nearest mean, until no point remains pending. A mean vector is re-calculated for each new entry. The iterative relocation is done until proper clustering is done. Thus for minimizing the objective squared error function process is repeated by generating a loop..</a:t>
            </a:r>
            <a:endParaRPr/>
          </a:p>
          <a:p>
            <a:pPr indent="0" lvl="0" marL="0" rtl="0" algn="l">
              <a:spcBef>
                <a:spcPts val="1200"/>
              </a:spcBef>
              <a:spcAft>
                <a:spcPts val="0"/>
              </a:spcAft>
              <a:buNone/>
            </a:pPr>
            <a:r>
              <a:rPr lang="en"/>
              <a:t>Random Forest: It is a supervised classification algorithm. Multiple number of decision trees taken together forms a random forest algorithm i.e the collection of many classification tree. It can be used for classification as well as regression. Each decision tree includes some rule based system. For the given training dataset with targets and features, the decision tree algorithm will have set of rules. In random forest unlike decision trees there is no need to calculate information gain to find root node. It use the rules of each randomly created decision tree to predict the outcome and stores the predicted outcome. Further it calculates the vote for each predicted target. Thus high voted prediction is considered as the final prediction from the random forest algorithm.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Libraries used for Machine Learning.</a:t>
            </a:r>
            <a:endParaRPr/>
          </a:p>
        </p:txBody>
      </p:sp>
      <p:sp>
        <p:nvSpPr>
          <p:cNvPr id="187" name="Google Shape;187;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Numpy</a:t>
            </a:r>
            <a:endParaRPr sz="1700"/>
          </a:p>
          <a:p>
            <a:pPr indent="-336550" lvl="0" marL="457200" rtl="0" algn="l">
              <a:spcBef>
                <a:spcPts val="0"/>
              </a:spcBef>
              <a:spcAft>
                <a:spcPts val="0"/>
              </a:spcAft>
              <a:buSzPts val="1700"/>
              <a:buAutoNum type="arabicPeriod"/>
            </a:pPr>
            <a:r>
              <a:rPr lang="en" sz="1700"/>
              <a:t>Scipy</a:t>
            </a:r>
            <a:endParaRPr sz="1700"/>
          </a:p>
          <a:p>
            <a:pPr indent="-336550" lvl="0" marL="457200" rtl="0" algn="l">
              <a:spcBef>
                <a:spcPts val="0"/>
              </a:spcBef>
              <a:spcAft>
                <a:spcPts val="0"/>
              </a:spcAft>
              <a:buSzPts val="1700"/>
              <a:buAutoNum type="arabicPeriod"/>
            </a:pPr>
            <a:r>
              <a:rPr lang="en" sz="1700"/>
              <a:t>Matplotlib (For creating Graphs)</a:t>
            </a:r>
            <a:endParaRPr sz="1700"/>
          </a:p>
          <a:p>
            <a:pPr indent="-336550" lvl="0" marL="457200" rtl="0" algn="l">
              <a:spcBef>
                <a:spcPts val="0"/>
              </a:spcBef>
              <a:spcAft>
                <a:spcPts val="0"/>
              </a:spcAft>
              <a:buSzPts val="1700"/>
              <a:buAutoNum type="arabicPeriod"/>
            </a:pPr>
            <a:r>
              <a:rPr lang="en" sz="1700"/>
              <a:t>Pandas (For Data Analysis)</a:t>
            </a:r>
            <a:endParaRPr sz="1700"/>
          </a:p>
          <a:p>
            <a:pPr indent="-336550" lvl="0" marL="457200" rtl="0" algn="l">
              <a:spcBef>
                <a:spcPts val="0"/>
              </a:spcBef>
              <a:spcAft>
                <a:spcPts val="0"/>
              </a:spcAft>
              <a:buSzPts val="1700"/>
              <a:buAutoNum type="arabicPeriod"/>
            </a:pPr>
            <a:r>
              <a:rPr lang="en" sz="1700"/>
              <a:t>Scikit Learn(From python to write machine learning program or Contains All ML Algorithms)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819150" y="193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steps in Machine learning</a:t>
            </a:r>
            <a:endParaRPr/>
          </a:p>
        </p:txBody>
      </p:sp>
      <p:sp>
        <p:nvSpPr>
          <p:cNvPr id="193" name="Google Shape;193;p24"/>
          <p:cNvSpPr txBox="1"/>
          <p:nvPr>
            <p:ph idx="1" type="body"/>
          </p:nvPr>
        </p:nvSpPr>
        <p:spPr>
          <a:xfrm>
            <a:off x="234500" y="1099500"/>
            <a:ext cx="8616900" cy="379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There are 5 basic steps used to perform a machine learning task:</a:t>
            </a:r>
            <a:endParaRPr/>
          </a:p>
          <a:p>
            <a:pPr indent="-311150" lvl="0" marL="457200" rtl="0" algn="l">
              <a:lnSpc>
                <a:spcPct val="115000"/>
              </a:lnSpc>
              <a:spcBef>
                <a:spcPts val="0"/>
              </a:spcBef>
              <a:spcAft>
                <a:spcPts val="0"/>
              </a:spcAft>
              <a:buSzPts val="1300"/>
              <a:buAutoNum type="arabicPeriod"/>
            </a:pPr>
            <a:r>
              <a:rPr b="1" lang="en"/>
              <a:t>Collecting data:</a:t>
            </a:r>
            <a:r>
              <a:rPr lang="en"/>
              <a:t> Be it the raw data from excel, access, text files etc., this step (gathering past data) forms the foundation of the future learning. The better the variety, density and volume of relevant data, better the learning prospects for the machine becomes.</a:t>
            </a:r>
            <a:endParaRPr/>
          </a:p>
          <a:p>
            <a:pPr indent="-311150" lvl="0" marL="457200" rtl="0" algn="l">
              <a:lnSpc>
                <a:spcPct val="115000"/>
              </a:lnSpc>
              <a:spcBef>
                <a:spcPts val="0"/>
              </a:spcBef>
              <a:spcAft>
                <a:spcPts val="0"/>
              </a:spcAft>
              <a:buSzPts val="1300"/>
              <a:buAutoNum type="arabicPeriod"/>
            </a:pPr>
            <a:r>
              <a:rPr b="1" lang="en"/>
              <a:t>Preparing the data:</a:t>
            </a:r>
            <a:r>
              <a:rPr lang="en"/>
              <a:t> Any analytical process thrives on the quality of the data used. One needs to spend time determining the quality of data and then taking steps for fixing issues such as missing data and treatment of outliers. Exploratory analysis is perhaps one method to study the nuances of the data in details thereby burgeoning the nutritional content of the data.</a:t>
            </a:r>
            <a:endParaRPr/>
          </a:p>
          <a:p>
            <a:pPr indent="-311150" lvl="0" marL="457200" rtl="0" algn="l">
              <a:lnSpc>
                <a:spcPct val="115000"/>
              </a:lnSpc>
              <a:spcBef>
                <a:spcPts val="0"/>
              </a:spcBef>
              <a:spcAft>
                <a:spcPts val="0"/>
              </a:spcAft>
              <a:buSzPts val="1300"/>
              <a:buAutoNum type="arabicPeriod"/>
            </a:pPr>
            <a:r>
              <a:rPr b="1" lang="en"/>
              <a:t>Training a model:</a:t>
            </a:r>
            <a:r>
              <a:rPr lang="en"/>
              <a:t> This step involves choosing the appropriate algorithm and representation of data in the form of the model. The cleaned data is split into two parts – train and test (proportion depending on the prerequisites); the first part (training data) is used for developing the model. The second part (test data), is used as a reference.</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steps in Machine learning</a:t>
            </a:r>
            <a:endParaRPr/>
          </a:p>
          <a:p>
            <a:pPr indent="0" lvl="0" marL="0" rtl="0" algn="l">
              <a:spcBef>
                <a:spcPts val="0"/>
              </a:spcBef>
              <a:spcAft>
                <a:spcPts val="0"/>
              </a:spcAft>
              <a:buNone/>
            </a:pPr>
            <a:r>
              <a:t/>
            </a:r>
            <a:endParaRPr/>
          </a:p>
        </p:txBody>
      </p:sp>
      <p:sp>
        <p:nvSpPr>
          <p:cNvPr id="199" name="Google Shape;199;p25"/>
          <p:cNvSpPr txBox="1"/>
          <p:nvPr>
            <p:ph idx="1" type="body"/>
          </p:nvPr>
        </p:nvSpPr>
        <p:spPr>
          <a:xfrm>
            <a:off x="819150" y="1990725"/>
            <a:ext cx="7987800" cy="2969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800"/>
              <a:t>5.</a:t>
            </a:r>
            <a:r>
              <a:rPr b="1" lang="en" sz="1800"/>
              <a:t>	</a:t>
            </a:r>
            <a:r>
              <a:rPr b="1" lang="en" sz="1800"/>
              <a:t>Evaluating the model:</a:t>
            </a:r>
            <a:r>
              <a:rPr lang="en" sz="1800"/>
              <a:t> To test the accuracy, the second part of the data (holdout / test data) is used. This step determines    the precision in the choice of the algorithm based on the outcome. A better test to check accuracy of model is to see its performance on data which was not used at all during model build.</a:t>
            </a:r>
            <a:endParaRPr sz="1800"/>
          </a:p>
          <a:p>
            <a:pPr indent="0" lvl="0" marL="0" rtl="0" algn="l">
              <a:spcBef>
                <a:spcPts val="1200"/>
              </a:spcBef>
              <a:spcAft>
                <a:spcPts val="0"/>
              </a:spcAft>
              <a:buNone/>
            </a:pPr>
            <a:r>
              <a:rPr lang="en" sz="1800"/>
              <a:t>6.	</a:t>
            </a:r>
            <a:r>
              <a:rPr b="1" lang="en" sz="1800"/>
              <a:t>Improving the performance</a:t>
            </a:r>
            <a:r>
              <a:rPr lang="en" sz="1800"/>
              <a:t>: This step might involve choosing a different model altogether or introducing more variables   to augment the efficiency. That’s why significant amount of time needs to be spent in data collection and preparation.</a:t>
            </a:r>
            <a:endParaRPr sz="1800"/>
          </a:p>
          <a:p>
            <a:pPr indent="0" lvl="0" marL="0" rtl="0" algn="l">
              <a:spcBef>
                <a:spcPts val="1200"/>
              </a:spcBef>
              <a:spcAft>
                <a:spcPts val="0"/>
              </a:spcAft>
              <a:buNone/>
            </a:pPr>
            <a:r>
              <a:rPr lang="en" sz="1800"/>
              <a:t>Be it any model, these 5 steps can be used to structure the technique and when we discuss the algorithms, you shall then find how these five steps appear in every model!</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Artificial Intelligence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The Human </a:t>
            </a:r>
            <a:r>
              <a:rPr lang="en" sz="1600"/>
              <a:t>intelligence</a:t>
            </a:r>
            <a:r>
              <a:rPr lang="en" sz="1600"/>
              <a:t> inside the </a:t>
            </a:r>
            <a:r>
              <a:rPr lang="en" sz="1600"/>
              <a:t>Computer</a:t>
            </a:r>
            <a:r>
              <a:rPr lang="en" sz="1600"/>
              <a:t> is called Artificial intelligence.</a:t>
            </a:r>
            <a:endParaRPr sz="1600"/>
          </a:p>
          <a:p>
            <a:pPr indent="0" lvl="0" marL="0" rtl="0" algn="l">
              <a:spcBef>
                <a:spcPts val="1200"/>
              </a:spcBef>
              <a:spcAft>
                <a:spcPts val="0"/>
              </a:spcAft>
              <a:buNone/>
            </a:pPr>
            <a:r>
              <a:rPr lang="en" sz="1600"/>
              <a:t>                                                                                     Or </a:t>
            </a:r>
            <a:endParaRPr sz="1600"/>
          </a:p>
          <a:p>
            <a:pPr indent="0" lvl="0" marL="0" rtl="0" algn="l">
              <a:spcBef>
                <a:spcPts val="1200"/>
              </a:spcBef>
              <a:spcAft>
                <a:spcPts val="0"/>
              </a:spcAft>
              <a:buNone/>
            </a:pPr>
            <a:r>
              <a:rPr lang="en" sz="1600"/>
              <a:t>Artificial intelligence (AI), sometimes called machine intelligence, is intelligence demonstrated by machines, in contrast to the natural intelligence displayed by humans and other animals.</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Making machines to learn like a human beings.</a:t>
            </a:r>
            <a:endParaRPr sz="1600"/>
          </a:p>
          <a:p>
            <a:pPr indent="0" lvl="0" marL="0" rtl="0" algn="l">
              <a:spcBef>
                <a:spcPts val="1200"/>
              </a:spcBef>
              <a:spcAft>
                <a:spcPts val="0"/>
              </a:spcAft>
              <a:buNone/>
            </a:pPr>
            <a:r>
              <a:rPr lang="en"/>
              <a:t>A branch of artificial intelligence, concerned with the design and development of algorithms that allow computers to evolve behaviors based on empirical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intelligence requires knowledge, it is necessary for the computers to acquire knowledge.</a:t>
            </a:r>
            <a:endParaRPr/>
          </a:p>
          <a:p>
            <a:pPr indent="0" lvl="0" marL="0" rtl="0" algn="l">
              <a:spcBef>
                <a:spcPts val="0"/>
              </a:spcBef>
              <a:spcAft>
                <a:spcPts val="0"/>
              </a:spcAft>
              <a:buNone/>
            </a:pPr>
            <a:r>
              <a:rPr lang="en"/>
              <a:t>Machine Learning is the field of computer science that uses statistical techniques to give computer systems the ability to learn with Data, without being explicitly programmed</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Supervisor Learning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If someone teaches somethings and we learn called supervisor learning.</a:t>
            </a:r>
            <a:endParaRPr sz="1600"/>
          </a:p>
          <a:p>
            <a:pPr indent="0" lvl="0" marL="0" rtl="0" algn="l">
              <a:spcBef>
                <a:spcPts val="1200"/>
              </a:spcBef>
              <a:spcAft>
                <a:spcPts val="0"/>
              </a:spcAft>
              <a:buNone/>
            </a:pPr>
            <a:r>
              <a:rPr lang="en" sz="1600"/>
              <a:t>or in simple words, Learning from from Someone in implementing it.</a:t>
            </a:r>
            <a:endParaRPr sz="1600"/>
          </a:p>
          <a:p>
            <a:pPr indent="0" lvl="0" marL="0" rtl="0" algn="l">
              <a:spcBef>
                <a:spcPts val="1200"/>
              </a:spcBef>
              <a:spcAft>
                <a:spcPts val="0"/>
              </a:spcAft>
              <a:buNone/>
            </a:pPr>
            <a:r>
              <a:rPr lang="en"/>
              <a:t>Features:</a:t>
            </a:r>
            <a:endParaRPr/>
          </a:p>
          <a:p>
            <a:pPr indent="-311150" lvl="0" marL="457200" rtl="0" algn="l">
              <a:spcBef>
                <a:spcPts val="1200"/>
              </a:spcBef>
              <a:spcAft>
                <a:spcPts val="0"/>
              </a:spcAft>
              <a:buSzPts val="1300"/>
              <a:buChar char="●"/>
            </a:pPr>
            <a:r>
              <a:rPr lang="en"/>
              <a:t>Learn from someone</a:t>
            </a:r>
            <a:endParaRPr/>
          </a:p>
          <a:p>
            <a:pPr indent="-311150" lvl="0" marL="457200" rtl="0" algn="l">
              <a:spcBef>
                <a:spcPts val="0"/>
              </a:spcBef>
              <a:spcAft>
                <a:spcPts val="0"/>
              </a:spcAft>
              <a:buSzPts val="1300"/>
              <a:buChar char="●"/>
            </a:pPr>
            <a:r>
              <a:rPr lang="en"/>
              <a:t>Features and </a:t>
            </a:r>
            <a:r>
              <a:rPr lang="en"/>
              <a:t>Labels</a:t>
            </a:r>
            <a:endParaRPr/>
          </a:p>
          <a:p>
            <a:pPr indent="-311150" lvl="0" marL="457200" rtl="0" algn="l">
              <a:spcBef>
                <a:spcPts val="0"/>
              </a:spcBef>
              <a:spcAft>
                <a:spcPts val="0"/>
              </a:spcAft>
              <a:buSzPts val="1300"/>
              <a:buChar char="●"/>
            </a:pPr>
            <a:r>
              <a:rPr lang="en"/>
              <a:t>Regression and </a:t>
            </a:r>
            <a:r>
              <a:rPr lang="en"/>
              <a:t>classifications</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Un-supervisor Learning</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Learning on our own and working on it is known  Un-supervisor Learning.</a:t>
            </a:r>
            <a:endParaRPr sz="5600"/>
          </a:p>
          <a:p>
            <a:pPr indent="0" lvl="0" marL="0" rtl="0" algn="l">
              <a:spcBef>
                <a:spcPts val="0"/>
              </a:spcBef>
              <a:spcAft>
                <a:spcPts val="0"/>
              </a:spcAft>
              <a:buNone/>
            </a:pPr>
            <a:r>
              <a:t/>
            </a:r>
            <a:endParaRPr sz="5600"/>
          </a:p>
          <a:p>
            <a:pPr indent="0" lvl="0" marL="0" rtl="0" algn="l">
              <a:spcBef>
                <a:spcPts val="0"/>
              </a:spcBef>
              <a:spcAft>
                <a:spcPts val="0"/>
              </a:spcAft>
              <a:buNone/>
            </a:pPr>
            <a:r>
              <a:t/>
            </a:r>
            <a:endParaRPr sz="5600"/>
          </a:p>
          <a:p>
            <a:pPr indent="0" lvl="0" marL="0" rtl="0" algn="l">
              <a:spcBef>
                <a:spcPts val="0"/>
              </a:spcBef>
              <a:spcAft>
                <a:spcPts val="0"/>
              </a:spcAft>
              <a:buNone/>
            </a:pPr>
            <a:r>
              <a:rPr lang="en" sz="5600"/>
              <a:t>The model learns through observation and finds structures in the data. Once the model is given a dataset, it automatically finds patterns and relationships in the dataset by creating clusters in it. What it cannot do is add labels to the cluster, like it cannot say this a group of apples or mangoes, but it will separate all the apples from mangoes.</a:t>
            </a:r>
            <a:endParaRPr sz="5600"/>
          </a:p>
          <a:p>
            <a:pPr indent="0" lvl="0" marL="0" rtl="0" algn="l">
              <a:spcBef>
                <a:spcPts val="0"/>
              </a:spcBef>
              <a:spcAft>
                <a:spcPts val="0"/>
              </a:spcAft>
              <a:buNone/>
            </a:pPr>
            <a:r>
              <a:t/>
            </a:r>
            <a:endParaRPr sz="5600"/>
          </a:p>
          <a:p>
            <a:pPr indent="0" lvl="0" marL="0" rtl="0" algn="l">
              <a:spcBef>
                <a:spcPts val="0"/>
              </a:spcBef>
              <a:spcAft>
                <a:spcPts val="0"/>
              </a:spcAft>
              <a:buNone/>
            </a:pPr>
            <a:r>
              <a:rPr lang="en" sz="5600"/>
              <a:t>Suppose we presented images of apples, bananas and mangoes to the model, so what it does, based on some patterns and relationships it creates clusters and divides the dataset into those clusters. Now if a new data is fed to the model, it adds it to one of the created clusters.</a:t>
            </a:r>
            <a:endParaRPr sz="5600"/>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Reinforcement Learning</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Involves in Rewards and </a:t>
            </a:r>
            <a:r>
              <a:rPr lang="en" sz="1600"/>
              <a:t>penalties</a:t>
            </a:r>
            <a:endParaRPr sz="1600"/>
          </a:p>
          <a:p>
            <a:pPr indent="0" lvl="0" marL="0" rtl="0" algn="l">
              <a:spcBef>
                <a:spcPts val="1200"/>
              </a:spcBef>
              <a:spcAft>
                <a:spcPts val="0"/>
              </a:spcAft>
              <a:buNone/>
            </a:pPr>
            <a:r>
              <a:rPr lang="en"/>
              <a:t>It is the ability of an agent to interact with the environment and find out what is the best outcome. It follows the concept of hit and trial method. </a:t>
            </a:r>
            <a:endParaRPr/>
          </a:p>
          <a:p>
            <a:pPr indent="0" lvl="0" marL="0" rtl="0" algn="l">
              <a:spcBef>
                <a:spcPts val="1200"/>
              </a:spcBef>
              <a:spcAft>
                <a:spcPts val="0"/>
              </a:spcAft>
              <a:buNone/>
            </a:pPr>
            <a:r>
              <a:rPr lang="en"/>
              <a:t>The agent is rewarded or penalized with a point for a correct or a wrong answer, and on the basis of the positive reward points gained the model trains itself. And again once trained it gets ready to predict the new data presented to it.</a:t>
            </a:r>
            <a:endParaRPr/>
          </a:p>
          <a:p>
            <a:pPr indent="0" lvl="0" marL="0" rtl="0" algn="l">
              <a:spcBef>
                <a:spcPts val="1200"/>
              </a:spcBef>
              <a:spcAft>
                <a:spcPts val="1200"/>
              </a:spcAft>
              <a:buNone/>
            </a:pPr>
            <a:r>
              <a:rPr lang="en" sz="1600"/>
              <a:t>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7638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PPDD</a:t>
            </a:r>
            <a:endParaRPr/>
          </a:p>
        </p:txBody>
      </p:sp>
      <p:sp>
        <p:nvSpPr>
          <p:cNvPr id="165" name="Google Shape;165;p19"/>
          <p:cNvSpPr txBox="1"/>
          <p:nvPr>
            <p:ph idx="1" type="body"/>
          </p:nvPr>
        </p:nvSpPr>
        <p:spPr>
          <a:xfrm>
            <a:off x="763850" y="1990725"/>
            <a:ext cx="7505700" cy="24480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Prescriptive Analytics.</a:t>
            </a:r>
            <a:endParaRPr sz="1700"/>
          </a:p>
          <a:p>
            <a:pPr indent="-336550" lvl="0" marL="457200" rtl="0" algn="l">
              <a:spcBef>
                <a:spcPts val="0"/>
              </a:spcBef>
              <a:spcAft>
                <a:spcPts val="0"/>
              </a:spcAft>
              <a:buSzPts val="1700"/>
              <a:buChar char="●"/>
            </a:pPr>
            <a:r>
              <a:rPr lang="en" sz="1700"/>
              <a:t>Predictive Analytics.</a:t>
            </a:r>
            <a:endParaRPr sz="1700"/>
          </a:p>
          <a:p>
            <a:pPr indent="-336550" lvl="0" marL="457200" rtl="0" algn="l">
              <a:spcBef>
                <a:spcPts val="0"/>
              </a:spcBef>
              <a:spcAft>
                <a:spcPts val="0"/>
              </a:spcAft>
              <a:buSzPts val="1700"/>
              <a:buChar char="●"/>
            </a:pPr>
            <a:r>
              <a:rPr lang="en" sz="1700"/>
              <a:t>Descriptive</a:t>
            </a:r>
            <a:r>
              <a:rPr lang="en" sz="1700"/>
              <a:t> Analytics.</a:t>
            </a:r>
            <a:endParaRPr sz="1700"/>
          </a:p>
          <a:p>
            <a:pPr indent="-336550" lvl="0" marL="457200" rtl="0" algn="l">
              <a:spcBef>
                <a:spcPts val="0"/>
              </a:spcBef>
              <a:spcAft>
                <a:spcPts val="0"/>
              </a:spcAft>
              <a:buSzPts val="1700"/>
              <a:buChar char="●"/>
            </a:pPr>
            <a:r>
              <a:rPr lang="en" sz="1700"/>
              <a:t>Diagnostic Analytics.</a:t>
            </a:r>
            <a:endParaRPr sz="1700"/>
          </a:p>
          <a:p>
            <a:pPr indent="0" lvl="0" marL="457200" rtl="0" algn="l">
              <a:spcBef>
                <a:spcPts val="1200"/>
              </a:spcBef>
              <a:spcAft>
                <a:spcPts val="0"/>
              </a:spcAft>
              <a:buNone/>
            </a:pPr>
            <a:r>
              <a:t/>
            </a:r>
            <a:endParaRPr sz="1700"/>
          </a:p>
          <a:p>
            <a:pPr indent="0" lvl="0" marL="0" rtl="0" algn="l">
              <a:spcBef>
                <a:spcPts val="1200"/>
              </a:spcBef>
              <a:spcAft>
                <a:spcPts val="1200"/>
              </a:spcAft>
              <a:buNone/>
            </a:pPr>
            <a:r>
              <a:rPr lang="en" sz="1700"/>
              <a:t>ML(Machine </a:t>
            </a:r>
            <a:r>
              <a:rPr lang="en" sz="1700"/>
              <a:t>Learning</a:t>
            </a:r>
            <a:r>
              <a:rPr lang="en" sz="1700"/>
              <a:t>) is used for predictive Analysis(Using Past data, Predict the future).</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763825" y="1249600"/>
            <a:ext cx="7877400" cy="33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Regression </a:t>
            </a:r>
            <a:r>
              <a:rPr lang="en" sz="1600"/>
              <a:t>Algorithm </a:t>
            </a:r>
            <a:r>
              <a:rPr lang="en" sz="1600"/>
              <a:t> : </a:t>
            </a:r>
            <a:r>
              <a:rPr lang="en" sz="1600"/>
              <a:t>Continuous</a:t>
            </a:r>
            <a:r>
              <a:rPr lang="en" sz="1600"/>
              <a:t> or used for </a:t>
            </a:r>
            <a:r>
              <a:rPr lang="en" sz="1600"/>
              <a:t>continuous</a:t>
            </a:r>
            <a:r>
              <a:rPr lang="en" sz="1600"/>
              <a:t> data prediction.</a:t>
            </a:r>
            <a:endParaRPr sz="1600"/>
          </a:p>
          <a:p>
            <a:pPr indent="0" lvl="0" marL="0" rtl="0" algn="l">
              <a:spcBef>
                <a:spcPts val="1200"/>
              </a:spcBef>
              <a:spcAft>
                <a:spcPts val="0"/>
              </a:spcAft>
              <a:buNone/>
            </a:pPr>
            <a:r>
              <a:rPr lang="en" sz="1600"/>
              <a:t>classifications Algorithm </a:t>
            </a:r>
            <a:r>
              <a:rPr lang="en" sz="1600"/>
              <a:t>: to classify or use to take decisions  </a:t>
            </a:r>
            <a:endParaRPr sz="1600"/>
          </a:p>
          <a:p>
            <a:pPr indent="-330200" lvl="0" marL="457200" rtl="0" algn="l">
              <a:spcBef>
                <a:spcPts val="1200"/>
              </a:spcBef>
              <a:spcAft>
                <a:spcPts val="0"/>
              </a:spcAft>
              <a:buSzPts val="1600"/>
              <a:buChar char="●"/>
            </a:pPr>
            <a:r>
              <a:rPr lang="en" sz="1600"/>
              <a:t>Linear Regression - Regression Algorithm </a:t>
            </a:r>
            <a:endParaRPr sz="1600"/>
          </a:p>
          <a:p>
            <a:pPr indent="-330200" lvl="0" marL="457200" rtl="0" algn="l">
              <a:spcBef>
                <a:spcPts val="0"/>
              </a:spcBef>
              <a:spcAft>
                <a:spcPts val="0"/>
              </a:spcAft>
              <a:buSzPts val="1600"/>
              <a:buChar char="●"/>
            </a:pPr>
            <a:r>
              <a:rPr lang="en" sz="1600"/>
              <a:t>Logistic</a:t>
            </a:r>
            <a:endParaRPr sz="1600"/>
          </a:p>
          <a:p>
            <a:pPr indent="-330200" lvl="0" marL="457200" rtl="0" algn="l">
              <a:spcBef>
                <a:spcPts val="0"/>
              </a:spcBef>
              <a:spcAft>
                <a:spcPts val="0"/>
              </a:spcAft>
              <a:buSzPts val="1600"/>
              <a:buChar char="●"/>
            </a:pPr>
            <a:r>
              <a:rPr lang="en" sz="1600"/>
              <a:t>Decision </a:t>
            </a:r>
            <a:endParaRPr sz="1600"/>
          </a:p>
          <a:p>
            <a:pPr indent="-330200" lvl="0" marL="457200" rtl="0" algn="l">
              <a:spcBef>
                <a:spcPts val="0"/>
              </a:spcBef>
              <a:spcAft>
                <a:spcPts val="0"/>
              </a:spcAft>
              <a:buSzPts val="1600"/>
              <a:buChar char="●"/>
            </a:pPr>
            <a:r>
              <a:rPr lang="en" sz="1600"/>
              <a:t>random</a:t>
            </a:r>
            <a:endParaRPr sz="1600"/>
          </a:p>
          <a:p>
            <a:pPr indent="-330200" lvl="0" marL="457200" rtl="0" algn="l">
              <a:spcBef>
                <a:spcPts val="0"/>
              </a:spcBef>
              <a:spcAft>
                <a:spcPts val="0"/>
              </a:spcAft>
              <a:buSzPts val="1600"/>
              <a:buChar char="●"/>
            </a:pPr>
            <a:r>
              <a:rPr lang="en" sz="1600"/>
              <a:t>SVM(support vector system)                        Classification Algorithm</a:t>
            </a:r>
            <a:endParaRPr sz="1600"/>
          </a:p>
          <a:p>
            <a:pPr indent="-330200" lvl="0" marL="457200" rtl="0" algn="l">
              <a:spcBef>
                <a:spcPts val="0"/>
              </a:spcBef>
              <a:spcAft>
                <a:spcPts val="0"/>
              </a:spcAft>
              <a:buSzPts val="1600"/>
              <a:buChar char="●"/>
            </a:pPr>
            <a:r>
              <a:rPr lang="en" sz="1600"/>
              <a:t>K Nearest Neighbour</a:t>
            </a:r>
            <a:endParaRPr sz="1600"/>
          </a:p>
          <a:p>
            <a:pPr indent="-330200" lvl="0" marL="457200" rtl="0" algn="l">
              <a:spcBef>
                <a:spcPts val="0"/>
              </a:spcBef>
              <a:spcAft>
                <a:spcPts val="0"/>
              </a:spcAft>
              <a:buSzPts val="1600"/>
              <a:buChar char="●"/>
            </a:pPr>
            <a:r>
              <a:rPr lang="en" sz="1600"/>
              <a:t> </a:t>
            </a:r>
            <a:r>
              <a:rPr lang="en" sz="1600"/>
              <a:t>Naive</a:t>
            </a:r>
            <a:r>
              <a:rPr lang="en" sz="1600"/>
              <a:t> Bayes</a:t>
            </a:r>
            <a:endParaRPr sz="1600"/>
          </a:p>
          <a:p>
            <a:pPr indent="0" lvl="0" marL="0" rtl="0" algn="l">
              <a:spcBef>
                <a:spcPts val="0"/>
              </a:spcBef>
              <a:spcAft>
                <a:spcPts val="0"/>
              </a:spcAft>
              <a:buNone/>
            </a:pPr>
            <a:r>
              <a:t/>
            </a:r>
            <a:endParaRPr sz="1600"/>
          </a:p>
        </p:txBody>
      </p:sp>
      <p:sp>
        <p:nvSpPr>
          <p:cNvPr id="171" name="Google Shape;171;p20"/>
          <p:cNvSpPr/>
          <p:nvPr/>
        </p:nvSpPr>
        <p:spPr>
          <a:xfrm>
            <a:off x="3243175" y="2482150"/>
            <a:ext cx="1438200" cy="1760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665900" y="601725"/>
            <a:ext cx="8063700" cy="4314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050"/>
              <a:t>Linear Regression: Linear regression is used in which value of dependent variable is predicted through independent variables. A relationship is formed by mapping the dependent and independent variable on a line and that line is called regression line which is represented by Y= a*X + b.</a:t>
            </a:r>
            <a:br>
              <a:rPr lang="en" sz="2050"/>
            </a:br>
            <a:r>
              <a:rPr lang="en" sz="2050"/>
              <a:t>Logistic Regression: In logistic regression we have lot of data whose classification is done by building an equation. This method is used to find the discrete dependent variable from the set of independent variables. Its goal is to find the best fit set of parameters. In this classifier, each feature is multiplied by a weight and then all are added. Then the result is passed to sigmoid function which produces the binary output. </a:t>
            </a:r>
            <a:endParaRPr sz="2050"/>
          </a:p>
          <a:p>
            <a:pPr indent="0" lvl="0" marL="0" rtl="0" algn="l">
              <a:spcBef>
                <a:spcPts val="1200"/>
              </a:spcBef>
              <a:spcAft>
                <a:spcPts val="0"/>
              </a:spcAft>
              <a:buNone/>
            </a:pPr>
            <a:r>
              <a:rPr lang="en" sz="2050"/>
              <a:t>Decision Tree: It belongs to supervised learning algorithm. Decision tree can be used to classification and regression both having a tree like structure. In a decision tree building algorithm first the best attribute of dataset is placed at the root, then training dataset is split into subsets. Splitting of data depends on the features of datasets. This process is done until the whole data is classified and we find leaf node at each branch. Information gain can be calculated to find which feature is giving us the highest information gain. Decision trees are built for making a training model which can be used to predict class or the value of target variable.</a:t>
            </a:r>
            <a:endParaRPr sz="2050"/>
          </a:p>
          <a:p>
            <a:pPr indent="0" lvl="0" marL="0" rtl="0" algn="l">
              <a:spcBef>
                <a:spcPts val="1200"/>
              </a:spcBef>
              <a:spcAft>
                <a:spcPts val="0"/>
              </a:spcAft>
              <a:buNone/>
            </a:pPr>
            <a:r>
              <a:rPr lang="en" sz="2050"/>
              <a:t>Support vector machine: Support vector machine is a binary classifier. Raw data is drawn on the n- dimensional plane. In this a separating hyperplane is drawn to differentiate the datasets. The line drawn from centre of the line separating the two closest data-points of different categories is taken as an optimal hyperplane. This optimised separating hyperplane maximizes the margin of training data. Through this hyperplane, new data can be categorised.</a:t>
            </a:r>
            <a:endParaRPr sz="20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