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80" r:id="rId20"/>
    <p:sldId id="282" r:id="rId21"/>
    <p:sldId id="283" r:id="rId22"/>
    <p:sldId id="284" r:id="rId23"/>
    <p:sldId id="285" r:id="rId24"/>
    <p:sldId id="286" r:id="rId25"/>
    <p:sldId id="370" r:id="rId26"/>
    <p:sldId id="371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318" r:id="rId36"/>
    <p:sldId id="319" r:id="rId37"/>
    <p:sldId id="320" r:id="rId38"/>
    <p:sldId id="343" r:id="rId39"/>
    <p:sldId id="344" r:id="rId40"/>
    <p:sldId id="346" r:id="rId41"/>
    <p:sldId id="347" r:id="rId42"/>
    <p:sldId id="348" r:id="rId43"/>
    <p:sldId id="34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8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EAF38-22CD-4B92-963D-BC0A22912E2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FC20-1680-41FE-8C2D-63DBB593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F6ACB-EE08-4047-BC54-42C137F257F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2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C3CEA-F105-4814-A81B-F5295DC6A40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7863"/>
            <a:ext cx="6172200" cy="3471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20" tIns="44760" rIns="89520" bIns="44760"/>
          <a:lstStyle/>
          <a:p>
            <a:r>
              <a:rPr lang="en-US" altLang="en-US"/>
              <a:t>Shown synthesis of pull up from pull down structure</a:t>
            </a:r>
          </a:p>
        </p:txBody>
      </p:sp>
    </p:spTree>
    <p:extLst>
      <p:ext uri="{BB962C8B-B14F-4D97-AF65-F5344CB8AC3E}">
        <p14:creationId xmlns:p14="http://schemas.microsoft.com/office/powerpoint/2010/main" val="233981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34F46-0F1D-4B77-ABF0-09293E9F433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6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7C81-E17D-442C-876F-3900E1A443B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121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84826-27FF-43EB-96E5-FEF1B9EF87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7863"/>
            <a:ext cx="6172200" cy="3471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20" tIns="44760" rIns="89520" bIns="44760"/>
          <a:lstStyle/>
          <a:p>
            <a:r>
              <a:rPr lang="en-US" altLang="en-US" dirty="0"/>
              <a:t>Contacts and wells not shown.</a:t>
            </a:r>
          </a:p>
          <a:p>
            <a:endParaRPr lang="en-US" altLang="en-US" dirty="0"/>
          </a:p>
          <a:p>
            <a:r>
              <a:rPr lang="en-US" altLang="en-US" dirty="0"/>
              <a:t>What does this implement??</a:t>
            </a:r>
          </a:p>
        </p:txBody>
      </p:sp>
    </p:spTree>
    <p:extLst>
      <p:ext uri="{BB962C8B-B14F-4D97-AF65-F5344CB8AC3E}">
        <p14:creationId xmlns:p14="http://schemas.microsoft.com/office/powerpoint/2010/main" val="168884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175C0-079B-495F-946E-811014144D5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6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7F8A5-62A8-4305-9D3B-43D87E34DFB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22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41542-7A59-4F10-A917-38C5B959946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5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AD573-5A6D-4DD1-906E-09CFB904E81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550" y="677863"/>
            <a:ext cx="617378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14" tIns="44757" rIns="89514" bIns="44757"/>
          <a:lstStyle/>
          <a:p>
            <a:r>
              <a:rPr lang="en-US" altLang="en-US"/>
              <a:t>Systematic approach to derive order of input signal wires so gate can be laid out to minimize area</a:t>
            </a:r>
          </a:p>
          <a:p>
            <a:endParaRPr lang="en-US" altLang="en-US"/>
          </a:p>
          <a:p>
            <a:r>
              <a:rPr lang="en-US" altLang="en-US"/>
              <a:t>Note PUN and PDN are duals (parallel &lt;-&gt; series)</a:t>
            </a:r>
          </a:p>
          <a:p>
            <a:r>
              <a:rPr lang="en-US" altLang="en-US"/>
              <a:t>Vertices are nodes (signals) of circuit, VDD, X, GND and edges are transitions</a:t>
            </a:r>
          </a:p>
        </p:txBody>
      </p:sp>
    </p:spTree>
    <p:extLst>
      <p:ext uri="{BB962C8B-B14F-4D97-AF65-F5344CB8AC3E}">
        <p14:creationId xmlns:p14="http://schemas.microsoft.com/office/powerpoint/2010/main" val="153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B6C2F-720C-44A3-B0DF-5EDF33C79A1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550" y="677863"/>
            <a:ext cx="617378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14" tIns="44757" rIns="89514" bIns="44757"/>
          <a:lstStyle/>
          <a:p>
            <a:r>
              <a:rPr lang="en-US" altLang="en-US"/>
              <a:t>Line of diffusion layout – abutting source-drain connections</a:t>
            </a:r>
          </a:p>
          <a:p>
            <a:endParaRPr lang="en-US" altLang="en-US"/>
          </a:p>
          <a:p>
            <a:r>
              <a:rPr lang="en-US" altLang="en-US"/>
              <a:t>Note crossover eliminated by A B C ordering</a:t>
            </a:r>
          </a:p>
        </p:txBody>
      </p:sp>
    </p:spTree>
    <p:extLst>
      <p:ext uri="{BB962C8B-B14F-4D97-AF65-F5344CB8AC3E}">
        <p14:creationId xmlns:p14="http://schemas.microsoft.com/office/powerpoint/2010/main" val="1637563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E97A-40CC-452F-8140-4FEE7611FE2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49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7EA1D-9357-4B48-A2B2-B6371D7AF93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630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C0F22-CCF3-4BDE-90AD-80690B67BBF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74" tIns="45889" rIns="91774" bIns="4588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995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B42F6-3099-4702-9299-5E882C3FF67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Note capacitance on the internal node – due to the source drain of the two </a:t>
            </a:r>
            <a:r>
              <a:rPr lang="en-US" altLang="en-US" dirty="0" err="1"/>
              <a:t>fets</a:t>
            </a:r>
            <a:r>
              <a:rPr lang="en-US" altLang="en-US" dirty="0"/>
              <a:t> in series</a:t>
            </a:r>
          </a:p>
        </p:txBody>
      </p:sp>
    </p:spTree>
    <p:extLst>
      <p:ext uri="{BB962C8B-B14F-4D97-AF65-F5344CB8AC3E}">
        <p14:creationId xmlns:p14="http://schemas.microsoft.com/office/powerpoint/2010/main" val="3628629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B61FB-B2ED-4445-8ABD-CB35A5DEFE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0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A66E5-3820-4BCF-82CD-AECC96E124F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Gate sizing should result in approximately equal worst case rise and fall times.</a:t>
            </a:r>
          </a:p>
          <a:p>
            <a:endParaRPr lang="en-US" altLang="en-US" dirty="0"/>
          </a:p>
          <a:p>
            <a:r>
              <a:rPr lang="en-US" altLang="en-US" dirty="0"/>
              <a:t>Reason for difference in the last two delays is due to internal node capacitance of the pulldown stack. When A transitions, the </a:t>
            </a:r>
            <a:r>
              <a:rPr lang="en-US" altLang="en-US" dirty="0" err="1"/>
              <a:t>pullup</a:t>
            </a:r>
            <a:r>
              <a:rPr lang="en-US" altLang="en-US" dirty="0"/>
              <a:t> only has to charge CL; when A=1 and B transitions </a:t>
            </a:r>
            <a:r>
              <a:rPr lang="en-US" altLang="en-US" dirty="0" err="1"/>
              <a:t>pullup</a:t>
            </a:r>
            <a:r>
              <a:rPr lang="en-US" altLang="en-US" dirty="0"/>
              <a:t> have to charge up both CL and </a:t>
            </a:r>
            <a:r>
              <a:rPr lang="en-US" altLang="en-US" dirty="0" err="1"/>
              <a:t>Cint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For high to low transitions (first three cases) delay depends on state of internal node.  Worst case happens when internal node is charged up to VDD – </a:t>
            </a:r>
            <a:r>
              <a:rPr lang="en-US" altLang="en-US" dirty="0" err="1"/>
              <a:t>VTn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Conclusions:  Estimates of delay can be fairly complex – have to consider internal node capacitances and the data patterns.</a:t>
            </a:r>
          </a:p>
        </p:txBody>
      </p:sp>
    </p:spTree>
    <p:extLst>
      <p:ext uri="{BB962C8B-B14F-4D97-AF65-F5344CB8AC3E}">
        <p14:creationId xmlns:p14="http://schemas.microsoft.com/office/powerpoint/2010/main" val="116071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84AB6-DFD1-41BE-9552-12CB0397D7F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/>
              <a:t>Assumes Rp = Rn</a:t>
            </a:r>
          </a:p>
        </p:txBody>
      </p:sp>
    </p:spTree>
    <p:extLst>
      <p:ext uri="{BB962C8B-B14F-4D97-AF65-F5344CB8AC3E}">
        <p14:creationId xmlns:p14="http://schemas.microsoft.com/office/powerpoint/2010/main" val="3912572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020FE-A5A7-4A2C-82D8-A2D2F77D8BC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57" tIns="45128" rIns="90257" bIns="45128"/>
          <a:lstStyle/>
          <a:p>
            <a:r>
              <a:rPr lang="en-US" altLang="en-US" dirty="0"/>
              <a:t>For class lecture.</a:t>
            </a:r>
          </a:p>
          <a:p>
            <a:endParaRPr lang="en-US" altLang="en-US" dirty="0"/>
          </a:p>
          <a:p>
            <a:r>
              <a:rPr lang="en-US" altLang="en-US" dirty="0"/>
              <a:t>Red sizing assuming </a:t>
            </a:r>
            <a:r>
              <a:rPr lang="en-US" altLang="en-US" dirty="0" err="1"/>
              <a:t>Rp</a:t>
            </a:r>
            <a:r>
              <a:rPr lang="en-US" altLang="en-US" dirty="0"/>
              <a:t> = Rn</a:t>
            </a:r>
          </a:p>
          <a:p>
            <a:r>
              <a:rPr lang="en-US" altLang="en-US" dirty="0"/>
              <a:t>Follow short path first; note PMOS for C and B 4 rather than 3 – average in pull-up chain of three – (4+4+2)/3  = 3</a:t>
            </a:r>
          </a:p>
          <a:p>
            <a:r>
              <a:rPr lang="en-US" altLang="en-US" dirty="0"/>
              <a:t>Also note structure of pull-up and pull-down to minimize diffusion cap at output (e.g., single PMOS drain connected to output)</a:t>
            </a:r>
          </a:p>
          <a:p>
            <a:endParaRPr lang="en-US" altLang="en-US" dirty="0"/>
          </a:p>
          <a:p>
            <a:r>
              <a:rPr lang="en-US" altLang="en-US" dirty="0"/>
              <a:t>Green for symmetric response and for performance (where Rn = 3 </a:t>
            </a:r>
            <a:r>
              <a:rPr lang="en-US" altLang="en-US" dirty="0" err="1"/>
              <a:t>Rp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Sizing rules of thumb</a:t>
            </a:r>
          </a:p>
          <a:p>
            <a:endParaRPr lang="en-US" altLang="en-US" dirty="0"/>
          </a:p>
          <a:p>
            <a:r>
              <a:rPr lang="en-US" altLang="en-US" dirty="0"/>
              <a:t>PMOS = 3 * NMOS</a:t>
            </a:r>
          </a:p>
          <a:p>
            <a:r>
              <a:rPr lang="en-US" altLang="en-US" dirty="0"/>
              <a:t>1 in series = 1</a:t>
            </a:r>
          </a:p>
          <a:p>
            <a:r>
              <a:rPr lang="en-US" altLang="en-US" dirty="0"/>
              <a:t>2 in series = 2</a:t>
            </a:r>
          </a:p>
          <a:p>
            <a:r>
              <a:rPr lang="en-US" altLang="en-US" dirty="0"/>
              <a:t>3 in series = 3</a:t>
            </a:r>
          </a:p>
          <a:p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24280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E7098-5A62-426C-A69E-1E523A9A703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While output capacitance makes full swing transition (from VDD to 0), internal nodes only transition from VDD-</a:t>
            </a:r>
            <a:r>
              <a:rPr lang="en-US" altLang="en-US" dirty="0" err="1"/>
              <a:t>VTn</a:t>
            </a:r>
            <a:r>
              <a:rPr lang="en-US" altLang="en-US" dirty="0"/>
              <a:t> to GND</a:t>
            </a:r>
          </a:p>
          <a:p>
            <a:endParaRPr lang="en-US" altLang="en-US" dirty="0"/>
          </a:p>
          <a:p>
            <a:r>
              <a:rPr lang="en-US" altLang="en-US" dirty="0"/>
              <a:t>C1, C2, C3 on the order of 0.85 </a:t>
            </a:r>
            <a:r>
              <a:rPr lang="en-US" altLang="en-US" dirty="0" err="1"/>
              <a:t>fF</a:t>
            </a:r>
            <a:r>
              <a:rPr lang="en-US" altLang="en-US" dirty="0"/>
              <a:t> for W/L of 0.5/0.25 NMOS and 0.375/0.25 PMOS</a:t>
            </a:r>
          </a:p>
          <a:p>
            <a:r>
              <a:rPr lang="en-US" altLang="en-US" dirty="0"/>
              <a:t>CL of 3.2 </a:t>
            </a:r>
            <a:r>
              <a:rPr lang="en-US" altLang="en-US" dirty="0" err="1"/>
              <a:t>fF</a:t>
            </a:r>
            <a:r>
              <a:rPr lang="en-US" altLang="en-US" dirty="0"/>
              <a:t> with no output load (all diffusion capacitance – intrinsic capacitance of the gate itself).</a:t>
            </a:r>
          </a:p>
          <a:p>
            <a:r>
              <a:rPr lang="en-US" altLang="en-US" dirty="0"/>
              <a:t>To give a 80.3 </a:t>
            </a:r>
            <a:r>
              <a:rPr lang="en-US" altLang="en-US" dirty="0" err="1"/>
              <a:t>psec</a:t>
            </a:r>
            <a:r>
              <a:rPr lang="en-US" altLang="en-US" dirty="0"/>
              <a:t> tpHL (simulated as 86 </a:t>
            </a:r>
            <a:r>
              <a:rPr lang="en-US" altLang="en-US" dirty="0" err="1"/>
              <a:t>psec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700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87A5C-65AF-4EF4-B368-580977A541F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Fixed fan-out (NMOS 0.5 </a:t>
            </a:r>
            <a:r>
              <a:rPr lang="en-US" altLang="en-US" dirty="0" err="1"/>
              <a:t>micrcon</a:t>
            </a:r>
            <a:r>
              <a:rPr lang="en-US" altLang="en-US" dirty="0"/>
              <a:t>, PMOS 1.5 micron)</a:t>
            </a:r>
          </a:p>
          <a:p>
            <a:endParaRPr lang="en-US" altLang="en-US" dirty="0"/>
          </a:p>
          <a:p>
            <a:r>
              <a:rPr lang="en-US" altLang="en-US" dirty="0"/>
              <a:t>tpLH increases linearly due to the linearly increasing value of the diffusion capacitance</a:t>
            </a:r>
          </a:p>
          <a:p>
            <a:endParaRPr lang="en-US" altLang="en-US" dirty="0"/>
          </a:p>
          <a:p>
            <a:r>
              <a:rPr lang="en-US" altLang="en-US" dirty="0"/>
              <a:t>tpHL increase </a:t>
            </a:r>
            <a:r>
              <a:rPr lang="en-US" altLang="en-US" dirty="0" err="1"/>
              <a:t>quadratically</a:t>
            </a:r>
            <a:r>
              <a:rPr lang="en-US" altLang="en-US" dirty="0"/>
              <a:t> due to the simultaneous increase in pull-down resistance and internal capacitance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624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D4512-63BA-4CA6-A266-E08A4E361AE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5122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190BB-2C46-49BB-88DD-58280E475FE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M1 have to carry the discharge current from M2, M3, … MN and CL so make it the largest</a:t>
            </a:r>
          </a:p>
          <a:p>
            <a:r>
              <a:rPr lang="en-US" altLang="en-US" dirty="0"/>
              <a:t>MN only has to discharge the current from MN (no internal capacitances)</a:t>
            </a:r>
          </a:p>
        </p:txBody>
      </p:sp>
    </p:spTree>
    <p:extLst>
      <p:ext uri="{BB962C8B-B14F-4D97-AF65-F5344CB8AC3E}">
        <p14:creationId xmlns:p14="http://schemas.microsoft.com/office/powerpoint/2010/main" val="15579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8910C-D5E3-4147-891E-FABB89DBE0A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7863"/>
            <a:ext cx="6172200" cy="3471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20" tIns="44760" rIns="89520" bIns="44760"/>
          <a:lstStyle/>
          <a:p>
            <a:r>
              <a:rPr lang="en-US" altLang="en-US"/>
              <a:t>One and only one of the networks (PUN or PDN) is conducting in steady state</a:t>
            </a:r>
          </a:p>
        </p:txBody>
      </p:sp>
    </p:spTree>
    <p:extLst>
      <p:ext uri="{BB962C8B-B14F-4D97-AF65-F5344CB8AC3E}">
        <p14:creationId xmlns:p14="http://schemas.microsoft.com/office/powerpoint/2010/main" val="2802022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16CD-88F2-4EB6-9D09-8C8E8ACB9F8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For lecture.</a:t>
            </a:r>
          </a:p>
          <a:p>
            <a:endParaRPr lang="en-US" altLang="en-US" dirty="0"/>
          </a:p>
          <a:p>
            <a:r>
              <a:rPr lang="en-US" altLang="en-US" dirty="0"/>
              <a:t>Critical input is latest arriving signal</a:t>
            </a:r>
          </a:p>
          <a:p>
            <a:endParaRPr lang="en-US" altLang="en-US" dirty="0"/>
          </a:p>
          <a:p>
            <a:r>
              <a:rPr lang="en-US" altLang="en-US" dirty="0"/>
              <a:t>Place latest arriving signal (critical path) closest to the output</a:t>
            </a:r>
          </a:p>
        </p:txBody>
      </p:sp>
    </p:spTree>
    <p:extLst>
      <p:ext uri="{BB962C8B-B14F-4D97-AF65-F5344CB8AC3E}">
        <p14:creationId xmlns:p14="http://schemas.microsoft.com/office/powerpoint/2010/main" val="31122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6B656-5C0D-4059-9719-8233014ADED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Reduced fan-in -&gt; deeper logic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Reduction in fan-in offsets, by far, the extra delay incurred by the NOR gate (second configuration).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Only simulation will tell which of the last two configurations is faster, lower power</a:t>
            </a:r>
          </a:p>
        </p:txBody>
      </p:sp>
    </p:spTree>
    <p:extLst>
      <p:ext uri="{BB962C8B-B14F-4D97-AF65-F5344CB8AC3E}">
        <p14:creationId xmlns:p14="http://schemas.microsoft.com/office/powerpoint/2010/main" val="3995102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84EBA-8F69-4EDB-850C-772980CF604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9450"/>
            <a:ext cx="617220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91" tIns="45895" rIns="91791" bIns="45895"/>
          <a:lstStyle/>
          <a:p>
            <a:r>
              <a:rPr lang="en-US" altLang="en-US" dirty="0"/>
              <a:t>Reduce CL on large fan-in gates, especially for large CL, and size the inverters progressively to handle the CL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1107808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25198-B323-4A50-AE8C-82B487159AF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3152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6F50E-D9DA-4B46-A3CC-C0D9E81BC5E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78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3D796-6A5E-48A9-BF58-50429008DE2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93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BDCEC-49A9-4EDF-9639-419FC20425E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183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F5381-0954-4D7F-929B-D64C4E14254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9725" y="679450"/>
            <a:ext cx="6172200" cy="347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1900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96" tIns="45148" rIns="90296" bIns="45148"/>
          <a:lstStyle/>
          <a:p>
            <a:r>
              <a:rPr lang="en-US" altLang="en-US" dirty="0"/>
              <a:t>For lecture</a:t>
            </a:r>
          </a:p>
          <a:p>
            <a:endParaRPr lang="en-US" altLang="en-US" dirty="0"/>
          </a:p>
          <a:p>
            <a:r>
              <a:rPr lang="en-US" altLang="en-US" dirty="0"/>
              <a:t>Evaluate transistor, Me, eliminates static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125445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CADEB-3090-4AC4-A538-E33DE34A9CB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9725" y="679450"/>
            <a:ext cx="6172200" cy="347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1900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96" tIns="45148" rIns="90296" bIns="45148"/>
          <a:lstStyle/>
          <a:p>
            <a:r>
              <a:rPr lang="en-US" altLang="en-US"/>
              <a:t>This behavior is fundamentally different than the static counterpart that always has a low resistance path between the output and one of the power rails.</a:t>
            </a:r>
          </a:p>
        </p:txBody>
      </p:sp>
    </p:spTree>
    <p:extLst>
      <p:ext uri="{BB962C8B-B14F-4D97-AF65-F5344CB8AC3E}">
        <p14:creationId xmlns:p14="http://schemas.microsoft.com/office/powerpoint/2010/main" val="4020864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440B5-E29D-4CBC-820A-009D7383276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9725" y="679450"/>
            <a:ext cx="6172200" cy="347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1900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96" tIns="45148" rIns="90296" bIns="45148"/>
          <a:lstStyle/>
          <a:p>
            <a:r>
              <a:rPr lang="en-US" altLang="en-US"/>
              <a:t>CL being lower also contributes to power savings</a:t>
            </a:r>
          </a:p>
        </p:txBody>
      </p:sp>
    </p:spTree>
    <p:extLst>
      <p:ext uri="{BB962C8B-B14F-4D97-AF65-F5344CB8AC3E}">
        <p14:creationId xmlns:p14="http://schemas.microsoft.com/office/powerpoint/2010/main" val="198753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35881-3D78-4500-93FD-D01C9DF3C48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54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A9768-8E1A-4AA4-9EF4-7BB325CE737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1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4675D-6BFD-44DD-A2F1-C648E2B9021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4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E817B-5EF2-4475-93FC-EF3DD95EDE3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77863"/>
            <a:ext cx="6172200" cy="3471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376738"/>
            <a:ext cx="5040312" cy="4075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20" tIns="44760" rIns="89520" bIns="44760"/>
          <a:lstStyle/>
          <a:p>
            <a:r>
              <a:rPr lang="en-US" altLang="en-US"/>
              <a:t>Why PMOS in PUN and NMOS in PDN … threshold drop</a:t>
            </a:r>
          </a:p>
          <a:p>
            <a:endParaRPr lang="en-US" altLang="en-US"/>
          </a:p>
          <a:p>
            <a:r>
              <a:rPr lang="en-US" altLang="en-US"/>
              <a:t>NMOS transistors produce strong zeros; PMOS transistors generate strong ones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4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0817C-3863-4BAA-A773-D7A9A424A8A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5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FBFC-5592-4FA7-ADD9-9FBE00F69BC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9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406B9-EE41-42D4-9C56-419F38EC216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52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441326"/>
            <a:ext cx="103632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EC6C4FC-9397-491F-B507-A3F15C26B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B531-1D06-437D-81AC-ECF03B5C707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9868-26D2-487A-AF06-EEC73BF8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449782" y="1767363"/>
            <a:ext cx="61084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400" dirty="0">
                <a:solidFill>
                  <a:srgbClr val="315263"/>
                </a:solidFill>
              </a:rPr>
              <a:t>CMOS Logic Gate Design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545" y="4991785"/>
            <a:ext cx="11887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</a:rPr>
              <a:t>Ref: Designing Combinational Logic Gates in CMOS  -</a:t>
            </a:r>
            <a:r>
              <a:rPr lang="en-US" sz="2800" b="1" dirty="0"/>
              <a:t>CHAPTER 6, Jan </a:t>
            </a:r>
            <a:r>
              <a:rPr lang="en-US" sz="2800" b="1" dirty="0" err="1"/>
              <a:t>Rabey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213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3676"/>
            <a:ext cx="10515600" cy="6651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Complex CMOS Gate</a:t>
            </a:r>
          </a:p>
        </p:txBody>
      </p:sp>
      <p:sp>
        <p:nvSpPr>
          <p:cNvPr id="9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71B1-3FD8-47E1-A26E-82A53E8E28CF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619523" name="Group 3"/>
          <p:cNvGrpSpPr>
            <a:grpSpLocks/>
          </p:cNvGrpSpPr>
          <p:nvPr/>
        </p:nvGrpSpPr>
        <p:grpSpPr bwMode="auto">
          <a:xfrm>
            <a:off x="3962400" y="4687888"/>
            <a:ext cx="533400" cy="533400"/>
            <a:chOff x="1008" y="2016"/>
            <a:chExt cx="336" cy="336"/>
          </a:xfrm>
        </p:grpSpPr>
        <p:sp>
          <p:nvSpPr>
            <p:cNvPr id="619524" name="Line 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25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26" name="Line 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27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28" name="Line 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29" name="Line 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30" name="Group 10"/>
          <p:cNvGrpSpPr>
            <a:grpSpLocks/>
          </p:cNvGrpSpPr>
          <p:nvPr/>
        </p:nvGrpSpPr>
        <p:grpSpPr bwMode="auto">
          <a:xfrm>
            <a:off x="5334000" y="5907088"/>
            <a:ext cx="304800" cy="76200"/>
            <a:chOff x="2592" y="3504"/>
            <a:chExt cx="192" cy="48"/>
          </a:xfrm>
        </p:grpSpPr>
        <p:sp>
          <p:nvSpPr>
            <p:cNvPr id="619531" name="Line 11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33" name="Group 13"/>
          <p:cNvGrpSpPr>
            <a:grpSpLocks/>
          </p:cNvGrpSpPr>
          <p:nvPr/>
        </p:nvGrpSpPr>
        <p:grpSpPr bwMode="auto">
          <a:xfrm>
            <a:off x="5029200" y="5145088"/>
            <a:ext cx="533400" cy="533400"/>
            <a:chOff x="1008" y="2016"/>
            <a:chExt cx="336" cy="336"/>
          </a:xfrm>
        </p:grpSpPr>
        <p:sp>
          <p:nvSpPr>
            <p:cNvPr id="619534" name="Line 1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5" name="Line 1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6" name="Line 1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7" name="Line 1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8" name="Line 1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39" name="Line 1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40" name="Group 20"/>
          <p:cNvGrpSpPr>
            <a:grpSpLocks/>
          </p:cNvGrpSpPr>
          <p:nvPr/>
        </p:nvGrpSpPr>
        <p:grpSpPr bwMode="auto">
          <a:xfrm>
            <a:off x="5943600" y="5145088"/>
            <a:ext cx="533400" cy="533400"/>
            <a:chOff x="1008" y="2016"/>
            <a:chExt cx="336" cy="336"/>
          </a:xfrm>
        </p:grpSpPr>
        <p:sp>
          <p:nvSpPr>
            <p:cNvPr id="619541" name="Line 21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42" name="Line 22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43" name="Line 23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44" name="Line 24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46" name="Line 26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547" name="Line 27"/>
          <p:cNvSpPr>
            <a:spLocks noChangeShapeType="1"/>
          </p:cNvSpPr>
          <p:nvPr/>
        </p:nvSpPr>
        <p:spPr bwMode="auto">
          <a:xfrm>
            <a:off x="4495800" y="5678488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8" name="Line 28"/>
          <p:cNvSpPr>
            <a:spLocks noChangeShapeType="1"/>
          </p:cNvSpPr>
          <p:nvPr/>
        </p:nvSpPr>
        <p:spPr bwMode="auto">
          <a:xfrm>
            <a:off x="4495800" y="499268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9" name="Line 29"/>
          <p:cNvSpPr>
            <a:spLocks noChangeShapeType="1"/>
          </p:cNvSpPr>
          <p:nvPr/>
        </p:nvSpPr>
        <p:spPr bwMode="auto">
          <a:xfrm>
            <a:off x="5562600" y="4840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0" name="Line 30"/>
          <p:cNvSpPr>
            <a:spLocks noChangeShapeType="1"/>
          </p:cNvSpPr>
          <p:nvPr/>
        </p:nvSpPr>
        <p:spPr bwMode="auto">
          <a:xfrm>
            <a:off x="6477000" y="4840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>
            <a:off x="5562600" y="484028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9552" name="Group 32"/>
          <p:cNvGrpSpPr>
            <a:grpSpLocks/>
          </p:cNvGrpSpPr>
          <p:nvPr/>
        </p:nvGrpSpPr>
        <p:grpSpPr bwMode="auto">
          <a:xfrm>
            <a:off x="5486400" y="4306888"/>
            <a:ext cx="533400" cy="533400"/>
            <a:chOff x="1008" y="2016"/>
            <a:chExt cx="336" cy="336"/>
          </a:xfrm>
        </p:grpSpPr>
        <p:sp>
          <p:nvSpPr>
            <p:cNvPr id="619553" name="Line 33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54" name="Line 34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55" name="Line 35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56" name="Line 36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57" name="Line 37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58" name="Line 38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559" name="Line 39"/>
          <p:cNvSpPr>
            <a:spLocks noChangeShapeType="1"/>
          </p:cNvSpPr>
          <p:nvPr/>
        </p:nvSpPr>
        <p:spPr bwMode="auto">
          <a:xfrm>
            <a:off x="6019800" y="4002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60" name="Line 40"/>
          <p:cNvSpPr>
            <a:spLocks noChangeShapeType="1"/>
          </p:cNvSpPr>
          <p:nvPr/>
        </p:nvSpPr>
        <p:spPr bwMode="auto">
          <a:xfrm>
            <a:off x="4495800" y="4002088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61" name="Line 41"/>
          <p:cNvSpPr>
            <a:spLocks noChangeShapeType="1"/>
          </p:cNvSpPr>
          <p:nvPr/>
        </p:nvSpPr>
        <p:spPr bwMode="auto">
          <a:xfrm>
            <a:off x="4495800" y="400208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62" name="Text Box 42"/>
          <p:cNvSpPr txBox="1">
            <a:spLocks noChangeArrowheads="1"/>
          </p:cNvSpPr>
          <p:nvPr/>
        </p:nvSpPr>
        <p:spPr bwMode="auto">
          <a:xfrm>
            <a:off x="8169327" y="3849688"/>
            <a:ext cx="2358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OUT = D + A • (B + C)</a:t>
            </a:r>
          </a:p>
        </p:txBody>
      </p:sp>
      <p:sp>
        <p:nvSpPr>
          <p:cNvPr id="619563" name="Line 43"/>
          <p:cNvSpPr>
            <a:spLocks noChangeShapeType="1"/>
          </p:cNvSpPr>
          <p:nvPr/>
        </p:nvSpPr>
        <p:spPr bwMode="auto">
          <a:xfrm>
            <a:off x="5486400" y="56784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64" name="Text Box 44"/>
          <p:cNvSpPr txBox="1">
            <a:spLocks noChangeArrowheads="1"/>
          </p:cNvSpPr>
          <p:nvPr/>
        </p:nvSpPr>
        <p:spPr bwMode="auto">
          <a:xfrm>
            <a:off x="3581400" y="4611688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</a:t>
            </a:r>
          </a:p>
        </p:txBody>
      </p:sp>
      <p:sp>
        <p:nvSpPr>
          <p:cNvPr id="619565" name="Text Box 45"/>
          <p:cNvSpPr txBox="1">
            <a:spLocks noChangeArrowheads="1"/>
          </p:cNvSpPr>
          <p:nvPr/>
        </p:nvSpPr>
        <p:spPr bwMode="auto">
          <a:xfrm>
            <a:off x="5105400" y="4230688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19566" name="Text Box 46"/>
          <p:cNvSpPr txBox="1">
            <a:spLocks noChangeArrowheads="1"/>
          </p:cNvSpPr>
          <p:nvPr/>
        </p:nvSpPr>
        <p:spPr bwMode="auto">
          <a:xfrm>
            <a:off x="4648200" y="5068888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19567" name="Text Box 47"/>
          <p:cNvSpPr txBox="1">
            <a:spLocks noChangeArrowheads="1"/>
          </p:cNvSpPr>
          <p:nvPr/>
        </p:nvSpPr>
        <p:spPr bwMode="auto">
          <a:xfrm>
            <a:off x="5638800" y="5068888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grpSp>
        <p:nvGrpSpPr>
          <p:cNvPr id="619568" name="Group 48"/>
          <p:cNvGrpSpPr>
            <a:grpSpLocks/>
          </p:cNvGrpSpPr>
          <p:nvPr/>
        </p:nvGrpSpPr>
        <p:grpSpPr bwMode="auto">
          <a:xfrm>
            <a:off x="4495800" y="3240088"/>
            <a:ext cx="838200" cy="762000"/>
            <a:chOff x="1872" y="2208"/>
            <a:chExt cx="528" cy="480"/>
          </a:xfrm>
        </p:grpSpPr>
        <p:grpSp>
          <p:nvGrpSpPr>
            <p:cNvPr id="619569" name="Group 49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19570" name="Line 5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1" name="Line 51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2" name="Line 52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3" name="Line 5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4" name="Line 54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5" name="Line 5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6" name="Line 56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77" name="Oval 57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578" name="Text Box 58"/>
            <p:cNvSpPr txBox="1">
              <a:spLocks noChangeArrowheads="1"/>
            </p:cNvSpPr>
            <p:nvPr/>
          </p:nvSpPr>
          <p:spPr bwMode="auto">
            <a:xfrm>
              <a:off x="1872" y="2304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</a:p>
          </p:txBody>
        </p:sp>
      </p:grpSp>
      <p:grpSp>
        <p:nvGrpSpPr>
          <p:cNvPr id="619579" name="Group 59"/>
          <p:cNvGrpSpPr>
            <a:grpSpLocks/>
          </p:cNvGrpSpPr>
          <p:nvPr/>
        </p:nvGrpSpPr>
        <p:grpSpPr bwMode="auto">
          <a:xfrm>
            <a:off x="3657600" y="1792288"/>
            <a:ext cx="838200" cy="1447800"/>
            <a:chOff x="1344" y="1296"/>
            <a:chExt cx="528" cy="912"/>
          </a:xfrm>
        </p:grpSpPr>
        <p:grpSp>
          <p:nvGrpSpPr>
            <p:cNvPr id="619580" name="Group 60"/>
            <p:cNvGrpSpPr>
              <a:grpSpLocks/>
            </p:cNvGrpSpPr>
            <p:nvPr/>
          </p:nvGrpSpPr>
          <p:grpSpPr bwMode="auto">
            <a:xfrm>
              <a:off x="1536" y="1296"/>
              <a:ext cx="336" cy="912"/>
              <a:chOff x="1536" y="1296"/>
              <a:chExt cx="336" cy="912"/>
            </a:xfrm>
          </p:grpSpPr>
          <p:grpSp>
            <p:nvGrpSpPr>
              <p:cNvPr id="619581" name="Group 61"/>
              <p:cNvGrpSpPr>
                <a:grpSpLocks/>
              </p:cNvGrpSpPr>
              <p:nvPr/>
            </p:nvGrpSpPr>
            <p:grpSpPr bwMode="auto">
              <a:xfrm>
                <a:off x="1536" y="1536"/>
                <a:ext cx="336" cy="480"/>
                <a:chOff x="2928" y="1584"/>
                <a:chExt cx="336" cy="480"/>
              </a:xfrm>
            </p:grpSpPr>
            <p:sp>
              <p:nvSpPr>
                <p:cNvPr id="619582" name="Line 62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3" name="Line 63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4" name="Line 64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5" name="Line 65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6" name="Line 66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7" name="Line 67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8" name="Line 68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89" name="Oval 69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9590" name="Line 70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91" name="Line 71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592" name="Text Box 72"/>
            <p:cNvSpPr txBox="1">
              <a:spLocks noChangeArrowheads="1"/>
            </p:cNvSpPr>
            <p:nvPr/>
          </p:nvSpPr>
          <p:spPr bwMode="auto">
            <a:xfrm>
              <a:off x="1344" y="1632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</p:grpSp>
      <p:grpSp>
        <p:nvGrpSpPr>
          <p:cNvPr id="619593" name="Group 73"/>
          <p:cNvGrpSpPr>
            <a:grpSpLocks/>
          </p:cNvGrpSpPr>
          <p:nvPr/>
        </p:nvGrpSpPr>
        <p:grpSpPr bwMode="auto">
          <a:xfrm>
            <a:off x="4495800" y="1563688"/>
            <a:ext cx="1371600" cy="1676400"/>
            <a:chOff x="1872" y="1152"/>
            <a:chExt cx="864" cy="1056"/>
          </a:xfrm>
        </p:grpSpPr>
        <p:grpSp>
          <p:nvGrpSpPr>
            <p:cNvPr id="619594" name="Group 74"/>
            <p:cNvGrpSpPr>
              <a:grpSpLocks/>
            </p:cNvGrpSpPr>
            <p:nvPr/>
          </p:nvGrpSpPr>
          <p:grpSpPr bwMode="auto">
            <a:xfrm>
              <a:off x="2400" y="1296"/>
              <a:ext cx="336" cy="480"/>
              <a:chOff x="2928" y="1584"/>
              <a:chExt cx="336" cy="480"/>
            </a:xfrm>
          </p:grpSpPr>
          <p:sp>
            <p:nvSpPr>
              <p:cNvPr id="619595" name="Line 75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96" name="Line 76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97" name="Line 77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98" name="Line 78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99" name="Line 79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0" name="Line 8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1" name="Line 81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2" name="Oval 82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9603" name="Group 83"/>
            <p:cNvGrpSpPr>
              <a:grpSpLocks/>
            </p:cNvGrpSpPr>
            <p:nvPr/>
          </p:nvGrpSpPr>
          <p:grpSpPr bwMode="auto">
            <a:xfrm>
              <a:off x="2400" y="1728"/>
              <a:ext cx="336" cy="480"/>
              <a:chOff x="2928" y="1584"/>
              <a:chExt cx="336" cy="480"/>
            </a:xfrm>
          </p:grpSpPr>
          <p:sp>
            <p:nvSpPr>
              <p:cNvPr id="619604" name="Line 84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5" name="Line 85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6" name="Line 86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7" name="Line 87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8" name="Line 88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09" name="Line 8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10" name="Line 90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11" name="Oval 91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612" name="Line 92"/>
            <p:cNvSpPr>
              <a:spLocks noChangeShapeType="1"/>
            </p:cNvSpPr>
            <p:nvPr/>
          </p:nvSpPr>
          <p:spPr bwMode="auto">
            <a:xfrm>
              <a:off x="1872" y="220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13" name="Line 93"/>
            <p:cNvSpPr>
              <a:spLocks noChangeShapeType="1"/>
            </p:cNvSpPr>
            <p:nvPr/>
          </p:nvSpPr>
          <p:spPr bwMode="auto">
            <a:xfrm>
              <a:off x="1872" y="129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14" name="Line 94"/>
            <p:cNvSpPr>
              <a:spLocks noChangeShapeType="1"/>
            </p:cNvSpPr>
            <p:nvPr/>
          </p:nvSpPr>
          <p:spPr bwMode="auto">
            <a:xfrm>
              <a:off x="225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15" name="Line 95"/>
            <p:cNvSpPr>
              <a:spLocks noChangeShapeType="1"/>
            </p:cNvSpPr>
            <p:nvPr/>
          </p:nvSpPr>
          <p:spPr bwMode="auto">
            <a:xfrm>
              <a:off x="2160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16" name="Text Box 96"/>
            <p:cNvSpPr txBox="1">
              <a:spLocks noChangeArrowheads="1"/>
            </p:cNvSpPr>
            <p:nvPr/>
          </p:nvSpPr>
          <p:spPr bwMode="auto">
            <a:xfrm>
              <a:off x="2208" y="139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619617" name="Text Box 97"/>
            <p:cNvSpPr txBox="1">
              <a:spLocks noChangeArrowheads="1"/>
            </p:cNvSpPr>
            <p:nvPr/>
          </p:nvSpPr>
          <p:spPr bwMode="auto">
            <a:xfrm>
              <a:off x="2208" y="1824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</a:p>
          </p:txBody>
        </p:sp>
      </p:grpSp>
      <p:sp>
        <p:nvSpPr>
          <p:cNvPr id="619618" name="Line 98"/>
          <p:cNvSpPr>
            <a:spLocks noChangeShapeType="1"/>
          </p:cNvSpPr>
          <p:nvPr/>
        </p:nvSpPr>
        <p:spPr bwMode="auto">
          <a:xfrm>
            <a:off x="8851265" y="384968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7" grpId="0" animBg="1"/>
      <p:bldP spid="619548" grpId="0" animBg="1"/>
      <p:bldP spid="619549" grpId="0" animBg="1"/>
      <p:bldP spid="619550" grpId="0" animBg="1"/>
      <p:bldP spid="619551" grpId="0" animBg="1"/>
      <p:bldP spid="619559" grpId="0" animBg="1"/>
      <p:bldP spid="619560" grpId="0" animBg="1"/>
      <p:bldP spid="619561" grpId="0" animBg="1"/>
      <p:bldP spid="619563" grpId="0" animBg="1"/>
      <p:bldP spid="619564" grpId="0"/>
      <p:bldP spid="619565" grpId="0"/>
      <p:bldP spid="619566" grpId="0"/>
      <p:bldP spid="6195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600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Constructing a Complex Gate</a:t>
            </a:r>
          </a:p>
        </p:txBody>
      </p:sp>
      <p:pic>
        <p:nvPicPr>
          <p:cNvPr id="8785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3426" y="1612900"/>
            <a:ext cx="8042275" cy="43180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CF1C-7FF9-4BDF-A111-4762EAFB0EC6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82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altLang="en-US" dirty="0"/>
              <a:t>Cell Design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Standard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General purpose logic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be synthesized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Same height, varying width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Datapath</a:t>
            </a:r>
            <a:r>
              <a:rPr lang="en-US" altLang="en-US" sz="2800" dirty="0"/>
              <a:t>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regular, structured designs (arithmetic)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Includes some wiring in the cell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Fixed height and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B1D7-822D-4753-8630-CA995B5D463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8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91" y="228600"/>
            <a:ext cx="9324109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Standard Cell Layout Methodology – 1980s</a:t>
            </a:r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FF4-82F1-439D-81E4-1B93B4787D9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4191000" y="3581400"/>
            <a:ext cx="1371600" cy="304800"/>
          </a:xfrm>
          <a:prstGeom prst="rect">
            <a:avLst/>
          </a:prstGeom>
          <a:solidFill>
            <a:srgbClr val="F08F00"/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6781800" y="3581400"/>
            <a:ext cx="762000" cy="304800"/>
          </a:xfrm>
          <a:prstGeom prst="rect">
            <a:avLst/>
          </a:prstGeom>
          <a:solidFill>
            <a:srgbClr val="F08F00"/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auto">
          <a:xfrm>
            <a:off x="4191000" y="4495800"/>
            <a:ext cx="13716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781800" y="4495800"/>
            <a:ext cx="7620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99" name="Rectangle 7" descr="Dotted diamond"/>
          <p:cNvSpPr>
            <a:spLocks noChangeArrowheads="1"/>
          </p:cNvSpPr>
          <p:nvPr/>
        </p:nvSpPr>
        <p:spPr bwMode="auto">
          <a:xfrm>
            <a:off x="4495800" y="2209800"/>
            <a:ext cx="152400" cy="28194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0" name="Rectangle 8" descr="Dotted diamond"/>
          <p:cNvSpPr>
            <a:spLocks noChangeArrowheads="1"/>
          </p:cNvSpPr>
          <p:nvPr/>
        </p:nvSpPr>
        <p:spPr bwMode="auto">
          <a:xfrm>
            <a:off x="5105400" y="2209800"/>
            <a:ext cx="152400" cy="28194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1" name="Rectangle 9" descr="Dotted diamond"/>
          <p:cNvSpPr>
            <a:spLocks noChangeArrowheads="1"/>
          </p:cNvSpPr>
          <p:nvPr/>
        </p:nvSpPr>
        <p:spPr bwMode="auto">
          <a:xfrm>
            <a:off x="7086600" y="2438400"/>
            <a:ext cx="152400" cy="25908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2" name="Rectangle 10"/>
          <p:cNvSpPr>
            <a:spLocks noChangeArrowheads="1"/>
          </p:cNvSpPr>
          <p:nvPr/>
        </p:nvSpPr>
        <p:spPr bwMode="auto">
          <a:xfrm>
            <a:off x="4191000" y="30480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3" name="Rectangle 11"/>
          <p:cNvSpPr>
            <a:spLocks noChangeArrowheads="1"/>
          </p:cNvSpPr>
          <p:nvPr/>
        </p:nvSpPr>
        <p:spPr bwMode="auto">
          <a:xfrm>
            <a:off x="5410200" y="30480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4" name="Rectangle 12"/>
          <p:cNvSpPr>
            <a:spLocks noChangeArrowheads="1"/>
          </p:cNvSpPr>
          <p:nvPr/>
        </p:nvSpPr>
        <p:spPr bwMode="auto">
          <a:xfrm>
            <a:off x="5410200" y="44958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5" name="Rectangle 13"/>
          <p:cNvSpPr>
            <a:spLocks noChangeArrowheads="1"/>
          </p:cNvSpPr>
          <p:nvPr/>
        </p:nvSpPr>
        <p:spPr bwMode="auto">
          <a:xfrm>
            <a:off x="4800600" y="3581400"/>
            <a:ext cx="152400" cy="533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6" name="Rectangle 14"/>
          <p:cNvSpPr>
            <a:spLocks noChangeArrowheads="1"/>
          </p:cNvSpPr>
          <p:nvPr/>
        </p:nvSpPr>
        <p:spPr bwMode="auto">
          <a:xfrm>
            <a:off x="4191000" y="4267200"/>
            <a:ext cx="152400" cy="533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7" name="Rectangle 15"/>
          <p:cNvSpPr>
            <a:spLocks noChangeArrowheads="1"/>
          </p:cNvSpPr>
          <p:nvPr/>
        </p:nvSpPr>
        <p:spPr bwMode="auto">
          <a:xfrm>
            <a:off x="4191000" y="4114800"/>
            <a:ext cx="18288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8" name="Rectangle 16"/>
          <p:cNvSpPr>
            <a:spLocks noChangeArrowheads="1"/>
          </p:cNvSpPr>
          <p:nvPr/>
        </p:nvSpPr>
        <p:spPr bwMode="auto">
          <a:xfrm>
            <a:off x="5867400" y="2438400"/>
            <a:ext cx="152400" cy="1828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9" name="Rectangle 17"/>
          <p:cNvSpPr>
            <a:spLocks noChangeArrowheads="1"/>
          </p:cNvSpPr>
          <p:nvPr/>
        </p:nvSpPr>
        <p:spPr bwMode="auto">
          <a:xfrm>
            <a:off x="5867400" y="2438400"/>
            <a:ext cx="13716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0" name="Rectangle 18"/>
          <p:cNvSpPr>
            <a:spLocks noChangeArrowheads="1"/>
          </p:cNvSpPr>
          <p:nvPr/>
        </p:nvSpPr>
        <p:spPr bwMode="auto">
          <a:xfrm>
            <a:off x="6781800" y="30480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1" name="Rectangle 19"/>
          <p:cNvSpPr>
            <a:spLocks noChangeArrowheads="1"/>
          </p:cNvSpPr>
          <p:nvPr/>
        </p:nvSpPr>
        <p:spPr bwMode="auto">
          <a:xfrm>
            <a:off x="7391400" y="3581400"/>
            <a:ext cx="152400" cy="1219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2" name="Rectangle 20"/>
          <p:cNvSpPr>
            <a:spLocks noChangeArrowheads="1"/>
          </p:cNvSpPr>
          <p:nvPr/>
        </p:nvSpPr>
        <p:spPr bwMode="auto">
          <a:xfrm>
            <a:off x="6781800" y="44958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3" name="Rectangle 21"/>
          <p:cNvSpPr>
            <a:spLocks noChangeArrowheads="1"/>
          </p:cNvSpPr>
          <p:nvPr/>
        </p:nvSpPr>
        <p:spPr bwMode="auto">
          <a:xfrm>
            <a:off x="7391400" y="4114800"/>
            <a:ext cx="6858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4" name="Rectangle 22"/>
          <p:cNvSpPr>
            <a:spLocks noChangeArrowheads="1"/>
          </p:cNvSpPr>
          <p:nvPr/>
        </p:nvSpPr>
        <p:spPr bwMode="auto">
          <a:xfrm>
            <a:off x="7924800" y="2438400"/>
            <a:ext cx="152400" cy="1828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5" name="AutoShape 23" descr="Dotted diamond"/>
          <p:cNvSpPr>
            <a:spLocks noChangeArrowheads="1"/>
          </p:cNvSpPr>
          <p:nvPr/>
        </p:nvSpPr>
        <p:spPr bwMode="auto">
          <a:xfrm>
            <a:off x="3352800" y="3733800"/>
            <a:ext cx="228600" cy="838200"/>
          </a:xfrm>
          <a:prstGeom prst="upDownArrow">
            <a:avLst>
              <a:gd name="adj1" fmla="val 50000"/>
              <a:gd name="adj2" fmla="val 73333"/>
            </a:avLst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16" name="Text Box 24"/>
          <p:cNvSpPr txBox="1">
            <a:spLocks noChangeArrowheads="1"/>
          </p:cNvSpPr>
          <p:nvPr/>
        </p:nvSpPr>
        <p:spPr bwMode="auto">
          <a:xfrm>
            <a:off x="2438401" y="3962400"/>
            <a:ext cx="883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signals</a:t>
            </a:r>
          </a:p>
        </p:txBody>
      </p:sp>
      <p:sp>
        <p:nvSpPr>
          <p:cNvPr id="622617" name="Text Box 25"/>
          <p:cNvSpPr txBox="1">
            <a:spLocks noChangeArrowheads="1"/>
          </p:cNvSpPr>
          <p:nvPr/>
        </p:nvSpPr>
        <p:spPr bwMode="auto">
          <a:xfrm>
            <a:off x="2438401" y="2133600"/>
            <a:ext cx="10086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Routing</a:t>
            </a:r>
          </a:p>
          <a:p>
            <a:r>
              <a:rPr lang="en-US" altLang="en-US" sz="2000" dirty="0"/>
              <a:t>channel</a:t>
            </a:r>
          </a:p>
        </p:txBody>
      </p:sp>
      <p:sp>
        <p:nvSpPr>
          <p:cNvPr id="622618" name="Text Box 26"/>
          <p:cNvSpPr txBox="1">
            <a:spLocks noChangeArrowheads="1"/>
          </p:cNvSpPr>
          <p:nvPr/>
        </p:nvSpPr>
        <p:spPr bwMode="auto">
          <a:xfrm>
            <a:off x="8991600" y="28194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</a:p>
        </p:txBody>
      </p:sp>
      <p:sp>
        <p:nvSpPr>
          <p:cNvPr id="622619" name="Text Box 27"/>
          <p:cNvSpPr txBox="1">
            <a:spLocks noChangeArrowheads="1"/>
          </p:cNvSpPr>
          <p:nvPr/>
        </p:nvSpPr>
        <p:spPr bwMode="auto">
          <a:xfrm>
            <a:off x="8915401" y="5181600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GND</a:t>
            </a:r>
          </a:p>
        </p:txBody>
      </p:sp>
      <p:sp>
        <p:nvSpPr>
          <p:cNvPr id="622620" name="Rectangle 28"/>
          <p:cNvSpPr>
            <a:spLocks noChangeArrowheads="1"/>
          </p:cNvSpPr>
          <p:nvPr/>
        </p:nvSpPr>
        <p:spPr bwMode="auto">
          <a:xfrm>
            <a:off x="3429000" y="2819400"/>
            <a:ext cx="5486400" cy="457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21" name="Rectangle 29"/>
          <p:cNvSpPr>
            <a:spLocks noChangeArrowheads="1"/>
          </p:cNvSpPr>
          <p:nvPr/>
        </p:nvSpPr>
        <p:spPr bwMode="auto">
          <a:xfrm>
            <a:off x="3505200" y="5181600"/>
            <a:ext cx="5410200" cy="457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46224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Standard Cells</a:t>
            </a:r>
          </a:p>
        </p:txBody>
      </p:sp>
      <p:sp>
        <p:nvSpPr>
          <p:cNvPr id="16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5493-87F1-42E9-AD0A-6E873D5C74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4419600" y="1905000"/>
            <a:ext cx="1066800" cy="1295400"/>
          </a:xfrm>
          <a:prstGeom prst="rect">
            <a:avLst/>
          </a:prstGeom>
          <a:solidFill>
            <a:srgbClr val="A686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4419600" y="4800600"/>
            <a:ext cx="10668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4876800" y="1828800"/>
            <a:ext cx="152400" cy="381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4267200" y="1447800"/>
            <a:ext cx="14478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4267200" y="5257800"/>
            <a:ext cx="14478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4572000" y="3733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1" name="Rectangle 9"/>
          <p:cNvSpPr>
            <a:spLocks noChangeArrowheads="1"/>
          </p:cNvSpPr>
          <p:nvPr/>
        </p:nvSpPr>
        <p:spPr bwMode="auto">
          <a:xfrm>
            <a:off x="4876800" y="3733800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7722" name="Group 10"/>
          <p:cNvGrpSpPr>
            <a:grpSpLocks/>
          </p:cNvGrpSpPr>
          <p:nvPr/>
        </p:nvGrpSpPr>
        <p:grpSpPr bwMode="auto">
          <a:xfrm>
            <a:off x="4495800" y="1524000"/>
            <a:ext cx="152400" cy="152400"/>
            <a:chOff x="1776" y="1344"/>
            <a:chExt cx="96" cy="96"/>
          </a:xfrm>
        </p:grpSpPr>
        <p:sp>
          <p:nvSpPr>
            <p:cNvPr id="627723" name="Rectangle 1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24" name="Line 1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25" name="Line 1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26" name="Group 14"/>
          <p:cNvGrpSpPr>
            <a:grpSpLocks/>
          </p:cNvGrpSpPr>
          <p:nvPr/>
        </p:nvGrpSpPr>
        <p:grpSpPr bwMode="auto">
          <a:xfrm>
            <a:off x="4876800" y="1524000"/>
            <a:ext cx="152400" cy="152400"/>
            <a:chOff x="1776" y="1344"/>
            <a:chExt cx="96" cy="96"/>
          </a:xfrm>
        </p:grpSpPr>
        <p:sp>
          <p:nvSpPr>
            <p:cNvPr id="627727" name="Rectangle 1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28" name="Line 1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29" name="Line 1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30" name="Group 18"/>
          <p:cNvGrpSpPr>
            <a:grpSpLocks/>
          </p:cNvGrpSpPr>
          <p:nvPr/>
        </p:nvGrpSpPr>
        <p:grpSpPr bwMode="auto">
          <a:xfrm>
            <a:off x="5257800" y="1524000"/>
            <a:ext cx="152400" cy="152400"/>
            <a:chOff x="1776" y="1344"/>
            <a:chExt cx="96" cy="96"/>
          </a:xfrm>
        </p:grpSpPr>
        <p:sp>
          <p:nvSpPr>
            <p:cNvPr id="627731" name="Rectangle 1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33" name="Line 2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34" name="Group 22"/>
          <p:cNvGrpSpPr>
            <a:grpSpLocks/>
          </p:cNvGrpSpPr>
          <p:nvPr/>
        </p:nvGrpSpPr>
        <p:grpSpPr bwMode="auto">
          <a:xfrm>
            <a:off x="4572000" y="5791200"/>
            <a:ext cx="152400" cy="152400"/>
            <a:chOff x="1776" y="1344"/>
            <a:chExt cx="96" cy="96"/>
          </a:xfrm>
        </p:grpSpPr>
        <p:sp>
          <p:nvSpPr>
            <p:cNvPr id="627735" name="Rectangle 2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6" name="Line 2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37" name="Line 2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38" name="Group 26"/>
          <p:cNvGrpSpPr>
            <a:grpSpLocks/>
          </p:cNvGrpSpPr>
          <p:nvPr/>
        </p:nvGrpSpPr>
        <p:grpSpPr bwMode="auto">
          <a:xfrm>
            <a:off x="4910138" y="5791200"/>
            <a:ext cx="152400" cy="152400"/>
            <a:chOff x="1776" y="1344"/>
            <a:chExt cx="96" cy="96"/>
          </a:xfrm>
        </p:grpSpPr>
        <p:sp>
          <p:nvSpPr>
            <p:cNvPr id="627739" name="Rectangle 2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40" name="Line 2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41" name="Line 2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42" name="Group 30"/>
          <p:cNvGrpSpPr>
            <a:grpSpLocks/>
          </p:cNvGrpSpPr>
          <p:nvPr/>
        </p:nvGrpSpPr>
        <p:grpSpPr bwMode="auto">
          <a:xfrm>
            <a:off x="5257800" y="5791200"/>
            <a:ext cx="152400" cy="152400"/>
            <a:chOff x="1776" y="1344"/>
            <a:chExt cx="96" cy="96"/>
          </a:xfrm>
        </p:grpSpPr>
        <p:sp>
          <p:nvSpPr>
            <p:cNvPr id="627743" name="Rectangle 3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44" name="Line 3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46" name="Group 34"/>
          <p:cNvGrpSpPr>
            <a:grpSpLocks/>
          </p:cNvGrpSpPr>
          <p:nvPr/>
        </p:nvGrpSpPr>
        <p:grpSpPr bwMode="auto">
          <a:xfrm>
            <a:off x="4572000" y="1981200"/>
            <a:ext cx="152400" cy="152400"/>
            <a:chOff x="1776" y="1344"/>
            <a:chExt cx="96" cy="96"/>
          </a:xfrm>
        </p:grpSpPr>
        <p:sp>
          <p:nvSpPr>
            <p:cNvPr id="627747" name="Rectangle 3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49" name="Line 3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750" name="Rectangle 38"/>
          <p:cNvSpPr>
            <a:spLocks noChangeArrowheads="1"/>
          </p:cNvSpPr>
          <p:nvPr/>
        </p:nvSpPr>
        <p:spPr bwMode="auto">
          <a:xfrm>
            <a:off x="4419600" y="4114800"/>
            <a:ext cx="144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7751" name="Rectangle 39"/>
          <p:cNvSpPr>
            <a:spLocks noChangeArrowheads="1"/>
          </p:cNvSpPr>
          <p:nvPr/>
        </p:nvSpPr>
        <p:spPr bwMode="auto">
          <a:xfrm>
            <a:off x="5334000" y="3962400"/>
            <a:ext cx="2805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7752" name="Group 40"/>
          <p:cNvGrpSpPr>
            <a:grpSpLocks/>
          </p:cNvGrpSpPr>
          <p:nvPr/>
        </p:nvGrpSpPr>
        <p:grpSpPr bwMode="auto">
          <a:xfrm>
            <a:off x="5791210" y="1676401"/>
            <a:ext cx="334963" cy="296863"/>
            <a:chOff x="3745" y="1296"/>
            <a:chExt cx="211" cy="187"/>
          </a:xfrm>
        </p:grpSpPr>
        <p:sp>
          <p:nvSpPr>
            <p:cNvPr id="627753" name="Rectangle 41"/>
            <p:cNvSpPr>
              <a:spLocks noChangeArrowheads="1"/>
            </p:cNvSpPr>
            <p:nvPr/>
          </p:nvSpPr>
          <p:spPr bwMode="auto">
            <a:xfrm>
              <a:off x="3745" y="1296"/>
              <a:ext cx="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  <p:sp>
          <p:nvSpPr>
            <p:cNvPr id="627754" name="Rectangle 42"/>
            <p:cNvSpPr>
              <a:spLocks noChangeArrowheads="1"/>
            </p:cNvSpPr>
            <p:nvPr/>
          </p:nvSpPr>
          <p:spPr bwMode="auto">
            <a:xfrm>
              <a:off x="3813" y="1347"/>
              <a:ext cx="1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</p:grpSp>
      <p:sp>
        <p:nvSpPr>
          <p:cNvPr id="627755" name="Rectangle 43"/>
          <p:cNvSpPr>
            <a:spLocks noChangeArrowheads="1"/>
          </p:cNvSpPr>
          <p:nvPr/>
        </p:nvSpPr>
        <p:spPr bwMode="auto">
          <a:xfrm>
            <a:off x="5791201" y="5562600"/>
            <a:ext cx="34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7756" name="Rectangle 44"/>
          <p:cNvSpPr>
            <a:spLocks noChangeArrowheads="1"/>
          </p:cNvSpPr>
          <p:nvPr/>
        </p:nvSpPr>
        <p:spPr bwMode="auto">
          <a:xfrm>
            <a:off x="4495800" y="2209800"/>
            <a:ext cx="304800" cy="914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7" name="Rectangle 45"/>
          <p:cNvSpPr>
            <a:spLocks noChangeArrowheads="1"/>
          </p:cNvSpPr>
          <p:nvPr/>
        </p:nvSpPr>
        <p:spPr bwMode="auto">
          <a:xfrm>
            <a:off x="4495800" y="4953000"/>
            <a:ext cx="304800" cy="6096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8" name="Rectangle 46"/>
          <p:cNvSpPr>
            <a:spLocks noChangeArrowheads="1"/>
          </p:cNvSpPr>
          <p:nvPr/>
        </p:nvSpPr>
        <p:spPr bwMode="auto">
          <a:xfrm>
            <a:off x="5181600" y="2514600"/>
            <a:ext cx="304800" cy="685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9" name="Rectangle 47"/>
          <p:cNvSpPr>
            <a:spLocks noChangeArrowheads="1"/>
          </p:cNvSpPr>
          <p:nvPr/>
        </p:nvSpPr>
        <p:spPr bwMode="auto">
          <a:xfrm>
            <a:off x="4495800" y="3733800"/>
            <a:ext cx="381000" cy="304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0" name="Rectangle 48"/>
          <p:cNvSpPr>
            <a:spLocks noChangeArrowheads="1"/>
          </p:cNvSpPr>
          <p:nvPr/>
        </p:nvSpPr>
        <p:spPr bwMode="auto">
          <a:xfrm>
            <a:off x="5211570" y="2971800"/>
            <a:ext cx="228600" cy="1524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1" name="Rectangle 49"/>
          <p:cNvSpPr>
            <a:spLocks noChangeArrowheads="1"/>
          </p:cNvSpPr>
          <p:nvPr/>
        </p:nvSpPr>
        <p:spPr bwMode="auto">
          <a:xfrm>
            <a:off x="5181600" y="4267200"/>
            <a:ext cx="304800" cy="8382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2" name="Rectangle 50"/>
          <p:cNvSpPr>
            <a:spLocks noChangeArrowheads="1"/>
          </p:cNvSpPr>
          <p:nvPr/>
        </p:nvSpPr>
        <p:spPr bwMode="auto">
          <a:xfrm>
            <a:off x="4267200" y="1600201"/>
            <a:ext cx="1447800" cy="426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3" name="Rectangle 51"/>
          <p:cNvSpPr>
            <a:spLocks noChangeArrowheads="1"/>
          </p:cNvSpPr>
          <p:nvPr/>
        </p:nvSpPr>
        <p:spPr bwMode="auto">
          <a:xfrm>
            <a:off x="4191000" y="1295400"/>
            <a:ext cx="1600200" cy="2590800"/>
          </a:xfrm>
          <a:prstGeom prst="rect">
            <a:avLst/>
          </a:prstGeom>
          <a:noFill/>
          <a:ln w="12700">
            <a:solidFill>
              <a:srgbClr val="A686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4" name="Rectangle 52"/>
          <p:cNvSpPr>
            <a:spLocks noChangeArrowheads="1"/>
          </p:cNvSpPr>
          <p:nvPr/>
        </p:nvSpPr>
        <p:spPr bwMode="auto">
          <a:xfrm>
            <a:off x="8458200" y="2286000"/>
            <a:ext cx="914400" cy="1295400"/>
          </a:xfrm>
          <a:prstGeom prst="rect">
            <a:avLst/>
          </a:prstGeom>
          <a:solidFill>
            <a:srgbClr val="A686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5" name="Rectangle 53"/>
          <p:cNvSpPr>
            <a:spLocks noChangeArrowheads="1"/>
          </p:cNvSpPr>
          <p:nvPr/>
        </p:nvSpPr>
        <p:spPr bwMode="auto">
          <a:xfrm>
            <a:off x="8382000" y="4191000"/>
            <a:ext cx="9906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6" name="Rectangle 54"/>
          <p:cNvSpPr>
            <a:spLocks noChangeArrowheads="1"/>
          </p:cNvSpPr>
          <p:nvPr/>
        </p:nvSpPr>
        <p:spPr bwMode="auto">
          <a:xfrm>
            <a:off x="8839200" y="1828800"/>
            <a:ext cx="152400" cy="381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7" name="Rectangle 55"/>
          <p:cNvSpPr>
            <a:spLocks noChangeArrowheads="1"/>
          </p:cNvSpPr>
          <p:nvPr/>
        </p:nvSpPr>
        <p:spPr bwMode="auto">
          <a:xfrm>
            <a:off x="8229600" y="5257800"/>
            <a:ext cx="14478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8" name="Rectangle 56"/>
          <p:cNvSpPr>
            <a:spLocks noChangeArrowheads="1"/>
          </p:cNvSpPr>
          <p:nvPr/>
        </p:nvSpPr>
        <p:spPr bwMode="auto">
          <a:xfrm>
            <a:off x="8534400" y="3733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69" name="Rectangle 57"/>
          <p:cNvSpPr>
            <a:spLocks noChangeArrowheads="1"/>
          </p:cNvSpPr>
          <p:nvPr/>
        </p:nvSpPr>
        <p:spPr bwMode="auto">
          <a:xfrm>
            <a:off x="8839200" y="3733800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7770" name="Group 58"/>
          <p:cNvGrpSpPr>
            <a:grpSpLocks/>
          </p:cNvGrpSpPr>
          <p:nvPr/>
        </p:nvGrpSpPr>
        <p:grpSpPr bwMode="auto">
          <a:xfrm>
            <a:off x="8534400" y="5791200"/>
            <a:ext cx="152400" cy="152400"/>
            <a:chOff x="1776" y="1344"/>
            <a:chExt cx="96" cy="96"/>
          </a:xfrm>
        </p:grpSpPr>
        <p:sp>
          <p:nvSpPr>
            <p:cNvPr id="627771" name="Rectangle 5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72" name="Line 6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73" name="Line 6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74" name="Group 62"/>
          <p:cNvGrpSpPr>
            <a:grpSpLocks/>
          </p:cNvGrpSpPr>
          <p:nvPr/>
        </p:nvGrpSpPr>
        <p:grpSpPr bwMode="auto">
          <a:xfrm>
            <a:off x="8839200" y="5791200"/>
            <a:ext cx="152400" cy="152400"/>
            <a:chOff x="1776" y="1344"/>
            <a:chExt cx="96" cy="96"/>
          </a:xfrm>
        </p:grpSpPr>
        <p:sp>
          <p:nvSpPr>
            <p:cNvPr id="627775" name="Rectangle 6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76" name="Line 6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77" name="Line 6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778" name="Group 66"/>
          <p:cNvGrpSpPr>
            <a:grpSpLocks/>
          </p:cNvGrpSpPr>
          <p:nvPr/>
        </p:nvGrpSpPr>
        <p:grpSpPr bwMode="auto">
          <a:xfrm>
            <a:off x="9144000" y="5791200"/>
            <a:ext cx="152400" cy="152400"/>
            <a:chOff x="1776" y="1344"/>
            <a:chExt cx="96" cy="96"/>
          </a:xfrm>
        </p:grpSpPr>
        <p:sp>
          <p:nvSpPr>
            <p:cNvPr id="627779" name="Rectangle 6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80" name="Line 6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81" name="Line 6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782" name="Rectangle 70"/>
          <p:cNvSpPr>
            <a:spLocks noChangeArrowheads="1"/>
          </p:cNvSpPr>
          <p:nvPr/>
        </p:nvSpPr>
        <p:spPr bwMode="auto">
          <a:xfrm>
            <a:off x="8305800" y="3962400"/>
            <a:ext cx="144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7783" name="Rectangle 71"/>
          <p:cNvSpPr>
            <a:spLocks noChangeArrowheads="1"/>
          </p:cNvSpPr>
          <p:nvPr/>
        </p:nvSpPr>
        <p:spPr bwMode="auto">
          <a:xfrm>
            <a:off x="9296400" y="3962400"/>
            <a:ext cx="2805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7784" name="Group 72"/>
          <p:cNvGrpSpPr>
            <a:grpSpLocks/>
          </p:cNvGrpSpPr>
          <p:nvPr/>
        </p:nvGrpSpPr>
        <p:grpSpPr bwMode="auto">
          <a:xfrm>
            <a:off x="9753610" y="1676401"/>
            <a:ext cx="334963" cy="296863"/>
            <a:chOff x="3745" y="1296"/>
            <a:chExt cx="211" cy="187"/>
          </a:xfrm>
        </p:grpSpPr>
        <p:sp>
          <p:nvSpPr>
            <p:cNvPr id="627785" name="Rectangle 73"/>
            <p:cNvSpPr>
              <a:spLocks noChangeArrowheads="1"/>
            </p:cNvSpPr>
            <p:nvPr/>
          </p:nvSpPr>
          <p:spPr bwMode="auto">
            <a:xfrm>
              <a:off x="3745" y="1296"/>
              <a:ext cx="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  <p:sp>
          <p:nvSpPr>
            <p:cNvPr id="627786" name="Rectangle 74"/>
            <p:cNvSpPr>
              <a:spLocks noChangeArrowheads="1"/>
            </p:cNvSpPr>
            <p:nvPr/>
          </p:nvSpPr>
          <p:spPr bwMode="auto">
            <a:xfrm>
              <a:off x="3813" y="1347"/>
              <a:ext cx="1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</p:grpSp>
      <p:sp>
        <p:nvSpPr>
          <p:cNvPr id="627787" name="Rectangle 75"/>
          <p:cNvSpPr>
            <a:spLocks noChangeArrowheads="1"/>
          </p:cNvSpPr>
          <p:nvPr/>
        </p:nvSpPr>
        <p:spPr bwMode="auto">
          <a:xfrm>
            <a:off x="9753601" y="5562600"/>
            <a:ext cx="34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7788" name="Rectangle 76"/>
          <p:cNvSpPr>
            <a:spLocks noChangeArrowheads="1"/>
          </p:cNvSpPr>
          <p:nvPr/>
        </p:nvSpPr>
        <p:spPr bwMode="auto">
          <a:xfrm>
            <a:off x="8458200" y="3733800"/>
            <a:ext cx="381000" cy="304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89" name="Rectangle 77"/>
          <p:cNvSpPr>
            <a:spLocks noChangeArrowheads="1"/>
          </p:cNvSpPr>
          <p:nvPr/>
        </p:nvSpPr>
        <p:spPr bwMode="auto">
          <a:xfrm>
            <a:off x="9144000" y="3276600"/>
            <a:ext cx="228600" cy="12192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90" name="Rectangle 78"/>
          <p:cNvSpPr>
            <a:spLocks noChangeArrowheads="1"/>
          </p:cNvSpPr>
          <p:nvPr/>
        </p:nvSpPr>
        <p:spPr bwMode="auto">
          <a:xfrm>
            <a:off x="8382000" y="4953000"/>
            <a:ext cx="381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91" name="Rectangle 79"/>
          <p:cNvSpPr>
            <a:spLocks noChangeArrowheads="1"/>
          </p:cNvSpPr>
          <p:nvPr/>
        </p:nvSpPr>
        <p:spPr bwMode="auto">
          <a:xfrm>
            <a:off x="9067800" y="4191000"/>
            <a:ext cx="304800" cy="381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92" name="Rectangle 80"/>
          <p:cNvSpPr>
            <a:spLocks noChangeArrowheads="1"/>
          </p:cNvSpPr>
          <p:nvPr/>
        </p:nvSpPr>
        <p:spPr bwMode="auto">
          <a:xfrm>
            <a:off x="8229600" y="1600201"/>
            <a:ext cx="1447800" cy="426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93" name="Rectangle 81"/>
          <p:cNvSpPr>
            <a:spLocks noChangeArrowheads="1"/>
          </p:cNvSpPr>
          <p:nvPr/>
        </p:nvSpPr>
        <p:spPr bwMode="auto">
          <a:xfrm>
            <a:off x="8153400" y="1295400"/>
            <a:ext cx="1600200" cy="2590800"/>
          </a:xfrm>
          <a:prstGeom prst="rect">
            <a:avLst/>
          </a:prstGeom>
          <a:noFill/>
          <a:ln w="12700">
            <a:solidFill>
              <a:srgbClr val="A686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94" name="Line 82"/>
          <p:cNvSpPr>
            <a:spLocks noChangeShapeType="1"/>
          </p:cNvSpPr>
          <p:nvPr/>
        </p:nvSpPr>
        <p:spPr bwMode="auto">
          <a:xfrm>
            <a:off x="8382000" y="4953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95" name="Line 83"/>
          <p:cNvSpPr>
            <a:spLocks noChangeShapeType="1"/>
          </p:cNvSpPr>
          <p:nvPr/>
        </p:nvSpPr>
        <p:spPr bwMode="auto">
          <a:xfrm>
            <a:off x="8763000" y="4953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96" name="Line 84"/>
          <p:cNvSpPr>
            <a:spLocks noChangeShapeType="1"/>
          </p:cNvSpPr>
          <p:nvPr/>
        </p:nvSpPr>
        <p:spPr bwMode="auto">
          <a:xfrm>
            <a:off x="8382000" y="5562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7797" name="Group 85"/>
          <p:cNvGrpSpPr>
            <a:grpSpLocks/>
          </p:cNvGrpSpPr>
          <p:nvPr/>
        </p:nvGrpSpPr>
        <p:grpSpPr bwMode="auto">
          <a:xfrm>
            <a:off x="8534400" y="5334000"/>
            <a:ext cx="152400" cy="152400"/>
            <a:chOff x="1776" y="1344"/>
            <a:chExt cx="96" cy="96"/>
          </a:xfrm>
        </p:grpSpPr>
        <p:sp>
          <p:nvSpPr>
            <p:cNvPr id="627798" name="Rectangle 8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E8CAA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99" name="Line 8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00" name="Line 8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801" name="Line 89"/>
          <p:cNvSpPr>
            <a:spLocks noChangeShapeType="1"/>
          </p:cNvSpPr>
          <p:nvPr/>
        </p:nvSpPr>
        <p:spPr bwMode="auto">
          <a:xfrm flipV="1">
            <a:off x="8763000" y="190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802" name="Rectangle 90"/>
          <p:cNvSpPr>
            <a:spLocks noChangeArrowheads="1"/>
          </p:cNvSpPr>
          <p:nvPr/>
        </p:nvSpPr>
        <p:spPr bwMode="auto">
          <a:xfrm>
            <a:off x="8458200" y="1905000"/>
            <a:ext cx="304800" cy="457200"/>
          </a:xfrm>
          <a:prstGeom prst="rect">
            <a:avLst/>
          </a:prstGeom>
          <a:solidFill>
            <a:srgbClr val="A686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803" name="Line 91"/>
          <p:cNvSpPr>
            <a:spLocks noChangeShapeType="1"/>
          </p:cNvSpPr>
          <p:nvPr/>
        </p:nvSpPr>
        <p:spPr bwMode="auto">
          <a:xfrm flipV="1">
            <a:off x="8458200" y="190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804" name="Rectangle 92"/>
          <p:cNvSpPr>
            <a:spLocks noChangeArrowheads="1"/>
          </p:cNvSpPr>
          <p:nvPr/>
        </p:nvSpPr>
        <p:spPr bwMode="auto">
          <a:xfrm>
            <a:off x="8229600" y="1447800"/>
            <a:ext cx="14478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7805" name="Group 93"/>
          <p:cNvGrpSpPr>
            <a:grpSpLocks/>
          </p:cNvGrpSpPr>
          <p:nvPr/>
        </p:nvGrpSpPr>
        <p:grpSpPr bwMode="auto">
          <a:xfrm>
            <a:off x="8534400" y="1524000"/>
            <a:ext cx="152400" cy="152400"/>
            <a:chOff x="1776" y="1344"/>
            <a:chExt cx="96" cy="96"/>
          </a:xfrm>
        </p:grpSpPr>
        <p:sp>
          <p:nvSpPr>
            <p:cNvPr id="627806" name="Rectangle 9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07" name="Line 9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08" name="Line 9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09" name="Group 97"/>
          <p:cNvGrpSpPr>
            <a:grpSpLocks/>
          </p:cNvGrpSpPr>
          <p:nvPr/>
        </p:nvGrpSpPr>
        <p:grpSpPr bwMode="auto">
          <a:xfrm>
            <a:off x="8839200" y="1524000"/>
            <a:ext cx="152400" cy="152400"/>
            <a:chOff x="1776" y="1344"/>
            <a:chExt cx="96" cy="96"/>
          </a:xfrm>
        </p:grpSpPr>
        <p:sp>
          <p:nvSpPr>
            <p:cNvPr id="627810" name="Rectangle 9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11" name="Line 9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12" name="Line 10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13" name="Group 101"/>
          <p:cNvGrpSpPr>
            <a:grpSpLocks/>
          </p:cNvGrpSpPr>
          <p:nvPr/>
        </p:nvGrpSpPr>
        <p:grpSpPr bwMode="auto">
          <a:xfrm>
            <a:off x="9144000" y="1524000"/>
            <a:ext cx="152400" cy="152400"/>
            <a:chOff x="1776" y="1344"/>
            <a:chExt cx="96" cy="96"/>
          </a:xfrm>
        </p:grpSpPr>
        <p:sp>
          <p:nvSpPr>
            <p:cNvPr id="627814" name="Rectangle 10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15" name="Line 10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16" name="Line 10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817" name="Line 105"/>
          <p:cNvSpPr>
            <a:spLocks noChangeShapeType="1"/>
          </p:cNvSpPr>
          <p:nvPr/>
        </p:nvSpPr>
        <p:spPr bwMode="auto">
          <a:xfrm>
            <a:off x="8458200" y="190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7818" name="Group 106"/>
          <p:cNvGrpSpPr>
            <a:grpSpLocks/>
          </p:cNvGrpSpPr>
          <p:nvPr/>
        </p:nvGrpSpPr>
        <p:grpSpPr bwMode="auto">
          <a:xfrm>
            <a:off x="8534400" y="1981200"/>
            <a:ext cx="152400" cy="152400"/>
            <a:chOff x="1776" y="1344"/>
            <a:chExt cx="96" cy="96"/>
          </a:xfrm>
        </p:grpSpPr>
        <p:sp>
          <p:nvSpPr>
            <p:cNvPr id="627819" name="Rectangle 10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20" name="Line 10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21" name="Line 10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22" name="Group 110"/>
          <p:cNvGrpSpPr>
            <a:grpSpLocks/>
          </p:cNvGrpSpPr>
          <p:nvPr/>
        </p:nvGrpSpPr>
        <p:grpSpPr bwMode="auto">
          <a:xfrm>
            <a:off x="9144000" y="4343400"/>
            <a:ext cx="152400" cy="152400"/>
            <a:chOff x="1776" y="1344"/>
            <a:chExt cx="96" cy="96"/>
          </a:xfrm>
        </p:grpSpPr>
        <p:sp>
          <p:nvSpPr>
            <p:cNvPr id="627823" name="Rectangle 11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24" name="Line 11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25" name="Line 11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26" name="Group 114"/>
          <p:cNvGrpSpPr>
            <a:grpSpLocks/>
          </p:cNvGrpSpPr>
          <p:nvPr/>
        </p:nvGrpSpPr>
        <p:grpSpPr bwMode="auto">
          <a:xfrm>
            <a:off x="8610600" y="3810000"/>
            <a:ext cx="152400" cy="152400"/>
            <a:chOff x="1776" y="1344"/>
            <a:chExt cx="96" cy="96"/>
          </a:xfrm>
        </p:grpSpPr>
        <p:sp>
          <p:nvSpPr>
            <p:cNvPr id="627827" name="Rectangle 11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28" name="Line 11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29" name="Line 11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830" name="Rectangle 118"/>
          <p:cNvSpPr>
            <a:spLocks noChangeArrowheads="1"/>
          </p:cNvSpPr>
          <p:nvPr/>
        </p:nvSpPr>
        <p:spPr bwMode="auto">
          <a:xfrm>
            <a:off x="9067800" y="3200400"/>
            <a:ext cx="304800" cy="381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7831" name="Group 119"/>
          <p:cNvGrpSpPr>
            <a:grpSpLocks/>
          </p:cNvGrpSpPr>
          <p:nvPr/>
        </p:nvGrpSpPr>
        <p:grpSpPr bwMode="auto">
          <a:xfrm>
            <a:off x="9144000" y="3276600"/>
            <a:ext cx="152400" cy="152400"/>
            <a:chOff x="1776" y="1344"/>
            <a:chExt cx="96" cy="96"/>
          </a:xfrm>
        </p:grpSpPr>
        <p:sp>
          <p:nvSpPr>
            <p:cNvPr id="627832" name="Rectangle 12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33" name="Line 12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34" name="Line 12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35" name="Group 123"/>
          <p:cNvGrpSpPr>
            <a:grpSpLocks/>
          </p:cNvGrpSpPr>
          <p:nvPr/>
        </p:nvGrpSpPr>
        <p:grpSpPr bwMode="auto">
          <a:xfrm>
            <a:off x="4572000" y="5334000"/>
            <a:ext cx="152400" cy="152400"/>
            <a:chOff x="1776" y="1344"/>
            <a:chExt cx="96" cy="96"/>
          </a:xfrm>
        </p:grpSpPr>
        <p:sp>
          <p:nvSpPr>
            <p:cNvPr id="627836" name="Rectangle 12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37" name="Line 12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38" name="Line 12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39" name="Group 127"/>
          <p:cNvGrpSpPr>
            <a:grpSpLocks/>
          </p:cNvGrpSpPr>
          <p:nvPr/>
        </p:nvGrpSpPr>
        <p:grpSpPr bwMode="auto">
          <a:xfrm>
            <a:off x="4572000" y="5029200"/>
            <a:ext cx="152400" cy="152400"/>
            <a:chOff x="1776" y="1344"/>
            <a:chExt cx="96" cy="96"/>
          </a:xfrm>
        </p:grpSpPr>
        <p:sp>
          <p:nvSpPr>
            <p:cNvPr id="627840" name="Rectangle 12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41" name="Line 12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42" name="Line 13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43" name="Group 131"/>
          <p:cNvGrpSpPr>
            <a:grpSpLocks/>
          </p:cNvGrpSpPr>
          <p:nvPr/>
        </p:nvGrpSpPr>
        <p:grpSpPr bwMode="auto">
          <a:xfrm>
            <a:off x="5257800" y="4876800"/>
            <a:ext cx="152400" cy="152400"/>
            <a:chOff x="1776" y="1344"/>
            <a:chExt cx="96" cy="96"/>
          </a:xfrm>
        </p:grpSpPr>
        <p:sp>
          <p:nvSpPr>
            <p:cNvPr id="627844" name="Rectangle 13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45" name="Line 13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46" name="Line 13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47" name="Group 135"/>
          <p:cNvGrpSpPr>
            <a:grpSpLocks/>
          </p:cNvGrpSpPr>
          <p:nvPr/>
        </p:nvGrpSpPr>
        <p:grpSpPr bwMode="auto">
          <a:xfrm>
            <a:off x="4648200" y="3810000"/>
            <a:ext cx="152400" cy="152400"/>
            <a:chOff x="1776" y="1344"/>
            <a:chExt cx="96" cy="96"/>
          </a:xfrm>
        </p:grpSpPr>
        <p:sp>
          <p:nvSpPr>
            <p:cNvPr id="627848" name="Rectangle 13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49" name="Line 13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50" name="Line 13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51" name="Group 139"/>
          <p:cNvGrpSpPr>
            <a:grpSpLocks/>
          </p:cNvGrpSpPr>
          <p:nvPr/>
        </p:nvGrpSpPr>
        <p:grpSpPr bwMode="auto">
          <a:xfrm>
            <a:off x="4572000" y="2286000"/>
            <a:ext cx="152400" cy="152400"/>
            <a:chOff x="1776" y="1344"/>
            <a:chExt cx="96" cy="96"/>
          </a:xfrm>
        </p:grpSpPr>
        <p:sp>
          <p:nvSpPr>
            <p:cNvPr id="627852" name="Rectangle 14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53" name="Line 14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54" name="Line 14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55" name="Group 143"/>
          <p:cNvGrpSpPr>
            <a:grpSpLocks/>
          </p:cNvGrpSpPr>
          <p:nvPr/>
        </p:nvGrpSpPr>
        <p:grpSpPr bwMode="auto">
          <a:xfrm>
            <a:off x="4572000" y="2590800"/>
            <a:ext cx="152400" cy="152400"/>
            <a:chOff x="1776" y="1344"/>
            <a:chExt cx="96" cy="96"/>
          </a:xfrm>
        </p:grpSpPr>
        <p:sp>
          <p:nvSpPr>
            <p:cNvPr id="627856" name="Rectangle 14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57" name="Line 14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58" name="Line 14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59" name="Group 147"/>
          <p:cNvGrpSpPr>
            <a:grpSpLocks/>
          </p:cNvGrpSpPr>
          <p:nvPr/>
        </p:nvGrpSpPr>
        <p:grpSpPr bwMode="auto">
          <a:xfrm>
            <a:off x="4572000" y="2895600"/>
            <a:ext cx="152400" cy="152400"/>
            <a:chOff x="1776" y="1344"/>
            <a:chExt cx="96" cy="96"/>
          </a:xfrm>
        </p:grpSpPr>
        <p:sp>
          <p:nvSpPr>
            <p:cNvPr id="627860" name="Rectangle 14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61" name="Line 14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62" name="Line 15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63" name="Group 151"/>
          <p:cNvGrpSpPr>
            <a:grpSpLocks/>
          </p:cNvGrpSpPr>
          <p:nvPr/>
        </p:nvGrpSpPr>
        <p:grpSpPr bwMode="auto">
          <a:xfrm>
            <a:off x="5257800" y="2590800"/>
            <a:ext cx="152400" cy="152400"/>
            <a:chOff x="1776" y="1344"/>
            <a:chExt cx="96" cy="96"/>
          </a:xfrm>
        </p:grpSpPr>
        <p:sp>
          <p:nvSpPr>
            <p:cNvPr id="627864" name="Rectangle 15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65" name="Line 15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66" name="Line 15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67" name="Group 155"/>
          <p:cNvGrpSpPr>
            <a:grpSpLocks/>
          </p:cNvGrpSpPr>
          <p:nvPr/>
        </p:nvGrpSpPr>
        <p:grpSpPr bwMode="auto">
          <a:xfrm>
            <a:off x="5257800" y="2895600"/>
            <a:ext cx="152400" cy="152400"/>
            <a:chOff x="1776" y="1344"/>
            <a:chExt cx="96" cy="96"/>
          </a:xfrm>
        </p:grpSpPr>
        <p:sp>
          <p:nvSpPr>
            <p:cNvPr id="627868" name="Rectangle 15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69" name="Line 15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870" name="Line 15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871" name="Text Box 159"/>
          <p:cNvSpPr txBox="1">
            <a:spLocks noChangeArrowheads="1"/>
          </p:cNvSpPr>
          <p:nvPr/>
        </p:nvSpPr>
        <p:spPr bwMode="auto">
          <a:xfrm>
            <a:off x="6324601" y="1644650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With silicided </a:t>
            </a:r>
            <a:b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diffusion</a:t>
            </a:r>
          </a:p>
        </p:txBody>
      </p:sp>
      <p:sp>
        <p:nvSpPr>
          <p:cNvPr id="627872" name="Text Box 160"/>
          <p:cNvSpPr txBox="1">
            <a:spLocks noChangeArrowheads="1"/>
          </p:cNvSpPr>
          <p:nvPr/>
        </p:nvSpPr>
        <p:spPr bwMode="auto">
          <a:xfrm>
            <a:off x="2362200" y="1644650"/>
            <a:ext cx="12779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With same</a:t>
            </a:r>
            <a:b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diffusion</a:t>
            </a:r>
            <a:b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27873" name="Object 161"/>
          <p:cNvGraphicFramePr>
            <a:graphicFrameLocks noChangeAspect="1"/>
          </p:cNvGraphicFramePr>
          <p:nvPr/>
        </p:nvGraphicFramePr>
        <p:xfrm>
          <a:off x="1524000" y="3048000"/>
          <a:ext cx="24384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4" imgW="1864440" imgH="1975320" progId="Visio.Drawing.6">
                  <p:embed/>
                </p:oleObj>
              </mc:Choice>
              <mc:Fallback>
                <p:oleObj name="VISIO" r:id="rId4" imgW="1864440" imgH="197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24384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35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111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Standard Cells</a:t>
            </a:r>
          </a:p>
        </p:txBody>
      </p:sp>
      <p:sp>
        <p:nvSpPr>
          <p:cNvPr id="13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BD6F-9AFD-491D-B242-5840B07D4C7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3886200" y="2043113"/>
            <a:ext cx="1600200" cy="1295400"/>
          </a:xfrm>
          <a:prstGeom prst="rect">
            <a:avLst/>
          </a:prstGeom>
          <a:solidFill>
            <a:srgbClr val="A686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886200" y="4405313"/>
            <a:ext cx="1371600" cy="1295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4343400" y="1966913"/>
            <a:ext cx="152400" cy="381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3733800" y="1585913"/>
            <a:ext cx="19050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3733800" y="5395913"/>
            <a:ext cx="1905000" cy="7620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4038600" y="3871913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4343400" y="3871913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746" name="Group 10"/>
          <p:cNvGrpSpPr>
            <a:grpSpLocks/>
          </p:cNvGrpSpPr>
          <p:nvPr/>
        </p:nvGrpSpPr>
        <p:grpSpPr bwMode="auto">
          <a:xfrm>
            <a:off x="3962400" y="1662113"/>
            <a:ext cx="152400" cy="152400"/>
            <a:chOff x="1776" y="1344"/>
            <a:chExt cx="96" cy="96"/>
          </a:xfrm>
        </p:grpSpPr>
        <p:sp>
          <p:nvSpPr>
            <p:cNvPr id="628747" name="Rectangle 1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8" name="Line 1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49" name="Line 1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50" name="Group 14"/>
          <p:cNvGrpSpPr>
            <a:grpSpLocks/>
          </p:cNvGrpSpPr>
          <p:nvPr/>
        </p:nvGrpSpPr>
        <p:grpSpPr bwMode="auto">
          <a:xfrm>
            <a:off x="4343400" y="1662113"/>
            <a:ext cx="152400" cy="152400"/>
            <a:chOff x="1776" y="1344"/>
            <a:chExt cx="96" cy="96"/>
          </a:xfrm>
        </p:grpSpPr>
        <p:sp>
          <p:nvSpPr>
            <p:cNvPr id="628751" name="Rectangle 1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4724400" y="1662113"/>
            <a:ext cx="152400" cy="152400"/>
            <a:chOff x="1776" y="1344"/>
            <a:chExt cx="96" cy="96"/>
          </a:xfrm>
        </p:grpSpPr>
        <p:sp>
          <p:nvSpPr>
            <p:cNvPr id="628755" name="Rectangle 1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58" name="Group 22"/>
          <p:cNvGrpSpPr>
            <a:grpSpLocks/>
          </p:cNvGrpSpPr>
          <p:nvPr/>
        </p:nvGrpSpPr>
        <p:grpSpPr bwMode="auto">
          <a:xfrm>
            <a:off x="4038600" y="5929313"/>
            <a:ext cx="152400" cy="152400"/>
            <a:chOff x="1776" y="1344"/>
            <a:chExt cx="96" cy="96"/>
          </a:xfrm>
        </p:grpSpPr>
        <p:sp>
          <p:nvSpPr>
            <p:cNvPr id="628759" name="Rectangle 2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0" name="Line 2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61" name="Line 2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4376738" y="5929313"/>
            <a:ext cx="152400" cy="152400"/>
            <a:chOff x="1776" y="1344"/>
            <a:chExt cx="96" cy="96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4" name="Line 2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65" name="Line 2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66" name="Group 30"/>
          <p:cNvGrpSpPr>
            <a:grpSpLocks/>
          </p:cNvGrpSpPr>
          <p:nvPr/>
        </p:nvGrpSpPr>
        <p:grpSpPr bwMode="auto">
          <a:xfrm>
            <a:off x="4724400" y="5929313"/>
            <a:ext cx="152400" cy="152400"/>
            <a:chOff x="1776" y="1344"/>
            <a:chExt cx="96" cy="96"/>
          </a:xfrm>
        </p:grpSpPr>
        <p:sp>
          <p:nvSpPr>
            <p:cNvPr id="628767" name="Rectangle 3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70" name="Group 34"/>
          <p:cNvGrpSpPr>
            <a:grpSpLocks/>
          </p:cNvGrpSpPr>
          <p:nvPr/>
        </p:nvGrpSpPr>
        <p:grpSpPr bwMode="auto">
          <a:xfrm>
            <a:off x="4038600" y="2119313"/>
            <a:ext cx="152400" cy="152400"/>
            <a:chOff x="1776" y="1344"/>
            <a:chExt cx="96" cy="96"/>
          </a:xfrm>
        </p:grpSpPr>
        <p:sp>
          <p:nvSpPr>
            <p:cNvPr id="628771" name="Rectangle 3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3810000" y="3567113"/>
            <a:ext cx="109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A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8775" name="Rectangle 39"/>
          <p:cNvSpPr>
            <a:spLocks noChangeArrowheads="1"/>
          </p:cNvSpPr>
          <p:nvPr/>
        </p:nvSpPr>
        <p:spPr bwMode="auto">
          <a:xfrm>
            <a:off x="5181600" y="4481513"/>
            <a:ext cx="2805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8776" name="Group 40"/>
          <p:cNvGrpSpPr>
            <a:grpSpLocks/>
          </p:cNvGrpSpPr>
          <p:nvPr/>
        </p:nvGrpSpPr>
        <p:grpSpPr bwMode="auto">
          <a:xfrm>
            <a:off x="5257810" y="1814513"/>
            <a:ext cx="334963" cy="296862"/>
            <a:chOff x="3745" y="1296"/>
            <a:chExt cx="211" cy="187"/>
          </a:xfrm>
        </p:grpSpPr>
        <p:sp>
          <p:nvSpPr>
            <p:cNvPr id="628777" name="Rectangle 41"/>
            <p:cNvSpPr>
              <a:spLocks noChangeArrowheads="1"/>
            </p:cNvSpPr>
            <p:nvPr/>
          </p:nvSpPr>
          <p:spPr bwMode="auto">
            <a:xfrm>
              <a:off x="3745" y="1296"/>
              <a:ext cx="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3813" y="1347"/>
              <a:ext cx="1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</p:grpSp>
      <p:sp>
        <p:nvSpPr>
          <p:cNvPr id="628779" name="Rectangle 43"/>
          <p:cNvSpPr>
            <a:spLocks noChangeArrowheads="1"/>
          </p:cNvSpPr>
          <p:nvPr/>
        </p:nvSpPr>
        <p:spPr bwMode="auto">
          <a:xfrm>
            <a:off x="5257801" y="5700713"/>
            <a:ext cx="34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8780" name="Rectangle 44"/>
          <p:cNvSpPr>
            <a:spLocks noChangeArrowheads="1"/>
          </p:cNvSpPr>
          <p:nvPr/>
        </p:nvSpPr>
        <p:spPr bwMode="auto">
          <a:xfrm>
            <a:off x="3962400" y="2347913"/>
            <a:ext cx="304800" cy="914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1" name="Rectangle 45"/>
          <p:cNvSpPr>
            <a:spLocks noChangeArrowheads="1"/>
          </p:cNvSpPr>
          <p:nvPr/>
        </p:nvSpPr>
        <p:spPr bwMode="auto">
          <a:xfrm>
            <a:off x="3962400" y="4481513"/>
            <a:ext cx="304800" cy="12192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3962400" y="3871913"/>
            <a:ext cx="381000" cy="304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4876800" y="4405313"/>
            <a:ext cx="304800" cy="6096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4" name="Rectangle 48"/>
          <p:cNvSpPr>
            <a:spLocks noChangeArrowheads="1"/>
          </p:cNvSpPr>
          <p:nvPr/>
        </p:nvSpPr>
        <p:spPr bwMode="auto">
          <a:xfrm>
            <a:off x="3733800" y="1738314"/>
            <a:ext cx="1905000" cy="426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3657600" y="1433513"/>
            <a:ext cx="2057400" cy="2590800"/>
          </a:xfrm>
          <a:prstGeom prst="rect">
            <a:avLst/>
          </a:prstGeom>
          <a:noFill/>
          <a:ln w="12700">
            <a:solidFill>
              <a:srgbClr val="A686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786" name="Group 50"/>
          <p:cNvGrpSpPr>
            <a:grpSpLocks/>
          </p:cNvGrpSpPr>
          <p:nvPr/>
        </p:nvGrpSpPr>
        <p:grpSpPr bwMode="auto">
          <a:xfrm>
            <a:off x="4038600" y="5472113"/>
            <a:ext cx="152400" cy="152400"/>
            <a:chOff x="1776" y="1344"/>
            <a:chExt cx="96" cy="96"/>
          </a:xfrm>
        </p:grpSpPr>
        <p:sp>
          <p:nvSpPr>
            <p:cNvPr id="628787" name="Rectangle 5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88" name="Line 5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89" name="Line 5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90" name="Group 54"/>
          <p:cNvGrpSpPr>
            <a:grpSpLocks/>
          </p:cNvGrpSpPr>
          <p:nvPr/>
        </p:nvGrpSpPr>
        <p:grpSpPr bwMode="auto">
          <a:xfrm>
            <a:off x="4038600" y="5167313"/>
            <a:ext cx="152400" cy="152400"/>
            <a:chOff x="1776" y="1344"/>
            <a:chExt cx="96" cy="96"/>
          </a:xfrm>
        </p:grpSpPr>
        <p:sp>
          <p:nvSpPr>
            <p:cNvPr id="628791" name="Rectangle 5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2" name="Line 5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93" name="Line 5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94" name="Group 58"/>
          <p:cNvGrpSpPr>
            <a:grpSpLocks/>
          </p:cNvGrpSpPr>
          <p:nvPr/>
        </p:nvGrpSpPr>
        <p:grpSpPr bwMode="auto">
          <a:xfrm>
            <a:off x="4953000" y="4786313"/>
            <a:ext cx="152400" cy="152400"/>
            <a:chOff x="1776" y="1344"/>
            <a:chExt cx="96" cy="96"/>
          </a:xfrm>
        </p:grpSpPr>
        <p:sp>
          <p:nvSpPr>
            <p:cNvPr id="628795" name="Rectangle 5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6" name="Line 6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97" name="Line 6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798" name="Group 62"/>
          <p:cNvGrpSpPr>
            <a:grpSpLocks/>
          </p:cNvGrpSpPr>
          <p:nvPr/>
        </p:nvGrpSpPr>
        <p:grpSpPr bwMode="auto">
          <a:xfrm>
            <a:off x="4114800" y="3948113"/>
            <a:ext cx="152400" cy="152400"/>
            <a:chOff x="1776" y="1344"/>
            <a:chExt cx="96" cy="96"/>
          </a:xfrm>
        </p:grpSpPr>
        <p:sp>
          <p:nvSpPr>
            <p:cNvPr id="628799" name="Rectangle 6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00" name="Line 6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01" name="Line 6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02" name="Group 66"/>
          <p:cNvGrpSpPr>
            <a:grpSpLocks/>
          </p:cNvGrpSpPr>
          <p:nvPr/>
        </p:nvGrpSpPr>
        <p:grpSpPr bwMode="auto">
          <a:xfrm>
            <a:off x="4038600" y="2424113"/>
            <a:ext cx="152400" cy="152400"/>
            <a:chOff x="1776" y="1344"/>
            <a:chExt cx="96" cy="96"/>
          </a:xfrm>
        </p:grpSpPr>
        <p:sp>
          <p:nvSpPr>
            <p:cNvPr id="628803" name="Rectangle 6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05" name="Line 6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06" name="Group 70"/>
          <p:cNvGrpSpPr>
            <a:grpSpLocks/>
          </p:cNvGrpSpPr>
          <p:nvPr/>
        </p:nvGrpSpPr>
        <p:grpSpPr bwMode="auto">
          <a:xfrm>
            <a:off x="4038600" y="2728913"/>
            <a:ext cx="152400" cy="152400"/>
            <a:chOff x="1776" y="1344"/>
            <a:chExt cx="96" cy="96"/>
          </a:xfrm>
        </p:grpSpPr>
        <p:sp>
          <p:nvSpPr>
            <p:cNvPr id="628807" name="Rectangle 7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08" name="Line 7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09" name="Line 7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10" name="Group 74"/>
          <p:cNvGrpSpPr>
            <a:grpSpLocks/>
          </p:cNvGrpSpPr>
          <p:nvPr/>
        </p:nvGrpSpPr>
        <p:grpSpPr bwMode="auto">
          <a:xfrm>
            <a:off x="4038600" y="3033713"/>
            <a:ext cx="152400" cy="152400"/>
            <a:chOff x="1776" y="1344"/>
            <a:chExt cx="96" cy="96"/>
          </a:xfrm>
        </p:grpSpPr>
        <p:sp>
          <p:nvSpPr>
            <p:cNvPr id="628811" name="Rectangle 7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12" name="Line 7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13" name="Line 7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4648200" y="3871913"/>
            <a:ext cx="152400" cy="190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4572000" y="2652713"/>
            <a:ext cx="304800" cy="19812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816" name="Group 80"/>
          <p:cNvGrpSpPr>
            <a:grpSpLocks/>
          </p:cNvGrpSpPr>
          <p:nvPr/>
        </p:nvGrpSpPr>
        <p:grpSpPr bwMode="auto">
          <a:xfrm>
            <a:off x="4648200" y="2728913"/>
            <a:ext cx="152400" cy="152400"/>
            <a:chOff x="1776" y="1344"/>
            <a:chExt cx="96" cy="96"/>
          </a:xfrm>
        </p:grpSpPr>
        <p:sp>
          <p:nvSpPr>
            <p:cNvPr id="628817" name="Rectangle 8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18" name="Line 8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20" name="Group 84"/>
          <p:cNvGrpSpPr>
            <a:grpSpLocks/>
          </p:cNvGrpSpPr>
          <p:nvPr/>
        </p:nvGrpSpPr>
        <p:grpSpPr bwMode="auto">
          <a:xfrm>
            <a:off x="4648200" y="3033713"/>
            <a:ext cx="152400" cy="152400"/>
            <a:chOff x="1776" y="1344"/>
            <a:chExt cx="96" cy="96"/>
          </a:xfrm>
        </p:grpSpPr>
        <p:sp>
          <p:nvSpPr>
            <p:cNvPr id="628821" name="Rectangle 8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23" name="Line 8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824" name="Rectangle 88"/>
          <p:cNvSpPr>
            <a:spLocks noChangeArrowheads="1"/>
          </p:cNvSpPr>
          <p:nvPr/>
        </p:nvSpPr>
        <p:spPr bwMode="auto">
          <a:xfrm>
            <a:off x="4648200" y="3871913"/>
            <a:ext cx="457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825" name="Rectangle 89"/>
          <p:cNvSpPr>
            <a:spLocks noChangeArrowheads="1"/>
          </p:cNvSpPr>
          <p:nvPr/>
        </p:nvSpPr>
        <p:spPr bwMode="auto">
          <a:xfrm>
            <a:off x="4953000" y="1966913"/>
            <a:ext cx="152400" cy="205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826" name="Rectangle 90"/>
          <p:cNvSpPr>
            <a:spLocks noChangeArrowheads="1"/>
          </p:cNvSpPr>
          <p:nvPr/>
        </p:nvSpPr>
        <p:spPr bwMode="auto">
          <a:xfrm>
            <a:off x="4800600" y="3871913"/>
            <a:ext cx="533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827" name="Rectangle 91"/>
          <p:cNvSpPr>
            <a:spLocks noChangeArrowheads="1"/>
          </p:cNvSpPr>
          <p:nvPr/>
        </p:nvSpPr>
        <p:spPr bwMode="auto">
          <a:xfrm>
            <a:off x="5029200" y="3871913"/>
            <a:ext cx="381000" cy="304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828" name="Group 92"/>
          <p:cNvGrpSpPr>
            <a:grpSpLocks/>
          </p:cNvGrpSpPr>
          <p:nvPr/>
        </p:nvGrpSpPr>
        <p:grpSpPr bwMode="auto">
          <a:xfrm>
            <a:off x="5105400" y="3948113"/>
            <a:ext cx="152400" cy="152400"/>
            <a:chOff x="1776" y="1344"/>
            <a:chExt cx="96" cy="96"/>
          </a:xfrm>
        </p:grpSpPr>
        <p:sp>
          <p:nvSpPr>
            <p:cNvPr id="628829" name="Rectangle 9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30" name="Line 9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31" name="Line 9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32" name="Group 96"/>
          <p:cNvGrpSpPr>
            <a:grpSpLocks/>
          </p:cNvGrpSpPr>
          <p:nvPr/>
        </p:nvGrpSpPr>
        <p:grpSpPr bwMode="auto">
          <a:xfrm>
            <a:off x="5257800" y="2119313"/>
            <a:ext cx="152400" cy="152400"/>
            <a:chOff x="1776" y="1344"/>
            <a:chExt cx="96" cy="96"/>
          </a:xfrm>
        </p:grpSpPr>
        <p:sp>
          <p:nvSpPr>
            <p:cNvPr id="628833" name="Rectangle 9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34" name="Line 9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35" name="Line 9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836" name="Rectangle 100"/>
          <p:cNvSpPr>
            <a:spLocks noChangeArrowheads="1"/>
          </p:cNvSpPr>
          <p:nvPr/>
        </p:nvSpPr>
        <p:spPr bwMode="auto">
          <a:xfrm>
            <a:off x="5181600" y="2347913"/>
            <a:ext cx="304800" cy="914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837" name="Group 101"/>
          <p:cNvGrpSpPr>
            <a:grpSpLocks/>
          </p:cNvGrpSpPr>
          <p:nvPr/>
        </p:nvGrpSpPr>
        <p:grpSpPr bwMode="auto">
          <a:xfrm>
            <a:off x="5257800" y="2424113"/>
            <a:ext cx="152400" cy="152400"/>
            <a:chOff x="1776" y="1344"/>
            <a:chExt cx="96" cy="96"/>
          </a:xfrm>
        </p:grpSpPr>
        <p:sp>
          <p:nvSpPr>
            <p:cNvPr id="628838" name="Rectangle 10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39" name="Line 10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40" name="Line 10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41" name="Group 105"/>
          <p:cNvGrpSpPr>
            <a:grpSpLocks/>
          </p:cNvGrpSpPr>
          <p:nvPr/>
        </p:nvGrpSpPr>
        <p:grpSpPr bwMode="auto">
          <a:xfrm>
            <a:off x="5257800" y="2728913"/>
            <a:ext cx="152400" cy="152400"/>
            <a:chOff x="1776" y="1344"/>
            <a:chExt cx="96" cy="96"/>
          </a:xfrm>
        </p:grpSpPr>
        <p:sp>
          <p:nvSpPr>
            <p:cNvPr id="628842" name="Rectangle 10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43" name="Line 10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44" name="Line 10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45" name="Group 109"/>
          <p:cNvGrpSpPr>
            <a:grpSpLocks/>
          </p:cNvGrpSpPr>
          <p:nvPr/>
        </p:nvGrpSpPr>
        <p:grpSpPr bwMode="auto">
          <a:xfrm>
            <a:off x="5257800" y="3033713"/>
            <a:ext cx="152400" cy="152400"/>
            <a:chOff x="1776" y="1344"/>
            <a:chExt cx="96" cy="96"/>
          </a:xfrm>
        </p:grpSpPr>
        <p:sp>
          <p:nvSpPr>
            <p:cNvPr id="628846" name="Rectangle 11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47" name="Line 11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48" name="Line 11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849" name="Rectangle 113"/>
          <p:cNvSpPr>
            <a:spLocks noChangeArrowheads="1"/>
          </p:cNvSpPr>
          <p:nvPr/>
        </p:nvSpPr>
        <p:spPr bwMode="auto">
          <a:xfrm>
            <a:off x="5334000" y="3567113"/>
            <a:ext cx="1009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B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8850" name="Group 114"/>
          <p:cNvGrpSpPr>
            <a:grpSpLocks/>
          </p:cNvGrpSpPr>
          <p:nvPr/>
        </p:nvGrpSpPr>
        <p:grpSpPr bwMode="auto">
          <a:xfrm>
            <a:off x="5105400" y="5929313"/>
            <a:ext cx="152400" cy="152400"/>
            <a:chOff x="1776" y="1344"/>
            <a:chExt cx="96" cy="96"/>
          </a:xfrm>
        </p:grpSpPr>
        <p:sp>
          <p:nvSpPr>
            <p:cNvPr id="628851" name="Rectangle 11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52" name="Line 11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53" name="Line 11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54" name="Group 118"/>
          <p:cNvGrpSpPr>
            <a:grpSpLocks/>
          </p:cNvGrpSpPr>
          <p:nvPr/>
        </p:nvGrpSpPr>
        <p:grpSpPr bwMode="auto">
          <a:xfrm>
            <a:off x="5105400" y="1662113"/>
            <a:ext cx="152400" cy="152400"/>
            <a:chOff x="1776" y="1344"/>
            <a:chExt cx="96" cy="96"/>
          </a:xfrm>
        </p:grpSpPr>
        <p:sp>
          <p:nvSpPr>
            <p:cNvPr id="628855" name="Rectangle 11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solidFill>
              <a:srgbClr val="2562B3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56" name="Line 12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57" name="Line 12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58" name="Group 122"/>
          <p:cNvGrpSpPr>
            <a:grpSpLocks/>
          </p:cNvGrpSpPr>
          <p:nvPr/>
        </p:nvGrpSpPr>
        <p:grpSpPr bwMode="auto">
          <a:xfrm>
            <a:off x="4953000" y="4481513"/>
            <a:ext cx="152400" cy="152400"/>
            <a:chOff x="1776" y="1344"/>
            <a:chExt cx="96" cy="96"/>
          </a:xfrm>
        </p:grpSpPr>
        <p:sp>
          <p:nvSpPr>
            <p:cNvPr id="628859" name="Rectangle 12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60" name="Line 12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62" name="Group 126"/>
          <p:cNvGrpSpPr>
            <a:grpSpLocks/>
          </p:cNvGrpSpPr>
          <p:nvPr/>
        </p:nvGrpSpPr>
        <p:grpSpPr bwMode="auto">
          <a:xfrm>
            <a:off x="4038600" y="4862513"/>
            <a:ext cx="152400" cy="152400"/>
            <a:chOff x="1776" y="1344"/>
            <a:chExt cx="96" cy="96"/>
          </a:xfrm>
        </p:grpSpPr>
        <p:sp>
          <p:nvSpPr>
            <p:cNvPr id="628863" name="Rectangle 12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64" name="Line 12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65" name="Line 12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866" name="Group 130"/>
          <p:cNvGrpSpPr>
            <a:grpSpLocks/>
          </p:cNvGrpSpPr>
          <p:nvPr/>
        </p:nvGrpSpPr>
        <p:grpSpPr bwMode="auto">
          <a:xfrm>
            <a:off x="4038600" y="4557713"/>
            <a:ext cx="152400" cy="152400"/>
            <a:chOff x="1776" y="1344"/>
            <a:chExt cx="96" cy="96"/>
          </a:xfrm>
        </p:grpSpPr>
        <p:sp>
          <p:nvSpPr>
            <p:cNvPr id="628867" name="Rectangle 13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68" name="Line 13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869" name="Line 13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870" name="Text Box 134"/>
          <p:cNvSpPr txBox="1">
            <a:spLocks noChangeArrowheads="1"/>
          </p:cNvSpPr>
          <p:nvPr/>
        </p:nvSpPr>
        <p:spPr bwMode="auto">
          <a:xfrm>
            <a:off x="6308726" y="1709738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2-input NAND gate</a:t>
            </a:r>
          </a:p>
        </p:txBody>
      </p:sp>
      <p:graphicFrame>
        <p:nvGraphicFramePr>
          <p:cNvPr id="628871" name="Object 135"/>
          <p:cNvGraphicFramePr>
            <a:graphicFrameLocks noChangeAspect="1"/>
          </p:cNvGraphicFramePr>
          <p:nvPr/>
        </p:nvGraphicFramePr>
        <p:xfrm>
          <a:off x="6916739" y="2195513"/>
          <a:ext cx="306863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4" imgW="2308320" imgH="2637000" progId="Visio.Drawing.6">
                  <p:embed/>
                </p:oleObj>
              </mc:Choice>
              <mc:Fallback>
                <p:oleObj name="VISIO" r:id="rId4" imgW="2308320" imgH="263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9" y="2195513"/>
                        <a:ext cx="306863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1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5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01676"/>
          </a:xfrm>
        </p:spPr>
        <p:txBody>
          <a:bodyPr/>
          <a:lstStyle/>
          <a:p>
            <a:r>
              <a:rPr lang="en-US" altLang="en-US" dirty="0"/>
              <a:t>Stick Diagrams</a:t>
            </a:r>
          </a:p>
        </p:txBody>
      </p:sp>
      <p:sp>
        <p:nvSpPr>
          <p:cNvPr id="5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94332" y="6243955"/>
            <a:ext cx="2743200" cy="365125"/>
          </a:xfrm>
        </p:spPr>
        <p:txBody>
          <a:bodyPr/>
          <a:lstStyle/>
          <a:p>
            <a:fld id="{198142AB-DB59-4AAB-AC13-D64AAB5D57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7851332" y="424688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Line 3"/>
          <p:cNvSpPr>
            <a:spLocks noChangeShapeType="1"/>
          </p:cNvSpPr>
          <p:nvPr/>
        </p:nvSpPr>
        <p:spPr bwMode="auto">
          <a:xfrm>
            <a:off x="4117532" y="3027680"/>
            <a:ext cx="990600" cy="0"/>
          </a:xfrm>
          <a:prstGeom prst="line">
            <a:avLst/>
          </a:prstGeom>
          <a:noFill/>
          <a:ln w="38100">
            <a:solidFill>
              <a:srgbClr val="A686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4" name="Line 4"/>
          <p:cNvSpPr>
            <a:spLocks noChangeShapeType="1"/>
          </p:cNvSpPr>
          <p:nvPr/>
        </p:nvSpPr>
        <p:spPr bwMode="auto">
          <a:xfrm>
            <a:off x="4117532" y="401828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838200" y="1127127"/>
            <a:ext cx="5949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</a:rPr>
              <a:t>Contains no dimensions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</a:rPr>
              <a:t>Represents relative positions of transistors</a:t>
            </a:r>
          </a:p>
        </p:txBody>
      </p:sp>
      <p:sp>
        <p:nvSpPr>
          <p:cNvPr id="629767" name="Line 7"/>
          <p:cNvSpPr>
            <a:spLocks noChangeShapeType="1"/>
          </p:cNvSpPr>
          <p:nvPr/>
        </p:nvSpPr>
        <p:spPr bwMode="auto">
          <a:xfrm>
            <a:off x="3812732" y="2341880"/>
            <a:ext cx="1447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8" name="Line 8"/>
          <p:cNvSpPr>
            <a:spLocks noChangeShapeType="1"/>
          </p:cNvSpPr>
          <p:nvPr/>
        </p:nvSpPr>
        <p:spPr bwMode="auto">
          <a:xfrm>
            <a:off x="3812732" y="462788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9" name="Line 9"/>
          <p:cNvSpPr>
            <a:spLocks noChangeShapeType="1"/>
          </p:cNvSpPr>
          <p:nvPr/>
        </p:nvSpPr>
        <p:spPr bwMode="auto">
          <a:xfrm>
            <a:off x="4574732" y="2799080"/>
            <a:ext cx="0" cy="1447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0" name="Line 10"/>
          <p:cNvSpPr>
            <a:spLocks noChangeShapeType="1"/>
          </p:cNvSpPr>
          <p:nvPr/>
        </p:nvSpPr>
        <p:spPr bwMode="auto">
          <a:xfrm>
            <a:off x="4193732" y="2341880"/>
            <a:ext cx="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1" name="Line 11"/>
          <p:cNvSpPr>
            <a:spLocks noChangeShapeType="1"/>
          </p:cNvSpPr>
          <p:nvPr/>
        </p:nvSpPr>
        <p:spPr bwMode="auto">
          <a:xfrm>
            <a:off x="4193732" y="401828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2" name="Line 12"/>
          <p:cNvSpPr>
            <a:spLocks noChangeShapeType="1"/>
          </p:cNvSpPr>
          <p:nvPr/>
        </p:nvSpPr>
        <p:spPr bwMode="auto">
          <a:xfrm>
            <a:off x="4117532" y="2951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3" name="Line 13"/>
          <p:cNvSpPr>
            <a:spLocks noChangeShapeType="1"/>
          </p:cNvSpPr>
          <p:nvPr/>
        </p:nvSpPr>
        <p:spPr bwMode="auto">
          <a:xfrm flipH="1">
            <a:off x="4117532" y="2951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4" name="Line 14"/>
          <p:cNvSpPr>
            <a:spLocks noChangeShapeType="1"/>
          </p:cNvSpPr>
          <p:nvPr/>
        </p:nvSpPr>
        <p:spPr bwMode="auto">
          <a:xfrm>
            <a:off x="4117532" y="39420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5" name="Line 15"/>
          <p:cNvSpPr>
            <a:spLocks noChangeShapeType="1"/>
          </p:cNvSpPr>
          <p:nvPr/>
        </p:nvSpPr>
        <p:spPr bwMode="auto">
          <a:xfrm flipH="1">
            <a:off x="4117532" y="39420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6" name="Line 16"/>
          <p:cNvSpPr>
            <a:spLocks noChangeShapeType="1"/>
          </p:cNvSpPr>
          <p:nvPr/>
        </p:nvSpPr>
        <p:spPr bwMode="auto">
          <a:xfrm>
            <a:off x="4955732" y="3027680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7" name="Line 17"/>
          <p:cNvSpPr>
            <a:spLocks noChangeShapeType="1"/>
          </p:cNvSpPr>
          <p:nvPr/>
        </p:nvSpPr>
        <p:spPr bwMode="auto">
          <a:xfrm>
            <a:off x="4879532" y="2951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8" name="Line 18"/>
          <p:cNvSpPr>
            <a:spLocks noChangeShapeType="1"/>
          </p:cNvSpPr>
          <p:nvPr/>
        </p:nvSpPr>
        <p:spPr bwMode="auto">
          <a:xfrm flipH="1">
            <a:off x="4879532" y="2951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9" name="Line 19"/>
          <p:cNvSpPr>
            <a:spLocks noChangeShapeType="1"/>
          </p:cNvSpPr>
          <p:nvPr/>
        </p:nvSpPr>
        <p:spPr bwMode="auto">
          <a:xfrm>
            <a:off x="4879532" y="39420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 flipH="1">
            <a:off x="4879532" y="39420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1" name="Rectangle 21"/>
          <p:cNvSpPr>
            <a:spLocks noChangeArrowheads="1"/>
          </p:cNvSpPr>
          <p:nvPr/>
        </p:nvSpPr>
        <p:spPr bwMode="auto">
          <a:xfrm>
            <a:off x="4498532" y="4323080"/>
            <a:ext cx="144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9782" name="Rectangle 22"/>
          <p:cNvSpPr>
            <a:spLocks noChangeArrowheads="1"/>
          </p:cNvSpPr>
          <p:nvPr/>
        </p:nvSpPr>
        <p:spPr bwMode="auto">
          <a:xfrm>
            <a:off x="5031932" y="3484880"/>
            <a:ext cx="2805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9783" name="Group 23"/>
          <p:cNvGrpSpPr>
            <a:grpSpLocks/>
          </p:cNvGrpSpPr>
          <p:nvPr/>
        </p:nvGrpSpPr>
        <p:grpSpPr bwMode="auto">
          <a:xfrm>
            <a:off x="3431742" y="2265681"/>
            <a:ext cx="334963" cy="296863"/>
            <a:chOff x="3745" y="1296"/>
            <a:chExt cx="211" cy="187"/>
          </a:xfrm>
        </p:grpSpPr>
        <p:sp>
          <p:nvSpPr>
            <p:cNvPr id="629784" name="Rectangle 24"/>
            <p:cNvSpPr>
              <a:spLocks noChangeArrowheads="1"/>
            </p:cNvSpPr>
            <p:nvPr/>
          </p:nvSpPr>
          <p:spPr bwMode="auto">
            <a:xfrm>
              <a:off x="3745" y="1296"/>
              <a:ext cx="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  <p:sp>
          <p:nvSpPr>
            <p:cNvPr id="629785" name="Rectangle 25"/>
            <p:cNvSpPr>
              <a:spLocks noChangeArrowheads="1"/>
            </p:cNvSpPr>
            <p:nvPr/>
          </p:nvSpPr>
          <p:spPr bwMode="auto">
            <a:xfrm>
              <a:off x="3813" y="1347"/>
              <a:ext cx="1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</p:grpSp>
      <p:sp>
        <p:nvSpPr>
          <p:cNvPr id="629786" name="Rectangle 26"/>
          <p:cNvSpPr>
            <a:spLocks noChangeArrowheads="1"/>
          </p:cNvSpPr>
          <p:nvPr/>
        </p:nvSpPr>
        <p:spPr bwMode="auto">
          <a:xfrm>
            <a:off x="3279333" y="4551680"/>
            <a:ext cx="34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9787" name="Text Box 27"/>
          <p:cNvSpPr txBox="1">
            <a:spLocks noChangeArrowheads="1"/>
          </p:cNvSpPr>
          <p:nvPr/>
        </p:nvSpPr>
        <p:spPr bwMode="auto">
          <a:xfrm>
            <a:off x="2120457" y="2541906"/>
            <a:ext cx="99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Inverter</a:t>
            </a:r>
          </a:p>
        </p:txBody>
      </p:sp>
      <p:sp>
        <p:nvSpPr>
          <p:cNvPr id="629788" name="Line 28"/>
          <p:cNvSpPr>
            <a:spLocks noChangeShapeType="1"/>
          </p:cNvSpPr>
          <p:nvPr/>
        </p:nvSpPr>
        <p:spPr bwMode="auto">
          <a:xfrm>
            <a:off x="8384732" y="2646680"/>
            <a:ext cx="533400" cy="0"/>
          </a:xfrm>
          <a:prstGeom prst="line">
            <a:avLst/>
          </a:prstGeom>
          <a:noFill/>
          <a:ln w="38100">
            <a:solidFill>
              <a:srgbClr val="A686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9" name="Line 29"/>
          <p:cNvSpPr>
            <a:spLocks noChangeShapeType="1"/>
          </p:cNvSpPr>
          <p:nvPr/>
        </p:nvSpPr>
        <p:spPr bwMode="auto">
          <a:xfrm>
            <a:off x="7622732" y="2341880"/>
            <a:ext cx="1371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0" name="Line 30"/>
          <p:cNvSpPr>
            <a:spLocks noChangeShapeType="1"/>
          </p:cNvSpPr>
          <p:nvPr/>
        </p:nvSpPr>
        <p:spPr bwMode="auto">
          <a:xfrm>
            <a:off x="7622732" y="4627880"/>
            <a:ext cx="1447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1" name="Line 31"/>
          <p:cNvSpPr>
            <a:spLocks noChangeShapeType="1"/>
          </p:cNvSpPr>
          <p:nvPr/>
        </p:nvSpPr>
        <p:spPr bwMode="auto">
          <a:xfrm>
            <a:off x="7927532" y="234188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2" name="Line 32"/>
          <p:cNvSpPr>
            <a:spLocks noChangeShapeType="1"/>
          </p:cNvSpPr>
          <p:nvPr/>
        </p:nvSpPr>
        <p:spPr bwMode="auto">
          <a:xfrm>
            <a:off x="7927532" y="424688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3" name="Line 33"/>
          <p:cNvSpPr>
            <a:spLocks noChangeShapeType="1"/>
          </p:cNvSpPr>
          <p:nvPr/>
        </p:nvSpPr>
        <p:spPr bwMode="auto">
          <a:xfrm>
            <a:off x="7851332" y="41706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4" name="Line 34"/>
          <p:cNvSpPr>
            <a:spLocks noChangeShapeType="1"/>
          </p:cNvSpPr>
          <p:nvPr/>
        </p:nvSpPr>
        <p:spPr bwMode="auto">
          <a:xfrm flipH="1">
            <a:off x="7851332" y="41706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5" name="Line 35"/>
          <p:cNvSpPr>
            <a:spLocks noChangeShapeType="1"/>
          </p:cNvSpPr>
          <p:nvPr/>
        </p:nvSpPr>
        <p:spPr bwMode="auto">
          <a:xfrm>
            <a:off x="8841932" y="295148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6" name="Line 36"/>
          <p:cNvSpPr>
            <a:spLocks noChangeShapeType="1"/>
          </p:cNvSpPr>
          <p:nvPr/>
        </p:nvSpPr>
        <p:spPr bwMode="auto">
          <a:xfrm>
            <a:off x="8765732" y="41706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7" name="Line 37"/>
          <p:cNvSpPr>
            <a:spLocks noChangeShapeType="1"/>
          </p:cNvSpPr>
          <p:nvPr/>
        </p:nvSpPr>
        <p:spPr bwMode="auto">
          <a:xfrm flipH="1">
            <a:off x="8765732" y="41706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8" name="Rectangle 38"/>
          <p:cNvSpPr>
            <a:spLocks noChangeArrowheads="1"/>
          </p:cNvSpPr>
          <p:nvPr/>
        </p:nvSpPr>
        <p:spPr bwMode="auto">
          <a:xfrm>
            <a:off x="8156132" y="4399280"/>
            <a:ext cx="152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A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9799" name="Rectangle 39"/>
          <p:cNvSpPr>
            <a:spLocks noChangeArrowheads="1"/>
          </p:cNvSpPr>
          <p:nvPr/>
        </p:nvSpPr>
        <p:spPr bwMode="auto">
          <a:xfrm>
            <a:off x="8918132" y="3484880"/>
            <a:ext cx="2805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>
              <a:solidFill>
                <a:srgbClr val="0000B6"/>
              </a:solidFill>
            </a:endParaRPr>
          </a:p>
        </p:txBody>
      </p:sp>
      <p:grpSp>
        <p:nvGrpSpPr>
          <p:cNvPr id="629800" name="Group 40"/>
          <p:cNvGrpSpPr>
            <a:grpSpLocks/>
          </p:cNvGrpSpPr>
          <p:nvPr/>
        </p:nvGrpSpPr>
        <p:grpSpPr bwMode="auto">
          <a:xfrm>
            <a:off x="7241742" y="2265681"/>
            <a:ext cx="334963" cy="296863"/>
            <a:chOff x="3745" y="1296"/>
            <a:chExt cx="211" cy="187"/>
          </a:xfrm>
        </p:grpSpPr>
        <p:sp>
          <p:nvSpPr>
            <p:cNvPr id="629801" name="Rectangle 41"/>
            <p:cNvSpPr>
              <a:spLocks noChangeArrowheads="1"/>
            </p:cNvSpPr>
            <p:nvPr/>
          </p:nvSpPr>
          <p:spPr bwMode="auto">
            <a:xfrm>
              <a:off x="3745" y="1296"/>
              <a:ext cx="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  <p:sp>
          <p:nvSpPr>
            <p:cNvPr id="629802" name="Rectangle 42"/>
            <p:cNvSpPr>
              <a:spLocks noChangeArrowheads="1"/>
            </p:cNvSpPr>
            <p:nvPr/>
          </p:nvSpPr>
          <p:spPr bwMode="auto">
            <a:xfrm>
              <a:off x="3813" y="1347"/>
              <a:ext cx="1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>
                <a:solidFill>
                  <a:srgbClr val="0000B6"/>
                </a:solidFill>
              </a:endParaRPr>
            </a:p>
          </p:txBody>
        </p:sp>
      </p:grpSp>
      <p:sp>
        <p:nvSpPr>
          <p:cNvPr id="629803" name="Rectangle 43"/>
          <p:cNvSpPr>
            <a:spLocks noChangeArrowheads="1"/>
          </p:cNvSpPr>
          <p:nvPr/>
        </p:nvSpPr>
        <p:spPr bwMode="auto">
          <a:xfrm>
            <a:off x="7165533" y="4551680"/>
            <a:ext cx="34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9804" name="Line 44"/>
          <p:cNvSpPr>
            <a:spLocks noChangeShapeType="1"/>
          </p:cNvSpPr>
          <p:nvPr/>
        </p:nvSpPr>
        <p:spPr bwMode="auto">
          <a:xfrm>
            <a:off x="7851332" y="2646680"/>
            <a:ext cx="533400" cy="0"/>
          </a:xfrm>
          <a:prstGeom prst="line">
            <a:avLst/>
          </a:prstGeom>
          <a:noFill/>
          <a:ln w="38100">
            <a:solidFill>
              <a:srgbClr val="A686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5" name="Line 45"/>
          <p:cNvSpPr>
            <a:spLocks noChangeShapeType="1"/>
          </p:cNvSpPr>
          <p:nvPr/>
        </p:nvSpPr>
        <p:spPr bwMode="auto">
          <a:xfrm>
            <a:off x="8232332" y="2494280"/>
            <a:ext cx="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6" name="Line 46"/>
          <p:cNvSpPr>
            <a:spLocks noChangeShapeType="1"/>
          </p:cNvSpPr>
          <p:nvPr/>
        </p:nvSpPr>
        <p:spPr bwMode="auto">
          <a:xfrm>
            <a:off x="8537132" y="2494280"/>
            <a:ext cx="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7" name="Line 47"/>
          <p:cNvSpPr>
            <a:spLocks noChangeShapeType="1"/>
          </p:cNvSpPr>
          <p:nvPr/>
        </p:nvSpPr>
        <p:spPr bwMode="auto">
          <a:xfrm>
            <a:off x="78513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8" name="Line 48"/>
          <p:cNvSpPr>
            <a:spLocks noChangeShapeType="1"/>
          </p:cNvSpPr>
          <p:nvPr/>
        </p:nvSpPr>
        <p:spPr bwMode="auto">
          <a:xfrm flipH="1">
            <a:off x="78513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9" name="Line 49"/>
          <p:cNvSpPr>
            <a:spLocks noChangeShapeType="1"/>
          </p:cNvSpPr>
          <p:nvPr/>
        </p:nvSpPr>
        <p:spPr bwMode="auto">
          <a:xfrm>
            <a:off x="83085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0" name="Line 50"/>
          <p:cNvSpPr>
            <a:spLocks noChangeShapeType="1"/>
          </p:cNvSpPr>
          <p:nvPr/>
        </p:nvSpPr>
        <p:spPr bwMode="auto">
          <a:xfrm flipH="1">
            <a:off x="83085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87657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2" name="Line 52"/>
          <p:cNvSpPr>
            <a:spLocks noChangeShapeType="1"/>
          </p:cNvSpPr>
          <p:nvPr/>
        </p:nvSpPr>
        <p:spPr bwMode="auto">
          <a:xfrm flipH="1">
            <a:off x="8765732" y="257048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3" name="Line 53"/>
          <p:cNvSpPr>
            <a:spLocks noChangeShapeType="1"/>
          </p:cNvSpPr>
          <p:nvPr/>
        </p:nvSpPr>
        <p:spPr bwMode="auto">
          <a:xfrm>
            <a:off x="8384732" y="295148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4" name="Line 54"/>
          <p:cNvSpPr>
            <a:spLocks noChangeShapeType="1"/>
          </p:cNvSpPr>
          <p:nvPr/>
        </p:nvSpPr>
        <p:spPr bwMode="auto">
          <a:xfrm>
            <a:off x="8384732" y="264668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5" name="Rectangle 55"/>
          <p:cNvSpPr>
            <a:spLocks noChangeArrowheads="1"/>
          </p:cNvSpPr>
          <p:nvPr/>
        </p:nvSpPr>
        <p:spPr bwMode="auto">
          <a:xfrm>
            <a:off x="8460932" y="4399280"/>
            <a:ext cx="152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B</a:t>
            </a:r>
            <a:endParaRPr lang="en-US" altLang="en-US" sz="1400">
              <a:solidFill>
                <a:srgbClr val="0000B6"/>
              </a:solidFill>
            </a:endParaRPr>
          </a:p>
        </p:txBody>
      </p:sp>
      <p:sp>
        <p:nvSpPr>
          <p:cNvPr id="629816" name="Text Box 56"/>
          <p:cNvSpPr txBox="1">
            <a:spLocks noChangeArrowheads="1"/>
          </p:cNvSpPr>
          <p:nvPr/>
        </p:nvSpPr>
        <p:spPr bwMode="auto">
          <a:xfrm>
            <a:off x="6124131" y="2688455"/>
            <a:ext cx="1033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NAND2</a:t>
            </a:r>
          </a:p>
        </p:txBody>
      </p:sp>
      <p:sp>
        <p:nvSpPr>
          <p:cNvPr id="629817" name="Line 57"/>
          <p:cNvSpPr>
            <a:spLocks noChangeShapeType="1"/>
          </p:cNvSpPr>
          <p:nvPr/>
        </p:nvSpPr>
        <p:spPr bwMode="auto">
          <a:xfrm>
            <a:off x="8841932" y="234188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nimBg="1"/>
      <p:bldP spid="629788" grpId="0" animBg="1"/>
      <p:bldP spid="629789" grpId="0" animBg="1"/>
      <p:bldP spid="629790" grpId="0" animBg="1"/>
      <p:bldP spid="629791" grpId="0" animBg="1"/>
      <p:bldP spid="629792" grpId="0" animBg="1"/>
      <p:bldP spid="629793" grpId="0" animBg="1"/>
      <p:bldP spid="629794" grpId="0" animBg="1"/>
      <p:bldP spid="629795" grpId="0" animBg="1"/>
      <p:bldP spid="629796" grpId="0" animBg="1"/>
      <p:bldP spid="629797" grpId="0" animBg="1"/>
      <p:bldP spid="629798" grpId="0"/>
      <p:bldP spid="629799" grpId="0"/>
      <p:bldP spid="629803" grpId="0"/>
      <p:bldP spid="629804" grpId="0" animBg="1"/>
      <p:bldP spid="629805" grpId="0" animBg="1"/>
      <p:bldP spid="629806" grpId="0" animBg="1"/>
      <p:bldP spid="629807" grpId="0" animBg="1"/>
      <p:bldP spid="629808" grpId="0" animBg="1"/>
      <p:bldP spid="629809" grpId="0" animBg="1"/>
      <p:bldP spid="629810" grpId="0" animBg="1"/>
      <p:bldP spid="629811" grpId="0" animBg="1"/>
      <p:bldP spid="629812" grpId="0" animBg="1"/>
      <p:bldP spid="629813" grpId="0" animBg="1"/>
      <p:bldP spid="629814" grpId="0" animBg="1"/>
      <p:bldP spid="629815" grpId="0"/>
      <p:bldP spid="6298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02422"/>
          </a:xfrm>
        </p:spPr>
        <p:txBody>
          <a:bodyPr/>
          <a:lstStyle/>
          <a:p>
            <a:r>
              <a:rPr lang="en-US" altLang="en-US" dirty="0"/>
              <a:t>Stick Diagrams</a:t>
            </a:r>
          </a:p>
        </p:txBody>
      </p:sp>
      <p:sp>
        <p:nvSpPr>
          <p:cNvPr id="1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0033-6D22-41AE-BEE6-07C663DDF73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2773363" y="373380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grpSp>
        <p:nvGrpSpPr>
          <p:cNvPr id="630788" name="Group 4"/>
          <p:cNvGrpSpPr>
            <a:grpSpLocks/>
          </p:cNvGrpSpPr>
          <p:nvPr/>
        </p:nvGrpSpPr>
        <p:grpSpPr bwMode="auto">
          <a:xfrm>
            <a:off x="2849563" y="1752600"/>
            <a:ext cx="533400" cy="762000"/>
            <a:chOff x="2928" y="1584"/>
            <a:chExt cx="336" cy="480"/>
          </a:xfrm>
        </p:grpSpPr>
        <p:sp>
          <p:nvSpPr>
            <p:cNvPr id="630789" name="Line 5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0" name="Line 6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1" name="Line 7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2" name="Line 8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3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4" name="Line 10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5" name="Line 11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6" name="Oval 12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0797" name="Group 13"/>
          <p:cNvGrpSpPr>
            <a:grpSpLocks/>
          </p:cNvGrpSpPr>
          <p:nvPr/>
        </p:nvGrpSpPr>
        <p:grpSpPr bwMode="auto">
          <a:xfrm>
            <a:off x="2849563" y="4267200"/>
            <a:ext cx="533400" cy="762000"/>
            <a:chOff x="1008" y="2880"/>
            <a:chExt cx="336" cy="480"/>
          </a:xfrm>
        </p:grpSpPr>
        <p:grpSp>
          <p:nvGrpSpPr>
            <p:cNvPr id="630798" name="Group 1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630799" name="Line 1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0" name="Line 1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1" name="Line 1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2" name="Line 1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3" name="Line 1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4" name="Line 2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805" name="Line 2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0806" name="Group 22"/>
          <p:cNvGrpSpPr>
            <a:grpSpLocks/>
          </p:cNvGrpSpPr>
          <p:nvPr/>
        </p:nvGrpSpPr>
        <p:grpSpPr bwMode="auto">
          <a:xfrm flipH="1">
            <a:off x="3840163" y="4267200"/>
            <a:ext cx="533400" cy="762000"/>
            <a:chOff x="1008" y="2880"/>
            <a:chExt cx="336" cy="480"/>
          </a:xfrm>
        </p:grpSpPr>
        <p:grpSp>
          <p:nvGrpSpPr>
            <p:cNvPr id="630807" name="Group 23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630808" name="Line 2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09" name="Line 2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10" name="Line 2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11" name="Line 2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12" name="Line 2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13" name="Line 2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814" name="Line 30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0815" name="Line 31"/>
          <p:cNvSpPr>
            <a:spLocks noChangeShapeType="1"/>
          </p:cNvSpPr>
          <p:nvPr/>
        </p:nvSpPr>
        <p:spPr bwMode="auto">
          <a:xfrm>
            <a:off x="3382963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16" name="Line 32"/>
          <p:cNvSpPr>
            <a:spLocks noChangeShapeType="1"/>
          </p:cNvSpPr>
          <p:nvPr/>
        </p:nvSpPr>
        <p:spPr bwMode="auto">
          <a:xfrm>
            <a:off x="3382963" y="4267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0817" name="Group 33"/>
          <p:cNvGrpSpPr>
            <a:grpSpLocks/>
          </p:cNvGrpSpPr>
          <p:nvPr/>
        </p:nvGrpSpPr>
        <p:grpSpPr bwMode="auto">
          <a:xfrm>
            <a:off x="3078163" y="3505200"/>
            <a:ext cx="533400" cy="762000"/>
            <a:chOff x="1008" y="2880"/>
            <a:chExt cx="336" cy="480"/>
          </a:xfrm>
        </p:grpSpPr>
        <p:grpSp>
          <p:nvGrpSpPr>
            <p:cNvPr id="630818" name="Group 3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630819" name="Line 3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0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1" name="Line 3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2" name="Line 3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3" name="Line 3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4" name="Line 4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825" name="Line 4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0826" name="Group 42"/>
          <p:cNvGrpSpPr>
            <a:grpSpLocks/>
          </p:cNvGrpSpPr>
          <p:nvPr/>
        </p:nvGrpSpPr>
        <p:grpSpPr bwMode="auto">
          <a:xfrm>
            <a:off x="3459163" y="5029200"/>
            <a:ext cx="304800" cy="228600"/>
            <a:chOff x="1584" y="3504"/>
            <a:chExt cx="192" cy="144"/>
          </a:xfrm>
        </p:grpSpPr>
        <p:grpSp>
          <p:nvGrpSpPr>
            <p:cNvPr id="630827" name="Group 43"/>
            <p:cNvGrpSpPr>
              <a:grpSpLocks/>
            </p:cNvGrpSpPr>
            <p:nvPr/>
          </p:nvGrpSpPr>
          <p:grpSpPr bwMode="auto">
            <a:xfrm>
              <a:off x="1584" y="3600"/>
              <a:ext cx="192" cy="48"/>
              <a:chOff x="1200" y="3072"/>
              <a:chExt cx="192" cy="48"/>
            </a:xfrm>
          </p:grpSpPr>
          <p:sp>
            <p:nvSpPr>
              <p:cNvPr id="630828" name="Line 44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29" name="Line 45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830" name="Line 46"/>
            <p:cNvSpPr>
              <a:spLocks noChangeShapeType="1"/>
            </p:cNvSpPr>
            <p:nvPr/>
          </p:nvSpPr>
          <p:spPr bwMode="auto">
            <a:xfrm>
              <a:off x="1680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0831" name="Text Box 47"/>
          <p:cNvSpPr txBox="1">
            <a:spLocks noChangeArrowheads="1"/>
          </p:cNvSpPr>
          <p:nvPr/>
        </p:nvSpPr>
        <p:spPr bwMode="auto">
          <a:xfrm>
            <a:off x="2544763" y="449580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30832" name="Text Box 48"/>
          <p:cNvSpPr txBox="1">
            <a:spLocks noChangeArrowheads="1"/>
          </p:cNvSpPr>
          <p:nvPr/>
        </p:nvSpPr>
        <p:spPr bwMode="auto">
          <a:xfrm>
            <a:off x="4297363" y="449580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grpSp>
        <p:nvGrpSpPr>
          <p:cNvPr id="630833" name="Group 49"/>
          <p:cNvGrpSpPr>
            <a:grpSpLocks/>
          </p:cNvGrpSpPr>
          <p:nvPr/>
        </p:nvGrpSpPr>
        <p:grpSpPr bwMode="auto">
          <a:xfrm>
            <a:off x="2849563" y="2362200"/>
            <a:ext cx="533400" cy="762000"/>
            <a:chOff x="2928" y="1584"/>
            <a:chExt cx="336" cy="480"/>
          </a:xfrm>
        </p:grpSpPr>
        <p:sp>
          <p:nvSpPr>
            <p:cNvPr id="630834" name="Line 50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5" name="Line 51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8" name="Line 54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9" name="Line 55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0" name="Line 56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1" name="Oval 57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0842" name="Group 58"/>
          <p:cNvGrpSpPr>
            <a:grpSpLocks/>
          </p:cNvGrpSpPr>
          <p:nvPr/>
        </p:nvGrpSpPr>
        <p:grpSpPr bwMode="auto">
          <a:xfrm flipH="1">
            <a:off x="3840163" y="2057400"/>
            <a:ext cx="533400" cy="762000"/>
            <a:chOff x="2928" y="1584"/>
            <a:chExt cx="336" cy="480"/>
          </a:xfrm>
        </p:grpSpPr>
        <p:sp>
          <p:nvSpPr>
            <p:cNvPr id="630843" name="Line 59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4" name="Line 60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5" name="Line 61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6" name="Line 62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7" name="Line 63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8" name="Line 64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9" name="Line 65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0" name="Oval 66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0851" name="Line 67"/>
          <p:cNvSpPr>
            <a:spLocks noChangeShapeType="1"/>
          </p:cNvSpPr>
          <p:nvPr/>
        </p:nvSpPr>
        <p:spPr bwMode="auto">
          <a:xfrm>
            <a:off x="3382963" y="3124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2" name="Line 68"/>
          <p:cNvSpPr>
            <a:spLocks noChangeShapeType="1"/>
          </p:cNvSpPr>
          <p:nvPr/>
        </p:nvSpPr>
        <p:spPr bwMode="auto">
          <a:xfrm>
            <a:off x="3840163" y="2743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3" name="Line 69"/>
          <p:cNvSpPr>
            <a:spLocks noChangeShapeType="1"/>
          </p:cNvSpPr>
          <p:nvPr/>
        </p:nvSpPr>
        <p:spPr bwMode="auto">
          <a:xfrm>
            <a:off x="3840163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4" name="Line 70"/>
          <p:cNvSpPr>
            <a:spLocks noChangeShapeType="1"/>
          </p:cNvSpPr>
          <p:nvPr/>
        </p:nvSpPr>
        <p:spPr bwMode="auto">
          <a:xfrm>
            <a:off x="3382963" y="1752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5" name="Line 71"/>
          <p:cNvSpPr>
            <a:spLocks noChangeShapeType="1"/>
          </p:cNvSpPr>
          <p:nvPr/>
        </p:nvSpPr>
        <p:spPr bwMode="auto">
          <a:xfrm>
            <a:off x="3611563" y="1524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6" name="Line 72"/>
          <p:cNvSpPr>
            <a:spLocks noChangeShapeType="1"/>
          </p:cNvSpPr>
          <p:nvPr/>
        </p:nvSpPr>
        <p:spPr bwMode="auto">
          <a:xfrm>
            <a:off x="3459163" y="1524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7" name="Line 73"/>
          <p:cNvSpPr>
            <a:spLocks noChangeShapeType="1"/>
          </p:cNvSpPr>
          <p:nvPr/>
        </p:nvSpPr>
        <p:spPr bwMode="auto">
          <a:xfrm>
            <a:off x="3611563" y="3124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8" name="Line 74"/>
          <p:cNvSpPr>
            <a:spLocks noChangeShapeType="1"/>
          </p:cNvSpPr>
          <p:nvPr/>
        </p:nvSpPr>
        <p:spPr bwMode="auto">
          <a:xfrm>
            <a:off x="3611563" y="3429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59" name="Text Box 75"/>
          <p:cNvSpPr txBox="1">
            <a:spLocks noChangeArrowheads="1"/>
          </p:cNvSpPr>
          <p:nvPr/>
        </p:nvSpPr>
        <p:spPr bwMode="auto">
          <a:xfrm>
            <a:off x="3992564" y="3276600"/>
            <a:ext cx="1630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X = C • (A + B)</a:t>
            </a:r>
          </a:p>
        </p:txBody>
      </p:sp>
      <p:sp>
        <p:nvSpPr>
          <p:cNvPr id="630860" name="Text Box 76"/>
          <p:cNvSpPr txBox="1">
            <a:spLocks noChangeArrowheads="1"/>
          </p:cNvSpPr>
          <p:nvPr/>
        </p:nvSpPr>
        <p:spPr bwMode="auto">
          <a:xfrm>
            <a:off x="2544763" y="251460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30861" name="Text Box 77"/>
          <p:cNvSpPr txBox="1">
            <a:spLocks noChangeArrowheads="1"/>
          </p:cNvSpPr>
          <p:nvPr/>
        </p:nvSpPr>
        <p:spPr bwMode="auto">
          <a:xfrm>
            <a:off x="2544763" y="190500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30862" name="Text Box 78"/>
          <p:cNvSpPr txBox="1">
            <a:spLocks noChangeArrowheads="1"/>
          </p:cNvSpPr>
          <p:nvPr/>
        </p:nvSpPr>
        <p:spPr bwMode="auto">
          <a:xfrm>
            <a:off x="4373563" y="220980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30863" name="Text Box 79"/>
          <p:cNvSpPr txBox="1">
            <a:spLocks noChangeArrowheads="1"/>
          </p:cNvSpPr>
          <p:nvPr/>
        </p:nvSpPr>
        <p:spPr bwMode="auto">
          <a:xfrm>
            <a:off x="3611563" y="3962400"/>
            <a:ext cx="2439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630864" name="Text Box 80"/>
          <p:cNvSpPr txBox="1">
            <a:spLocks noChangeArrowheads="1"/>
          </p:cNvSpPr>
          <p:nvPr/>
        </p:nvSpPr>
        <p:spPr bwMode="auto">
          <a:xfrm>
            <a:off x="3382963" y="2209800"/>
            <a:ext cx="245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08F00"/>
                </a:solidFill>
              </a:rPr>
              <a:t>j</a:t>
            </a:r>
          </a:p>
        </p:txBody>
      </p:sp>
      <p:grpSp>
        <p:nvGrpSpPr>
          <p:cNvPr id="630865" name="Group 81"/>
          <p:cNvGrpSpPr>
            <a:grpSpLocks/>
          </p:cNvGrpSpPr>
          <p:nvPr/>
        </p:nvGrpSpPr>
        <p:grpSpPr bwMode="auto">
          <a:xfrm>
            <a:off x="6659565" y="1752600"/>
            <a:ext cx="3667125" cy="3524250"/>
            <a:chOff x="3216" y="1296"/>
            <a:chExt cx="2310" cy="2220"/>
          </a:xfrm>
        </p:grpSpPr>
        <p:sp>
          <p:nvSpPr>
            <p:cNvPr id="630866" name="Oval 82"/>
            <p:cNvSpPr>
              <a:spLocks noChangeArrowheads="1"/>
            </p:cNvSpPr>
            <p:nvPr/>
          </p:nvSpPr>
          <p:spPr bwMode="auto">
            <a:xfrm>
              <a:off x="3456" y="2256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67" name="Oval 83"/>
            <p:cNvSpPr>
              <a:spLocks noChangeArrowheads="1"/>
            </p:cNvSpPr>
            <p:nvPr/>
          </p:nvSpPr>
          <p:spPr bwMode="auto">
            <a:xfrm>
              <a:off x="5088" y="2256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0868" name="AutoShape 84"/>
            <p:cNvCxnSpPr>
              <a:cxnSpLocks noChangeShapeType="1"/>
              <a:stCxn id="630866" idx="0"/>
              <a:endCxn id="630867" idx="1"/>
            </p:cNvCxnSpPr>
            <p:nvPr/>
          </p:nvCxnSpPr>
          <p:spPr bwMode="auto">
            <a:xfrm rot="5400000" flipV="1">
              <a:off x="4296" y="1464"/>
              <a:ext cx="14" cy="1598"/>
            </a:xfrm>
            <a:prstGeom prst="curvedConnector3">
              <a:avLst>
                <a:gd name="adj1" fmla="val -2171431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0869" name="Oval 85"/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0870" name="AutoShape 86"/>
            <p:cNvCxnSpPr>
              <a:cxnSpLocks noChangeShapeType="1"/>
              <a:stCxn id="630867" idx="5"/>
              <a:endCxn id="630869" idx="5"/>
            </p:cNvCxnSpPr>
            <p:nvPr/>
          </p:nvCxnSpPr>
          <p:spPr bwMode="auto">
            <a:xfrm rot="5400000">
              <a:off x="4522" y="2122"/>
              <a:ext cx="432" cy="864"/>
            </a:xfrm>
            <a:prstGeom prst="curvedConnector3">
              <a:avLst>
                <a:gd name="adj1" fmla="val 86106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871" name="AutoShape 87"/>
            <p:cNvCxnSpPr>
              <a:cxnSpLocks noChangeShapeType="1"/>
              <a:stCxn id="630869" idx="5"/>
              <a:endCxn id="630866" idx="3"/>
            </p:cNvCxnSpPr>
            <p:nvPr/>
          </p:nvCxnSpPr>
          <p:spPr bwMode="auto">
            <a:xfrm rot="16200000" flipV="1">
              <a:off x="3672" y="2136"/>
              <a:ext cx="432" cy="836"/>
            </a:xfrm>
            <a:prstGeom prst="curvedConnector3">
              <a:avLst>
                <a:gd name="adj1" fmla="val 13426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0872" name="Text Box 88"/>
            <p:cNvSpPr txBox="1">
              <a:spLocks noChangeArrowheads="1"/>
            </p:cNvSpPr>
            <p:nvPr/>
          </p:nvSpPr>
          <p:spPr bwMode="auto">
            <a:xfrm>
              <a:off x="4224" y="2736"/>
              <a:ext cx="1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08F00"/>
                  </a:solidFill>
                </a:rPr>
                <a:t>j</a:t>
              </a:r>
            </a:p>
          </p:txBody>
        </p:sp>
        <p:sp>
          <p:nvSpPr>
            <p:cNvPr id="630873" name="Text Box 89"/>
            <p:cNvSpPr txBox="1">
              <a:spLocks noChangeArrowheads="1"/>
            </p:cNvSpPr>
            <p:nvPr/>
          </p:nvSpPr>
          <p:spPr bwMode="auto">
            <a:xfrm>
              <a:off x="5184" y="2160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V</a:t>
              </a:r>
              <a:r>
                <a:rPr lang="en-US" altLang="en-US" sz="2000" baseline="-25000"/>
                <a:t>DD</a:t>
              </a:r>
            </a:p>
          </p:txBody>
        </p:sp>
        <p:sp>
          <p:nvSpPr>
            <p:cNvPr id="630874" name="Text Box 90"/>
            <p:cNvSpPr txBox="1">
              <a:spLocks noChangeArrowheads="1"/>
            </p:cNvSpPr>
            <p:nvPr/>
          </p:nvSpPr>
          <p:spPr bwMode="auto">
            <a:xfrm>
              <a:off x="3216" y="2208"/>
              <a:ext cx="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X</a:t>
              </a:r>
            </a:p>
          </p:txBody>
        </p:sp>
        <p:sp>
          <p:nvSpPr>
            <p:cNvPr id="630875" name="Oval 91"/>
            <p:cNvSpPr>
              <a:spLocks noChangeArrowheads="1"/>
            </p:cNvSpPr>
            <p:nvPr/>
          </p:nvSpPr>
          <p:spPr bwMode="auto">
            <a:xfrm>
              <a:off x="4224" y="1536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76" name="Oval 92"/>
            <p:cNvSpPr>
              <a:spLocks noChangeArrowheads="1"/>
            </p:cNvSpPr>
            <p:nvPr/>
          </p:nvSpPr>
          <p:spPr bwMode="auto">
            <a:xfrm>
              <a:off x="4224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77" name="Oval 93"/>
            <p:cNvSpPr>
              <a:spLocks noChangeArrowheads="1"/>
            </p:cNvSpPr>
            <p:nvPr/>
          </p:nvSpPr>
          <p:spPr bwMode="auto">
            <a:xfrm>
              <a:off x="4224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0878" name="AutoShape 94"/>
            <p:cNvCxnSpPr>
              <a:cxnSpLocks noChangeShapeType="1"/>
              <a:stCxn id="630875" idx="6"/>
              <a:endCxn id="630876" idx="6"/>
            </p:cNvCxnSpPr>
            <p:nvPr/>
          </p:nvCxnSpPr>
          <p:spPr bwMode="auto">
            <a:xfrm>
              <a:off x="4320" y="1584"/>
              <a:ext cx="1" cy="720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879" name="AutoShape 95"/>
            <p:cNvCxnSpPr>
              <a:cxnSpLocks noChangeShapeType="1"/>
              <a:stCxn id="630876" idx="6"/>
              <a:endCxn id="630877" idx="6"/>
            </p:cNvCxnSpPr>
            <p:nvPr/>
          </p:nvCxnSpPr>
          <p:spPr bwMode="auto">
            <a:xfrm>
              <a:off x="4320" y="2304"/>
              <a:ext cx="1" cy="912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880" name="AutoShape 96"/>
            <p:cNvCxnSpPr>
              <a:cxnSpLocks noChangeShapeType="1"/>
              <a:stCxn id="630876" idx="6"/>
              <a:endCxn id="630877" idx="1"/>
            </p:cNvCxnSpPr>
            <p:nvPr/>
          </p:nvCxnSpPr>
          <p:spPr bwMode="auto">
            <a:xfrm flipH="1">
              <a:off x="4238" y="2304"/>
              <a:ext cx="82" cy="878"/>
            </a:xfrm>
            <a:prstGeom prst="curvedConnector4">
              <a:avLst>
                <a:gd name="adj1" fmla="val 273167"/>
                <a:gd name="adj2" fmla="val 98745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0881" name="Text Box 97"/>
            <p:cNvSpPr txBox="1">
              <a:spLocks noChangeArrowheads="1"/>
            </p:cNvSpPr>
            <p:nvPr/>
          </p:nvSpPr>
          <p:spPr bwMode="auto">
            <a:xfrm>
              <a:off x="4176" y="1296"/>
              <a:ext cx="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X</a:t>
              </a:r>
            </a:p>
          </p:txBody>
        </p:sp>
        <p:sp>
          <p:nvSpPr>
            <p:cNvPr id="630882" name="Text Box 98"/>
            <p:cNvSpPr txBox="1">
              <a:spLocks noChangeArrowheads="1"/>
            </p:cNvSpPr>
            <p:nvPr/>
          </p:nvSpPr>
          <p:spPr bwMode="auto">
            <a:xfrm>
              <a:off x="4080" y="2160"/>
              <a:ext cx="1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630883" name="Text Box 99"/>
            <p:cNvSpPr txBox="1">
              <a:spLocks noChangeArrowheads="1"/>
            </p:cNvSpPr>
            <p:nvPr/>
          </p:nvSpPr>
          <p:spPr bwMode="auto">
            <a:xfrm>
              <a:off x="4032" y="3264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GND</a:t>
              </a:r>
            </a:p>
          </p:txBody>
        </p:sp>
        <p:sp>
          <p:nvSpPr>
            <p:cNvPr id="630884" name="Text Box 100"/>
            <p:cNvSpPr txBox="1">
              <a:spLocks noChangeArrowheads="1"/>
            </p:cNvSpPr>
            <p:nvPr/>
          </p:nvSpPr>
          <p:spPr bwMode="auto">
            <a:xfrm>
              <a:off x="4464" y="268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630885" name="Text Box 101"/>
            <p:cNvSpPr txBox="1">
              <a:spLocks noChangeArrowheads="1"/>
            </p:cNvSpPr>
            <p:nvPr/>
          </p:nvSpPr>
          <p:spPr bwMode="auto">
            <a:xfrm>
              <a:off x="3840" y="268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630886" name="Text Box 102"/>
            <p:cNvSpPr txBox="1">
              <a:spLocks noChangeArrowheads="1"/>
            </p:cNvSpPr>
            <p:nvPr/>
          </p:nvSpPr>
          <p:spPr bwMode="auto">
            <a:xfrm>
              <a:off x="4176" y="1728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</a:p>
          </p:txBody>
        </p:sp>
        <p:sp>
          <p:nvSpPr>
            <p:cNvPr id="630887" name="Text Box 103"/>
            <p:cNvSpPr txBox="1">
              <a:spLocks noChangeArrowheads="1"/>
            </p:cNvSpPr>
            <p:nvPr/>
          </p:nvSpPr>
          <p:spPr bwMode="auto">
            <a:xfrm>
              <a:off x="4848" y="1344"/>
              <a:ext cx="4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08F00"/>
                  </a:solidFill>
                </a:rPr>
                <a:t>PUN</a:t>
              </a:r>
            </a:p>
          </p:txBody>
        </p:sp>
        <p:sp>
          <p:nvSpPr>
            <p:cNvPr id="630888" name="Text Box 104"/>
            <p:cNvSpPr txBox="1">
              <a:spLocks noChangeArrowheads="1"/>
            </p:cNvSpPr>
            <p:nvPr/>
          </p:nvSpPr>
          <p:spPr bwMode="auto">
            <a:xfrm>
              <a:off x="4848" y="3120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hlink"/>
                  </a:solidFill>
                </a:rPr>
                <a:t>PDN</a:t>
              </a:r>
            </a:p>
          </p:txBody>
        </p:sp>
      </p:grpSp>
      <p:sp>
        <p:nvSpPr>
          <p:cNvPr id="630889" name="Text Box 105"/>
          <p:cNvSpPr txBox="1">
            <a:spLocks noChangeArrowheads="1"/>
          </p:cNvSpPr>
          <p:nvPr/>
        </p:nvSpPr>
        <p:spPr bwMode="auto">
          <a:xfrm>
            <a:off x="4754563" y="495300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30890" name="Text Box 106"/>
          <p:cNvSpPr txBox="1">
            <a:spLocks noChangeArrowheads="1"/>
          </p:cNvSpPr>
          <p:nvPr/>
        </p:nvSpPr>
        <p:spPr bwMode="auto">
          <a:xfrm>
            <a:off x="4754563" y="518160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30891" name="Text Box 107"/>
          <p:cNvSpPr txBox="1">
            <a:spLocks noChangeArrowheads="1"/>
          </p:cNvSpPr>
          <p:nvPr/>
        </p:nvSpPr>
        <p:spPr bwMode="auto">
          <a:xfrm>
            <a:off x="4754563" y="541020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30892" name="AutoShape 108"/>
          <p:cNvSpPr>
            <a:spLocks noChangeArrowheads="1"/>
          </p:cNvSpPr>
          <p:nvPr/>
        </p:nvSpPr>
        <p:spPr bwMode="auto">
          <a:xfrm>
            <a:off x="5821363" y="5181600"/>
            <a:ext cx="457200" cy="533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893" name="AutoShape 109"/>
          <p:cNvSpPr>
            <a:spLocks noChangeArrowheads="1"/>
          </p:cNvSpPr>
          <p:nvPr/>
        </p:nvSpPr>
        <p:spPr bwMode="auto">
          <a:xfrm flipH="1">
            <a:off x="5364163" y="5105400"/>
            <a:ext cx="457200" cy="381000"/>
          </a:xfrm>
          <a:prstGeom prst="moon">
            <a:avLst>
              <a:gd name="adj" fmla="val 7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894" name="Line 110"/>
          <p:cNvSpPr>
            <a:spLocks noChangeShapeType="1"/>
          </p:cNvSpPr>
          <p:nvPr/>
        </p:nvSpPr>
        <p:spPr bwMode="auto">
          <a:xfrm>
            <a:off x="5135563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95" name="Line 111"/>
          <p:cNvSpPr>
            <a:spLocks noChangeShapeType="1"/>
          </p:cNvSpPr>
          <p:nvPr/>
        </p:nvSpPr>
        <p:spPr bwMode="auto">
          <a:xfrm>
            <a:off x="5135563" y="5410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96" name="Line 112"/>
          <p:cNvSpPr>
            <a:spLocks noChangeShapeType="1"/>
          </p:cNvSpPr>
          <p:nvPr/>
        </p:nvSpPr>
        <p:spPr bwMode="auto">
          <a:xfrm>
            <a:off x="5135563" y="5638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97" name="Line 113"/>
          <p:cNvSpPr>
            <a:spLocks noChangeShapeType="1"/>
          </p:cNvSpPr>
          <p:nvPr/>
        </p:nvSpPr>
        <p:spPr bwMode="auto">
          <a:xfrm>
            <a:off x="6430963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98" name="Oval 114"/>
          <p:cNvSpPr>
            <a:spLocks noChangeArrowheads="1"/>
          </p:cNvSpPr>
          <p:nvPr/>
        </p:nvSpPr>
        <p:spPr bwMode="auto">
          <a:xfrm>
            <a:off x="6278563" y="5410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899" name="Text Box 115"/>
          <p:cNvSpPr txBox="1">
            <a:spLocks noChangeArrowheads="1"/>
          </p:cNvSpPr>
          <p:nvPr/>
        </p:nvSpPr>
        <p:spPr bwMode="auto">
          <a:xfrm>
            <a:off x="6049964" y="1679575"/>
            <a:ext cx="1292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Logic Graph</a:t>
            </a:r>
          </a:p>
        </p:txBody>
      </p:sp>
      <p:sp>
        <p:nvSpPr>
          <p:cNvPr id="630900" name="Line 116"/>
          <p:cNvSpPr>
            <a:spLocks noChangeShapeType="1"/>
          </p:cNvSpPr>
          <p:nvPr/>
        </p:nvSpPr>
        <p:spPr bwMode="auto">
          <a:xfrm>
            <a:off x="4525963" y="3276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Versions of C </a:t>
            </a:r>
            <a:r>
              <a:rPr lang="en-US" altLang="en-US" b="0" dirty="0">
                <a:latin typeface="Arial" panose="020B0604020202020204" pitchFamily="34" charset="0"/>
              </a:rPr>
              <a:t>•</a:t>
            </a:r>
            <a:r>
              <a:rPr lang="en-US" altLang="en-US" dirty="0"/>
              <a:t> (A + B)</a:t>
            </a: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5A5-59C8-47A5-B5DD-1E84BA54287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4664075" y="3581400"/>
            <a:ext cx="3177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X</a:t>
            </a:r>
          </a:p>
        </p:txBody>
      </p:sp>
      <p:sp>
        <p:nvSpPr>
          <p:cNvPr id="632836" name="Rectangle 4" descr="Dotted diamond"/>
          <p:cNvSpPr>
            <a:spLocks noChangeArrowheads="1"/>
          </p:cNvSpPr>
          <p:nvPr/>
        </p:nvSpPr>
        <p:spPr bwMode="auto">
          <a:xfrm>
            <a:off x="33686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7" name="Rectangle 5" descr="Dotted diamond"/>
          <p:cNvSpPr>
            <a:spLocks noChangeArrowheads="1"/>
          </p:cNvSpPr>
          <p:nvPr/>
        </p:nvSpPr>
        <p:spPr bwMode="auto">
          <a:xfrm>
            <a:off x="42830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8" name="Rectangle 6" descr="Dotted diamond"/>
          <p:cNvSpPr>
            <a:spLocks noChangeArrowheads="1"/>
          </p:cNvSpPr>
          <p:nvPr/>
        </p:nvSpPr>
        <p:spPr bwMode="auto">
          <a:xfrm>
            <a:off x="51974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9" name="Rectangle 7"/>
          <p:cNvSpPr>
            <a:spLocks noChangeArrowheads="1"/>
          </p:cNvSpPr>
          <p:nvPr/>
        </p:nvSpPr>
        <p:spPr bwMode="auto">
          <a:xfrm>
            <a:off x="2987675" y="4114800"/>
            <a:ext cx="1752600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2911475" y="3429000"/>
            <a:ext cx="2667000" cy="76200"/>
          </a:xfrm>
          <a:prstGeom prst="rect">
            <a:avLst/>
          </a:prstGeom>
          <a:solidFill>
            <a:srgbClr val="F08F00">
              <a:alpha val="50000"/>
            </a:srgbClr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4130675" y="205740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3216275" y="205740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5045075" y="205740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2987675" y="41148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5" name="Rectangle 13"/>
          <p:cNvSpPr>
            <a:spLocks noChangeArrowheads="1"/>
          </p:cNvSpPr>
          <p:nvPr/>
        </p:nvSpPr>
        <p:spPr bwMode="auto">
          <a:xfrm>
            <a:off x="5502275" y="41148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4664075" y="3429000"/>
            <a:ext cx="76200" cy="762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7" name="Rectangle 15"/>
          <p:cNvSpPr>
            <a:spLocks noChangeArrowheads="1"/>
          </p:cNvSpPr>
          <p:nvPr/>
        </p:nvSpPr>
        <p:spPr bwMode="auto">
          <a:xfrm>
            <a:off x="4892675" y="4114800"/>
            <a:ext cx="685800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4892675" y="41148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49" name="Rectangle 17"/>
          <p:cNvSpPr>
            <a:spLocks noChangeArrowheads="1"/>
          </p:cNvSpPr>
          <p:nvPr/>
        </p:nvSpPr>
        <p:spPr bwMode="auto">
          <a:xfrm>
            <a:off x="3825875" y="41148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0" name="Rectangle 18"/>
          <p:cNvSpPr>
            <a:spLocks noChangeArrowheads="1"/>
          </p:cNvSpPr>
          <p:nvPr/>
        </p:nvSpPr>
        <p:spPr bwMode="auto">
          <a:xfrm>
            <a:off x="3825875" y="4419600"/>
            <a:ext cx="1143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2911475" y="31242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5502275" y="31242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3" name="Rectangle 21"/>
          <p:cNvSpPr>
            <a:spLocks noChangeArrowheads="1"/>
          </p:cNvSpPr>
          <p:nvPr/>
        </p:nvSpPr>
        <p:spPr bwMode="auto">
          <a:xfrm>
            <a:off x="4054475" y="3124200"/>
            <a:ext cx="1524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4" name="Rectangle 22"/>
          <p:cNvSpPr>
            <a:spLocks noChangeArrowheads="1"/>
          </p:cNvSpPr>
          <p:nvPr/>
        </p:nvSpPr>
        <p:spPr bwMode="auto">
          <a:xfrm>
            <a:off x="2911475" y="3124200"/>
            <a:ext cx="762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5" name="Rectangle 23" descr="Dotted diamond"/>
          <p:cNvSpPr>
            <a:spLocks noChangeArrowheads="1"/>
          </p:cNvSpPr>
          <p:nvPr/>
        </p:nvSpPr>
        <p:spPr bwMode="auto">
          <a:xfrm>
            <a:off x="3597275" y="3124200"/>
            <a:ext cx="533400" cy="76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6" name="Rectangle 24" descr="Dotted diamond"/>
          <p:cNvSpPr>
            <a:spLocks noChangeArrowheads="1"/>
          </p:cNvSpPr>
          <p:nvPr/>
        </p:nvSpPr>
        <p:spPr bwMode="auto">
          <a:xfrm>
            <a:off x="71024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7" name="Rectangle 25" descr="Dotted diamond"/>
          <p:cNvSpPr>
            <a:spLocks noChangeArrowheads="1"/>
          </p:cNvSpPr>
          <p:nvPr/>
        </p:nvSpPr>
        <p:spPr bwMode="auto">
          <a:xfrm>
            <a:off x="79406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8" name="Rectangle 26" descr="Dotted diamond"/>
          <p:cNvSpPr>
            <a:spLocks noChangeArrowheads="1"/>
          </p:cNvSpPr>
          <p:nvPr/>
        </p:nvSpPr>
        <p:spPr bwMode="auto">
          <a:xfrm>
            <a:off x="8778875" y="2514600"/>
            <a:ext cx="76200" cy="27432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6797675" y="4114800"/>
            <a:ext cx="2438400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6797675" y="3429000"/>
            <a:ext cx="2362200" cy="76200"/>
          </a:xfrm>
          <a:prstGeom prst="rect">
            <a:avLst/>
          </a:prstGeom>
          <a:solidFill>
            <a:srgbClr val="F08F00">
              <a:alpha val="50000"/>
            </a:srgbClr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1" name="Text Box 29"/>
          <p:cNvSpPr txBox="1">
            <a:spLocks noChangeArrowheads="1"/>
          </p:cNvSpPr>
          <p:nvPr/>
        </p:nvSpPr>
        <p:spPr bwMode="auto">
          <a:xfrm>
            <a:off x="6950075" y="205740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32862" name="Text Box 30"/>
          <p:cNvSpPr txBox="1">
            <a:spLocks noChangeArrowheads="1"/>
          </p:cNvSpPr>
          <p:nvPr/>
        </p:nvSpPr>
        <p:spPr bwMode="auto">
          <a:xfrm>
            <a:off x="7788275" y="205740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32863" name="Text Box 31"/>
          <p:cNvSpPr txBox="1">
            <a:spLocks noChangeArrowheads="1"/>
          </p:cNvSpPr>
          <p:nvPr/>
        </p:nvSpPr>
        <p:spPr bwMode="auto">
          <a:xfrm>
            <a:off x="8626475" y="205740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32864" name="Rectangle 32"/>
          <p:cNvSpPr>
            <a:spLocks noChangeArrowheads="1"/>
          </p:cNvSpPr>
          <p:nvPr/>
        </p:nvSpPr>
        <p:spPr bwMode="auto">
          <a:xfrm>
            <a:off x="7483475" y="41148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6797675" y="38100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6797675" y="3810000"/>
            <a:ext cx="1524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8245475" y="38100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9083675" y="3733800"/>
            <a:ext cx="76200" cy="457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8474075" y="3733800"/>
            <a:ext cx="6858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474075" y="34290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6797675" y="28194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9083675" y="28194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73" name="Text Box 41"/>
          <p:cNvSpPr txBox="1">
            <a:spLocks noChangeArrowheads="1"/>
          </p:cNvSpPr>
          <p:nvPr/>
        </p:nvSpPr>
        <p:spPr bwMode="auto">
          <a:xfrm>
            <a:off x="9083675" y="3581400"/>
            <a:ext cx="3177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X</a:t>
            </a:r>
          </a:p>
        </p:txBody>
      </p:sp>
      <p:sp>
        <p:nvSpPr>
          <p:cNvPr id="632874" name="Text Box 42"/>
          <p:cNvSpPr txBox="1">
            <a:spLocks noChangeArrowheads="1"/>
          </p:cNvSpPr>
          <p:nvPr/>
        </p:nvSpPr>
        <p:spPr bwMode="auto">
          <a:xfrm>
            <a:off x="9388475" y="2667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</a:p>
        </p:txBody>
      </p:sp>
      <p:sp>
        <p:nvSpPr>
          <p:cNvPr id="632875" name="Text Box 43"/>
          <p:cNvSpPr txBox="1">
            <a:spLocks noChangeArrowheads="1"/>
          </p:cNvSpPr>
          <p:nvPr/>
        </p:nvSpPr>
        <p:spPr bwMode="auto">
          <a:xfrm>
            <a:off x="9312276" y="4572000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GND</a:t>
            </a:r>
          </a:p>
        </p:txBody>
      </p:sp>
      <p:sp>
        <p:nvSpPr>
          <p:cNvPr id="632876" name="Text Box 44"/>
          <p:cNvSpPr txBox="1">
            <a:spLocks noChangeArrowheads="1"/>
          </p:cNvSpPr>
          <p:nvPr/>
        </p:nvSpPr>
        <p:spPr bwMode="auto">
          <a:xfrm>
            <a:off x="2301875" y="2667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</a:p>
        </p:txBody>
      </p:sp>
      <p:sp>
        <p:nvSpPr>
          <p:cNvPr id="632877" name="Text Box 45"/>
          <p:cNvSpPr txBox="1">
            <a:spLocks noChangeArrowheads="1"/>
          </p:cNvSpPr>
          <p:nvPr/>
        </p:nvSpPr>
        <p:spPr bwMode="auto">
          <a:xfrm>
            <a:off x="2225676" y="4572000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GND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2911475" y="4724400"/>
            <a:ext cx="2743200" cy="76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2911475" y="2819400"/>
            <a:ext cx="2590800" cy="76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80" name="Rectangle 48"/>
          <p:cNvSpPr>
            <a:spLocks noChangeArrowheads="1"/>
          </p:cNvSpPr>
          <p:nvPr/>
        </p:nvSpPr>
        <p:spPr bwMode="auto">
          <a:xfrm>
            <a:off x="6645275" y="4724400"/>
            <a:ext cx="2590800" cy="76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81" name="Rectangle 49"/>
          <p:cNvSpPr>
            <a:spLocks noChangeArrowheads="1"/>
          </p:cNvSpPr>
          <p:nvPr/>
        </p:nvSpPr>
        <p:spPr bwMode="auto">
          <a:xfrm>
            <a:off x="6721475" y="2819400"/>
            <a:ext cx="2590800" cy="762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82" name="Rectangle 50"/>
          <p:cNvSpPr>
            <a:spLocks noChangeArrowheads="1"/>
          </p:cNvSpPr>
          <p:nvPr/>
        </p:nvSpPr>
        <p:spPr bwMode="auto">
          <a:xfrm>
            <a:off x="3825875" y="28194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83" name="Line 51"/>
          <p:cNvSpPr>
            <a:spLocks noChangeShapeType="1"/>
          </p:cNvSpPr>
          <p:nvPr/>
        </p:nvSpPr>
        <p:spPr bwMode="auto">
          <a:xfrm>
            <a:off x="4587875" y="636632"/>
            <a:ext cx="2514600" cy="0"/>
          </a:xfrm>
          <a:prstGeom prst="line">
            <a:avLst/>
          </a:prstGeom>
          <a:noFill/>
          <a:ln w="28575">
            <a:solidFill>
              <a:srgbClr val="C66B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826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Multi-Fingered Transistors</a:t>
            </a:r>
          </a:p>
        </p:txBody>
      </p:sp>
      <p:sp>
        <p:nvSpPr>
          <p:cNvPr id="16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D71-7CCD-4E36-AABB-92B22570168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4038600" y="2362200"/>
            <a:ext cx="914400" cy="3352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4038600" y="2362200"/>
            <a:ext cx="304800" cy="3352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005" name="Group 5"/>
          <p:cNvGrpSpPr>
            <a:grpSpLocks/>
          </p:cNvGrpSpPr>
          <p:nvPr/>
        </p:nvGrpSpPr>
        <p:grpSpPr bwMode="auto">
          <a:xfrm>
            <a:off x="4114800" y="5486400"/>
            <a:ext cx="152400" cy="152400"/>
            <a:chOff x="1776" y="1344"/>
            <a:chExt cx="96" cy="96"/>
          </a:xfrm>
        </p:grpSpPr>
        <p:sp>
          <p:nvSpPr>
            <p:cNvPr id="640006" name="Rectangle 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07" name="Line 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08" name="Line 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09" name="Group 9"/>
          <p:cNvGrpSpPr>
            <a:grpSpLocks/>
          </p:cNvGrpSpPr>
          <p:nvPr/>
        </p:nvGrpSpPr>
        <p:grpSpPr bwMode="auto">
          <a:xfrm>
            <a:off x="4114800" y="5181600"/>
            <a:ext cx="152400" cy="152400"/>
            <a:chOff x="1776" y="1344"/>
            <a:chExt cx="96" cy="96"/>
          </a:xfrm>
        </p:grpSpPr>
        <p:sp>
          <p:nvSpPr>
            <p:cNvPr id="640010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11" name="Line 1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2" name="Line 1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13" name="Group 13"/>
          <p:cNvGrpSpPr>
            <a:grpSpLocks/>
          </p:cNvGrpSpPr>
          <p:nvPr/>
        </p:nvGrpSpPr>
        <p:grpSpPr bwMode="auto">
          <a:xfrm>
            <a:off x="4114800" y="4876800"/>
            <a:ext cx="152400" cy="152400"/>
            <a:chOff x="1776" y="1344"/>
            <a:chExt cx="96" cy="96"/>
          </a:xfrm>
        </p:grpSpPr>
        <p:sp>
          <p:nvSpPr>
            <p:cNvPr id="640014" name="Rectangle 1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15" name="Line 1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17" name="Group 17"/>
          <p:cNvGrpSpPr>
            <a:grpSpLocks/>
          </p:cNvGrpSpPr>
          <p:nvPr/>
        </p:nvGrpSpPr>
        <p:grpSpPr bwMode="auto">
          <a:xfrm>
            <a:off x="4114800" y="4572000"/>
            <a:ext cx="152400" cy="152400"/>
            <a:chOff x="1776" y="1344"/>
            <a:chExt cx="96" cy="96"/>
          </a:xfrm>
        </p:grpSpPr>
        <p:sp>
          <p:nvSpPr>
            <p:cNvPr id="640018" name="Rectangle 1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19" name="Line 1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0" name="Line 2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4419600" y="2286000"/>
            <a:ext cx="152400" cy="3505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022" name="Group 22"/>
          <p:cNvGrpSpPr>
            <a:grpSpLocks/>
          </p:cNvGrpSpPr>
          <p:nvPr/>
        </p:nvGrpSpPr>
        <p:grpSpPr bwMode="auto">
          <a:xfrm>
            <a:off x="4114800" y="4267200"/>
            <a:ext cx="152400" cy="152400"/>
            <a:chOff x="1776" y="1344"/>
            <a:chExt cx="96" cy="96"/>
          </a:xfrm>
        </p:grpSpPr>
        <p:sp>
          <p:nvSpPr>
            <p:cNvPr id="640023" name="Rectangle 2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24" name="Line 2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5" name="Line 2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26" name="Group 26"/>
          <p:cNvGrpSpPr>
            <a:grpSpLocks/>
          </p:cNvGrpSpPr>
          <p:nvPr/>
        </p:nvGrpSpPr>
        <p:grpSpPr bwMode="auto">
          <a:xfrm>
            <a:off x="4114800" y="3962400"/>
            <a:ext cx="152400" cy="152400"/>
            <a:chOff x="1776" y="1344"/>
            <a:chExt cx="96" cy="96"/>
          </a:xfrm>
        </p:grpSpPr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28" name="Line 2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9" name="Line 2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30" name="Group 30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1776" y="1344"/>
            <a:chExt cx="96" cy="96"/>
          </a:xfrm>
        </p:grpSpPr>
        <p:sp>
          <p:nvSpPr>
            <p:cNvPr id="640031" name="Rectangle 3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32" name="Line 3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3" name="Line 3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34" name="Group 34"/>
          <p:cNvGrpSpPr>
            <a:grpSpLocks/>
          </p:cNvGrpSpPr>
          <p:nvPr/>
        </p:nvGrpSpPr>
        <p:grpSpPr bwMode="auto">
          <a:xfrm>
            <a:off x="4114800" y="3352800"/>
            <a:ext cx="152400" cy="152400"/>
            <a:chOff x="1776" y="1344"/>
            <a:chExt cx="96" cy="96"/>
          </a:xfrm>
        </p:grpSpPr>
        <p:sp>
          <p:nvSpPr>
            <p:cNvPr id="640035" name="Rectangle 3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36" name="Line 3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7" name="Line 3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38" name="Group 38"/>
          <p:cNvGrpSpPr>
            <a:grpSpLocks/>
          </p:cNvGrpSpPr>
          <p:nvPr/>
        </p:nvGrpSpPr>
        <p:grpSpPr bwMode="auto">
          <a:xfrm>
            <a:off x="4114800" y="3048000"/>
            <a:ext cx="152400" cy="152400"/>
            <a:chOff x="1776" y="1344"/>
            <a:chExt cx="96" cy="96"/>
          </a:xfrm>
        </p:grpSpPr>
        <p:sp>
          <p:nvSpPr>
            <p:cNvPr id="640039" name="Rectangle 3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40" name="Line 4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41" name="Line 4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42" name="Group 42"/>
          <p:cNvGrpSpPr>
            <a:grpSpLocks/>
          </p:cNvGrpSpPr>
          <p:nvPr/>
        </p:nvGrpSpPr>
        <p:grpSpPr bwMode="auto">
          <a:xfrm>
            <a:off x="4114800" y="2743200"/>
            <a:ext cx="152400" cy="152400"/>
            <a:chOff x="1776" y="1344"/>
            <a:chExt cx="96" cy="96"/>
          </a:xfrm>
        </p:grpSpPr>
        <p:sp>
          <p:nvSpPr>
            <p:cNvPr id="640043" name="Rectangle 4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44" name="Line 4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45" name="Line 4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46" name="Group 46"/>
          <p:cNvGrpSpPr>
            <a:grpSpLocks/>
          </p:cNvGrpSpPr>
          <p:nvPr/>
        </p:nvGrpSpPr>
        <p:grpSpPr bwMode="auto">
          <a:xfrm>
            <a:off x="4114800" y="2438400"/>
            <a:ext cx="152400" cy="152400"/>
            <a:chOff x="1776" y="1344"/>
            <a:chExt cx="96" cy="96"/>
          </a:xfrm>
        </p:grpSpPr>
        <p:sp>
          <p:nvSpPr>
            <p:cNvPr id="640047" name="Rectangle 4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48" name="Line 4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49" name="Line 4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050" name="Rectangle 50"/>
          <p:cNvSpPr>
            <a:spLocks noChangeArrowheads="1"/>
          </p:cNvSpPr>
          <p:nvPr/>
        </p:nvSpPr>
        <p:spPr bwMode="auto">
          <a:xfrm>
            <a:off x="4648200" y="2362200"/>
            <a:ext cx="304800" cy="33528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051" name="Group 51"/>
          <p:cNvGrpSpPr>
            <a:grpSpLocks/>
          </p:cNvGrpSpPr>
          <p:nvPr/>
        </p:nvGrpSpPr>
        <p:grpSpPr bwMode="auto">
          <a:xfrm>
            <a:off x="4724400" y="5486400"/>
            <a:ext cx="152400" cy="152400"/>
            <a:chOff x="1776" y="1344"/>
            <a:chExt cx="96" cy="96"/>
          </a:xfrm>
        </p:grpSpPr>
        <p:sp>
          <p:nvSpPr>
            <p:cNvPr id="640052" name="Rectangle 5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53" name="Line 5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54" name="Line 5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55" name="Group 55"/>
          <p:cNvGrpSpPr>
            <a:grpSpLocks/>
          </p:cNvGrpSpPr>
          <p:nvPr/>
        </p:nvGrpSpPr>
        <p:grpSpPr bwMode="auto">
          <a:xfrm>
            <a:off x="4724400" y="5181600"/>
            <a:ext cx="152400" cy="152400"/>
            <a:chOff x="1776" y="1344"/>
            <a:chExt cx="96" cy="96"/>
          </a:xfrm>
        </p:grpSpPr>
        <p:sp>
          <p:nvSpPr>
            <p:cNvPr id="640056" name="Rectangle 5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57" name="Line 5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58" name="Line 5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59" name="Group 59"/>
          <p:cNvGrpSpPr>
            <a:grpSpLocks/>
          </p:cNvGrpSpPr>
          <p:nvPr/>
        </p:nvGrpSpPr>
        <p:grpSpPr bwMode="auto">
          <a:xfrm>
            <a:off x="4724400" y="4876800"/>
            <a:ext cx="152400" cy="152400"/>
            <a:chOff x="1776" y="1344"/>
            <a:chExt cx="96" cy="96"/>
          </a:xfrm>
        </p:grpSpPr>
        <p:sp>
          <p:nvSpPr>
            <p:cNvPr id="640060" name="Rectangle 6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1" name="Line 6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62" name="Line 6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63" name="Group 63"/>
          <p:cNvGrpSpPr>
            <a:grpSpLocks/>
          </p:cNvGrpSpPr>
          <p:nvPr/>
        </p:nvGrpSpPr>
        <p:grpSpPr bwMode="auto">
          <a:xfrm>
            <a:off x="4724400" y="4572000"/>
            <a:ext cx="152400" cy="152400"/>
            <a:chOff x="1776" y="1344"/>
            <a:chExt cx="96" cy="96"/>
          </a:xfrm>
        </p:grpSpPr>
        <p:sp>
          <p:nvSpPr>
            <p:cNvPr id="640064" name="Rectangle 6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5" name="Line 6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66" name="Line 6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67" name="Group 67"/>
          <p:cNvGrpSpPr>
            <a:grpSpLocks/>
          </p:cNvGrpSpPr>
          <p:nvPr/>
        </p:nvGrpSpPr>
        <p:grpSpPr bwMode="auto">
          <a:xfrm>
            <a:off x="4724400" y="4267200"/>
            <a:ext cx="152400" cy="152400"/>
            <a:chOff x="1776" y="1344"/>
            <a:chExt cx="96" cy="96"/>
          </a:xfrm>
        </p:grpSpPr>
        <p:sp>
          <p:nvSpPr>
            <p:cNvPr id="640068" name="Rectangle 6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9" name="Line 6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0" name="Line 7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71" name="Group 71"/>
          <p:cNvGrpSpPr>
            <a:grpSpLocks/>
          </p:cNvGrpSpPr>
          <p:nvPr/>
        </p:nvGrpSpPr>
        <p:grpSpPr bwMode="auto">
          <a:xfrm>
            <a:off x="4724400" y="3962400"/>
            <a:ext cx="152400" cy="152400"/>
            <a:chOff x="1776" y="1344"/>
            <a:chExt cx="96" cy="96"/>
          </a:xfrm>
        </p:grpSpPr>
        <p:sp>
          <p:nvSpPr>
            <p:cNvPr id="640072" name="Rectangle 7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3" name="Line 7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4" name="Line 7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75" name="Group 75"/>
          <p:cNvGrpSpPr>
            <a:grpSpLocks/>
          </p:cNvGrpSpPr>
          <p:nvPr/>
        </p:nvGrpSpPr>
        <p:grpSpPr bwMode="auto">
          <a:xfrm>
            <a:off x="4724400" y="3657600"/>
            <a:ext cx="152400" cy="152400"/>
            <a:chOff x="1776" y="1344"/>
            <a:chExt cx="96" cy="96"/>
          </a:xfrm>
        </p:grpSpPr>
        <p:sp>
          <p:nvSpPr>
            <p:cNvPr id="640076" name="Rectangle 7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7" name="Line 7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8" name="Line 7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79" name="Group 79"/>
          <p:cNvGrpSpPr>
            <a:grpSpLocks/>
          </p:cNvGrpSpPr>
          <p:nvPr/>
        </p:nvGrpSpPr>
        <p:grpSpPr bwMode="auto">
          <a:xfrm>
            <a:off x="4724400" y="3352800"/>
            <a:ext cx="152400" cy="152400"/>
            <a:chOff x="1776" y="1344"/>
            <a:chExt cx="96" cy="96"/>
          </a:xfrm>
        </p:grpSpPr>
        <p:sp>
          <p:nvSpPr>
            <p:cNvPr id="640080" name="Rectangle 8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81" name="Line 8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2" name="Line 8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83" name="Group 83"/>
          <p:cNvGrpSpPr>
            <a:grpSpLocks/>
          </p:cNvGrpSpPr>
          <p:nvPr/>
        </p:nvGrpSpPr>
        <p:grpSpPr bwMode="auto">
          <a:xfrm>
            <a:off x="4724400" y="3048000"/>
            <a:ext cx="152400" cy="152400"/>
            <a:chOff x="1776" y="1344"/>
            <a:chExt cx="96" cy="96"/>
          </a:xfrm>
        </p:grpSpPr>
        <p:sp>
          <p:nvSpPr>
            <p:cNvPr id="640084" name="Rectangle 8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85" name="Line 8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6" name="Line 8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87" name="Group 87"/>
          <p:cNvGrpSpPr>
            <a:grpSpLocks/>
          </p:cNvGrpSpPr>
          <p:nvPr/>
        </p:nvGrpSpPr>
        <p:grpSpPr bwMode="auto">
          <a:xfrm>
            <a:off x="4724400" y="2743200"/>
            <a:ext cx="152400" cy="152400"/>
            <a:chOff x="1776" y="1344"/>
            <a:chExt cx="96" cy="96"/>
          </a:xfrm>
        </p:grpSpPr>
        <p:sp>
          <p:nvSpPr>
            <p:cNvPr id="640088" name="Rectangle 8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89" name="Line 8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0" name="Line 9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91" name="Group 91"/>
          <p:cNvGrpSpPr>
            <a:grpSpLocks/>
          </p:cNvGrpSpPr>
          <p:nvPr/>
        </p:nvGrpSpPr>
        <p:grpSpPr bwMode="auto">
          <a:xfrm>
            <a:off x="4724400" y="2438400"/>
            <a:ext cx="152400" cy="152400"/>
            <a:chOff x="1776" y="1344"/>
            <a:chExt cx="96" cy="96"/>
          </a:xfrm>
        </p:grpSpPr>
        <p:sp>
          <p:nvSpPr>
            <p:cNvPr id="640092" name="Rectangle 9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93" name="Line 9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4" name="Line 9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095" name="Rectangle 95"/>
          <p:cNvSpPr>
            <a:spLocks noChangeArrowheads="1"/>
          </p:cNvSpPr>
          <p:nvPr/>
        </p:nvSpPr>
        <p:spPr bwMode="auto">
          <a:xfrm>
            <a:off x="6324600" y="2667000"/>
            <a:ext cx="1524000" cy="1676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096" name="Rectangle 96"/>
          <p:cNvSpPr>
            <a:spLocks noChangeArrowheads="1"/>
          </p:cNvSpPr>
          <p:nvPr/>
        </p:nvSpPr>
        <p:spPr bwMode="auto">
          <a:xfrm>
            <a:off x="6324600" y="2667000"/>
            <a:ext cx="304800" cy="1676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097" name="Group 97"/>
          <p:cNvGrpSpPr>
            <a:grpSpLocks/>
          </p:cNvGrpSpPr>
          <p:nvPr/>
        </p:nvGrpSpPr>
        <p:grpSpPr bwMode="auto">
          <a:xfrm>
            <a:off x="6400800" y="4114800"/>
            <a:ext cx="152400" cy="152400"/>
            <a:chOff x="1776" y="1344"/>
            <a:chExt cx="96" cy="96"/>
          </a:xfrm>
        </p:grpSpPr>
        <p:sp>
          <p:nvSpPr>
            <p:cNvPr id="640098" name="Rectangle 9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99" name="Line 9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0" name="Line 10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01" name="Group 101"/>
          <p:cNvGrpSpPr>
            <a:grpSpLocks/>
          </p:cNvGrpSpPr>
          <p:nvPr/>
        </p:nvGrpSpPr>
        <p:grpSpPr bwMode="auto">
          <a:xfrm>
            <a:off x="6400800" y="3810000"/>
            <a:ext cx="152400" cy="152400"/>
            <a:chOff x="1776" y="1344"/>
            <a:chExt cx="96" cy="96"/>
          </a:xfrm>
        </p:grpSpPr>
        <p:sp>
          <p:nvSpPr>
            <p:cNvPr id="640102" name="Rectangle 10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03" name="Line 10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4" name="Line 10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05" name="Group 105"/>
          <p:cNvGrpSpPr>
            <a:grpSpLocks/>
          </p:cNvGrpSpPr>
          <p:nvPr/>
        </p:nvGrpSpPr>
        <p:grpSpPr bwMode="auto">
          <a:xfrm>
            <a:off x="6400800" y="3505200"/>
            <a:ext cx="152400" cy="152400"/>
            <a:chOff x="1776" y="1344"/>
            <a:chExt cx="96" cy="96"/>
          </a:xfrm>
        </p:grpSpPr>
        <p:sp>
          <p:nvSpPr>
            <p:cNvPr id="640106" name="Rectangle 10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07" name="Line 10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8" name="Line 10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09" name="Group 109"/>
          <p:cNvGrpSpPr>
            <a:grpSpLocks/>
          </p:cNvGrpSpPr>
          <p:nvPr/>
        </p:nvGrpSpPr>
        <p:grpSpPr bwMode="auto">
          <a:xfrm>
            <a:off x="6400800" y="3200400"/>
            <a:ext cx="152400" cy="152400"/>
            <a:chOff x="1776" y="1344"/>
            <a:chExt cx="96" cy="96"/>
          </a:xfrm>
        </p:grpSpPr>
        <p:sp>
          <p:nvSpPr>
            <p:cNvPr id="640110" name="Rectangle 11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11" name="Line 11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12" name="Line 11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113" name="Rectangle 113"/>
          <p:cNvSpPr>
            <a:spLocks noChangeArrowheads="1"/>
          </p:cNvSpPr>
          <p:nvPr/>
        </p:nvSpPr>
        <p:spPr bwMode="auto">
          <a:xfrm>
            <a:off x="6705600" y="2286000"/>
            <a:ext cx="152400" cy="2133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114" name="Group 114"/>
          <p:cNvGrpSpPr>
            <a:grpSpLocks/>
          </p:cNvGrpSpPr>
          <p:nvPr/>
        </p:nvGrpSpPr>
        <p:grpSpPr bwMode="auto">
          <a:xfrm>
            <a:off x="6400800" y="2895600"/>
            <a:ext cx="152400" cy="152400"/>
            <a:chOff x="1776" y="1344"/>
            <a:chExt cx="96" cy="96"/>
          </a:xfrm>
        </p:grpSpPr>
        <p:sp>
          <p:nvSpPr>
            <p:cNvPr id="640115" name="Rectangle 11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16" name="Line 11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17" name="Line 11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118" name="Rectangle 118"/>
          <p:cNvSpPr>
            <a:spLocks noChangeArrowheads="1"/>
          </p:cNvSpPr>
          <p:nvPr/>
        </p:nvSpPr>
        <p:spPr bwMode="auto">
          <a:xfrm>
            <a:off x="7543800" y="2667000"/>
            <a:ext cx="304800" cy="1676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119" name="Group 119"/>
          <p:cNvGrpSpPr>
            <a:grpSpLocks/>
          </p:cNvGrpSpPr>
          <p:nvPr/>
        </p:nvGrpSpPr>
        <p:grpSpPr bwMode="auto">
          <a:xfrm>
            <a:off x="7620000" y="4106864"/>
            <a:ext cx="152400" cy="160337"/>
            <a:chOff x="1776" y="1344"/>
            <a:chExt cx="96" cy="96"/>
          </a:xfrm>
        </p:grpSpPr>
        <p:sp>
          <p:nvSpPr>
            <p:cNvPr id="640120" name="Rectangle 120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21" name="Line 121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22" name="Line 122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23" name="Group 123"/>
          <p:cNvGrpSpPr>
            <a:grpSpLocks/>
          </p:cNvGrpSpPr>
          <p:nvPr/>
        </p:nvGrpSpPr>
        <p:grpSpPr bwMode="auto">
          <a:xfrm>
            <a:off x="7620000" y="3802064"/>
            <a:ext cx="152400" cy="160337"/>
            <a:chOff x="1776" y="1344"/>
            <a:chExt cx="96" cy="96"/>
          </a:xfrm>
        </p:grpSpPr>
        <p:sp>
          <p:nvSpPr>
            <p:cNvPr id="640124" name="Rectangle 124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25" name="Line 125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26" name="Line 126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27" name="Group 127"/>
          <p:cNvGrpSpPr>
            <a:grpSpLocks/>
          </p:cNvGrpSpPr>
          <p:nvPr/>
        </p:nvGrpSpPr>
        <p:grpSpPr bwMode="auto">
          <a:xfrm>
            <a:off x="7620000" y="3497264"/>
            <a:ext cx="152400" cy="160337"/>
            <a:chOff x="1776" y="1344"/>
            <a:chExt cx="96" cy="96"/>
          </a:xfrm>
        </p:grpSpPr>
        <p:sp>
          <p:nvSpPr>
            <p:cNvPr id="640128" name="Rectangle 128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29" name="Line 129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30" name="Line 130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31" name="Group 131"/>
          <p:cNvGrpSpPr>
            <a:grpSpLocks/>
          </p:cNvGrpSpPr>
          <p:nvPr/>
        </p:nvGrpSpPr>
        <p:grpSpPr bwMode="auto">
          <a:xfrm>
            <a:off x="7620000" y="3192464"/>
            <a:ext cx="152400" cy="160337"/>
            <a:chOff x="1776" y="1344"/>
            <a:chExt cx="96" cy="96"/>
          </a:xfrm>
        </p:grpSpPr>
        <p:sp>
          <p:nvSpPr>
            <p:cNvPr id="640132" name="Rectangle 132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33" name="Line 133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34" name="Line 134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35" name="Group 135"/>
          <p:cNvGrpSpPr>
            <a:grpSpLocks/>
          </p:cNvGrpSpPr>
          <p:nvPr/>
        </p:nvGrpSpPr>
        <p:grpSpPr bwMode="auto">
          <a:xfrm>
            <a:off x="7620000" y="2887664"/>
            <a:ext cx="152400" cy="160337"/>
            <a:chOff x="1776" y="1344"/>
            <a:chExt cx="96" cy="96"/>
          </a:xfrm>
        </p:grpSpPr>
        <p:sp>
          <p:nvSpPr>
            <p:cNvPr id="640136" name="Rectangle 136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37" name="Line 137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38" name="Line 138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139" name="Rectangle 139"/>
          <p:cNvSpPr>
            <a:spLocks noChangeArrowheads="1"/>
          </p:cNvSpPr>
          <p:nvPr/>
        </p:nvSpPr>
        <p:spPr bwMode="auto">
          <a:xfrm>
            <a:off x="7315200" y="2286000"/>
            <a:ext cx="152400" cy="2133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140" name="Rectangle 140"/>
          <p:cNvSpPr>
            <a:spLocks noChangeArrowheads="1"/>
          </p:cNvSpPr>
          <p:nvPr/>
        </p:nvSpPr>
        <p:spPr bwMode="auto">
          <a:xfrm flipV="1">
            <a:off x="6858000" y="2286000"/>
            <a:ext cx="457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141" name="Text Box 141"/>
          <p:cNvSpPr txBox="1">
            <a:spLocks noChangeArrowheads="1"/>
          </p:cNvSpPr>
          <p:nvPr/>
        </p:nvSpPr>
        <p:spPr bwMode="auto">
          <a:xfrm>
            <a:off x="2286001" y="1600201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One finger</a:t>
            </a:r>
          </a:p>
        </p:txBody>
      </p:sp>
      <p:sp>
        <p:nvSpPr>
          <p:cNvPr id="640142" name="Text Box 142"/>
          <p:cNvSpPr txBox="1">
            <a:spLocks noChangeArrowheads="1"/>
          </p:cNvSpPr>
          <p:nvPr/>
        </p:nvSpPr>
        <p:spPr bwMode="auto">
          <a:xfrm>
            <a:off x="6156326" y="1647826"/>
            <a:ext cx="226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Two fingers (folded)</a:t>
            </a:r>
          </a:p>
        </p:txBody>
      </p:sp>
      <p:sp>
        <p:nvSpPr>
          <p:cNvPr id="640143" name="Rectangle 143"/>
          <p:cNvSpPr>
            <a:spLocks noChangeArrowheads="1"/>
          </p:cNvSpPr>
          <p:nvPr/>
        </p:nvSpPr>
        <p:spPr bwMode="auto">
          <a:xfrm>
            <a:off x="6934200" y="2667000"/>
            <a:ext cx="304800" cy="1676400"/>
          </a:xfrm>
          <a:prstGeom prst="rect">
            <a:avLst/>
          </a:prstGeom>
          <a:solidFill>
            <a:srgbClr val="2E8C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0144" name="Group 144"/>
          <p:cNvGrpSpPr>
            <a:grpSpLocks/>
          </p:cNvGrpSpPr>
          <p:nvPr/>
        </p:nvGrpSpPr>
        <p:grpSpPr bwMode="auto">
          <a:xfrm>
            <a:off x="7010400" y="4106864"/>
            <a:ext cx="152400" cy="160337"/>
            <a:chOff x="1776" y="1344"/>
            <a:chExt cx="96" cy="96"/>
          </a:xfrm>
        </p:grpSpPr>
        <p:sp>
          <p:nvSpPr>
            <p:cNvPr id="640145" name="Rectangle 145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46" name="Line 146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47" name="Line 147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48" name="Group 148"/>
          <p:cNvGrpSpPr>
            <a:grpSpLocks/>
          </p:cNvGrpSpPr>
          <p:nvPr/>
        </p:nvGrpSpPr>
        <p:grpSpPr bwMode="auto">
          <a:xfrm>
            <a:off x="7010400" y="3802064"/>
            <a:ext cx="152400" cy="160337"/>
            <a:chOff x="1776" y="1344"/>
            <a:chExt cx="96" cy="96"/>
          </a:xfrm>
        </p:grpSpPr>
        <p:sp>
          <p:nvSpPr>
            <p:cNvPr id="640149" name="Rectangle 149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50" name="Line 150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51" name="Line 151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52" name="Group 152"/>
          <p:cNvGrpSpPr>
            <a:grpSpLocks/>
          </p:cNvGrpSpPr>
          <p:nvPr/>
        </p:nvGrpSpPr>
        <p:grpSpPr bwMode="auto">
          <a:xfrm>
            <a:off x="7010400" y="3497264"/>
            <a:ext cx="152400" cy="160337"/>
            <a:chOff x="1776" y="1344"/>
            <a:chExt cx="96" cy="96"/>
          </a:xfrm>
        </p:grpSpPr>
        <p:sp>
          <p:nvSpPr>
            <p:cNvPr id="640153" name="Rectangle 153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54" name="Line 154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55" name="Line 155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56" name="Group 156"/>
          <p:cNvGrpSpPr>
            <a:grpSpLocks/>
          </p:cNvGrpSpPr>
          <p:nvPr/>
        </p:nvGrpSpPr>
        <p:grpSpPr bwMode="auto">
          <a:xfrm>
            <a:off x="7010400" y="3192464"/>
            <a:ext cx="152400" cy="160337"/>
            <a:chOff x="1776" y="1344"/>
            <a:chExt cx="96" cy="96"/>
          </a:xfrm>
        </p:grpSpPr>
        <p:sp>
          <p:nvSpPr>
            <p:cNvPr id="640157" name="Rectangle 157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58" name="Line 158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59" name="Line 159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60" name="Group 160"/>
          <p:cNvGrpSpPr>
            <a:grpSpLocks/>
          </p:cNvGrpSpPr>
          <p:nvPr/>
        </p:nvGrpSpPr>
        <p:grpSpPr bwMode="auto">
          <a:xfrm>
            <a:off x="7010400" y="2887664"/>
            <a:ext cx="152400" cy="160337"/>
            <a:chOff x="1776" y="1344"/>
            <a:chExt cx="96" cy="96"/>
          </a:xfrm>
        </p:grpSpPr>
        <p:sp>
          <p:nvSpPr>
            <p:cNvPr id="640161" name="Rectangle 161"/>
            <p:cNvSpPr>
              <a:spLocks noChangeArrowheads="1"/>
            </p:cNvSpPr>
            <p:nvPr/>
          </p:nvSpPr>
          <p:spPr bwMode="auto">
            <a:xfrm>
              <a:off x="1776" y="1344"/>
              <a:ext cx="96" cy="9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562B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62" name="Line 162"/>
            <p:cNvSpPr>
              <a:spLocks noChangeShapeType="1"/>
            </p:cNvSpPr>
            <p:nvPr/>
          </p:nvSpPr>
          <p:spPr bwMode="auto">
            <a:xfrm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63" name="Line 163"/>
            <p:cNvSpPr>
              <a:spLocks noChangeShapeType="1"/>
            </p:cNvSpPr>
            <p:nvPr/>
          </p:nvSpPr>
          <p:spPr bwMode="auto">
            <a:xfrm flipH="1">
              <a:off x="1776" y="1344"/>
              <a:ext cx="9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0164" name="Text Box 164"/>
          <p:cNvSpPr txBox="1">
            <a:spLocks noChangeArrowheads="1"/>
          </p:cNvSpPr>
          <p:nvPr/>
        </p:nvSpPr>
        <p:spPr bwMode="auto">
          <a:xfrm>
            <a:off x="6384926" y="4848226"/>
            <a:ext cx="2830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Less diffusion capacitance</a:t>
            </a:r>
          </a:p>
        </p:txBody>
      </p:sp>
    </p:spTree>
    <p:extLst>
      <p:ext uri="{BB962C8B-B14F-4D97-AF65-F5344CB8AC3E}">
        <p14:creationId xmlns:p14="http://schemas.microsoft.com/office/powerpoint/2010/main" val="365517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r>
              <a:rPr lang="en-US" altLang="en-US"/>
              <a:t>Static CMOS Circuit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30B7-BE8E-452D-B5FE-08C6603101C6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609283" name="Group 3"/>
          <p:cNvGrpSpPr>
            <a:grpSpLocks/>
          </p:cNvGrpSpPr>
          <p:nvPr/>
        </p:nvGrpSpPr>
        <p:grpSpPr bwMode="auto">
          <a:xfrm>
            <a:off x="846161" y="1678675"/>
            <a:ext cx="11216908" cy="4527006"/>
            <a:chOff x="664" y="1068"/>
            <a:chExt cx="5396" cy="3205"/>
          </a:xfrm>
        </p:grpSpPr>
        <p:sp>
          <p:nvSpPr>
            <p:cNvPr id="609284" name="Rectangle 4"/>
            <p:cNvSpPr>
              <a:spLocks noChangeArrowheads="1"/>
            </p:cNvSpPr>
            <p:nvPr/>
          </p:nvSpPr>
          <p:spPr bwMode="auto">
            <a:xfrm>
              <a:off x="664" y="1068"/>
              <a:ext cx="5396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At every point in time (except during the switching transients) each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gate output is </a:t>
              </a:r>
            </a:p>
            <a:p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connected to either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85" name="Rectangle 5"/>
            <p:cNvSpPr>
              <a:spLocks noChangeArrowheads="1"/>
            </p:cNvSpPr>
            <p:nvPr/>
          </p:nvSpPr>
          <p:spPr bwMode="auto">
            <a:xfrm>
              <a:off x="784" y="1348"/>
              <a:ext cx="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86" name="Rectangle 6"/>
            <p:cNvSpPr>
              <a:spLocks noChangeArrowheads="1"/>
            </p:cNvSpPr>
            <p:nvPr/>
          </p:nvSpPr>
          <p:spPr bwMode="auto">
            <a:xfrm>
              <a:off x="1983" y="1358"/>
              <a:ext cx="159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dirty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2078" y="1488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143" y="1627"/>
              <a:ext cx="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2327" y="1343"/>
              <a:ext cx="26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or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2569" y="1371"/>
              <a:ext cx="159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1" name="Rectangle 11"/>
            <p:cNvSpPr>
              <a:spLocks noChangeArrowheads="1"/>
            </p:cNvSpPr>
            <p:nvPr/>
          </p:nvSpPr>
          <p:spPr bwMode="auto">
            <a:xfrm>
              <a:off x="2680" y="1437"/>
              <a:ext cx="1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b="1" dirty="0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ss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1695" y="1627"/>
              <a:ext cx="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2879" y="1363"/>
              <a:ext cx="155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via a low-resistive path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664" y="2010"/>
              <a:ext cx="513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</a:t>
              </a:r>
              <a:r>
                <a:rPr lang="en-US" altLang="en-US" sz="2500" b="1" dirty="0">
                  <a:latin typeface="Times New Roman" panose="02020603050405020304" pitchFamily="18" charset="0"/>
                </a:rPr>
                <a:t>outputs 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the gates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assume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at all times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the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value of the Boolean function</a:t>
              </a:r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678" y="2300"/>
              <a:ext cx="5124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implemented by the circuit (ignoring the transient effects during switching periods)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6" name="Rectangle 16"/>
            <p:cNvSpPr>
              <a:spLocks noChangeArrowheads="1"/>
            </p:cNvSpPr>
            <p:nvPr/>
          </p:nvSpPr>
          <p:spPr bwMode="auto">
            <a:xfrm>
              <a:off x="784" y="2571"/>
              <a:ext cx="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784" y="2850"/>
              <a:ext cx="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664" y="3234"/>
              <a:ext cx="23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This is in contrast to the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2142" y="3240"/>
              <a:ext cx="108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5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dynamic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2684" y="3234"/>
              <a:ext cx="296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circuit class, which relies on temporary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301" name="Rectangle 21"/>
            <p:cNvSpPr>
              <a:spLocks noChangeArrowheads="1"/>
            </p:cNvSpPr>
            <p:nvPr/>
          </p:nvSpPr>
          <p:spPr bwMode="auto">
            <a:xfrm>
              <a:off x="676" y="3513"/>
              <a:ext cx="4985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storage of signal values on the capacitance of high impedance circuit nodes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  <a:p>
              <a:r>
                <a:rPr lang="en-US" altLang="en-US" sz="2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9302" name="Rectangle 22"/>
            <p:cNvSpPr>
              <a:spLocks noChangeArrowheads="1"/>
            </p:cNvSpPr>
            <p:nvPr/>
          </p:nvSpPr>
          <p:spPr bwMode="auto">
            <a:xfrm>
              <a:off x="784" y="3794"/>
              <a:ext cx="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4400" b="1" dirty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34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791062"/>
          </a:xfrm>
        </p:spPr>
        <p:txBody>
          <a:bodyPr/>
          <a:lstStyle/>
          <a:p>
            <a:r>
              <a:rPr lang="en-US" altLang="en-US" dirty="0"/>
              <a:t>CMOS Properties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714233" y="1077666"/>
            <a:ext cx="11081527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Full rail-to-rail swing; </a:t>
            </a:r>
            <a:r>
              <a:rPr lang="en-US" altLang="en-US" sz="2800" dirty="0">
                <a:solidFill>
                  <a:schemeClr val="accent1"/>
                </a:solidFill>
              </a:rPr>
              <a:t>high noise margins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Logic levels not dependent upon the relative device sizes;</a:t>
            </a:r>
            <a:r>
              <a:rPr lang="en-US" altLang="en-US" sz="2800" dirty="0">
                <a:solidFill>
                  <a:schemeClr val="accent1"/>
                </a:solidFill>
              </a:rPr>
              <a:t> </a:t>
            </a:r>
            <a:r>
              <a:rPr lang="en-US" altLang="en-US" sz="2800" dirty="0" err="1">
                <a:solidFill>
                  <a:schemeClr val="accent1"/>
                </a:solidFill>
              </a:rPr>
              <a:t>ratioless</a:t>
            </a:r>
            <a:endParaRPr lang="en-US" altLang="en-US" sz="28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Always a path to </a:t>
            </a:r>
            <a:r>
              <a:rPr lang="en-US" altLang="en-US" sz="2800" dirty="0" err="1"/>
              <a:t>Vdd</a:t>
            </a:r>
            <a:r>
              <a:rPr lang="en-US" altLang="en-US" sz="2800" dirty="0"/>
              <a:t> or </a:t>
            </a:r>
            <a:r>
              <a:rPr lang="en-US" altLang="en-US" sz="2800" dirty="0" err="1"/>
              <a:t>Gnd</a:t>
            </a:r>
            <a:r>
              <a:rPr lang="en-US" altLang="en-US" sz="2800" dirty="0"/>
              <a:t> in steady state; </a:t>
            </a:r>
            <a:r>
              <a:rPr lang="en-US" altLang="en-US" sz="2800" dirty="0">
                <a:solidFill>
                  <a:schemeClr val="accent1"/>
                </a:solidFill>
              </a:rPr>
              <a:t>low output impedance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Extremely </a:t>
            </a:r>
            <a:r>
              <a:rPr lang="en-US" altLang="en-US" sz="2800" dirty="0">
                <a:solidFill>
                  <a:schemeClr val="accent1"/>
                </a:solidFill>
              </a:rPr>
              <a:t>high input resistance</a:t>
            </a:r>
            <a:r>
              <a:rPr lang="en-US" altLang="en-US" sz="2800" dirty="0"/>
              <a:t>; nearly zero steady-state input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No direct path steady state between power and ground; </a:t>
            </a:r>
            <a:r>
              <a:rPr lang="en-US" altLang="en-US" sz="2800" dirty="0">
                <a:solidFill>
                  <a:schemeClr val="accent1"/>
                </a:solidFill>
              </a:rPr>
              <a:t>no static power dissipation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Propagation delay function of load capacitance and resistance of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4AF-22EF-4517-B289-98793E7BD2FE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7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9EA2-DA08-4A9C-9E47-73E76DA8A5FC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6696075" y="1371601"/>
            <a:ext cx="177800" cy="454025"/>
            <a:chOff x="864" y="2448"/>
            <a:chExt cx="192" cy="480"/>
          </a:xfrm>
        </p:grpSpPr>
        <p:sp>
          <p:nvSpPr>
            <p:cNvPr id="673796" name="Line 4"/>
            <p:cNvSpPr>
              <a:spLocks noChangeShapeType="1"/>
            </p:cNvSpPr>
            <p:nvPr/>
          </p:nvSpPr>
          <p:spPr bwMode="auto">
            <a:xfrm>
              <a:off x="960" y="2448"/>
              <a:ext cx="96" cy="4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797" name="Line 5"/>
            <p:cNvSpPr>
              <a:spLocks noChangeShapeType="1"/>
            </p:cNvSpPr>
            <p:nvPr/>
          </p:nvSpPr>
          <p:spPr bwMode="auto">
            <a:xfrm flipH="1">
              <a:off x="864" y="2496"/>
              <a:ext cx="192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798" name="Line 6"/>
            <p:cNvSpPr>
              <a:spLocks noChangeShapeType="1"/>
            </p:cNvSpPr>
            <p:nvPr/>
          </p:nvSpPr>
          <p:spPr bwMode="auto">
            <a:xfrm>
              <a:off x="864" y="2592"/>
              <a:ext cx="192" cy="4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799" name="Line 7"/>
            <p:cNvSpPr>
              <a:spLocks noChangeShapeType="1"/>
            </p:cNvSpPr>
            <p:nvPr/>
          </p:nvSpPr>
          <p:spPr bwMode="auto">
            <a:xfrm flipH="1">
              <a:off x="864" y="2640"/>
              <a:ext cx="192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00" name="Line 8"/>
            <p:cNvSpPr>
              <a:spLocks noChangeShapeType="1"/>
            </p:cNvSpPr>
            <p:nvPr/>
          </p:nvSpPr>
          <p:spPr bwMode="auto">
            <a:xfrm>
              <a:off x="864" y="2736"/>
              <a:ext cx="192" cy="4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01" name="Line 9"/>
            <p:cNvSpPr>
              <a:spLocks noChangeShapeType="1"/>
            </p:cNvSpPr>
            <p:nvPr/>
          </p:nvSpPr>
          <p:spPr bwMode="auto">
            <a:xfrm flipH="1">
              <a:off x="864" y="2784"/>
              <a:ext cx="192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02" name="Line 10"/>
            <p:cNvSpPr>
              <a:spLocks noChangeShapeType="1"/>
            </p:cNvSpPr>
            <p:nvPr/>
          </p:nvSpPr>
          <p:spPr bwMode="auto">
            <a:xfrm>
              <a:off x="864" y="2880"/>
              <a:ext cx="96" cy="4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3803" name="Oval 11"/>
          <p:cNvSpPr>
            <a:spLocks noChangeArrowheads="1"/>
          </p:cNvSpPr>
          <p:nvPr/>
        </p:nvSpPr>
        <p:spPr bwMode="auto">
          <a:xfrm>
            <a:off x="6723064" y="2103439"/>
            <a:ext cx="58737" cy="65087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4" name="Line 12"/>
          <p:cNvSpPr>
            <a:spLocks noChangeShapeType="1"/>
          </p:cNvSpPr>
          <p:nvPr/>
        </p:nvSpPr>
        <p:spPr bwMode="auto">
          <a:xfrm>
            <a:off x="6604000" y="1890713"/>
            <a:ext cx="177800" cy="25876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05" name="Line 13"/>
          <p:cNvSpPr>
            <a:spLocks noChangeShapeType="1"/>
          </p:cNvSpPr>
          <p:nvPr/>
        </p:nvSpPr>
        <p:spPr bwMode="auto">
          <a:xfrm flipV="1">
            <a:off x="6781800" y="1177926"/>
            <a:ext cx="0" cy="1936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06" name="Line 14"/>
          <p:cNvSpPr>
            <a:spLocks noChangeShapeType="1"/>
          </p:cNvSpPr>
          <p:nvPr/>
        </p:nvSpPr>
        <p:spPr bwMode="auto">
          <a:xfrm>
            <a:off x="6781800" y="2146301"/>
            <a:ext cx="0" cy="25876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07" name="Text Box 15"/>
          <p:cNvSpPr txBox="1">
            <a:spLocks noChangeArrowheads="1"/>
          </p:cNvSpPr>
          <p:nvPr/>
        </p:nvSpPr>
        <p:spPr bwMode="auto">
          <a:xfrm>
            <a:off x="6400800" y="1825626"/>
            <a:ext cx="27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73808" name="Text Box 16"/>
          <p:cNvSpPr txBox="1">
            <a:spLocks noChangeArrowheads="1"/>
          </p:cNvSpPr>
          <p:nvPr/>
        </p:nvSpPr>
        <p:spPr bwMode="auto">
          <a:xfrm>
            <a:off x="6816725" y="1371600"/>
            <a:ext cx="494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R</a:t>
            </a:r>
            <a:r>
              <a:rPr lang="en-US" altLang="en-US" sz="2000" baseline="-25000">
                <a:solidFill>
                  <a:schemeClr val="accent1"/>
                </a:solidFill>
              </a:rPr>
              <a:t>eq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grpSp>
        <p:nvGrpSpPr>
          <p:cNvPr id="673809" name="Group 17"/>
          <p:cNvGrpSpPr>
            <a:grpSpLocks/>
          </p:cNvGrpSpPr>
          <p:nvPr/>
        </p:nvGrpSpPr>
        <p:grpSpPr bwMode="auto">
          <a:xfrm>
            <a:off x="4419600" y="1330325"/>
            <a:ext cx="533400" cy="762000"/>
            <a:chOff x="2784" y="3264"/>
            <a:chExt cx="336" cy="480"/>
          </a:xfrm>
        </p:grpSpPr>
        <p:grpSp>
          <p:nvGrpSpPr>
            <p:cNvPr id="673810" name="Group 18"/>
            <p:cNvGrpSpPr>
              <a:grpSpLocks/>
            </p:cNvGrpSpPr>
            <p:nvPr/>
          </p:nvGrpSpPr>
          <p:grpSpPr bwMode="auto">
            <a:xfrm>
              <a:off x="2784" y="3408"/>
              <a:ext cx="336" cy="336"/>
              <a:chOff x="1008" y="2016"/>
              <a:chExt cx="336" cy="336"/>
            </a:xfrm>
          </p:grpSpPr>
          <p:sp>
            <p:nvSpPr>
              <p:cNvPr id="673811" name="Line 19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12" name="Line 20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13" name="Line 21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14" name="Line 22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15" name="Line 23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16" name="Line 24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817" name="Line 25"/>
            <p:cNvSpPr>
              <a:spLocks noChangeShapeType="1"/>
            </p:cNvSpPr>
            <p:nvPr/>
          </p:nvSpPr>
          <p:spPr bwMode="auto">
            <a:xfrm flipV="1">
              <a:off x="3120" y="3264"/>
              <a:ext cx="0" cy="14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3818" name="AutoShape 26"/>
          <p:cNvSpPr>
            <a:spLocks noChangeArrowheads="1"/>
          </p:cNvSpPr>
          <p:nvPr/>
        </p:nvSpPr>
        <p:spPr bwMode="auto">
          <a:xfrm>
            <a:off x="5562600" y="16351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3819" name="Group 27"/>
          <p:cNvGrpSpPr>
            <a:grpSpLocks/>
          </p:cNvGrpSpPr>
          <p:nvPr/>
        </p:nvGrpSpPr>
        <p:grpSpPr bwMode="auto">
          <a:xfrm>
            <a:off x="5638801" y="2895600"/>
            <a:ext cx="829465" cy="1295400"/>
            <a:chOff x="672" y="1344"/>
            <a:chExt cx="673" cy="960"/>
          </a:xfrm>
        </p:grpSpPr>
        <p:grpSp>
          <p:nvGrpSpPr>
            <p:cNvPr id="673820" name="Group 28"/>
            <p:cNvGrpSpPr>
              <a:grpSpLocks/>
            </p:cNvGrpSpPr>
            <p:nvPr/>
          </p:nvGrpSpPr>
          <p:grpSpPr bwMode="auto">
            <a:xfrm>
              <a:off x="912" y="1488"/>
              <a:ext cx="144" cy="336"/>
              <a:chOff x="864" y="2448"/>
              <a:chExt cx="192" cy="480"/>
            </a:xfrm>
          </p:grpSpPr>
          <p:sp>
            <p:nvSpPr>
              <p:cNvPr id="673821" name="Line 29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2" name="Line 30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3" name="Line 31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4" name="Line 32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5" name="Line 33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6" name="Line 34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27" name="Line 35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828" name="Oval 36"/>
            <p:cNvSpPr>
              <a:spLocks noChangeArrowheads="1"/>
            </p:cNvSpPr>
            <p:nvPr/>
          </p:nvSpPr>
          <p:spPr bwMode="auto">
            <a:xfrm>
              <a:off x="960" y="206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29" name="Line 37"/>
            <p:cNvSpPr>
              <a:spLocks noChangeShapeType="1"/>
            </p:cNvSpPr>
            <p:nvPr/>
          </p:nvSpPr>
          <p:spPr bwMode="auto">
            <a:xfrm>
              <a:off x="816" y="187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30" name="Line 38"/>
            <p:cNvSpPr>
              <a:spLocks noChangeShapeType="1"/>
            </p:cNvSpPr>
            <p:nvPr/>
          </p:nvSpPr>
          <p:spPr bwMode="auto">
            <a:xfrm flipV="1">
              <a:off x="960" y="13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31" name="Line 39"/>
            <p:cNvSpPr>
              <a:spLocks noChangeShapeType="1"/>
            </p:cNvSpPr>
            <p:nvPr/>
          </p:nvSpPr>
          <p:spPr bwMode="auto">
            <a:xfrm>
              <a:off x="960" y="21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32" name="Text Box 40"/>
            <p:cNvSpPr txBox="1">
              <a:spLocks noChangeArrowheads="1"/>
            </p:cNvSpPr>
            <p:nvPr/>
          </p:nvSpPr>
          <p:spPr bwMode="auto">
            <a:xfrm>
              <a:off x="672" y="1824"/>
              <a:ext cx="22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673833" name="Text Box 41"/>
            <p:cNvSpPr txBox="1">
              <a:spLocks noChangeArrowheads="1"/>
            </p:cNvSpPr>
            <p:nvPr/>
          </p:nvSpPr>
          <p:spPr bwMode="auto">
            <a:xfrm>
              <a:off x="1009" y="1488"/>
              <a:ext cx="33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p</a:t>
              </a:r>
              <a:endParaRPr lang="en-US" altLang="en-US" sz="2000"/>
            </a:p>
          </p:txBody>
        </p:sp>
      </p:grpSp>
      <p:grpSp>
        <p:nvGrpSpPr>
          <p:cNvPr id="673834" name="Group 42"/>
          <p:cNvGrpSpPr>
            <a:grpSpLocks/>
          </p:cNvGrpSpPr>
          <p:nvPr/>
        </p:nvGrpSpPr>
        <p:grpSpPr bwMode="auto">
          <a:xfrm>
            <a:off x="5638801" y="2895600"/>
            <a:ext cx="829465" cy="1295400"/>
            <a:chOff x="672" y="1344"/>
            <a:chExt cx="673" cy="960"/>
          </a:xfrm>
        </p:grpSpPr>
        <p:grpSp>
          <p:nvGrpSpPr>
            <p:cNvPr id="673835" name="Group 43"/>
            <p:cNvGrpSpPr>
              <a:grpSpLocks/>
            </p:cNvGrpSpPr>
            <p:nvPr/>
          </p:nvGrpSpPr>
          <p:grpSpPr bwMode="auto">
            <a:xfrm>
              <a:off x="912" y="1488"/>
              <a:ext cx="144" cy="336"/>
              <a:chOff x="864" y="2448"/>
              <a:chExt cx="192" cy="480"/>
            </a:xfrm>
          </p:grpSpPr>
          <p:sp>
            <p:nvSpPr>
              <p:cNvPr id="673836" name="Line 4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37" name="Line 45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38" name="Line 46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39" name="Line 47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40" name="Line 48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41" name="Line 49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42" name="Line 50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843" name="Oval 51"/>
            <p:cNvSpPr>
              <a:spLocks noChangeArrowheads="1"/>
            </p:cNvSpPr>
            <p:nvPr/>
          </p:nvSpPr>
          <p:spPr bwMode="auto">
            <a:xfrm>
              <a:off x="960" y="206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44" name="Line 52"/>
            <p:cNvSpPr>
              <a:spLocks noChangeShapeType="1"/>
            </p:cNvSpPr>
            <p:nvPr/>
          </p:nvSpPr>
          <p:spPr bwMode="auto">
            <a:xfrm>
              <a:off x="816" y="187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45" name="Line 53"/>
            <p:cNvSpPr>
              <a:spLocks noChangeShapeType="1"/>
            </p:cNvSpPr>
            <p:nvPr/>
          </p:nvSpPr>
          <p:spPr bwMode="auto">
            <a:xfrm flipV="1">
              <a:off x="960" y="13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46" name="Line 54"/>
            <p:cNvSpPr>
              <a:spLocks noChangeShapeType="1"/>
            </p:cNvSpPr>
            <p:nvPr/>
          </p:nvSpPr>
          <p:spPr bwMode="auto">
            <a:xfrm>
              <a:off x="960" y="21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47" name="Text Box 55"/>
            <p:cNvSpPr txBox="1">
              <a:spLocks noChangeArrowheads="1"/>
            </p:cNvSpPr>
            <p:nvPr/>
          </p:nvSpPr>
          <p:spPr bwMode="auto">
            <a:xfrm>
              <a:off x="672" y="1824"/>
              <a:ext cx="22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673848" name="Text Box 56"/>
            <p:cNvSpPr txBox="1">
              <a:spLocks noChangeArrowheads="1"/>
            </p:cNvSpPr>
            <p:nvPr/>
          </p:nvSpPr>
          <p:spPr bwMode="auto">
            <a:xfrm>
              <a:off x="1009" y="1488"/>
              <a:ext cx="33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p</a:t>
              </a:r>
              <a:endParaRPr lang="en-US" altLang="en-US" sz="2000"/>
            </a:p>
          </p:txBody>
        </p:sp>
      </p:grpSp>
      <p:sp>
        <p:nvSpPr>
          <p:cNvPr id="673849" name="Line 57"/>
          <p:cNvSpPr>
            <a:spLocks noChangeShapeType="1"/>
          </p:cNvSpPr>
          <p:nvPr/>
        </p:nvSpPr>
        <p:spPr bwMode="auto">
          <a:xfrm>
            <a:off x="5638800" y="3581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50" name="Line 58"/>
          <p:cNvSpPr>
            <a:spLocks noChangeShapeType="1"/>
          </p:cNvSpPr>
          <p:nvPr/>
        </p:nvSpPr>
        <p:spPr bwMode="auto">
          <a:xfrm>
            <a:off x="6019800" y="4038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3851" name="Group 59"/>
          <p:cNvGrpSpPr>
            <a:grpSpLocks/>
          </p:cNvGrpSpPr>
          <p:nvPr/>
        </p:nvGrpSpPr>
        <p:grpSpPr bwMode="auto">
          <a:xfrm>
            <a:off x="5562600" y="4038600"/>
            <a:ext cx="609600" cy="1371600"/>
            <a:chOff x="1008" y="2448"/>
            <a:chExt cx="384" cy="864"/>
          </a:xfrm>
        </p:grpSpPr>
        <p:grpSp>
          <p:nvGrpSpPr>
            <p:cNvPr id="673852" name="Group 60"/>
            <p:cNvGrpSpPr>
              <a:grpSpLocks/>
            </p:cNvGrpSpPr>
            <p:nvPr/>
          </p:nvGrpSpPr>
          <p:grpSpPr bwMode="auto">
            <a:xfrm>
              <a:off x="1242" y="2570"/>
              <a:ext cx="112" cy="286"/>
              <a:chOff x="864" y="2448"/>
              <a:chExt cx="192" cy="480"/>
            </a:xfrm>
          </p:grpSpPr>
          <p:sp>
            <p:nvSpPr>
              <p:cNvPr id="673853" name="Line 61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4" name="Line 62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5" name="Line 63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6" name="Line 64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7" name="Line 65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8" name="Line 66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59" name="Line 67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860" name="Oval 68"/>
            <p:cNvSpPr>
              <a:spLocks noChangeArrowheads="1"/>
            </p:cNvSpPr>
            <p:nvPr/>
          </p:nvSpPr>
          <p:spPr bwMode="auto">
            <a:xfrm>
              <a:off x="1280" y="3060"/>
              <a:ext cx="37" cy="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61" name="Line 69"/>
            <p:cNvSpPr>
              <a:spLocks noChangeShapeType="1"/>
            </p:cNvSpPr>
            <p:nvPr/>
          </p:nvSpPr>
          <p:spPr bwMode="auto">
            <a:xfrm>
              <a:off x="1168" y="2897"/>
              <a:ext cx="112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62" name="Line 70"/>
            <p:cNvSpPr>
              <a:spLocks noChangeShapeType="1"/>
            </p:cNvSpPr>
            <p:nvPr/>
          </p:nvSpPr>
          <p:spPr bwMode="auto">
            <a:xfrm flipV="1">
              <a:off x="1280" y="2448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63" name="Line 71"/>
            <p:cNvSpPr>
              <a:spLocks noChangeShapeType="1"/>
            </p:cNvSpPr>
            <p:nvPr/>
          </p:nvSpPr>
          <p:spPr bwMode="auto">
            <a:xfrm>
              <a:off x="1280" y="3101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64" name="Text Box 72"/>
            <p:cNvSpPr txBox="1">
              <a:spLocks noChangeArrowheads="1"/>
            </p:cNvSpPr>
            <p:nvPr/>
          </p:nvSpPr>
          <p:spPr bwMode="auto">
            <a:xfrm>
              <a:off x="1056" y="2856"/>
              <a:ext cx="1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673865" name="Text Box 73"/>
            <p:cNvSpPr txBox="1">
              <a:spLocks noChangeArrowheads="1"/>
            </p:cNvSpPr>
            <p:nvPr/>
          </p:nvSpPr>
          <p:spPr bwMode="auto">
            <a:xfrm>
              <a:off x="1008" y="2544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pSp>
          <p:nvGrpSpPr>
            <p:cNvPr id="673866" name="Group 74"/>
            <p:cNvGrpSpPr>
              <a:grpSpLocks/>
            </p:cNvGrpSpPr>
            <p:nvPr/>
          </p:nvGrpSpPr>
          <p:grpSpPr bwMode="auto">
            <a:xfrm>
              <a:off x="1200" y="3264"/>
              <a:ext cx="192" cy="48"/>
              <a:chOff x="2592" y="3504"/>
              <a:chExt cx="192" cy="48"/>
            </a:xfrm>
          </p:grpSpPr>
          <p:sp>
            <p:nvSpPr>
              <p:cNvPr id="673867" name="Line 75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68" name="Line 76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3870" name="Group 78"/>
          <p:cNvGrpSpPr>
            <a:grpSpLocks/>
          </p:cNvGrpSpPr>
          <p:nvPr/>
        </p:nvGrpSpPr>
        <p:grpSpPr bwMode="auto">
          <a:xfrm>
            <a:off x="6400800" y="4038599"/>
            <a:ext cx="686736" cy="622590"/>
            <a:chOff x="1488" y="2304"/>
            <a:chExt cx="561" cy="539"/>
          </a:xfrm>
        </p:grpSpPr>
        <p:grpSp>
          <p:nvGrpSpPr>
            <p:cNvPr id="673871" name="Group 7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73872" name="Line 8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73" name="Line 8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874" name="Line 8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75" name="Line 8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76" name="Line 8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77" name="Line 8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878" name="Text Box 86"/>
            <p:cNvSpPr txBox="1">
              <a:spLocks noChangeArrowheads="1"/>
            </p:cNvSpPr>
            <p:nvPr/>
          </p:nvSpPr>
          <p:spPr bwMode="auto">
            <a:xfrm>
              <a:off x="1728" y="2497"/>
              <a:ext cx="32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sp>
        <p:nvSpPr>
          <p:cNvPr id="673879" name="Line 87"/>
          <p:cNvSpPr>
            <a:spLocks noChangeShapeType="1"/>
          </p:cNvSpPr>
          <p:nvPr/>
        </p:nvSpPr>
        <p:spPr bwMode="auto">
          <a:xfrm>
            <a:off x="5840413" y="2894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80" name="Line 88"/>
          <p:cNvSpPr>
            <a:spLocks noChangeShapeType="1"/>
          </p:cNvSpPr>
          <p:nvPr/>
        </p:nvSpPr>
        <p:spPr bwMode="auto">
          <a:xfrm>
            <a:off x="5638800" y="3581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881" name="Text Box 89"/>
          <p:cNvSpPr txBox="1">
            <a:spLocks noChangeArrowheads="1"/>
          </p:cNvSpPr>
          <p:nvPr/>
        </p:nvSpPr>
        <p:spPr bwMode="auto">
          <a:xfrm>
            <a:off x="4114800" y="1482726"/>
            <a:ext cx="27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673882" name="Group 90"/>
          <p:cNvGrpSpPr>
            <a:grpSpLocks/>
          </p:cNvGrpSpPr>
          <p:nvPr/>
        </p:nvGrpSpPr>
        <p:grpSpPr bwMode="auto">
          <a:xfrm>
            <a:off x="2286001" y="2362200"/>
            <a:ext cx="2017713" cy="3733800"/>
            <a:chOff x="480" y="1488"/>
            <a:chExt cx="1271" cy="2352"/>
          </a:xfrm>
        </p:grpSpPr>
        <p:grpSp>
          <p:nvGrpSpPr>
            <p:cNvPr id="673883" name="Group 91"/>
            <p:cNvGrpSpPr>
              <a:grpSpLocks/>
            </p:cNvGrpSpPr>
            <p:nvPr/>
          </p:nvGrpSpPr>
          <p:grpSpPr bwMode="auto">
            <a:xfrm>
              <a:off x="1249" y="2255"/>
              <a:ext cx="433" cy="392"/>
              <a:chOff x="1488" y="2304"/>
              <a:chExt cx="561" cy="539"/>
            </a:xfrm>
          </p:grpSpPr>
          <p:grpSp>
            <p:nvGrpSpPr>
              <p:cNvPr id="673884" name="Group 92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3885" name="Line 93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886" name="Line 94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887" name="Line 95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88" name="Line 9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89" name="Line 97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0" name="Line 98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1" name="Text Box 99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grpSp>
          <p:nvGrpSpPr>
            <p:cNvPr id="673892" name="Group 100"/>
            <p:cNvGrpSpPr>
              <a:grpSpLocks/>
            </p:cNvGrpSpPr>
            <p:nvPr/>
          </p:nvGrpSpPr>
          <p:grpSpPr bwMode="auto">
            <a:xfrm>
              <a:off x="1002" y="2378"/>
              <a:ext cx="112" cy="286"/>
              <a:chOff x="864" y="2448"/>
              <a:chExt cx="192" cy="480"/>
            </a:xfrm>
          </p:grpSpPr>
          <p:sp>
            <p:nvSpPr>
              <p:cNvPr id="673893" name="Line 101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4" name="Line 102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5" name="Line 103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6" name="Line 104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7" name="Line 105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8" name="Line 106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899" name="Line 107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900" name="Oval 108"/>
            <p:cNvSpPr>
              <a:spLocks noChangeArrowheads="1"/>
            </p:cNvSpPr>
            <p:nvPr/>
          </p:nvSpPr>
          <p:spPr bwMode="auto">
            <a:xfrm>
              <a:off x="1040" y="2868"/>
              <a:ext cx="37" cy="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901" name="Line 109"/>
            <p:cNvSpPr>
              <a:spLocks noChangeShapeType="1"/>
            </p:cNvSpPr>
            <p:nvPr/>
          </p:nvSpPr>
          <p:spPr bwMode="auto">
            <a:xfrm>
              <a:off x="928" y="2705"/>
              <a:ext cx="112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902" name="Line 110"/>
            <p:cNvSpPr>
              <a:spLocks noChangeShapeType="1"/>
            </p:cNvSpPr>
            <p:nvPr/>
          </p:nvSpPr>
          <p:spPr bwMode="auto">
            <a:xfrm flipV="1">
              <a:off x="1040" y="2256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903" name="Line 111"/>
            <p:cNvSpPr>
              <a:spLocks noChangeShapeType="1"/>
            </p:cNvSpPr>
            <p:nvPr/>
          </p:nvSpPr>
          <p:spPr bwMode="auto">
            <a:xfrm>
              <a:off x="1040" y="2909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904" name="Text Box 112"/>
            <p:cNvSpPr txBox="1">
              <a:spLocks noChangeArrowheads="1"/>
            </p:cNvSpPr>
            <p:nvPr/>
          </p:nvSpPr>
          <p:spPr bwMode="auto">
            <a:xfrm>
              <a:off x="816" y="2664"/>
              <a:ext cx="1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673905" name="Text Box 113"/>
            <p:cNvSpPr txBox="1">
              <a:spLocks noChangeArrowheads="1"/>
            </p:cNvSpPr>
            <p:nvPr/>
          </p:nvSpPr>
          <p:spPr bwMode="auto">
            <a:xfrm>
              <a:off x="768" y="2352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pSp>
          <p:nvGrpSpPr>
            <p:cNvPr id="673906" name="Group 114"/>
            <p:cNvGrpSpPr>
              <a:grpSpLocks/>
            </p:cNvGrpSpPr>
            <p:nvPr/>
          </p:nvGrpSpPr>
          <p:grpSpPr bwMode="auto">
            <a:xfrm>
              <a:off x="480" y="1488"/>
              <a:ext cx="523" cy="746"/>
              <a:chOff x="2208" y="1632"/>
              <a:chExt cx="523" cy="746"/>
            </a:xfrm>
          </p:grpSpPr>
          <p:grpSp>
            <p:nvGrpSpPr>
              <p:cNvPr id="673907" name="Group 115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3908" name="Line 116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09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10" name="Line 118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11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12" name="Line 120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13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14" name="Line 122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15" name="Oval 123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916" name="Line 124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17" name="Line 125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18" name="Text Box 126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3919" name="Text Box 127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3920" name="Line 12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21" name="Line 129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22" name="Line 13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3923" name="Group 131"/>
            <p:cNvGrpSpPr>
              <a:grpSpLocks/>
            </p:cNvGrpSpPr>
            <p:nvPr/>
          </p:nvGrpSpPr>
          <p:grpSpPr bwMode="auto">
            <a:xfrm>
              <a:off x="1056" y="1488"/>
              <a:ext cx="523" cy="746"/>
              <a:chOff x="2208" y="1632"/>
              <a:chExt cx="523" cy="746"/>
            </a:xfrm>
          </p:grpSpPr>
          <p:grpSp>
            <p:nvGrpSpPr>
              <p:cNvPr id="673924" name="Group 132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3925" name="Line 133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26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27" name="Line 135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2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29" name="Line 137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3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31" name="Line 139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32" name="Oval 140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933" name="Line 141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34" name="Line 142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35" name="Text Box 143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3936" name="Text Box 144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3937" name="Line 145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38" name="Line 146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39" name="Line 147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3940" name="Line 148"/>
            <p:cNvSpPr>
              <a:spLocks noChangeShapeType="1"/>
            </p:cNvSpPr>
            <p:nvPr/>
          </p:nvSpPr>
          <p:spPr bwMode="auto">
            <a:xfrm>
              <a:off x="720" y="225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3941" name="Group 149"/>
            <p:cNvGrpSpPr>
              <a:grpSpLocks/>
            </p:cNvGrpSpPr>
            <p:nvPr/>
          </p:nvGrpSpPr>
          <p:grpSpPr bwMode="auto">
            <a:xfrm>
              <a:off x="768" y="2976"/>
              <a:ext cx="384" cy="864"/>
              <a:chOff x="1008" y="2448"/>
              <a:chExt cx="384" cy="864"/>
            </a:xfrm>
          </p:grpSpPr>
          <p:grpSp>
            <p:nvGrpSpPr>
              <p:cNvPr id="673942" name="Group 150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3943" name="Line 151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4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5" name="Line 153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6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7" name="Line 155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8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49" name="Line 157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50" name="Oval 158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951" name="Line 159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52" name="Line 160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53" name="Line 161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54" name="Text Box 162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3955" name="Text Box 163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3956" name="Group 164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3957" name="Line 165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58" name="Line 166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3959" name="Group 167"/>
            <p:cNvGrpSpPr>
              <a:grpSpLocks/>
            </p:cNvGrpSpPr>
            <p:nvPr/>
          </p:nvGrpSpPr>
          <p:grpSpPr bwMode="auto">
            <a:xfrm>
              <a:off x="1056" y="3024"/>
              <a:ext cx="695" cy="392"/>
              <a:chOff x="1056" y="3024"/>
              <a:chExt cx="695" cy="392"/>
            </a:xfrm>
          </p:grpSpPr>
          <p:grpSp>
            <p:nvGrpSpPr>
              <p:cNvPr id="673960" name="Group 168"/>
              <p:cNvGrpSpPr>
                <a:grpSpLocks/>
              </p:cNvGrpSpPr>
              <p:nvPr/>
            </p:nvGrpSpPr>
            <p:grpSpPr bwMode="auto">
              <a:xfrm>
                <a:off x="1248" y="3373"/>
                <a:ext cx="222" cy="35"/>
                <a:chOff x="1248" y="3216"/>
                <a:chExt cx="288" cy="48"/>
              </a:xfrm>
            </p:grpSpPr>
            <p:sp>
              <p:nvSpPr>
                <p:cNvPr id="673961" name="Line 169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62" name="Line 170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63" name="Line 171"/>
              <p:cNvSpPr>
                <a:spLocks noChangeShapeType="1"/>
              </p:cNvSpPr>
              <p:nvPr/>
            </p:nvSpPr>
            <p:spPr bwMode="auto">
              <a:xfrm>
                <a:off x="1359" y="3024"/>
                <a:ext cx="0" cy="1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64" name="Line 172"/>
              <p:cNvSpPr>
                <a:spLocks noChangeShapeType="1"/>
              </p:cNvSpPr>
              <p:nvPr/>
            </p:nvSpPr>
            <p:spPr bwMode="auto">
              <a:xfrm>
                <a:off x="1248" y="3199"/>
                <a:ext cx="22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65" name="Line 173"/>
              <p:cNvSpPr>
                <a:spLocks noChangeShapeType="1"/>
              </p:cNvSpPr>
              <p:nvPr/>
            </p:nvSpPr>
            <p:spPr bwMode="auto">
              <a:xfrm>
                <a:off x="1248" y="3234"/>
                <a:ext cx="22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66" name="Line 174"/>
              <p:cNvSpPr>
                <a:spLocks noChangeShapeType="1"/>
              </p:cNvSpPr>
              <p:nvPr/>
            </p:nvSpPr>
            <p:spPr bwMode="auto">
              <a:xfrm>
                <a:off x="1359" y="3234"/>
                <a:ext cx="0" cy="139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67" name="Text Box 175"/>
              <p:cNvSpPr txBox="1">
                <a:spLocks noChangeArrowheads="1"/>
              </p:cNvSpPr>
              <p:nvPr/>
            </p:nvSpPr>
            <p:spPr bwMode="auto">
              <a:xfrm>
                <a:off x="1433" y="3164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chemeClr val="folHlink"/>
                    </a:solidFill>
                  </a:rPr>
                  <a:t>C</a:t>
                </a:r>
                <a:r>
                  <a:rPr lang="en-US" altLang="en-US" sz="2000" baseline="-25000">
                    <a:solidFill>
                      <a:schemeClr val="folHlink"/>
                    </a:solidFill>
                  </a:rPr>
                  <a:t>int</a:t>
                </a:r>
                <a:endParaRPr lang="en-US" altLang="en-US" sz="20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673968" name="Line 176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3969" name="Group 177"/>
          <p:cNvGrpSpPr>
            <a:grpSpLocks/>
          </p:cNvGrpSpPr>
          <p:nvPr/>
        </p:nvGrpSpPr>
        <p:grpSpPr bwMode="auto">
          <a:xfrm>
            <a:off x="7848600" y="2209800"/>
            <a:ext cx="2365375" cy="3733800"/>
            <a:chOff x="3984" y="1392"/>
            <a:chExt cx="1490" cy="2352"/>
          </a:xfrm>
        </p:grpSpPr>
        <p:grpSp>
          <p:nvGrpSpPr>
            <p:cNvPr id="673970" name="Group 178"/>
            <p:cNvGrpSpPr>
              <a:grpSpLocks/>
            </p:cNvGrpSpPr>
            <p:nvPr/>
          </p:nvGrpSpPr>
          <p:grpSpPr bwMode="auto">
            <a:xfrm>
              <a:off x="4320" y="1392"/>
              <a:ext cx="522" cy="816"/>
              <a:chOff x="672" y="1344"/>
              <a:chExt cx="673" cy="960"/>
            </a:xfrm>
          </p:grpSpPr>
          <p:grpSp>
            <p:nvGrpSpPr>
              <p:cNvPr id="673971" name="Group 179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3972" name="Line 180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3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4" name="Line 182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5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6" name="Line 184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7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78" name="Line 186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79" name="Oval 187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980" name="Line 188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81" name="Line 189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82" name="Line 190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83" name="Text Box 19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3984" name="Text Box 192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</p:grpSp>
        <p:grpSp>
          <p:nvGrpSpPr>
            <p:cNvPr id="673985" name="Group 193"/>
            <p:cNvGrpSpPr>
              <a:grpSpLocks/>
            </p:cNvGrpSpPr>
            <p:nvPr/>
          </p:nvGrpSpPr>
          <p:grpSpPr bwMode="auto">
            <a:xfrm>
              <a:off x="4320" y="2064"/>
              <a:ext cx="522" cy="816"/>
              <a:chOff x="672" y="1344"/>
              <a:chExt cx="673" cy="960"/>
            </a:xfrm>
          </p:grpSpPr>
          <p:grpSp>
            <p:nvGrpSpPr>
              <p:cNvPr id="673986" name="Group 194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3987" name="Line 195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89" name="Line 197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91" name="Line 19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993" name="Line 201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3994" name="Oval 202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995" name="Line 203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96" name="Line 204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97" name="Line 205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998" name="Text Box 20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3999" name="Text Box 207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</p:grpSp>
        <p:sp>
          <p:nvSpPr>
            <p:cNvPr id="674000" name="Line 208"/>
            <p:cNvSpPr>
              <a:spLocks noChangeShapeType="1"/>
            </p:cNvSpPr>
            <p:nvPr/>
          </p:nvSpPr>
          <p:spPr bwMode="auto">
            <a:xfrm>
              <a:off x="4464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001" name="Group 209"/>
            <p:cNvGrpSpPr>
              <a:grpSpLocks/>
            </p:cNvGrpSpPr>
            <p:nvPr/>
          </p:nvGrpSpPr>
          <p:grpSpPr bwMode="auto">
            <a:xfrm>
              <a:off x="3984" y="2880"/>
              <a:ext cx="384" cy="864"/>
              <a:chOff x="1008" y="2448"/>
              <a:chExt cx="384" cy="864"/>
            </a:xfrm>
          </p:grpSpPr>
          <p:grpSp>
            <p:nvGrpSpPr>
              <p:cNvPr id="674002" name="Group 210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4003" name="Line 211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4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5" name="Line 213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6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7" name="Line 215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8" name="Line 216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09" name="Line 217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4010" name="Oval 218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4011" name="Line 219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12" name="Line 220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13" name="Line 221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14" name="Text Box 222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4015" name="Text Box 223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4016" name="Group 224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4017" name="Line 225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18" name="Line 226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4019" name="Group 227"/>
            <p:cNvGrpSpPr>
              <a:grpSpLocks/>
            </p:cNvGrpSpPr>
            <p:nvPr/>
          </p:nvGrpSpPr>
          <p:grpSpPr bwMode="auto">
            <a:xfrm>
              <a:off x="4608" y="2880"/>
              <a:ext cx="384" cy="864"/>
              <a:chOff x="1008" y="2448"/>
              <a:chExt cx="384" cy="864"/>
            </a:xfrm>
          </p:grpSpPr>
          <p:grpSp>
            <p:nvGrpSpPr>
              <p:cNvPr id="674020" name="Group 228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4021" name="Line 229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2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3" name="Line 231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4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5" name="Line 23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27" name="Line 235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4028" name="Oval 236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4029" name="Line 237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30" name="Line 238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31" name="Line 239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32" name="Text Box 240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4033" name="Text Box 241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4034" name="Group 242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4035" name="Line 243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36" name="Line 244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4037" name="Line 245"/>
            <p:cNvSpPr>
              <a:spLocks noChangeShapeType="1"/>
            </p:cNvSpPr>
            <p:nvPr/>
          </p:nvSpPr>
          <p:spPr bwMode="auto">
            <a:xfrm>
              <a:off x="4272" y="28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038" name="Group 246"/>
            <p:cNvGrpSpPr>
              <a:grpSpLocks/>
            </p:cNvGrpSpPr>
            <p:nvPr/>
          </p:nvGrpSpPr>
          <p:grpSpPr bwMode="auto">
            <a:xfrm>
              <a:off x="5041" y="2879"/>
              <a:ext cx="433" cy="392"/>
              <a:chOff x="1488" y="2304"/>
              <a:chExt cx="561" cy="539"/>
            </a:xfrm>
          </p:grpSpPr>
          <p:grpSp>
            <p:nvGrpSpPr>
              <p:cNvPr id="674039" name="Group 247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4040" name="Line 248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41" name="Line 249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4042" name="Line 250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43" name="Line 251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44" name="Line 252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45" name="Line 253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46" name="Text Box 254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sp>
          <p:nvSpPr>
            <p:cNvPr id="674047" name="Line 255"/>
            <p:cNvSpPr>
              <a:spLocks noChangeShapeType="1"/>
            </p:cNvSpPr>
            <p:nvPr/>
          </p:nvSpPr>
          <p:spPr bwMode="auto">
            <a:xfrm>
              <a:off x="43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4048" name="Line 256"/>
            <p:cNvSpPr>
              <a:spLocks noChangeShapeType="1"/>
            </p:cNvSpPr>
            <p:nvPr/>
          </p:nvSpPr>
          <p:spPr bwMode="auto">
            <a:xfrm>
              <a:off x="4320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049" name="Group 257"/>
            <p:cNvGrpSpPr>
              <a:grpSpLocks/>
            </p:cNvGrpSpPr>
            <p:nvPr/>
          </p:nvGrpSpPr>
          <p:grpSpPr bwMode="auto">
            <a:xfrm>
              <a:off x="4560" y="2112"/>
              <a:ext cx="791" cy="392"/>
              <a:chOff x="4560" y="2112"/>
              <a:chExt cx="791" cy="392"/>
            </a:xfrm>
          </p:grpSpPr>
          <p:grpSp>
            <p:nvGrpSpPr>
              <p:cNvPr id="674050" name="Group 258"/>
              <p:cNvGrpSpPr>
                <a:grpSpLocks/>
              </p:cNvGrpSpPr>
              <p:nvPr/>
            </p:nvGrpSpPr>
            <p:grpSpPr bwMode="auto">
              <a:xfrm>
                <a:off x="4848" y="2461"/>
                <a:ext cx="222" cy="35"/>
                <a:chOff x="1248" y="3216"/>
                <a:chExt cx="288" cy="48"/>
              </a:xfrm>
            </p:grpSpPr>
            <p:sp>
              <p:nvSpPr>
                <p:cNvPr id="674051" name="Line 259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052" name="Line 260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4053" name="Line 261"/>
              <p:cNvSpPr>
                <a:spLocks noChangeShapeType="1"/>
              </p:cNvSpPr>
              <p:nvPr/>
            </p:nvSpPr>
            <p:spPr bwMode="auto">
              <a:xfrm>
                <a:off x="4959" y="2112"/>
                <a:ext cx="0" cy="1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54" name="Line 262"/>
              <p:cNvSpPr>
                <a:spLocks noChangeShapeType="1"/>
              </p:cNvSpPr>
              <p:nvPr/>
            </p:nvSpPr>
            <p:spPr bwMode="auto">
              <a:xfrm>
                <a:off x="4848" y="2287"/>
                <a:ext cx="22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55" name="Line 263"/>
              <p:cNvSpPr>
                <a:spLocks noChangeShapeType="1"/>
              </p:cNvSpPr>
              <p:nvPr/>
            </p:nvSpPr>
            <p:spPr bwMode="auto">
              <a:xfrm>
                <a:off x="4848" y="2322"/>
                <a:ext cx="22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56" name="Line 264"/>
              <p:cNvSpPr>
                <a:spLocks noChangeShapeType="1"/>
              </p:cNvSpPr>
              <p:nvPr/>
            </p:nvSpPr>
            <p:spPr bwMode="auto">
              <a:xfrm>
                <a:off x="4959" y="2322"/>
                <a:ext cx="0" cy="139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057" name="Text Box 265"/>
              <p:cNvSpPr txBox="1">
                <a:spLocks noChangeArrowheads="1"/>
              </p:cNvSpPr>
              <p:nvPr/>
            </p:nvSpPr>
            <p:spPr bwMode="auto">
              <a:xfrm>
                <a:off x="5033" y="2252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chemeClr val="folHlink"/>
                    </a:solidFill>
                  </a:rPr>
                  <a:t>C</a:t>
                </a:r>
                <a:r>
                  <a:rPr lang="en-US" altLang="en-US" sz="2000" baseline="-25000">
                    <a:solidFill>
                      <a:schemeClr val="folHlink"/>
                    </a:solidFill>
                  </a:rPr>
                  <a:t>int</a:t>
                </a:r>
                <a:endParaRPr lang="en-US" altLang="en-US" sz="20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674058" name="Line 266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74059" name="Text Box 267"/>
          <p:cNvSpPr txBox="1">
            <a:spLocks noChangeArrowheads="1"/>
          </p:cNvSpPr>
          <p:nvPr/>
        </p:nvSpPr>
        <p:spPr bwMode="auto">
          <a:xfrm>
            <a:off x="1819276" y="5759450"/>
            <a:ext cx="950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46"/>
                </a:solidFill>
              </a:rPr>
              <a:t>NAND2</a:t>
            </a:r>
          </a:p>
        </p:txBody>
      </p:sp>
      <p:sp>
        <p:nvSpPr>
          <p:cNvPr id="674060" name="Text Box 268"/>
          <p:cNvSpPr txBox="1">
            <a:spLocks noChangeArrowheads="1"/>
          </p:cNvSpPr>
          <p:nvPr/>
        </p:nvSpPr>
        <p:spPr bwMode="auto">
          <a:xfrm>
            <a:off x="5462589" y="5656263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46"/>
                </a:solidFill>
              </a:rPr>
              <a:t>INV</a:t>
            </a:r>
          </a:p>
        </p:txBody>
      </p:sp>
      <p:sp>
        <p:nvSpPr>
          <p:cNvPr id="674061" name="Text Box 269"/>
          <p:cNvSpPr txBox="1">
            <a:spLocks noChangeArrowheads="1"/>
          </p:cNvSpPr>
          <p:nvPr/>
        </p:nvSpPr>
        <p:spPr bwMode="auto">
          <a:xfrm>
            <a:off x="9556751" y="5511800"/>
            <a:ext cx="7889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46"/>
                </a:solidFill>
              </a:rPr>
              <a:t>NOR2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0873" y="268092"/>
            <a:ext cx="69387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/>
              <a:t>Capacitance on the internal node – due to the source drain of the two MOSFETs in series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9" y="130494"/>
            <a:ext cx="4907538" cy="655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Switched Delay Model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46740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49" grpId="0" animBg="1"/>
      <p:bldP spid="673850" grpId="0" animBg="1"/>
      <p:bldP spid="673879" grpId="0" animBg="1"/>
      <p:bldP spid="673880" grpId="0" animBg="1"/>
      <p:bldP spid="674059" grpId="0"/>
      <p:bldP spid="674060" grpId="0"/>
      <p:bldP spid="67406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67264"/>
          </a:xfrm>
        </p:spPr>
        <p:txBody>
          <a:bodyPr/>
          <a:lstStyle/>
          <a:p>
            <a:r>
              <a:rPr lang="en-US" altLang="en-US" dirty="0"/>
              <a:t>Input Pattern Effects on Delay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4282628" y="1620982"/>
            <a:ext cx="7341336" cy="4647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Delay is dependent on the</a:t>
            </a:r>
            <a:r>
              <a:rPr lang="en-US" altLang="en-US" dirty="0">
                <a:solidFill>
                  <a:schemeClr val="accent1"/>
                </a:solidFill>
              </a:rPr>
              <a:t> pattern</a:t>
            </a:r>
            <a:r>
              <a:rPr lang="en-US" altLang="en-US" dirty="0"/>
              <a:t> of inputs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Both inputs go low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Delay is 0.69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p</a:t>
            </a:r>
            <a:r>
              <a:rPr lang="en-US" altLang="en-US" sz="2800" dirty="0">
                <a:solidFill>
                  <a:schemeClr val="accent1"/>
                </a:solidFill>
              </a:rPr>
              <a:t>/2</a:t>
            </a:r>
            <a:r>
              <a:rPr lang="en-US" altLang="en-US" sz="2800" dirty="0"/>
              <a:t> C</a:t>
            </a:r>
            <a:r>
              <a:rPr lang="en-US" altLang="en-US" sz="2800" baseline="-25000" dirty="0"/>
              <a:t>L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input goes low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Delay is 0.69 </a:t>
            </a:r>
            <a:r>
              <a:rPr lang="en-US" altLang="en-US" sz="2800" dirty="0" err="1"/>
              <a:t>r</a:t>
            </a:r>
            <a:r>
              <a:rPr lang="en-US" altLang="en-US" sz="2800" baseline="-25000" dirty="0" err="1"/>
              <a:t>p</a:t>
            </a:r>
            <a:r>
              <a:rPr lang="en-US" altLang="en-US" sz="2800" dirty="0"/>
              <a:t> C</a:t>
            </a:r>
            <a:r>
              <a:rPr lang="en-US" altLang="en-US" sz="2800" baseline="-25000" dirty="0"/>
              <a:t>L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Both inputs go high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Delay is 0.69 </a:t>
            </a:r>
            <a:r>
              <a:rPr lang="en-US" altLang="en-US" sz="2800" dirty="0">
                <a:solidFill>
                  <a:schemeClr val="accent1"/>
                </a:solidFill>
              </a:rPr>
              <a:t>2</a:t>
            </a:r>
            <a:r>
              <a:rPr lang="en-US" altLang="en-US" sz="2800" dirty="0"/>
              <a:t>R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 C</a:t>
            </a:r>
            <a:r>
              <a:rPr lang="en-US" altLang="en-US" sz="2800" baseline="-25000" dirty="0"/>
              <a:t>L</a:t>
            </a:r>
          </a:p>
        </p:txBody>
      </p:sp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BC2-D329-4652-B2E2-9103F99B360E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644238" y="2057400"/>
            <a:ext cx="3567543" cy="4298950"/>
            <a:chOff x="644239" y="2057400"/>
            <a:chExt cx="1827822" cy="3429001"/>
          </a:xfrm>
        </p:grpSpPr>
        <p:grpSp>
          <p:nvGrpSpPr>
            <p:cNvPr id="675844" name="Group 4"/>
            <p:cNvGrpSpPr>
              <a:grpSpLocks/>
            </p:cNvGrpSpPr>
            <p:nvPr/>
          </p:nvGrpSpPr>
          <p:grpSpPr bwMode="auto">
            <a:xfrm>
              <a:off x="1709449" y="3176588"/>
              <a:ext cx="653826" cy="603261"/>
              <a:chOff x="1488" y="2304"/>
              <a:chExt cx="611" cy="568"/>
            </a:xfrm>
          </p:grpSpPr>
          <p:grpSp>
            <p:nvGrpSpPr>
              <p:cNvPr id="675845" name="Group 5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5846" name="Line 6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47" name="Line 7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5848" name="Line 8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49" name="Line 9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0" name="Line 10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1" name="Line 11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2" name="Text Box 12"/>
              <p:cNvSpPr txBox="1">
                <a:spLocks noChangeArrowheads="1"/>
              </p:cNvSpPr>
              <p:nvPr/>
            </p:nvSpPr>
            <p:spPr bwMode="auto">
              <a:xfrm>
                <a:off x="1732" y="2495"/>
                <a:ext cx="36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grpSp>
          <p:nvGrpSpPr>
            <p:cNvPr id="675853" name="Group 13"/>
            <p:cNvGrpSpPr>
              <a:grpSpLocks/>
            </p:cNvGrpSpPr>
            <p:nvPr/>
          </p:nvGrpSpPr>
          <p:grpSpPr bwMode="auto">
            <a:xfrm>
              <a:off x="1368137" y="3354388"/>
              <a:ext cx="155575" cy="417512"/>
              <a:chOff x="864" y="2448"/>
              <a:chExt cx="192" cy="480"/>
            </a:xfrm>
          </p:grpSpPr>
          <p:sp>
            <p:nvSpPr>
              <p:cNvPr id="675854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5" name="Line 15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6" name="Line 16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7" name="Line 17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8" name="Line 18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59" name="Line 19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60" name="Line 20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1422111" y="4068764"/>
              <a:ext cx="50800" cy="603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Line 22"/>
            <p:cNvSpPr>
              <a:spLocks noChangeShapeType="1"/>
            </p:cNvSpPr>
            <p:nvPr/>
          </p:nvSpPr>
          <p:spPr bwMode="auto">
            <a:xfrm>
              <a:off x="1266537" y="3832225"/>
              <a:ext cx="155575" cy="236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63" name="Line 23"/>
            <p:cNvSpPr>
              <a:spLocks noChangeShapeType="1"/>
            </p:cNvSpPr>
            <p:nvPr/>
          </p:nvSpPr>
          <p:spPr bwMode="auto">
            <a:xfrm flipV="1">
              <a:off x="1422111" y="3176588"/>
              <a:ext cx="0" cy="17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64" name="Line 24"/>
            <p:cNvSpPr>
              <a:spLocks noChangeShapeType="1"/>
            </p:cNvSpPr>
            <p:nvPr/>
          </p:nvSpPr>
          <p:spPr bwMode="auto">
            <a:xfrm>
              <a:off x="1422111" y="4129089"/>
              <a:ext cx="0" cy="23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1110962" y="3771901"/>
              <a:ext cx="239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675866" name="Text Box 26"/>
            <p:cNvSpPr txBox="1">
              <a:spLocks noChangeArrowheads="1"/>
            </p:cNvSpPr>
            <p:nvPr/>
          </p:nvSpPr>
          <p:spPr bwMode="auto">
            <a:xfrm>
              <a:off x="1042699" y="3316288"/>
              <a:ext cx="4138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pSp>
          <p:nvGrpSpPr>
            <p:cNvPr id="675867" name="Group 27"/>
            <p:cNvGrpSpPr>
              <a:grpSpLocks/>
            </p:cNvGrpSpPr>
            <p:nvPr/>
          </p:nvGrpSpPr>
          <p:grpSpPr bwMode="auto">
            <a:xfrm>
              <a:off x="644239" y="2057400"/>
              <a:ext cx="778329" cy="1087438"/>
              <a:chOff x="2208" y="1632"/>
              <a:chExt cx="561" cy="746"/>
            </a:xfrm>
          </p:grpSpPr>
          <p:grpSp>
            <p:nvGrpSpPr>
              <p:cNvPr id="675868" name="Group 28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5869" name="Line 29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1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3" name="Line 3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75" name="Line 35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5876" name="Oval 36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7" name="Line 37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78" name="Line 38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5880" name="Text Box 40"/>
              <p:cNvSpPr txBox="1">
                <a:spLocks noChangeArrowheads="1"/>
              </p:cNvSpPr>
              <p:nvPr/>
            </p:nvSpPr>
            <p:spPr bwMode="auto">
              <a:xfrm>
                <a:off x="2471" y="1755"/>
                <a:ext cx="298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5881" name="Line 41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82" name="Line 42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83" name="Line 43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5884" name="Group 44"/>
            <p:cNvGrpSpPr>
              <a:grpSpLocks/>
            </p:cNvGrpSpPr>
            <p:nvPr/>
          </p:nvGrpSpPr>
          <p:grpSpPr bwMode="auto">
            <a:xfrm>
              <a:off x="1442749" y="2057400"/>
              <a:ext cx="781292" cy="1087438"/>
              <a:chOff x="2207" y="1632"/>
              <a:chExt cx="563" cy="746"/>
            </a:xfrm>
          </p:grpSpPr>
          <p:grpSp>
            <p:nvGrpSpPr>
              <p:cNvPr id="675885" name="Group 45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5886" name="Line 46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8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88" name="Line 48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8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90" name="Line 50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9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892" name="Line 52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5893" name="Oval 53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94" name="Line 54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95" name="Line 55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96" name="Text Box 56"/>
              <p:cNvSpPr txBox="1">
                <a:spLocks noChangeArrowheads="1"/>
              </p:cNvSpPr>
              <p:nvPr/>
            </p:nvSpPr>
            <p:spPr bwMode="auto">
              <a:xfrm>
                <a:off x="2207" y="2040"/>
                <a:ext cx="17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5897" name="Text Box 57"/>
              <p:cNvSpPr txBox="1">
                <a:spLocks noChangeArrowheads="1"/>
              </p:cNvSpPr>
              <p:nvPr/>
            </p:nvSpPr>
            <p:spPr bwMode="auto">
              <a:xfrm>
                <a:off x="2472" y="1755"/>
                <a:ext cx="298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5898" name="Line 5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899" name="Line 59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00" name="Line 6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5901" name="Line 61"/>
            <p:cNvSpPr>
              <a:spLocks noChangeShapeType="1"/>
            </p:cNvSpPr>
            <p:nvPr/>
          </p:nvSpPr>
          <p:spPr bwMode="auto">
            <a:xfrm>
              <a:off x="977612" y="3176588"/>
              <a:ext cx="1065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5902" name="Group 62"/>
            <p:cNvGrpSpPr>
              <a:grpSpLocks/>
            </p:cNvGrpSpPr>
            <p:nvPr/>
          </p:nvGrpSpPr>
          <p:grpSpPr bwMode="auto">
            <a:xfrm>
              <a:off x="1042700" y="4227514"/>
              <a:ext cx="534987" cy="1258887"/>
              <a:chOff x="1007" y="2448"/>
              <a:chExt cx="385" cy="864"/>
            </a:xfrm>
          </p:grpSpPr>
          <p:grpSp>
            <p:nvGrpSpPr>
              <p:cNvPr id="675903" name="Group 63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5904" name="Line 64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0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06" name="Line 66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0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08" name="Line 6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0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10" name="Line 70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5911" name="Oval 71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12" name="Line 72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13" name="Line 73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14" name="Line 74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15" name="Text Box 75"/>
              <p:cNvSpPr txBox="1">
                <a:spLocks noChangeArrowheads="1"/>
              </p:cNvSpPr>
              <p:nvPr/>
            </p:nvSpPr>
            <p:spPr bwMode="auto">
              <a:xfrm>
                <a:off x="1057" y="2856"/>
                <a:ext cx="17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5916" name="Text Box 76"/>
              <p:cNvSpPr txBox="1">
                <a:spLocks noChangeArrowheads="1"/>
              </p:cNvSpPr>
              <p:nvPr/>
            </p:nvSpPr>
            <p:spPr bwMode="auto">
              <a:xfrm>
                <a:off x="1007" y="2544"/>
                <a:ext cx="298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5917" name="Group 77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5918" name="Line 78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19" name="Line 79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5920" name="Group 80"/>
            <p:cNvGrpSpPr>
              <a:grpSpLocks/>
            </p:cNvGrpSpPr>
            <p:nvPr/>
          </p:nvGrpSpPr>
          <p:grpSpPr bwMode="auto">
            <a:xfrm>
              <a:off x="1709449" y="4297363"/>
              <a:ext cx="762612" cy="602724"/>
              <a:chOff x="1488" y="2304"/>
              <a:chExt cx="712" cy="569"/>
            </a:xfrm>
          </p:grpSpPr>
          <p:grpSp>
            <p:nvGrpSpPr>
              <p:cNvPr id="675921" name="Group 81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5922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923" name="Line 83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5924" name="Line 84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25" name="Line 8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26" name="Line 86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27" name="Line 8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28" name="Text Box 88"/>
              <p:cNvSpPr txBox="1">
                <a:spLocks noChangeArrowheads="1"/>
              </p:cNvSpPr>
              <p:nvPr/>
            </p:nvSpPr>
            <p:spPr bwMode="auto">
              <a:xfrm>
                <a:off x="1728" y="2495"/>
                <a:ext cx="47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int</a:t>
                </a:r>
                <a:endParaRPr lang="en-US" altLang="en-US" sz="2000"/>
              </a:p>
            </p:txBody>
          </p:sp>
        </p:grpSp>
        <p:sp>
          <p:nvSpPr>
            <p:cNvPr id="675929" name="Line 89"/>
            <p:cNvSpPr>
              <a:spLocks noChangeShapeType="1"/>
            </p:cNvSpPr>
            <p:nvPr/>
          </p:nvSpPr>
          <p:spPr bwMode="auto">
            <a:xfrm>
              <a:off x="1444337" y="4297363"/>
              <a:ext cx="398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1767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839200" cy="762000"/>
          </a:xfrm>
        </p:spPr>
        <p:txBody>
          <a:bodyPr/>
          <a:lstStyle/>
          <a:p>
            <a:r>
              <a:rPr lang="en-US" altLang="en-US" sz="4000"/>
              <a:t>Delay Dependence on Input Patterns</a:t>
            </a:r>
          </a:p>
        </p:txBody>
      </p:sp>
      <p:graphicFrame>
        <p:nvGraphicFramePr>
          <p:cNvPr id="676867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828800" y="1752600"/>
          <a:ext cx="5943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Chart" r:id="rId4" imgW="7772583" imgH="4495677" progId="MSGraph.Chart.5">
                  <p:embed followColorScheme="full"/>
                </p:oleObj>
              </mc:Choice>
              <mc:Fallback>
                <p:oleObj name="Chart" r:id="rId4" imgW="7772583" imgH="4495677" progId="MSGraph.Chart.5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9436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D2F9-F5E3-480F-8218-E775B8C28B1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4876800" y="22098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BA"/>
                </a:solidFill>
              </a:rPr>
              <a:t>A=B=1</a:t>
            </a:r>
            <a:r>
              <a:rPr lang="en-US" altLang="en-US" sz="2000">
                <a:solidFill>
                  <a:srgbClr val="0000BA"/>
                </a:solidFill>
                <a:sym typeface="Symbol" panose="05050102010706020507" pitchFamily="18" charset="2"/>
              </a:rPr>
              <a:t>0</a:t>
            </a:r>
            <a:endParaRPr lang="en-US" altLang="en-US" sz="2000">
              <a:solidFill>
                <a:srgbClr val="0000BA"/>
              </a:solidFill>
            </a:endParaRP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648200" y="35814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A=1, B=1</a:t>
            </a: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0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5638800" y="28956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</a:rPr>
              <a:t>A=1 </a:t>
            </a:r>
            <a:r>
              <a:rPr lang="en-US" altLang="en-US" sz="2000">
                <a:solidFill>
                  <a:schemeClr val="folHlink"/>
                </a:solidFill>
                <a:sym typeface="Symbol" panose="05050102010706020507" pitchFamily="18" charset="2"/>
              </a:rPr>
              <a:t>0</a:t>
            </a:r>
            <a:r>
              <a:rPr lang="en-US" altLang="en-US" sz="2000">
                <a:solidFill>
                  <a:schemeClr val="folHlink"/>
                </a:solidFill>
              </a:rPr>
              <a:t>, B=1</a:t>
            </a: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3962400" y="54864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time [ps]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 rot="-5400000">
            <a:off x="960438" y="36115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Voltage [V]</a:t>
            </a:r>
          </a:p>
        </p:txBody>
      </p:sp>
      <p:graphicFrame>
        <p:nvGraphicFramePr>
          <p:cNvPr id="676873" name="Group 9"/>
          <p:cNvGraphicFramePr>
            <a:graphicFrameLocks noGrp="1"/>
          </p:cNvGraphicFramePr>
          <p:nvPr/>
        </p:nvGraphicFramePr>
        <p:xfrm>
          <a:off x="7772400" y="2057400"/>
          <a:ext cx="2743200" cy="342861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Input 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Delay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(psec)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A=B=0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A=1, B=0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 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1,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 B=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A=B=1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A=1, B=1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A= 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0,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</a:rPr>
                        <a:t> B=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rgbClr val="31526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C9D1E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899" name="Text Box 35"/>
          <p:cNvSpPr txBox="1">
            <a:spLocks noChangeArrowheads="1"/>
          </p:cNvSpPr>
          <p:nvPr/>
        </p:nvSpPr>
        <p:spPr bwMode="auto">
          <a:xfrm>
            <a:off x="7315200" y="5486401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NMOS = 0.5</a:t>
            </a:r>
            <a:r>
              <a:rPr lang="en-US" altLang="en-US" sz="2000">
                <a:sym typeface="Symbol" panose="05050102010706020507" pitchFamily="18" charset="2"/>
              </a:rPr>
              <a:t>m/0.25 m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PMOS = 0</a:t>
            </a:r>
            <a:r>
              <a:rPr lang="en-US" altLang="en-US" sz="2000"/>
              <a:t>.75</a:t>
            </a:r>
            <a:r>
              <a:rPr lang="en-US" altLang="en-US" sz="2000">
                <a:sym typeface="Symbol" panose="05050102010706020507" pitchFamily="18" charset="2"/>
              </a:rPr>
              <a:t>m/0.25 m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L</a:t>
            </a:r>
            <a:r>
              <a:rPr lang="en-US" altLang="en-US" sz="2000">
                <a:sym typeface="Symbol" panose="05050102010706020507" pitchFamily="18" charset="2"/>
              </a:rPr>
              <a:t> = 100 fF</a:t>
            </a:r>
          </a:p>
        </p:txBody>
      </p:sp>
    </p:spTree>
    <p:extLst>
      <p:ext uri="{BB962C8B-B14F-4D97-AF65-F5344CB8AC3E}">
        <p14:creationId xmlns:p14="http://schemas.microsoft.com/office/powerpoint/2010/main" val="88491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utoUpdateAnimBg="0"/>
      <p:bldP spid="676869" grpId="0" autoUpdateAnimBg="0"/>
      <p:bldP spid="6768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7088"/>
          </a:xfrm>
        </p:spPr>
        <p:txBody>
          <a:bodyPr/>
          <a:lstStyle/>
          <a:p>
            <a:r>
              <a:rPr lang="en-US" altLang="en-US" dirty="0"/>
              <a:t>Transistor Sizing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1E92-05E7-4B60-9527-F11FED8CCBDE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3048001" y="1828800"/>
            <a:ext cx="2017713" cy="3733800"/>
            <a:chOff x="480" y="1488"/>
            <a:chExt cx="1271" cy="2352"/>
          </a:xfrm>
        </p:grpSpPr>
        <p:grpSp>
          <p:nvGrpSpPr>
            <p:cNvPr id="678917" name="Group 5"/>
            <p:cNvGrpSpPr>
              <a:grpSpLocks/>
            </p:cNvGrpSpPr>
            <p:nvPr/>
          </p:nvGrpSpPr>
          <p:grpSpPr bwMode="auto">
            <a:xfrm>
              <a:off x="1249" y="2255"/>
              <a:ext cx="433" cy="392"/>
              <a:chOff x="1488" y="2304"/>
              <a:chExt cx="561" cy="539"/>
            </a:xfrm>
          </p:grpSpPr>
          <p:grpSp>
            <p:nvGrpSpPr>
              <p:cNvPr id="678918" name="Group 6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8919" name="Line 7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2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8921" name="Line 9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2" name="Line 10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3" name="Line 11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4" name="Line 12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5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grpSp>
          <p:nvGrpSpPr>
            <p:cNvPr id="678926" name="Group 14"/>
            <p:cNvGrpSpPr>
              <a:grpSpLocks/>
            </p:cNvGrpSpPr>
            <p:nvPr/>
          </p:nvGrpSpPr>
          <p:grpSpPr bwMode="auto">
            <a:xfrm>
              <a:off x="1002" y="2378"/>
              <a:ext cx="112" cy="286"/>
              <a:chOff x="864" y="2448"/>
              <a:chExt cx="192" cy="480"/>
            </a:xfrm>
          </p:grpSpPr>
          <p:sp>
            <p:nvSpPr>
              <p:cNvPr id="678927" name="Line 15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8" name="Line 16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29" name="Line 17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30" name="Line 18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31" name="Line 19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32" name="Line 20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33" name="Line 21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8934" name="Oval 22"/>
            <p:cNvSpPr>
              <a:spLocks noChangeArrowheads="1"/>
            </p:cNvSpPr>
            <p:nvPr/>
          </p:nvSpPr>
          <p:spPr bwMode="auto">
            <a:xfrm>
              <a:off x="1040" y="2868"/>
              <a:ext cx="37" cy="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928" y="2705"/>
              <a:ext cx="112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040" y="2256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>
              <a:off x="1040" y="2909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8" name="Text Box 26"/>
            <p:cNvSpPr txBox="1">
              <a:spLocks noChangeArrowheads="1"/>
            </p:cNvSpPr>
            <p:nvPr/>
          </p:nvSpPr>
          <p:spPr bwMode="auto">
            <a:xfrm>
              <a:off x="816" y="2664"/>
              <a:ext cx="1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768" y="2352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pSp>
          <p:nvGrpSpPr>
            <p:cNvPr id="678940" name="Group 28"/>
            <p:cNvGrpSpPr>
              <a:grpSpLocks/>
            </p:cNvGrpSpPr>
            <p:nvPr/>
          </p:nvGrpSpPr>
          <p:grpSpPr bwMode="auto">
            <a:xfrm>
              <a:off x="480" y="1488"/>
              <a:ext cx="523" cy="746"/>
              <a:chOff x="2208" y="1632"/>
              <a:chExt cx="523" cy="746"/>
            </a:xfrm>
          </p:grpSpPr>
          <p:grpSp>
            <p:nvGrpSpPr>
              <p:cNvPr id="678941" name="Group 29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8942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4" name="Line 32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6" name="Line 34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8" name="Line 36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8949" name="Oval 37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50" name="Line 38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51" name="Line 39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52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8953" name="Text Box 41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8954" name="Line 42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55" name="Line 43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56" name="Line 44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8957" name="Group 45"/>
            <p:cNvGrpSpPr>
              <a:grpSpLocks/>
            </p:cNvGrpSpPr>
            <p:nvPr/>
          </p:nvGrpSpPr>
          <p:grpSpPr bwMode="auto">
            <a:xfrm>
              <a:off x="1056" y="1488"/>
              <a:ext cx="523" cy="746"/>
              <a:chOff x="2208" y="1632"/>
              <a:chExt cx="523" cy="746"/>
            </a:xfrm>
          </p:grpSpPr>
          <p:grpSp>
            <p:nvGrpSpPr>
              <p:cNvPr id="678958" name="Group 46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8959" name="Line 47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1" name="Line 49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3" name="Line 51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65" name="Line 53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8966" name="Oval 54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67" name="Line 55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68" name="Line 56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69" name="Text Box 57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8970" name="Text Box 58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  <p:sp>
            <p:nvSpPr>
              <p:cNvPr id="678971" name="Line 59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72" name="Line 60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73" name="Line 61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8974" name="Line 62"/>
            <p:cNvSpPr>
              <a:spLocks noChangeShapeType="1"/>
            </p:cNvSpPr>
            <p:nvPr/>
          </p:nvSpPr>
          <p:spPr bwMode="auto">
            <a:xfrm>
              <a:off x="720" y="225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8975" name="Group 63"/>
            <p:cNvGrpSpPr>
              <a:grpSpLocks/>
            </p:cNvGrpSpPr>
            <p:nvPr/>
          </p:nvGrpSpPr>
          <p:grpSpPr bwMode="auto">
            <a:xfrm>
              <a:off x="768" y="2976"/>
              <a:ext cx="384" cy="864"/>
              <a:chOff x="1008" y="2448"/>
              <a:chExt cx="384" cy="864"/>
            </a:xfrm>
          </p:grpSpPr>
          <p:grpSp>
            <p:nvGrpSpPr>
              <p:cNvPr id="678976" name="Group 64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8977" name="Line 65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7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79" name="Line 67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8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81" name="Line 6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8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83" name="Line 71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8984" name="Oval 72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85" name="Line 73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86" name="Line 74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87" name="Line 75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88" name="Text Box 76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8989" name="Text Box 77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8990" name="Group 78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8991" name="Line 79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92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8993" name="Group 81"/>
            <p:cNvGrpSpPr>
              <a:grpSpLocks/>
            </p:cNvGrpSpPr>
            <p:nvPr/>
          </p:nvGrpSpPr>
          <p:grpSpPr bwMode="auto">
            <a:xfrm>
              <a:off x="1248" y="3022"/>
              <a:ext cx="503" cy="391"/>
              <a:chOff x="1488" y="2304"/>
              <a:chExt cx="653" cy="538"/>
            </a:xfrm>
          </p:grpSpPr>
          <p:grpSp>
            <p:nvGrpSpPr>
              <p:cNvPr id="678994" name="Group 82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8995" name="Line 83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96" name="Line 84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8997" name="Line 85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98" name="Line 8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999" name="Line 87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00" name="Line 88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01" name="Text Box 89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int</a:t>
                </a:r>
                <a:endParaRPr lang="en-US" altLang="en-US" sz="2000"/>
              </a:p>
            </p:txBody>
          </p:sp>
        </p:grpSp>
        <p:sp>
          <p:nvSpPr>
            <p:cNvPr id="679002" name="Line 90"/>
            <p:cNvSpPr>
              <a:spLocks noChangeShapeType="1"/>
            </p:cNvSpPr>
            <p:nvPr/>
          </p:nvSpPr>
          <p:spPr bwMode="auto">
            <a:xfrm>
              <a:off x="1056" y="30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9003" name="Group 91"/>
          <p:cNvGrpSpPr>
            <a:grpSpLocks/>
          </p:cNvGrpSpPr>
          <p:nvPr/>
        </p:nvGrpSpPr>
        <p:grpSpPr bwMode="auto">
          <a:xfrm>
            <a:off x="6781800" y="1828800"/>
            <a:ext cx="2365375" cy="3733800"/>
            <a:chOff x="3984" y="1392"/>
            <a:chExt cx="1490" cy="2352"/>
          </a:xfrm>
        </p:grpSpPr>
        <p:grpSp>
          <p:nvGrpSpPr>
            <p:cNvPr id="679004" name="Group 92"/>
            <p:cNvGrpSpPr>
              <a:grpSpLocks/>
            </p:cNvGrpSpPr>
            <p:nvPr/>
          </p:nvGrpSpPr>
          <p:grpSpPr bwMode="auto">
            <a:xfrm>
              <a:off x="4320" y="1392"/>
              <a:ext cx="522" cy="816"/>
              <a:chOff x="672" y="1344"/>
              <a:chExt cx="673" cy="960"/>
            </a:xfrm>
          </p:grpSpPr>
          <p:grpSp>
            <p:nvGrpSpPr>
              <p:cNvPr id="679005" name="Group 93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9006" name="Line 94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07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08" name="Line 96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0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10" name="Line 9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1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12" name="Line 100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13" name="Oval 10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9014" name="Line 102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15" name="Line 103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16" name="Line 104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17" name="Text Box 10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9018" name="Text Box 106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</p:grpSp>
        <p:grpSp>
          <p:nvGrpSpPr>
            <p:cNvPr id="679019" name="Group 107"/>
            <p:cNvGrpSpPr>
              <a:grpSpLocks/>
            </p:cNvGrpSpPr>
            <p:nvPr/>
          </p:nvGrpSpPr>
          <p:grpSpPr bwMode="auto">
            <a:xfrm>
              <a:off x="4320" y="2064"/>
              <a:ext cx="522" cy="816"/>
              <a:chOff x="672" y="1344"/>
              <a:chExt cx="673" cy="960"/>
            </a:xfrm>
          </p:grpSpPr>
          <p:grpSp>
            <p:nvGrpSpPr>
              <p:cNvPr id="679020" name="Group 108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9021" name="Line 109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2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3" name="Line 111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4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5" name="Line 11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27" name="Line 115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28" name="Oval 116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9029" name="Line 117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30" name="Line 118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31" name="Line 119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32" name="Text Box 12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9033" name="Text Box 121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p</a:t>
                </a:r>
                <a:endParaRPr lang="en-US" altLang="en-US" sz="2000"/>
              </a:p>
            </p:txBody>
          </p:sp>
        </p:grpSp>
        <p:sp>
          <p:nvSpPr>
            <p:cNvPr id="679034" name="Line 122"/>
            <p:cNvSpPr>
              <a:spLocks noChangeShapeType="1"/>
            </p:cNvSpPr>
            <p:nvPr/>
          </p:nvSpPr>
          <p:spPr bwMode="auto">
            <a:xfrm>
              <a:off x="4464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9035" name="Group 123"/>
            <p:cNvGrpSpPr>
              <a:grpSpLocks/>
            </p:cNvGrpSpPr>
            <p:nvPr/>
          </p:nvGrpSpPr>
          <p:grpSpPr bwMode="auto">
            <a:xfrm>
              <a:off x="3984" y="2880"/>
              <a:ext cx="384" cy="864"/>
              <a:chOff x="1008" y="2448"/>
              <a:chExt cx="384" cy="864"/>
            </a:xfrm>
          </p:grpSpPr>
          <p:grpSp>
            <p:nvGrpSpPr>
              <p:cNvPr id="679036" name="Group 124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9037" name="Line 125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3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39" name="Line 127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40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41" name="Line 12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42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43" name="Line 131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44" name="Oval 132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9045" name="Line 133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46" name="Line 134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47" name="Line 135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48" name="Text Box 136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A</a:t>
                </a:r>
              </a:p>
            </p:txBody>
          </p:sp>
          <p:sp>
            <p:nvSpPr>
              <p:cNvPr id="679049" name="Text Box 137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9050" name="Group 138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9051" name="Line 139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52" name="Line 140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9053" name="Group 141"/>
            <p:cNvGrpSpPr>
              <a:grpSpLocks/>
            </p:cNvGrpSpPr>
            <p:nvPr/>
          </p:nvGrpSpPr>
          <p:grpSpPr bwMode="auto">
            <a:xfrm>
              <a:off x="4608" y="2880"/>
              <a:ext cx="384" cy="864"/>
              <a:chOff x="1008" y="2448"/>
              <a:chExt cx="384" cy="864"/>
            </a:xfrm>
          </p:grpSpPr>
          <p:grpSp>
            <p:nvGrpSpPr>
              <p:cNvPr id="679054" name="Group 142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9055" name="Line 143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56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57" name="Line 145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58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59" name="Line 147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60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61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62" name="Oval 150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9063" name="Line 151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64" name="Line 152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65" name="Line 153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66" name="Text Box 154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B</a:t>
                </a:r>
              </a:p>
            </p:txBody>
          </p:sp>
          <p:sp>
            <p:nvSpPr>
              <p:cNvPr id="679067" name="Text Box 155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R</a:t>
                </a:r>
                <a:r>
                  <a:rPr lang="en-US" altLang="en-US" sz="2000" baseline="-25000"/>
                  <a:t>n</a:t>
                </a:r>
                <a:endParaRPr lang="en-US" altLang="en-US" sz="2000"/>
              </a:p>
            </p:txBody>
          </p:sp>
          <p:grpSp>
            <p:nvGrpSpPr>
              <p:cNvPr id="679068" name="Group 156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9069" name="Line 157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70" name="Line 158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9071" name="Line 159"/>
            <p:cNvSpPr>
              <a:spLocks noChangeShapeType="1"/>
            </p:cNvSpPr>
            <p:nvPr/>
          </p:nvSpPr>
          <p:spPr bwMode="auto">
            <a:xfrm>
              <a:off x="4272" y="28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9072" name="Group 160"/>
            <p:cNvGrpSpPr>
              <a:grpSpLocks/>
            </p:cNvGrpSpPr>
            <p:nvPr/>
          </p:nvGrpSpPr>
          <p:grpSpPr bwMode="auto">
            <a:xfrm>
              <a:off x="5041" y="2879"/>
              <a:ext cx="433" cy="392"/>
              <a:chOff x="1488" y="2304"/>
              <a:chExt cx="561" cy="539"/>
            </a:xfrm>
          </p:grpSpPr>
          <p:grpSp>
            <p:nvGrpSpPr>
              <p:cNvPr id="679073" name="Group 161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9074" name="Line 162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75" name="Line 163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76" name="Line 164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77" name="Line 16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78" name="Line 166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79" name="Line 16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80" name="Text Box 168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sp>
          <p:nvSpPr>
            <p:cNvPr id="679081" name="Line 169"/>
            <p:cNvSpPr>
              <a:spLocks noChangeShapeType="1"/>
            </p:cNvSpPr>
            <p:nvPr/>
          </p:nvSpPr>
          <p:spPr bwMode="auto">
            <a:xfrm>
              <a:off x="43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9082" name="Line 170"/>
            <p:cNvSpPr>
              <a:spLocks noChangeShapeType="1"/>
            </p:cNvSpPr>
            <p:nvPr/>
          </p:nvSpPr>
          <p:spPr bwMode="auto">
            <a:xfrm>
              <a:off x="4320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9083" name="Group 171"/>
            <p:cNvGrpSpPr>
              <a:grpSpLocks/>
            </p:cNvGrpSpPr>
            <p:nvPr/>
          </p:nvGrpSpPr>
          <p:grpSpPr bwMode="auto">
            <a:xfrm>
              <a:off x="4848" y="2110"/>
              <a:ext cx="503" cy="391"/>
              <a:chOff x="1488" y="2304"/>
              <a:chExt cx="653" cy="538"/>
            </a:xfrm>
          </p:grpSpPr>
          <p:grpSp>
            <p:nvGrpSpPr>
              <p:cNvPr id="679084" name="Group 172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9085" name="Line 173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086" name="Line 174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9087" name="Line 175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88" name="Line 17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89" name="Line 177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90" name="Line 178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091" name="Text Box 179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int</a:t>
                </a:r>
                <a:endParaRPr lang="en-US" altLang="en-US" sz="2000"/>
              </a:p>
            </p:txBody>
          </p:sp>
        </p:grpSp>
        <p:sp>
          <p:nvSpPr>
            <p:cNvPr id="679092" name="Line 180"/>
            <p:cNvSpPr>
              <a:spLocks noChangeShapeType="1"/>
            </p:cNvSpPr>
            <p:nvPr/>
          </p:nvSpPr>
          <p:spPr bwMode="auto">
            <a:xfrm>
              <a:off x="4560" y="21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9093" name="Text Box 181"/>
          <p:cNvSpPr txBox="1">
            <a:spLocks noChangeArrowheads="1"/>
          </p:cNvSpPr>
          <p:nvPr/>
        </p:nvSpPr>
        <p:spPr bwMode="auto">
          <a:xfrm>
            <a:off x="3124200" y="3581401"/>
            <a:ext cx="325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2</a:t>
            </a:r>
          </a:p>
          <a:p>
            <a:endParaRPr lang="en-US" altLang="en-US" sz="2000">
              <a:solidFill>
                <a:schemeClr val="accent1"/>
              </a:solidFill>
            </a:endParaRPr>
          </a:p>
          <a:p>
            <a:endParaRPr lang="en-US" altLang="en-US" sz="2000">
              <a:solidFill>
                <a:schemeClr val="accent1"/>
              </a:solidFill>
            </a:endParaRPr>
          </a:p>
          <a:p>
            <a:r>
              <a:rPr lang="en-US" altLang="en-US" sz="200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679094" name="Group 182"/>
          <p:cNvGrpSpPr>
            <a:grpSpLocks/>
          </p:cNvGrpSpPr>
          <p:nvPr/>
        </p:nvGrpSpPr>
        <p:grpSpPr bwMode="auto">
          <a:xfrm>
            <a:off x="2667000" y="2438401"/>
            <a:ext cx="2230438" cy="396875"/>
            <a:chOff x="720" y="1536"/>
            <a:chExt cx="1405" cy="250"/>
          </a:xfrm>
        </p:grpSpPr>
        <p:sp>
          <p:nvSpPr>
            <p:cNvPr id="679095" name="Text Box 183"/>
            <p:cNvSpPr txBox="1">
              <a:spLocks noChangeArrowheads="1"/>
            </p:cNvSpPr>
            <p:nvPr/>
          </p:nvSpPr>
          <p:spPr bwMode="auto">
            <a:xfrm>
              <a:off x="720" y="153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679096" name="Text Box 184"/>
            <p:cNvSpPr txBox="1">
              <a:spLocks noChangeArrowheads="1"/>
            </p:cNvSpPr>
            <p:nvPr/>
          </p:nvSpPr>
          <p:spPr bwMode="auto">
            <a:xfrm>
              <a:off x="1920" y="153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2</a:t>
              </a:r>
            </a:p>
          </p:txBody>
        </p:sp>
      </p:grpSp>
      <p:grpSp>
        <p:nvGrpSpPr>
          <p:cNvPr id="679097" name="Group 185"/>
          <p:cNvGrpSpPr>
            <a:grpSpLocks/>
          </p:cNvGrpSpPr>
          <p:nvPr/>
        </p:nvGrpSpPr>
        <p:grpSpPr bwMode="auto">
          <a:xfrm>
            <a:off x="6477000" y="4648201"/>
            <a:ext cx="2230438" cy="625475"/>
            <a:chOff x="3120" y="2928"/>
            <a:chExt cx="1405" cy="394"/>
          </a:xfrm>
        </p:grpSpPr>
        <p:sp>
          <p:nvSpPr>
            <p:cNvPr id="679098" name="Text Box 186"/>
            <p:cNvSpPr txBox="1">
              <a:spLocks noChangeArrowheads="1"/>
            </p:cNvSpPr>
            <p:nvPr/>
          </p:nvSpPr>
          <p:spPr bwMode="auto">
            <a:xfrm>
              <a:off x="3120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79099" name="Text Box 187"/>
            <p:cNvSpPr txBox="1">
              <a:spLocks noChangeArrowheads="1"/>
            </p:cNvSpPr>
            <p:nvPr/>
          </p:nvSpPr>
          <p:spPr bwMode="auto">
            <a:xfrm>
              <a:off x="4320" y="30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679100" name="Text Box 188"/>
          <p:cNvSpPr txBox="1">
            <a:spLocks noChangeArrowheads="1"/>
          </p:cNvSpPr>
          <p:nvPr/>
        </p:nvSpPr>
        <p:spPr bwMode="auto">
          <a:xfrm>
            <a:off x="6934200" y="2362201"/>
            <a:ext cx="325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4</a:t>
            </a:r>
          </a:p>
          <a:p>
            <a:endParaRPr lang="en-US" altLang="en-US" sz="2000">
              <a:solidFill>
                <a:schemeClr val="accent1"/>
              </a:solidFill>
            </a:endParaRPr>
          </a:p>
          <a:p>
            <a:endParaRPr lang="en-US" altLang="en-US" sz="2000">
              <a:solidFill>
                <a:schemeClr val="accent1"/>
              </a:solidFill>
            </a:endParaRPr>
          </a:p>
          <a:p>
            <a:r>
              <a:rPr lang="en-US" altLang="en-US" sz="200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5018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093" grpId="0" autoUpdateAnimBg="0"/>
      <p:bldP spid="6791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Transistor Sizing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09" y="2320489"/>
            <a:ext cx="2947421" cy="2772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2535" y="5306302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14141"/>
                </a:solidFill>
                <a:latin typeface="GillSans-Light"/>
              </a:rPr>
              <a:t>Reference Inverter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06" y="2320488"/>
            <a:ext cx="3056256" cy="29858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40172" y="5444801"/>
            <a:ext cx="3479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414141"/>
                </a:solidFill>
                <a:latin typeface="GillSans-Light"/>
              </a:rPr>
              <a:t>CMOS NOR gate </a:t>
            </a:r>
            <a:r>
              <a:rPr lang="en-US" sz="2000" dirty="0">
                <a:solidFill>
                  <a:srgbClr val="414141"/>
                </a:solidFill>
                <a:latin typeface="GillSans-Light"/>
              </a:rPr>
              <a:t>implementation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668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Transistor Sizing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74" y="1242243"/>
            <a:ext cx="4707793" cy="402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836" y="5479666"/>
            <a:ext cx="11970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414141"/>
                </a:solidFill>
                <a:latin typeface="GillSans-Light"/>
              </a:rPr>
              <a:t>It is possible to extend this same design technique to create </a:t>
            </a:r>
            <a:r>
              <a:rPr lang="en-US" sz="2400" dirty="0">
                <a:solidFill>
                  <a:srgbClr val="414141"/>
                </a:solidFill>
                <a:latin typeface="GillSans-Light"/>
              </a:rPr>
              <a:t>multiple input NOR gates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47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6854" y="149226"/>
            <a:ext cx="9009784" cy="715963"/>
          </a:xfrm>
        </p:spPr>
        <p:txBody>
          <a:bodyPr>
            <a:normAutofit/>
          </a:bodyPr>
          <a:lstStyle/>
          <a:p>
            <a:r>
              <a:rPr lang="en-US" altLang="en-US" dirty="0"/>
              <a:t>Transistor Sizing a Complex CMOS Gate</a:t>
            </a:r>
          </a:p>
        </p:txBody>
      </p:sp>
      <p:sp>
        <p:nvSpPr>
          <p:cNvPr id="11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341-F858-412F-AED5-B58B084B67A1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680963" name="Group 3"/>
          <p:cNvGrpSpPr>
            <a:grpSpLocks/>
          </p:cNvGrpSpPr>
          <p:nvPr/>
        </p:nvGrpSpPr>
        <p:grpSpPr bwMode="auto">
          <a:xfrm>
            <a:off x="3962400" y="4857750"/>
            <a:ext cx="533400" cy="533400"/>
            <a:chOff x="1008" y="2016"/>
            <a:chExt cx="336" cy="336"/>
          </a:xfrm>
        </p:grpSpPr>
        <p:sp>
          <p:nvSpPr>
            <p:cNvPr id="680964" name="Line 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65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66" name="Line 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67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68" name="Line 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970" name="Group 10"/>
          <p:cNvGrpSpPr>
            <a:grpSpLocks/>
          </p:cNvGrpSpPr>
          <p:nvPr/>
        </p:nvGrpSpPr>
        <p:grpSpPr bwMode="auto">
          <a:xfrm>
            <a:off x="5334000" y="6076950"/>
            <a:ext cx="304800" cy="76200"/>
            <a:chOff x="2592" y="3504"/>
            <a:chExt cx="192" cy="48"/>
          </a:xfrm>
        </p:grpSpPr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973" name="Group 13"/>
          <p:cNvGrpSpPr>
            <a:grpSpLocks/>
          </p:cNvGrpSpPr>
          <p:nvPr/>
        </p:nvGrpSpPr>
        <p:grpSpPr bwMode="auto">
          <a:xfrm>
            <a:off x="5029200" y="5314950"/>
            <a:ext cx="533400" cy="533400"/>
            <a:chOff x="1008" y="2016"/>
            <a:chExt cx="336" cy="336"/>
          </a:xfrm>
        </p:grpSpPr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7" name="Line 1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8" name="Line 1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79" name="Line 1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980" name="Group 20"/>
          <p:cNvGrpSpPr>
            <a:grpSpLocks/>
          </p:cNvGrpSpPr>
          <p:nvPr/>
        </p:nvGrpSpPr>
        <p:grpSpPr bwMode="auto">
          <a:xfrm>
            <a:off x="5943600" y="5314950"/>
            <a:ext cx="533400" cy="533400"/>
            <a:chOff x="1008" y="2016"/>
            <a:chExt cx="336" cy="336"/>
          </a:xfrm>
        </p:grpSpPr>
        <p:sp>
          <p:nvSpPr>
            <p:cNvPr id="680981" name="Line 21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82" name="Line 22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83" name="Line 23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84" name="Line 24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85" name="Line 25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86" name="Line 26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0987" name="Line 27"/>
          <p:cNvSpPr>
            <a:spLocks noChangeShapeType="1"/>
          </p:cNvSpPr>
          <p:nvPr/>
        </p:nvSpPr>
        <p:spPr bwMode="auto">
          <a:xfrm>
            <a:off x="4495800" y="58483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8" name="Line 28"/>
          <p:cNvSpPr>
            <a:spLocks noChangeShapeType="1"/>
          </p:cNvSpPr>
          <p:nvPr/>
        </p:nvSpPr>
        <p:spPr bwMode="auto">
          <a:xfrm>
            <a:off x="4495800" y="51625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9" name="Line 29"/>
          <p:cNvSpPr>
            <a:spLocks noChangeShapeType="1"/>
          </p:cNvSpPr>
          <p:nvPr/>
        </p:nvSpPr>
        <p:spPr bwMode="auto">
          <a:xfrm>
            <a:off x="5562600" y="50101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90" name="Line 30"/>
          <p:cNvSpPr>
            <a:spLocks noChangeShapeType="1"/>
          </p:cNvSpPr>
          <p:nvPr/>
        </p:nvSpPr>
        <p:spPr bwMode="auto">
          <a:xfrm>
            <a:off x="6477000" y="50101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91" name="Line 31"/>
          <p:cNvSpPr>
            <a:spLocks noChangeShapeType="1"/>
          </p:cNvSpPr>
          <p:nvPr/>
        </p:nvSpPr>
        <p:spPr bwMode="auto">
          <a:xfrm>
            <a:off x="5562600" y="50101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0992" name="Group 32"/>
          <p:cNvGrpSpPr>
            <a:grpSpLocks/>
          </p:cNvGrpSpPr>
          <p:nvPr/>
        </p:nvGrpSpPr>
        <p:grpSpPr bwMode="auto">
          <a:xfrm>
            <a:off x="5486400" y="4476750"/>
            <a:ext cx="533400" cy="533400"/>
            <a:chOff x="1008" y="2016"/>
            <a:chExt cx="336" cy="336"/>
          </a:xfrm>
        </p:grpSpPr>
        <p:sp>
          <p:nvSpPr>
            <p:cNvPr id="680993" name="Line 33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94" name="Line 34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95" name="Line 35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96" name="Line 36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97" name="Line 37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998" name="Line 38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0999" name="Line 39"/>
          <p:cNvSpPr>
            <a:spLocks noChangeShapeType="1"/>
          </p:cNvSpPr>
          <p:nvPr/>
        </p:nvSpPr>
        <p:spPr bwMode="auto">
          <a:xfrm>
            <a:off x="6019800" y="4171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000" name="Line 40"/>
          <p:cNvSpPr>
            <a:spLocks noChangeShapeType="1"/>
          </p:cNvSpPr>
          <p:nvPr/>
        </p:nvSpPr>
        <p:spPr bwMode="auto">
          <a:xfrm>
            <a:off x="4495800" y="417195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001" name="Line 41"/>
          <p:cNvSpPr>
            <a:spLocks noChangeShapeType="1"/>
          </p:cNvSpPr>
          <p:nvPr/>
        </p:nvSpPr>
        <p:spPr bwMode="auto">
          <a:xfrm>
            <a:off x="4495800" y="41719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002" name="Text Box 42"/>
          <p:cNvSpPr txBox="1">
            <a:spLocks noChangeArrowheads="1"/>
          </p:cNvSpPr>
          <p:nvPr/>
        </p:nvSpPr>
        <p:spPr bwMode="auto">
          <a:xfrm>
            <a:off x="6781800" y="4019550"/>
            <a:ext cx="2358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OUT = D + A • (B + C)</a:t>
            </a:r>
          </a:p>
        </p:txBody>
      </p:sp>
      <p:sp>
        <p:nvSpPr>
          <p:cNvPr id="681003" name="Line 43"/>
          <p:cNvSpPr>
            <a:spLocks noChangeShapeType="1"/>
          </p:cNvSpPr>
          <p:nvPr/>
        </p:nvSpPr>
        <p:spPr bwMode="auto">
          <a:xfrm>
            <a:off x="5486400" y="5848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004" name="Text Box 44"/>
          <p:cNvSpPr txBox="1">
            <a:spLocks noChangeArrowheads="1"/>
          </p:cNvSpPr>
          <p:nvPr/>
        </p:nvSpPr>
        <p:spPr bwMode="auto">
          <a:xfrm>
            <a:off x="3657600" y="4781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</a:t>
            </a:r>
          </a:p>
        </p:txBody>
      </p:sp>
      <p:sp>
        <p:nvSpPr>
          <p:cNvPr id="681005" name="Text Box 45"/>
          <p:cNvSpPr txBox="1">
            <a:spLocks noChangeArrowheads="1"/>
          </p:cNvSpPr>
          <p:nvPr/>
        </p:nvSpPr>
        <p:spPr bwMode="auto">
          <a:xfrm>
            <a:off x="5105400" y="440055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81006" name="Text Box 46"/>
          <p:cNvSpPr txBox="1">
            <a:spLocks noChangeArrowheads="1"/>
          </p:cNvSpPr>
          <p:nvPr/>
        </p:nvSpPr>
        <p:spPr bwMode="auto">
          <a:xfrm>
            <a:off x="4648200" y="523875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81007" name="Text Box 47"/>
          <p:cNvSpPr txBox="1">
            <a:spLocks noChangeArrowheads="1"/>
          </p:cNvSpPr>
          <p:nvPr/>
        </p:nvSpPr>
        <p:spPr bwMode="auto">
          <a:xfrm>
            <a:off x="5638800" y="523875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grpSp>
        <p:nvGrpSpPr>
          <p:cNvPr id="681008" name="Group 48"/>
          <p:cNvGrpSpPr>
            <a:grpSpLocks/>
          </p:cNvGrpSpPr>
          <p:nvPr/>
        </p:nvGrpSpPr>
        <p:grpSpPr bwMode="auto">
          <a:xfrm>
            <a:off x="4495800" y="3409950"/>
            <a:ext cx="838200" cy="762000"/>
            <a:chOff x="1872" y="2208"/>
            <a:chExt cx="528" cy="480"/>
          </a:xfrm>
        </p:grpSpPr>
        <p:grpSp>
          <p:nvGrpSpPr>
            <p:cNvPr id="681009" name="Group 49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1010" name="Line 5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1" name="Line 51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2" name="Line 52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3" name="Line 5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4" name="Line 54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5" name="Line 5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6" name="Line 56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17" name="Oval 57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1018" name="Text Box 58"/>
            <p:cNvSpPr txBox="1">
              <a:spLocks noChangeArrowheads="1"/>
            </p:cNvSpPr>
            <p:nvPr/>
          </p:nvSpPr>
          <p:spPr bwMode="auto">
            <a:xfrm>
              <a:off x="1872" y="2304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</a:p>
          </p:txBody>
        </p:sp>
      </p:grp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3657600" y="1962150"/>
            <a:ext cx="838200" cy="1447800"/>
            <a:chOff x="1344" y="1296"/>
            <a:chExt cx="528" cy="912"/>
          </a:xfrm>
        </p:grpSpPr>
        <p:grpSp>
          <p:nvGrpSpPr>
            <p:cNvPr id="681020" name="Group 60"/>
            <p:cNvGrpSpPr>
              <a:grpSpLocks/>
            </p:cNvGrpSpPr>
            <p:nvPr/>
          </p:nvGrpSpPr>
          <p:grpSpPr bwMode="auto">
            <a:xfrm>
              <a:off x="1536" y="1296"/>
              <a:ext cx="336" cy="912"/>
              <a:chOff x="1536" y="1296"/>
              <a:chExt cx="336" cy="912"/>
            </a:xfrm>
          </p:grpSpPr>
          <p:grpSp>
            <p:nvGrpSpPr>
              <p:cNvPr id="681021" name="Group 61"/>
              <p:cNvGrpSpPr>
                <a:grpSpLocks/>
              </p:cNvGrpSpPr>
              <p:nvPr/>
            </p:nvGrpSpPr>
            <p:grpSpPr bwMode="auto">
              <a:xfrm>
                <a:off x="1536" y="1536"/>
                <a:ext cx="336" cy="480"/>
                <a:chOff x="2928" y="1584"/>
                <a:chExt cx="336" cy="480"/>
              </a:xfrm>
            </p:grpSpPr>
            <p:sp>
              <p:nvSpPr>
                <p:cNvPr id="681022" name="Line 62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3" name="Line 63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4" name="Line 64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5" name="Line 65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6" name="Line 66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7" name="Line 67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8" name="Line 68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029" name="Oval 69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1030" name="Line 70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031" name="Line 71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1032" name="Text Box 72"/>
            <p:cNvSpPr txBox="1">
              <a:spLocks noChangeArrowheads="1"/>
            </p:cNvSpPr>
            <p:nvPr/>
          </p:nvSpPr>
          <p:spPr bwMode="auto">
            <a:xfrm>
              <a:off x="1344" y="1632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</p:grpSp>
      <p:grpSp>
        <p:nvGrpSpPr>
          <p:cNvPr id="681033" name="Group 73"/>
          <p:cNvGrpSpPr>
            <a:grpSpLocks/>
          </p:cNvGrpSpPr>
          <p:nvPr/>
        </p:nvGrpSpPr>
        <p:grpSpPr bwMode="auto">
          <a:xfrm>
            <a:off x="5334000" y="1962150"/>
            <a:ext cx="533400" cy="762000"/>
            <a:chOff x="2928" y="1584"/>
            <a:chExt cx="336" cy="480"/>
          </a:xfrm>
        </p:grpSpPr>
        <p:sp>
          <p:nvSpPr>
            <p:cNvPr id="681034" name="Line 74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35" name="Line 75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36" name="Line 76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37" name="Line 77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38" name="Line 78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39" name="Line 79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0" name="Line 80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1" name="Oval 81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42" name="Group 82"/>
          <p:cNvGrpSpPr>
            <a:grpSpLocks/>
          </p:cNvGrpSpPr>
          <p:nvPr/>
        </p:nvGrpSpPr>
        <p:grpSpPr bwMode="auto">
          <a:xfrm>
            <a:off x="5334000" y="2647950"/>
            <a:ext cx="533400" cy="762000"/>
            <a:chOff x="2928" y="1584"/>
            <a:chExt cx="336" cy="480"/>
          </a:xfrm>
        </p:grpSpPr>
        <p:sp>
          <p:nvSpPr>
            <p:cNvPr id="681043" name="Line 83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4" name="Line 84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5" name="Line 85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6" name="Line 86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7" name="Line 87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8" name="Line 88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49" name="Line 89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50" name="Oval 90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1051" name="Line 91"/>
          <p:cNvSpPr>
            <a:spLocks noChangeShapeType="1"/>
          </p:cNvSpPr>
          <p:nvPr/>
        </p:nvSpPr>
        <p:spPr bwMode="auto">
          <a:xfrm>
            <a:off x="4495800" y="34099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052" name="Line 92"/>
          <p:cNvSpPr>
            <a:spLocks noChangeShapeType="1"/>
          </p:cNvSpPr>
          <p:nvPr/>
        </p:nvSpPr>
        <p:spPr bwMode="auto">
          <a:xfrm>
            <a:off x="4495800" y="19621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1053" name="Group 93"/>
          <p:cNvGrpSpPr>
            <a:grpSpLocks/>
          </p:cNvGrpSpPr>
          <p:nvPr/>
        </p:nvGrpSpPr>
        <p:grpSpPr bwMode="auto">
          <a:xfrm>
            <a:off x="4953000" y="1733550"/>
            <a:ext cx="304800" cy="228600"/>
            <a:chOff x="2160" y="1152"/>
            <a:chExt cx="192" cy="144"/>
          </a:xfrm>
        </p:grpSpPr>
        <p:sp>
          <p:nvSpPr>
            <p:cNvPr id="681054" name="Line 94"/>
            <p:cNvSpPr>
              <a:spLocks noChangeShapeType="1"/>
            </p:cNvSpPr>
            <p:nvPr/>
          </p:nvSpPr>
          <p:spPr bwMode="auto">
            <a:xfrm>
              <a:off x="225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055" name="Line 95"/>
            <p:cNvSpPr>
              <a:spLocks noChangeShapeType="1"/>
            </p:cNvSpPr>
            <p:nvPr/>
          </p:nvSpPr>
          <p:spPr bwMode="auto">
            <a:xfrm>
              <a:off x="2160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1056" name="Text Box 96"/>
          <p:cNvSpPr txBox="1">
            <a:spLocks noChangeArrowheads="1"/>
          </p:cNvSpPr>
          <p:nvPr/>
        </p:nvSpPr>
        <p:spPr bwMode="auto">
          <a:xfrm>
            <a:off x="5029200" y="2114550"/>
            <a:ext cx="324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81057" name="Text Box 97"/>
          <p:cNvSpPr txBox="1">
            <a:spLocks noChangeArrowheads="1"/>
          </p:cNvSpPr>
          <p:nvPr/>
        </p:nvSpPr>
        <p:spPr bwMode="auto">
          <a:xfrm>
            <a:off x="5029200" y="280035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81058" name="Text Box 98"/>
          <p:cNvSpPr txBox="1">
            <a:spLocks noChangeArrowheads="1"/>
          </p:cNvSpPr>
          <p:nvPr/>
        </p:nvSpPr>
        <p:spPr bwMode="auto">
          <a:xfrm>
            <a:off x="4267200" y="48577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81059" name="Text Box 99"/>
          <p:cNvSpPr txBox="1">
            <a:spLocks noChangeArrowheads="1"/>
          </p:cNvSpPr>
          <p:nvPr/>
        </p:nvSpPr>
        <p:spPr bwMode="auto">
          <a:xfrm>
            <a:off x="5867400" y="44005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81060" name="Text Box 100"/>
          <p:cNvSpPr txBox="1">
            <a:spLocks noChangeArrowheads="1"/>
          </p:cNvSpPr>
          <p:nvPr/>
        </p:nvSpPr>
        <p:spPr bwMode="auto">
          <a:xfrm>
            <a:off x="5410200" y="52387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81061" name="Text Box 101"/>
          <p:cNvSpPr txBox="1">
            <a:spLocks noChangeArrowheads="1"/>
          </p:cNvSpPr>
          <p:nvPr/>
        </p:nvSpPr>
        <p:spPr bwMode="auto">
          <a:xfrm>
            <a:off x="6324600" y="52387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81062" name="Text Box 102"/>
          <p:cNvSpPr txBox="1">
            <a:spLocks noChangeArrowheads="1"/>
          </p:cNvSpPr>
          <p:nvPr/>
        </p:nvSpPr>
        <p:spPr bwMode="auto">
          <a:xfrm>
            <a:off x="5105400" y="35623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81063" name="Text Box 103"/>
          <p:cNvSpPr txBox="1">
            <a:spLocks noChangeArrowheads="1"/>
          </p:cNvSpPr>
          <p:nvPr/>
        </p:nvSpPr>
        <p:spPr bwMode="auto">
          <a:xfrm>
            <a:off x="4343400" y="24955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81064" name="Text Box 104"/>
          <p:cNvSpPr txBox="1">
            <a:spLocks noChangeArrowheads="1"/>
          </p:cNvSpPr>
          <p:nvPr/>
        </p:nvSpPr>
        <p:spPr bwMode="auto">
          <a:xfrm>
            <a:off x="5715000" y="28765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681065" name="Text Box 105"/>
          <p:cNvSpPr txBox="1">
            <a:spLocks noChangeArrowheads="1"/>
          </p:cNvSpPr>
          <p:nvPr/>
        </p:nvSpPr>
        <p:spPr bwMode="auto">
          <a:xfrm>
            <a:off x="5715000" y="211455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681066" name="Line 106"/>
          <p:cNvSpPr>
            <a:spLocks noChangeShapeType="1"/>
          </p:cNvSpPr>
          <p:nvPr/>
        </p:nvSpPr>
        <p:spPr bwMode="auto">
          <a:xfrm>
            <a:off x="7516085" y="4019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58" grpId="0" autoUpdateAnimBg="0"/>
      <p:bldP spid="681059" grpId="0" autoUpdateAnimBg="0"/>
      <p:bldP spid="681060" grpId="0" autoUpdateAnimBg="0"/>
      <p:bldP spid="681061" grpId="0" autoUpdateAnimBg="0"/>
      <p:bldP spid="681062" grpId="0" autoUpdateAnimBg="0"/>
      <p:bldP spid="681063" grpId="0" autoUpdateAnimBg="0"/>
      <p:bldP spid="681064" grpId="0" autoUpdateAnimBg="0"/>
      <p:bldP spid="68106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321"/>
            <a:ext cx="10515600" cy="742236"/>
          </a:xfrm>
        </p:spPr>
        <p:txBody>
          <a:bodyPr/>
          <a:lstStyle/>
          <a:p>
            <a:r>
              <a:rPr lang="en-US" altLang="en-US" dirty="0"/>
              <a:t>Fan-In Considerations</a:t>
            </a:r>
          </a:p>
        </p:txBody>
      </p:sp>
      <p:sp>
        <p:nvSpPr>
          <p:cNvPr id="13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7BD-3D64-47D5-B437-19E1B63BB3BA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683011" name="Group 3"/>
          <p:cNvGrpSpPr>
            <a:grpSpLocks/>
          </p:cNvGrpSpPr>
          <p:nvPr/>
        </p:nvGrpSpPr>
        <p:grpSpPr bwMode="auto">
          <a:xfrm>
            <a:off x="3510280" y="3790157"/>
            <a:ext cx="533400" cy="533400"/>
            <a:chOff x="1008" y="2016"/>
            <a:chExt cx="336" cy="336"/>
          </a:xfrm>
        </p:grpSpPr>
        <p:sp>
          <p:nvSpPr>
            <p:cNvPr id="683012" name="Line 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3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4" name="Line 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5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6" name="Line 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7" name="Line 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18" name="Group 10"/>
          <p:cNvGrpSpPr>
            <a:grpSpLocks/>
          </p:cNvGrpSpPr>
          <p:nvPr/>
        </p:nvGrpSpPr>
        <p:grpSpPr bwMode="auto">
          <a:xfrm>
            <a:off x="3510280" y="3256757"/>
            <a:ext cx="533400" cy="533400"/>
            <a:chOff x="1008" y="2016"/>
            <a:chExt cx="336" cy="336"/>
          </a:xfrm>
        </p:grpSpPr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0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2" name="Line 14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3" name="Line 15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4" name="Line 16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25" name="Group 17"/>
          <p:cNvGrpSpPr>
            <a:grpSpLocks/>
          </p:cNvGrpSpPr>
          <p:nvPr/>
        </p:nvGrpSpPr>
        <p:grpSpPr bwMode="auto">
          <a:xfrm>
            <a:off x="3510280" y="2723357"/>
            <a:ext cx="533400" cy="533400"/>
            <a:chOff x="1008" y="2016"/>
            <a:chExt cx="336" cy="336"/>
          </a:xfrm>
        </p:grpSpPr>
        <p:sp>
          <p:nvSpPr>
            <p:cNvPr id="683026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8" name="Line 20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32" name="Group 24"/>
          <p:cNvGrpSpPr>
            <a:grpSpLocks/>
          </p:cNvGrpSpPr>
          <p:nvPr/>
        </p:nvGrpSpPr>
        <p:grpSpPr bwMode="auto">
          <a:xfrm>
            <a:off x="3510280" y="2189957"/>
            <a:ext cx="533400" cy="533400"/>
            <a:chOff x="1008" y="2016"/>
            <a:chExt cx="336" cy="336"/>
          </a:xfrm>
        </p:grpSpPr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39" name="Group 31"/>
          <p:cNvGrpSpPr>
            <a:grpSpLocks/>
          </p:cNvGrpSpPr>
          <p:nvPr/>
        </p:nvGrpSpPr>
        <p:grpSpPr bwMode="auto">
          <a:xfrm>
            <a:off x="3891280" y="4323557"/>
            <a:ext cx="304800" cy="76200"/>
            <a:chOff x="2592" y="3504"/>
            <a:chExt cx="192" cy="48"/>
          </a:xfrm>
        </p:grpSpPr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1" name="Line 33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42" name="Group 34"/>
          <p:cNvGrpSpPr>
            <a:grpSpLocks/>
          </p:cNvGrpSpPr>
          <p:nvPr/>
        </p:nvGrpSpPr>
        <p:grpSpPr bwMode="auto">
          <a:xfrm>
            <a:off x="4577080" y="1199357"/>
            <a:ext cx="838200" cy="762000"/>
            <a:chOff x="1872" y="2208"/>
            <a:chExt cx="528" cy="480"/>
          </a:xfrm>
        </p:grpSpPr>
        <p:grpSp>
          <p:nvGrpSpPr>
            <p:cNvPr id="683043" name="Group 35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44" name="Line 36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45" name="Line 3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46" name="Line 38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47" name="Line 3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48" name="Line 40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49" name="Line 4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0" name="Line 42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1" name="Oval 43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1872" y="2304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</a:p>
          </p:txBody>
        </p:sp>
      </p:grpSp>
      <p:grpSp>
        <p:nvGrpSpPr>
          <p:cNvPr id="683053" name="Group 45"/>
          <p:cNvGrpSpPr>
            <a:grpSpLocks/>
          </p:cNvGrpSpPr>
          <p:nvPr/>
        </p:nvGrpSpPr>
        <p:grpSpPr bwMode="auto">
          <a:xfrm>
            <a:off x="3662680" y="1199357"/>
            <a:ext cx="838200" cy="762000"/>
            <a:chOff x="1872" y="2208"/>
            <a:chExt cx="528" cy="480"/>
          </a:xfrm>
        </p:grpSpPr>
        <p:grpSp>
          <p:nvGrpSpPr>
            <p:cNvPr id="683054" name="Group 46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55" name="Line 4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6" name="Line 4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7" name="Line 49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8" name="Line 50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59" name="Line 51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0" name="Line 5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1" name="Line 53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2" name="Oval 54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3063" name="Text Box 55"/>
            <p:cNvSpPr txBox="1">
              <a:spLocks noChangeArrowheads="1"/>
            </p:cNvSpPr>
            <p:nvPr/>
          </p:nvSpPr>
          <p:spPr bwMode="auto">
            <a:xfrm>
              <a:off x="1872" y="2304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</a:p>
          </p:txBody>
        </p:sp>
      </p:grpSp>
      <p:grpSp>
        <p:nvGrpSpPr>
          <p:cNvPr id="683064" name="Group 56"/>
          <p:cNvGrpSpPr>
            <a:grpSpLocks/>
          </p:cNvGrpSpPr>
          <p:nvPr/>
        </p:nvGrpSpPr>
        <p:grpSpPr bwMode="auto">
          <a:xfrm>
            <a:off x="2748280" y="1199357"/>
            <a:ext cx="838200" cy="762000"/>
            <a:chOff x="1872" y="2208"/>
            <a:chExt cx="528" cy="480"/>
          </a:xfrm>
        </p:grpSpPr>
        <p:grpSp>
          <p:nvGrpSpPr>
            <p:cNvPr id="683065" name="Group 57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66" name="Line 5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7" name="Line 5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8" name="Line 60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69" name="Line 61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0" name="Line 62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1" name="Line 6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2" name="Line 64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3" name="Oval 65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3074" name="Text Box 66"/>
            <p:cNvSpPr txBox="1">
              <a:spLocks noChangeArrowheads="1"/>
            </p:cNvSpPr>
            <p:nvPr/>
          </p:nvSpPr>
          <p:spPr bwMode="auto">
            <a:xfrm>
              <a:off x="1872" y="2304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</p:grpSp>
      <p:grpSp>
        <p:nvGrpSpPr>
          <p:cNvPr id="683075" name="Group 67"/>
          <p:cNvGrpSpPr>
            <a:grpSpLocks/>
          </p:cNvGrpSpPr>
          <p:nvPr/>
        </p:nvGrpSpPr>
        <p:grpSpPr bwMode="auto">
          <a:xfrm>
            <a:off x="1833880" y="1199357"/>
            <a:ext cx="838200" cy="762000"/>
            <a:chOff x="1872" y="2208"/>
            <a:chExt cx="528" cy="480"/>
          </a:xfrm>
        </p:grpSpPr>
        <p:grpSp>
          <p:nvGrpSpPr>
            <p:cNvPr id="683076" name="Group 68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77" name="Line 6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8" name="Line 7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79" name="Line 71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80" name="Line 72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81" name="Line 73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82" name="Line 7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83" name="Line 75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84" name="Oval 76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3085" name="Text Box 77"/>
            <p:cNvSpPr txBox="1">
              <a:spLocks noChangeArrowheads="1"/>
            </p:cNvSpPr>
            <p:nvPr/>
          </p:nvSpPr>
          <p:spPr bwMode="auto">
            <a:xfrm>
              <a:off x="1872" y="230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</p:grpSp>
      <p:sp>
        <p:nvSpPr>
          <p:cNvPr id="683086" name="Line 78"/>
          <p:cNvSpPr>
            <a:spLocks noChangeShapeType="1"/>
          </p:cNvSpPr>
          <p:nvPr/>
        </p:nvSpPr>
        <p:spPr bwMode="auto">
          <a:xfrm>
            <a:off x="2672080" y="1961357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87" name="Line 79"/>
          <p:cNvSpPr>
            <a:spLocks noChangeShapeType="1"/>
          </p:cNvSpPr>
          <p:nvPr/>
        </p:nvSpPr>
        <p:spPr bwMode="auto">
          <a:xfrm>
            <a:off x="4043680" y="196135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88" name="Text Box 80"/>
          <p:cNvSpPr txBox="1">
            <a:spLocks noChangeArrowheads="1"/>
          </p:cNvSpPr>
          <p:nvPr/>
        </p:nvSpPr>
        <p:spPr bwMode="auto">
          <a:xfrm>
            <a:off x="3129280" y="371395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D</a:t>
            </a:r>
          </a:p>
        </p:txBody>
      </p:sp>
      <p:sp>
        <p:nvSpPr>
          <p:cNvPr id="683089" name="Text Box 81"/>
          <p:cNvSpPr txBox="1">
            <a:spLocks noChangeArrowheads="1"/>
          </p:cNvSpPr>
          <p:nvPr/>
        </p:nvSpPr>
        <p:spPr bwMode="auto">
          <a:xfrm>
            <a:off x="3129280" y="318055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683090" name="Text Box 82"/>
          <p:cNvSpPr txBox="1">
            <a:spLocks noChangeArrowheads="1"/>
          </p:cNvSpPr>
          <p:nvPr/>
        </p:nvSpPr>
        <p:spPr bwMode="auto">
          <a:xfrm>
            <a:off x="3129280" y="264715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683091" name="Text Box 83"/>
          <p:cNvSpPr txBox="1">
            <a:spLocks noChangeArrowheads="1"/>
          </p:cNvSpPr>
          <p:nvPr/>
        </p:nvSpPr>
        <p:spPr bwMode="auto">
          <a:xfrm>
            <a:off x="3129280" y="211375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683092" name="Line 84"/>
          <p:cNvSpPr>
            <a:spLocks noChangeShapeType="1"/>
          </p:cNvSpPr>
          <p:nvPr/>
        </p:nvSpPr>
        <p:spPr bwMode="auto">
          <a:xfrm>
            <a:off x="2672080" y="1199357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3093" name="Group 85"/>
          <p:cNvGrpSpPr>
            <a:grpSpLocks/>
          </p:cNvGrpSpPr>
          <p:nvPr/>
        </p:nvGrpSpPr>
        <p:grpSpPr bwMode="auto">
          <a:xfrm>
            <a:off x="3815080" y="970757"/>
            <a:ext cx="304800" cy="228600"/>
            <a:chOff x="2160" y="1152"/>
            <a:chExt cx="192" cy="144"/>
          </a:xfrm>
        </p:grpSpPr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>
              <a:off x="225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95" name="Line 87"/>
            <p:cNvSpPr>
              <a:spLocks noChangeShapeType="1"/>
            </p:cNvSpPr>
            <p:nvPr/>
          </p:nvSpPr>
          <p:spPr bwMode="auto">
            <a:xfrm>
              <a:off x="2160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3096" name="Group 88"/>
          <p:cNvGrpSpPr>
            <a:grpSpLocks/>
          </p:cNvGrpSpPr>
          <p:nvPr/>
        </p:nvGrpSpPr>
        <p:grpSpPr bwMode="auto">
          <a:xfrm>
            <a:off x="5415281" y="1961357"/>
            <a:ext cx="653827" cy="603261"/>
            <a:chOff x="1488" y="2304"/>
            <a:chExt cx="611" cy="568"/>
          </a:xfrm>
        </p:grpSpPr>
        <p:grpSp>
          <p:nvGrpSpPr>
            <p:cNvPr id="683097" name="Group 8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098" name="Line 9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099" name="Line 9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3100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01" name="Line 9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02" name="Line 9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03" name="Line 9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04" name="Text Box 96"/>
            <p:cNvSpPr txBox="1">
              <a:spLocks noChangeArrowheads="1"/>
            </p:cNvSpPr>
            <p:nvPr/>
          </p:nvSpPr>
          <p:spPr bwMode="auto">
            <a:xfrm>
              <a:off x="1732" y="2495"/>
              <a:ext cx="36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83105" name="Group 97"/>
          <p:cNvGrpSpPr>
            <a:grpSpLocks/>
          </p:cNvGrpSpPr>
          <p:nvPr/>
        </p:nvGrpSpPr>
        <p:grpSpPr bwMode="auto">
          <a:xfrm>
            <a:off x="4272279" y="2570957"/>
            <a:ext cx="568144" cy="549234"/>
            <a:chOff x="1488" y="2304"/>
            <a:chExt cx="843" cy="701"/>
          </a:xfrm>
        </p:grpSpPr>
        <p:grpSp>
          <p:nvGrpSpPr>
            <p:cNvPr id="683106" name="Group 9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07" name="Line 9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108" name="Line 10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3109" name="Line 10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10" name="Line 10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11" name="Line 10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12" name="Line 10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13" name="Text Box 10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</p:grpSp>
      <p:sp>
        <p:nvSpPr>
          <p:cNvPr id="683114" name="Line 106"/>
          <p:cNvSpPr>
            <a:spLocks noChangeShapeType="1"/>
          </p:cNvSpPr>
          <p:nvPr/>
        </p:nvSpPr>
        <p:spPr bwMode="auto">
          <a:xfrm>
            <a:off x="4043680" y="257095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3115" name="Group 107"/>
          <p:cNvGrpSpPr>
            <a:grpSpLocks/>
          </p:cNvGrpSpPr>
          <p:nvPr/>
        </p:nvGrpSpPr>
        <p:grpSpPr bwMode="auto">
          <a:xfrm>
            <a:off x="4272279" y="3104357"/>
            <a:ext cx="568144" cy="549234"/>
            <a:chOff x="1488" y="2304"/>
            <a:chExt cx="843" cy="701"/>
          </a:xfrm>
        </p:grpSpPr>
        <p:grpSp>
          <p:nvGrpSpPr>
            <p:cNvPr id="683116" name="Group 10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17" name="Line 10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118" name="Line 11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3119" name="Line 11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20" name="Line 11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21" name="Line 11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22" name="Line 11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23" name="Text Box 11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</p:grpSp>
      <p:sp>
        <p:nvSpPr>
          <p:cNvPr id="683124" name="Line 116"/>
          <p:cNvSpPr>
            <a:spLocks noChangeShapeType="1"/>
          </p:cNvSpPr>
          <p:nvPr/>
        </p:nvSpPr>
        <p:spPr bwMode="auto">
          <a:xfrm>
            <a:off x="4043680" y="310435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3125" name="Group 117"/>
          <p:cNvGrpSpPr>
            <a:grpSpLocks/>
          </p:cNvGrpSpPr>
          <p:nvPr/>
        </p:nvGrpSpPr>
        <p:grpSpPr bwMode="auto">
          <a:xfrm>
            <a:off x="4272280" y="3637757"/>
            <a:ext cx="567528" cy="549234"/>
            <a:chOff x="1488" y="2304"/>
            <a:chExt cx="843" cy="701"/>
          </a:xfrm>
        </p:grpSpPr>
        <p:grpSp>
          <p:nvGrpSpPr>
            <p:cNvPr id="683126" name="Group 11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27" name="Line 1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128" name="Line 12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3129" name="Line 12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30" name="Line 12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31" name="Line 12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32" name="Line 12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133" name="Text Box 12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</p:grpSp>
      <p:sp>
        <p:nvSpPr>
          <p:cNvPr id="683134" name="Line 126"/>
          <p:cNvSpPr>
            <a:spLocks noChangeShapeType="1"/>
          </p:cNvSpPr>
          <p:nvPr/>
        </p:nvSpPr>
        <p:spPr bwMode="auto">
          <a:xfrm>
            <a:off x="4043680" y="363775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135" name="Rectangle 127"/>
          <p:cNvSpPr>
            <a:spLocks noChangeArrowheads="1"/>
          </p:cNvSpPr>
          <p:nvPr/>
        </p:nvSpPr>
        <p:spPr bwMode="auto">
          <a:xfrm>
            <a:off x="5569374" y="3104357"/>
            <a:ext cx="65185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pHL</a:t>
            </a:r>
            <a:r>
              <a:rPr lang="en-US" altLang="en-US" sz="2400" dirty="0"/>
              <a:t> = 0.69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eqn</a:t>
            </a:r>
            <a:r>
              <a:rPr lang="en-US" altLang="en-US" sz="2400" dirty="0"/>
              <a:t>(C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+2C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+3C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+4C</a:t>
            </a:r>
            <a:r>
              <a:rPr lang="en-US" altLang="en-US" sz="2400" baseline="-25000" dirty="0"/>
              <a:t>L</a:t>
            </a:r>
            <a:r>
              <a:rPr lang="en-US" alt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Propagation delay deteriorates rapidly as a function of fan-in</a:t>
            </a:r>
          </a:p>
        </p:txBody>
      </p:sp>
      <p:grpSp>
        <p:nvGrpSpPr>
          <p:cNvPr id="683136" name="Group 128"/>
          <p:cNvGrpSpPr>
            <a:grpSpLocks/>
          </p:cNvGrpSpPr>
          <p:nvPr/>
        </p:nvGrpSpPr>
        <p:grpSpPr bwMode="auto">
          <a:xfrm>
            <a:off x="7472680" y="894557"/>
            <a:ext cx="685800" cy="609600"/>
            <a:chOff x="384" y="2784"/>
            <a:chExt cx="432" cy="384"/>
          </a:xfrm>
        </p:grpSpPr>
        <p:sp>
          <p:nvSpPr>
            <p:cNvPr id="683137" name="AutoShape 129"/>
            <p:cNvSpPr>
              <a:spLocks noChangeArrowheads="1"/>
            </p:cNvSpPr>
            <p:nvPr/>
          </p:nvSpPr>
          <p:spPr bwMode="auto">
            <a:xfrm>
              <a:off x="384" y="2784"/>
              <a:ext cx="336" cy="384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138" name="Oval 130"/>
            <p:cNvSpPr>
              <a:spLocks noChangeArrowheads="1"/>
            </p:cNvSpPr>
            <p:nvPr/>
          </p:nvSpPr>
          <p:spPr bwMode="auto">
            <a:xfrm>
              <a:off x="72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3139" name="Line 131"/>
          <p:cNvSpPr>
            <a:spLocks noChangeShapeType="1"/>
          </p:cNvSpPr>
          <p:nvPr/>
        </p:nvSpPr>
        <p:spPr bwMode="auto">
          <a:xfrm>
            <a:off x="7091680" y="97075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140" name="Line 132"/>
          <p:cNvSpPr>
            <a:spLocks noChangeShapeType="1"/>
          </p:cNvSpPr>
          <p:nvPr/>
        </p:nvSpPr>
        <p:spPr bwMode="auto">
          <a:xfrm>
            <a:off x="7091680" y="112315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141" name="Line 133"/>
          <p:cNvSpPr>
            <a:spLocks noChangeShapeType="1"/>
          </p:cNvSpPr>
          <p:nvPr/>
        </p:nvSpPr>
        <p:spPr bwMode="auto">
          <a:xfrm>
            <a:off x="7091680" y="127555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142" name="Line 134"/>
          <p:cNvSpPr>
            <a:spLocks noChangeShapeType="1"/>
          </p:cNvSpPr>
          <p:nvPr/>
        </p:nvSpPr>
        <p:spPr bwMode="auto">
          <a:xfrm>
            <a:off x="7091680" y="142795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143" name="Line 135"/>
          <p:cNvSpPr>
            <a:spLocks noChangeShapeType="1"/>
          </p:cNvSpPr>
          <p:nvPr/>
        </p:nvSpPr>
        <p:spPr bwMode="auto">
          <a:xfrm>
            <a:off x="8158480" y="119935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0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1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</a:t>
            </a:r>
            <a:r>
              <a:rPr lang="en-US" altLang="en-US" baseline="-25000"/>
              <a:t>p</a:t>
            </a:r>
            <a:r>
              <a:rPr lang="en-US" altLang="en-US"/>
              <a:t> as a Function of Fan-In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2" y="6248400"/>
            <a:ext cx="2540000" cy="457200"/>
          </a:xfrm>
        </p:spPr>
        <p:txBody>
          <a:bodyPr/>
          <a:lstStyle/>
          <a:p>
            <a:fld id="{A6DD095A-3E14-4146-8C8F-3081DDF0EC5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4749803" y="4191001"/>
            <a:ext cx="55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hlink"/>
                </a:solidFill>
              </a:rPr>
              <a:t>t</a:t>
            </a:r>
            <a:r>
              <a:rPr lang="en-US" altLang="en-US" sz="2000" baseline="-25000" dirty="0">
                <a:solidFill>
                  <a:schemeClr val="hlink"/>
                </a:solidFill>
              </a:rPr>
              <a:t>pLH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 rot="16200000">
            <a:off x="-614360" y="31543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p</a:t>
            </a:r>
            <a:r>
              <a:rPr lang="en-US" altLang="en-US" sz="2000"/>
              <a:t> (psec)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2656550" y="52341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fan-in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874145" y="947836"/>
            <a:ext cx="54609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Gates with a fan-in greater than 4 should be avoided.</a:t>
            </a:r>
          </a:p>
        </p:txBody>
      </p:sp>
      <p:grpSp>
        <p:nvGrpSpPr>
          <p:cNvPr id="685063" name="Group 7"/>
          <p:cNvGrpSpPr>
            <a:grpSpLocks/>
          </p:cNvGrpSpPr>
          <p:nvPr/>
        </p:nvGrpSpPr>
        <p:grpSpPr bwMode="auto">
          <a:xfrm>
            <a:off x="270537" y="1256179"/>
            <a:ext cx="7162800" cy="4038600"/>
            <a:chOff x="384" y="960"/>
            <a:chExt cx="4512" cy="2544"/>
          </a:xfrm>
        </p:grpSpPr>
        <p:grpSp>
          <p:nvGrpSpPr>
            <p:cNvPr id="685064" name="Group 8"/>
            <p:cNvGrpSpPr>
              <a:grpSpLocks/>
            </p:cNvGrpSpPr>
            <p:nvPr/>
          </p:nvGrpSpPr>
          <p:grpSpPr bwMode="auto">
            <a:xfrm>
              <a:off x="384" y="960"/>
              <a:ext cx="4512" cy="2544"/>
              <a:chOff x="384" y="960"/>
              <a:chExt cx="4512" cy="2544"/>
            </a:xfrm>
          </p:grpSpPr>
          <p:grpSp>
            <p:nvGrpSpPr>
              <p:cNvPr id="685065" name="Group 9"/>
              <p:cNvGrpSpPr>
                <a:grpSpLocks/>
              </p:cNvGrpSpPr>
              <p:nvPr/>
            </p:nvGrpSpPr>
            <p:grpSpPr bwMode="auto">
              <a:xfrm>
                <a:off x="384" y="960"/>
                <a:ext cx="4464" cy="2544"/>
                <a:chOff x="384" y="960"/>
                <a:chExt cx="4464" cy="2544"/>
              </a:xfrm>
            </p:grpSpPr>
            <p:graphicFrame>
              <p:nvGraphicFramePr>
                <p:cNvPr id="685066" name="Object 10"/>
                <p:cNvGraphicFramePr>
                  <a:graphicFrameLocks noChangeAspect="1"/>
                </p:cNvGraphicFramePr>
                <p:nvPr/>
              </p:nvGraphicFramePr>
              <p:xfrm>
                <a:off x="384" y="960"/>
                <a:ext cx="3552" cy="2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0" name="Chart" r:id="rId4" imgW="7772583" imgH="4495677" progId="MSGraph.Chart.5">
                        <p:embed followColorScheme="full"/>
                      </p:oleObj>
                    </mc:Choice>
                    <mc:Fallback>
                      <p:oleObj name="Chart" r:id="rId4" imgW="7772583" imgH="4495677" progId="MSGraph.Chart.5">
                        <p:embed followColorScheme="full"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960"/>
                              <a:ext cx="3552" cy="254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506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2" y="2064"/>
                  <a:ext cx="3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2000" dirty="0">
                      <a:solidFill>
                        <a:schemeClr val="accent1"/>
                      </a:solidFill>
                    </a:rPr>
                    <a:t>t</a:t>
                  </a:r>
                  <a:r>
                    <a:rPr lang="en-US" altLang="en-US" sz="2000" baseline="-25000" dirty="0">
                      <a:solidFill>
                        <a:schemeClr val="accent1"/>
                      </a:solidFill>
                    </a:rPr>
                    <a:t>pHL</a:t>
                  </a:r>
                  <a:endParaRPr lang="en-US" altLang="en-US" sz="2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50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792" y="1200"/>
                  <a:ext cx="10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accent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2000">
                      <a:solidFill>
                        <a:schemeClr val="accent1"/>
                      </a:solidFill>
                    </a:rPr>
                    <a:t>quadratic</a:t>
                  </a:r>
                </a:p>
              </p:txBody>
            </p:sp>
          </p:grpSp>
          <p:sp>
            <p:nvSpPr>
              <p:cNvPr id="685069" name="Text Box 13"/>
              <p:cNvSpPr txBox="1">
                <a:spLocks noChangeArrowheads="1"/>
              </p:cNvSpPr>
              <p:nvPr/>
            </p:nvSpPr>
            <p:spPr bwMode="auto">
              <a:xfrm>
                <a:off x="3840" y="2832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dirty="0">
                    <a:solidFill>
                      <a:schemeClr val="hlink"/>
                    </a:solidFill>
                  </a:rPr>
                  <a:t>linear</a:t>
                </a:r>
              </a:p>
            </p:txBody>
          </p:sp>
        </p:grp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3216" y="2112"/>
              <a:ext cx="3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</a:t>
              </a:r>
              <a:r>
                <a:rPr lang="en-US" altLang="en-US" sz="2000" baseline="-25000">
                  <a:solidFill>
                    <a:schemeClr val="accent2"/>
                  </a:solidFill>
                </a:rPr>
                <a:t>p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874145" y="1949724"/>
            <a:ext cx="533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tpLH increases linearly due to the linearly increasing value of the diffusion capacitance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8743" y="3295472"/>
            <a:ext cx="531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tpHL increase </a:t>
            </a:r>
            <a:r>
              <a:rPr lang="en-US" altLang="en-US" sz="2400" dirty="0" err="1"/>
              <a:t>quadratically</a:t>
            </a:r>
            <a:r>
              <a:rPr lang="en-US" altLang="en-US" sz="2400" dirty="0"/>
              <a:t> due to the simultaneous increase in pull-down resistance and internal capacitance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2381" y="4106295"/>
            <a:ext cx="613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hlink"/>
                </a:solidFill>
              </a:rPr>
              <a:t>t</a:t>
            </a:r>
            <a:r>
              <a:rPr lang="en-US" sz="2000" baseline="-25000" dirty="0" err="1">
                <a:solidFill>
                  <a:schemeClr val="hlink"/>
                </a:solidFill>
              </a:rPr>
              <a:t>pLH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788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utoUpdateAnimBg="0"/>
      <p:bldP spid="685062" grpId="0" autoUpdateAnimBg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53674"/>
            <a:ext cx="10058400" cy="1450757"/>
          </a:xfrm>
        </p:spPr>
        <p:txBody>
          <a:bodyPr/>
          <a:lstStyle/>
          <a:p>
            <a:r>
              <a:rPr lang="en-US" altLang="en-US"/>
              <a:t>Static Complementary CMOS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286-A47A-4522-8D3C-21193F2E40F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0307" name="Line 3"/>
          <p:cNvSpPr>
            <a:spLocks noChangeShapeType="1"/>
          </p:cNvSpPr>
          <p:nvPr/>
        </p:nvSpPr>
        <p:spPr bwMode="auto">
          <a:xfrm>
            <a:off x="5486400" y="19081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08" name="Line 4"/>
          <p:cNvSpPr>
            <a:spLocks noChangeShapeType="1"/>
          </p:cNvSpPr>
          <p:nvPr/>
        </p:nvSpPr>
        <p:spPr bwMode="auto">
          <a:xfrm>
            <a:off x="5791200" y="19081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09" name="Line 5"/>
          <p:cNvSpPr>
            <a:spLocks noChangeShapeType="1"/>
          </p:cNvSpPr>
          <p:nvPr/>
        </p:nvSpPr>
        <p:spPr bwMode="auto">
          <a:xfrm>
            <a:off x="5791200" y="30511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5791200" y="43465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1" name="Line 7"/>
          <p:cNvSpPr>
            <a:spLocks noChangeShapeType="1"/>
          </p:cNvSpPr>
          <p:nvPr/>
        </p:nvSpPr>
        <p:spPr bwMode="auto">
          <a:xfrm>
            <a:off x="5562600" y="4727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2" name="Line 8"/>
          <p:cNvSpPr>
            <a:spLocks noChangeShapeType="1"/>
          </p:cNvSpPr>
          <p:nvPr/>
        </p:nvSpPr>
        <p:spPr bwMode="auto">
          <a:xfrm>
            <a:off x="5638800" y="48037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3" name="Line 9"/>
          <p:cNvSpPr>
            <a:spLocks noChangeShapeType="1"/>
          </p:cNvSpPr>
          <p:nvPr/>
        </p:nvSpPr>
        <p:spPr bwMode="auto">
          <a:xfrm>
            <a:off x="5715000" y="487997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4" name="Line 10"/>
          <p:cNvSpPr>
            <a:spLocks noChangeShapeType="1"/>
          </p:cNvSpPr>
          <p:nvPr/>
        </p:nvSpPr>
        <p:spPr bwMode="auto">
          <a:xfrm>
            <a:off x="5791200" y="3355975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5" name="Text Box 11"/>
          <p:cNvSpPr txBox="1">
            <a:spLocks noChangeArrowheads="1"/>
          </p:cNvSpPr>
          <p:nvPr/>
        </p:nvSpPr>
        <p:spPr bwMode="auto">
          <a:xfrm>
            <a:off x="5486400" y="1450975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0316" name="Text Box 12"/>
          <p:cNvSpPr txBox="1">
            <a:spLocks noChangeArrowheads="1"/>
          </p:cNvSpPr>
          <p:nvPr/>
        </p:nvSpPr>
        <p:spPr bwMode="auto">
          <a:xfrm>
            <a:off x="7315200" y="3127375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F(In1,In2,…InN)</a:t>
            </a:r>
          </a:p>
        </p:txBody>
      </p:sp>
      <p:sp>
        <p:nvSpPr>
          <p:cNvPr id="610317" name="Line 13"/>
          <p:cNvSpPr>
            <a:spLocks noChangeShapeType="1"/>
          </p:cNvSpPr>
          <p:nvPr/>
        </p:nvSpPr>
        <p:spPr bwMode="auto">
          <a:xfrm>
            <a:off x="4876800" y="23653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18" name="Text Box 14"/>
          <p:cNvSpPr txBox="1">
            <a:spLocks noChangeArrowheads="1"/>
          </p:cNvSpPr>
          <p:nvPr/>
        </p:nvSpPr>
        <p:spPr bwMode="auto">
          <a:xfrm>
            <a:off x="4343400" y="2136775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In1</a:t>
            </a:r>
          </a:p>
        </p:txBody>
      </p:sp>
      <p:sp>
        <p:nvSpPr>
          <p:cNvPr id="610319" name="Rectangle 15" descr="Light downward diagonal"/>
          <p:cNvSpPr>
            <a:spLocks noChangeArrowheads="1"/>
          </p:cNvSpPr>
          <p:nvPr/>
        </p:nvSpPr>
        <p:spPr bwMode="auto">
          <a:xfrm>
            <a:off x="5257800" y="2289175"/>
            <a:ext cx="1066800" cy="762000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0" name="Rectangle 16" descr="Light downward diagonal"/>
          <p:cNvSpPr>
            <a:spLocks noChangeArrowheads="1"/>
          </p:cNvSpPr>
          <p:nvPr/>
        </p:nvSpPr>
        <p:spPr bwMode="auto">
          <a:xfrm>
            <a:off x="5257800" y="3660775"/>
            <a:ext cx="1066800" cy="762000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1" name="Line 17"/>
          <p:cNvSpPr>
            <a:spLocks noChangeShapeType="1"/>
          </p:cNvSpPr>
          <p:nvPr/>
        </p:nvSpPr>
        <p:spPr bwMode="auto">
          <a:xfrm>
            <a:off x="4876800" y="25939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22" name="Line 18"/>
          <p:cNvSpPr>
            <a:spLocks noChangeShapeType="1"/>
          </p:cNvSpPr>
          <p:nvPr/>
        </p:nvSpPr>
        <p:spPr bwMode="auto">
          <a:xfrm>
            <a:off x="4876800" y="29749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23" name="Line 19"/>
          <p:cNvSpPr>
            <a:spLocks noChangeShapeType="1"/>
          </p:cNvSpPr>
          <p:nvPr/>
        </p:nvSpPr>
        <p:spPr bwMode="auto">
          <a:xfrm>
            <a:off x="4876800" y="37369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4876800" y="39655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25" name="Line 21"/>
          <p:cNvSpPr>
            <a:spLocks noChangeShapeType="1"/>
          </p:cNvSpPr>
          <p:nvPr/>
        </p:nvSpPr>
        <p:spPr bwMode="auto">
          <a:xfrm>
            <a:off x="4876800" y="43465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4343400" y="2441575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In2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4343400" y="2898775"/>
            <a:ext cx="54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InN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4343400" y="3508375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In1</a:t>
            </a:r>
          </a:p>
        </p:txBody>
      </p:sp>
      <p:sp>
        <p:nvSpPr>
          <p:cNvPr id="610329" name="Text Box 25"/>
          <p:cNvSpPr txBox="1">
            <a:spLocks noChangeArrowheads="1"/>
          </p:cNvSpPr>
          <p:nvPr/>
        </p:nvSpPr>
        <p:spPr bwMode="auto">
          <a:xfrm>
            <a:off x="4343400" y="3813175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In2</a:t>
            </a:r>
          </a:p>
        </p:txBody>
      </p:sp>
      <p:sp>
        <p:nvSpPr>
          <p:cNvPr id="610330" name="Text Box 26"/>
          <p:cNvSpPr txBox="1">
            <a:spLocks noChangeArrowheads="1"/>
          </p:cNvSpPr>
          <p:nvPr/>
        </p:nvSpPr>
        <p:spPr bwMode="auto">
          <a:xfrm>
            <a:off x="4343400" y="4194175"/>
            <a:ext cx="54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InN</a:t>
            </a:r>
          </a:p>
        </p:txBody>
      </p:sp>
      <p:sp>
        <p:nvSpPr>
          <p:cNvPr id="610331" name="Text Box 27"/>
          <p:cNvSpPr txBox="1">
            <a:spLocks noChangeArrowheads="1"/>
          </p:cNvSpPr>
          <p:nvPr/>
        </p:nvSpPr>
        <p:spPr bwMode="auto">
          <a:xfrm>
            <a:off x="5410200" y="2441575"/>
            <a:ext cx="647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PUN</a:t>
            </a:r>
          </a:p>
        </p:txBody>
      </p:sp>
      <p:sp>
        <p:nvSpPr>
          <p:cNvPr id="610332" name="Text Box 28"/>
          <p:cNvSpPr txBox="1">
            <a:spLocks noChangeArrowheads="1"/>
          </p:cNvSpPr>
          <p:nvPr/>
        </p:nvSpPr>
        <p:spPr bwMode="auto">
          <a:xfrm>
            <a:off x="5410201" y="3813175"/>
            <a:ext cx="63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PDN</a:t>
            </a:r>
          </a:p>
        </p:txBody>
      </p:sp>
      <p:sp>
        <p:nvSpPr>
          <p:cNvPr id="610333" name="Text Box 29"/>
          <p:cNvSpPr txBox="1">
            <a:spLocks noChangeArrowheads="1"/>
          </p:cNvSpPr>
          <p:nvPr/>
        </p:nvSpPr>
        <p:spPr bwMode="auto">
          <a:xfrm>
            <a:off x="6629400" y="2289175"/>
            <a:ext cx="1327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PMOS only</a:t>
            </a:r>
          </a:p>
        </p:txBody>
      </p:sp>
      <p:sp>
        <p:nvSpPr>
          <p:cNvPr id="610334" name="Text Box 30"/>
          <p:cNvSpPr txBox="1">
            <a:spLocks noChangeArrowheads="1"/>
          </p:cNvSpPr>
          <p:nvPr/>
        </p:nvSpPr>
        <p:spPr bwMode="auto">
          <a:xfrm>
            <a:off x="6629400" y="4041775"/>
            <a:ext cx="1359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NMOS only</a:t>
            </a:r>
          </a:p>
        </p:txBody>
      </p: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3733801" y="5260975"/>
            <a:ext cx="40832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PUN and PDN are </a:t>
            </a:r>
            <a:r>
              <a:rPr lang="en-US" altLang="en-US" sz="2000">
                <a:solidFill>
                  <a:schemeClr val="accent1"/>
                </a:solidFill>
              </a:rPr>
              <a:t>dual</a:t>
            </a:r>
            <a:r>
              <a:rPr lang="en-US" altLang="en-US" sz="2000"/>
              <a:t> logic networks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 rot="5342552">
            <a:off x="4821451" y="257758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…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 rot="5342552">
            <a:off x="4821451" y="394918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357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2238"/>
            <a:ext cx="10363200" cy="715963"/>
          </a:xfrm>
        </p:spPr>
        <p:txBody>
          <a:bodyPr/>
          <a:lstStyle/>
          <a:p>
            <a:r>
              <a:rPr lang="en-US" altLang="en-US" dirty="0" err="1"/>
              <a:t>t</a:t>
            </a:r>
            <a:r>
              <a:rPr lang="en-US" altLang="en-US" baseline="-25000" dirty="0" err="1"/>
              <a:t>p</a:t>
            </a:r>
            <a:r>
              <a:rPr lang="en-US" altLang="en-US" dirty="0"/>
              <a:t> as a Function of Fan-Out</a:t>
            </a:r>
          </a:p>
        </p:txBody>
      </p:sp>
      <p:graphicFrame>
        <p:nvGraphicFramePr>
          <p:cNvPr id="687107" name="Object 3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684911348"/>
              </p:ext>
            </p:extLst>
          </p:nvPr>
        </p:nvGraphicFramePr>
        <p:xfrm>
          <a:off x="2539139" y="767080"/>
          <a:ext cx="711372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Chart" r:id="rId4" imgW="7772583" imgH="4495677" progId="MSGraph.Chart.5">
                  <p:embed followColorScheme="full"/>
                </p:oleObj>
              </mc:Choice>
              <mc:Fallback>
                <p:oleObj name="Chart" r:id="rId4" imgW="7772583" imgH="4495677" progId="MSGraph.Chart.5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139" y="767080"/>
                        <a:ext cx="711372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9546-9A15-45B0-8FBA-684C248FF19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5348514" y="122428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t</a:t>
            </a:r>
            <a:r>
              <a:rPr lang="en-US" altLang="en-US" sz="2000" baseline="-25000">
                <a:solidFill>
                  <a:schemeClr val="hlink"/>
                </a:solidFill>
              </a:rPr>
              <a:t>p</a:t>
            </a:r>
            <a:r>
              <a:rPr lang="en-US" altLang="en-US" sz="2000">
                <a:solidFill>
                  <a:schemeClr val="hlink"/>
                </a:solidFill>
              </a:rPr>
              <a:t>NOR2</a:t>
            </a: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 rot="16200000">
            <a:off x="2498952" y="216884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p</a:t>
            </a:r>
            <a:r>
              <a:rPr lang="en-US" altLang="en-US" sz="2000"/>
              <a:t> (psec)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5729514" y="4683442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eff. fan-out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6643914" y="122428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0000BA"/>
                </a:solidFill>
              </a:rPr>
              <a:t>t</a:t>
            </a:r>
            <a:r>
              <a:rPr lang="en-US" altLang="en-US" sz="2000" baseline="-25000" dirty="0">
                <a:solidFill>
                  <a:srgbClr val="0000BA"/>
                </a:solidFill>
              </a:rPr>
              <a:t>p</a:t>
            </a:r>
            <a:r>
              <a:rPr lang="en-US" altLang="en-US" sz="2000" dirty="0">
                <a:solidFill>
                  <a:srgbClr val="0000BA"/>
                </a:solidFill>
              </a:rPr>
              <a:t>NAND2</a:t>
            </a:r>
          </a:p>
        </p:txBody>
      </p:sp>
      <p:sp>
        <p:nvSpPr>
          <p:cNvPr id="687113" name="Text Box 9"/>
          <p:cNvSpPr txBox="1">
            <a:spLocks noChangeArrowheads="1"/>
          </p:cNvSpPr>
          <p:nvPr/>
        </p:nvSpPr>
        <p:spPr bwMode="auto">
          <a:xfrm>
            <a:off x="7177314" y="198628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t</a:t>
            </a:r>
            <a:r>
              <a:rPr lang="en-US" altLang="en-US" sz="2000" baseline="-25000">
                <a:solidFill>
                  <a:schemeClr val="accent1"/>
                </a:solidFill>
              </a:rPr>
              <a:t>p</a:t>
            </a:r>
            <a:r>
              <a:rPr lang="en-US" altLang="en-US" sz="2000">
                <a:solidFill>
                  <a:schemeClr val="accent1"/>
                </a:solidFill>
              </a:rPr>
              <a:t>INV</a:t>
            </a:r>
          </a:p>
        </p:txBody>
      </p:sp>
    </p:spTree>
    <p:extLst>
      <p:ext uri="{BB962C8B-B14F-4D97-AF65-F5344CB8AC3E}">
        <p14:creationId xmlns:p14="http://schemas.microsoft.com/office/powerpoint/2010/main" val="268865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39" y="205662"/>
            <a:ext cx="10699845" cy="63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Fast Complex Gates: Design Technique 1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436314" y="836262"/>
            <a:ext cx="10706876" cy="49097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1.Transistor sizing</a:t>
            </a:r>
          </a:p>
          <a:p>
            <a:pPr marL="0" indent="0">
              <a:buNone/>
            </a:pPr>
            <a:r>
              <a:rPr lang="en-US" altLang="en-US" dirty="0"/>
              <a:t>2. Progressive sizing</a:t>
            </a:r>
          </a:p>
        </p:txBody>
      </p:sp>
      <p:sp>
        <p:nvSpPr>
          <p:cNvPr id="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3569" y="5765096"/>
            <a:ext cx="2743200" cy="365125"/>
          </a:xfrm>
        </p:spPr>
        <p:txBody>
          <a:bodyPr/>
          <a:lstStyle/>
          <a:p>
            <a:fld id="{1053A927-1F01-4830-A515-1BE7749A7670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691204" name="Group 4"/>
          <p:cNvGrpSpPr>
            <a:grpSpLocks/>
          </p:cNvGrpSpPr>
          <p:nvPr/>
        </p:nvGrpSpPr>
        <p:grpSpPr bwMode="auto">
          <a:xfrm>
            <a:off x="3802969" y="4099214"/>
            <a:ext cx="533400" cy="533400"/>
            <a:chOff x="1008" y="2016"/>
            <a:chExt cx="336" cy="336"/>
          </a:xfrm>
        </p:grpSpPr>
        <p:sp>
          <p:nvSpPr>
            <p:cNvPr id="691205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06" name="Line 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07" name="Line 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08" name="Line 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09" name="Line 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0" name="Line 1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1211" name="Group 11"/>
          <p:cNvGrpSpPr>
            <a:grpSpLocks/>
          </p:cNvGrpSpPr>
          <p:nvPr/>
        </p:nvGrpSpPr>
        <p:grpSpPr bwMode="auto">
          <a:xfrm>
            <a:off x="3802969" y="3565814"/>
            <a:ext cx="533400" cy="533400"/>
            <a:chOff x="1008" y="2016"/>
            <a:chExt cx="336" cy="336"/>
          </a:xfrm>
        </p:grpSpPr>
        <p:sp>
          <p:nvSpPr>
            <p:cNvPr id="691212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3" name="Line 13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4" name="Line 14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5" name="Line 15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1218" name="Group 18"/>
          <p:cNvGrpSpPr>
            <a:grpSpLocks/>
          </p:cNvGrpSpPr>
          <p:nvPr/>
        </p:nvGrpSpPr>
        <p:grpSpPr bwMode="auto">
          <a:xfrm>
            <a:off x="3802969" y="3032414"/>
            <a:ext cx="533400" cy="533400"/>
            <a:chOff x="1008" y="2016"/>
            <a:chExt cx="336" cy="336"/>
          </a:xfrm>
        </p:grpSpPr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2" name="Line 22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4" name="Line 24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1225" name="Group 25"/>
          <p:cNvGrpSpPr>
            <a:grpSpLocks/>
          </p:cNvGrpSpPr>
          <p:nvPr/>
        </p:nvGrpSpPr>
        <p:grpSpPr bwMode="auto">
          <a:xfrm>
            <a:off x="3802969" y="1965614"/>
            <a:ext cx="533400" cy="533400"/>
            <a:chOff x="1008" y="2016"/>
            <a:chExt cx="336" cy="336"/>
          </a:xfrm>
        </p:grpSpPr>
        <p:sp>
          <p:nvSpPr>
            <p:cNvPr id="691226" name="Line 26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7" name="Line 27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8" name="Line 28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29" name="Line 29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30" name="Line 30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31" name="Line 31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1232" name="Group 32"/>
          <p:cNvGrpSpPr>
            <a:grpSpLocks/>
          </p:cNvGrpSpPr>
          <p:nvPr/>
        </p:nvGrpSpPr>
        <p:grpSpPr bwMode="auto">
          <a:xfrm>
            <a:off x="4183969" y="4632614"/>
            <a:ext cx="304800" cy="76200"/>
            <a:chOff x="2592" y="3504"/>
            <a:chExt cx="192" cy="48"/>
          </a:xfrm>
        </p:grpSpPr>
        <p:sp>
          <p:nvSpPr>
            <p:cNvPr id="691233" name="Line 33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34" name="Line 34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1235" name="Line 35"/>
          <p:cNvSpPr>
            <a:spLocks noChangeShapeType="1"/>
          </p:cNvSpPr>
          <p:nvPr/>
        </p:nvSpPr>
        <p:spPr bwMode="auto">
          <a:xfrm>
            <a:off x="4336369" y="1737014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236" name="Line 36"/>
          <p:cNvSpPr>
            <a:spLocks noChangeShapeType="1"/>
          </p:cNvSpPr>
          <p:nvPr/>
        </p:nvSpPr>
        <p:spPr bwMode="auto">
          <a:xfrm>
            <a:off x="4336369" y="1737014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237" name="Text Box 37"/>
          <p:cNvSpPr txBox="1">
            <a:spLocks noChangeArrowheads="1"/>
          </p:cNvSpPr>
          <p:nvPr/>
        </p:nvSpPr>
        <p:spPr bwMode="auto">
          <a:xfrm>
            <a:off x="3269569" y="188941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N</a:t>
            </a:r>
          </a:p>
        </p:txBody>
      </p:sp>
      <p:grpSp>
        <p:nvGrpSpPr>
          <p:cNvPr id="691238" name="Group 38"/>
          <p:cNvGrpSpPr>
            <a:grpSpLocks/>
          </p:cNvGrpSpPr>
          <p:nvPr/>
        </p:nvGrpSpPr>
        <p:grpSpPr bwMode="auto">
          <a:xfrm>
            <a:off x="4945970" y="1737014"/>
            <a:ext cx="653827" cy="603261"/>
            <a:chOff x="1488" y="2304"/>
            <a:chExt cx="611" cy="568"/>
          </a:xfrm>
        </p:grpSpPr>
        <p:grpSp>
          <p:nvGrpSpPr>
            <p:cNvPr id="691239" name="Group 3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1240" name="Line 4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241" name="Line 4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1242" name="Line 4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43" name="Line 4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44" name="Line 4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45" name="Line 4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46" name="Text Box 46"/>
            <p:cNvSpPr txBox="1">
              <a:spLocks noChangeArrowheads="1"/>
            </p:cNvSpPr>
            <p:nvPr/>
          </p:nvSpPr>
          <p:spPr bwMode="auto">
            <a:xfrm>
              <a:off x="1732" y="2495"/>
              <a:ext cx="36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91247" name="Group 47"/>
          <p:cNvGrpSpPr>
            <a:grpSpLocks/>
          </p:cNvGrpSpPr>
          <p:nvPr/>
        </p:nvGrpSpPr>
        <p:grpSpPr bwMode="auto">
          <a:xfrm>
            <a:off x="4564968" y="2880014"/>
            <a:ext cx="568144" cy="549234"/>
            <a:chOff x="1488" y="2304"/>
            <a:chExt cx="843" cy="701"/>
          </a:xfrm>
        </p:grpSpPr>
        <p:grpSp>
          <p:nvGrpSpPr>
            <p:cNvPr id="691248" name="Group 4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1249" name="Line 4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250" name="Line 5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1251" name="Line 5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52" name="Line 5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53" name="Line 5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54" name="Line 5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55" name="Text Box 5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</p:grpSp>
      <p:sp>
        <p:nvSpPr>
          <p:cNvPr id="691256" name="Line 56"/>
          <p:cNvSpPr>
            <a:spLocks noChangeShapeType="1"/>
          </p:cNvSpPr>
          <p:nvPr/>
        </p:nvSpPr>
        <p:spPr bwMode="auto">
          <a:xfrm>
            <a:off x="4336369" y="288001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1257" name="Group 57"/>
          <p:cNvGrpSpPr>
            <a:grpSpLocks/>
          </p:cNvGrpSpPr>
          <p:nvPr/>
        </p:nvGrpSpPr>
        <p:grpSpPr bwMode="auto">
          <a:xfrm>
            <a:off x="4564968" y="3413414"/>
            <a:ext cx="568144" cy="549234"/>
            <a:chOff x="1488" y="2304"/>
            <a:chExt cx="843" cy="701"/>
          </a:xfrm>
        </p:grpSpPr>
        <p:grpSp>
          <p:nvGrpSpPr>
            <p:cNvPr id="691258" name="Group 5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1259" name="Line 5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260" name="Line 6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1261" name="Line 6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62" name="Line 6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63" name="Line 6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64" name="Line 6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65" name="Text Box 6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</p:grpSp>
      <p:sp>
        <p:nvSpPr>
          <p:cNvPr id="691266" name="Line 66"/>
          <p:cNvSpPr>
            <a:spLocks noChangeShapeType="1"/>
          </p:cNvSpPr>
          <p:nvPr/>
        </p:nvSpPr>
        <p:spPr bwMode="auto">
          <a:xfrm>
            <a:off x="4336369" y="341341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1267" name="Group 67"/>
          <p:cNvGrpSpPr>
            <a:grpSpLocks/>
          </p:cNvGrpSpPr>
          <p:nvPr/>
        </p:nvGrpSpPr>
        <p:grpSpPr bwMode="auto">
          <a:xfrm>
            <a:off x="4564969" y="3946814"/>
            <a:ext cx="567528" cy="549234"/>
            <a:chOff x="1488" y="2304"/>
            <a:chExt cx="843" cy="701"/>
          </a:xfrm>
        </p:grpSpPr>
        <p:grpSp>
          <p:nvGrpSpPr>
            <p:cNvPr id="691268" name="Group 6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1269" name="Line 6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270" name="Line 7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1271" name="Line 7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72" name="Line 7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73" name="Line 7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74" name="Line 7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275" name="Text Box 75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</p:grpSp>
      <p:sp>
        <p:nvSpPr>
          <p:cNvPr id="691276" name="Line 76"/>
          <p:cNvSpPr>
            <a:spLocks noChangeShapeType="1"/>
          </p:cNvSpPr>
          <p:nvPr/>
        </p:nvSpPr>
        <p:spPr bwMode="auto">
          <a:xfrm>
            <a:off x="4336369" y="394681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277" name="Line 77"/>
          <p:cNvSpPr>
            <a:spLocks noChangeShapeType="1"/>
          </p:cNvSpPr>
          <p:nvPr/>
        </p:nvSpPr>
        <p:spPr bwMode="auto">
          <a:xfrm flipV="1">
            <a:off x="4336369" y="2803814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278" name="Line 78"/>
          <p:cNvSpPr>
            <a:spLocks noChangeShapeType="1"/>
          </p:cNvSpPr>
          <p:nvPr/>
        </p:nvSpPr>
        <p:spPr bwMode="auto">
          <a:xfrm>
            <a:off x="4336369" y="2422814"/>
            <a:ext cx="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279" name="Text Box 79"/>
          <p:cNvSpPr txBox="1">
            <a:spLocks noChangeArrowheads="1"/>
          </p:cNvSpPr>
          <p:nvPr/>
        </p:nvSpPr>
        <p:spPr bwMode="auto">
          <a:xfrm>
            <a:off x="3269569" y="402301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1</a:t>
            </a:r>
          </a:p>
        </p:txBody>
      </p:sp>
      <p:sp>
        <p:nvSpPr>
          <p:cNvPr id="691280" name="Text Box 80"/>
          <p:cNvSpPr txBox="1">
            <a:spLocks noChangeArrowheads="1"/>
          </p:cNvSpPr>
          <p:nvPr/>
        </p:nvSpPr>
        <p:spPr bwMode="auto">
          <a:xfrm>
            <a:off x="3269569" y="348961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2</a:t>
            </a:r>
          </a:p>
        </p:txBody>
      </p:sp>
      <p:sp>
        <p:nvSpPr>
          <p:cNvPr id="691281" name="Text Box 81"/>
          <p:cNvSpPr txBox="1">
            <a:spLocks noChangeArrowheads="1"/>
          </p:cNvSpPr>
          <p:nvPr/>
        </p:nvSpPr>
        <p:spPr bwMode="auto">
          <a:xfrm>
            <a:off x="3269569" y="295621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3</a:t>
            </a:r>
          </a:p>
        </p:txBody>
      </p:sp>
      <p:sp>
        <p:nvSpPr>
          <p:cNvPr id="691282" name="Text Box 82"/>
          <p:cNvSpPr txBox="1">
            <a:spLocks noChangeArrowheads="1"/>
          </p:cNvSpPr>
          <p:nvPr/>
        </p:nvSpPr>
        <p:spPr bwMode="auto">
          <a:xfrm>
            <a:off x="4031569" y="409921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M1</a:t>
            </a:r>
            <a:endParaRPr lang="en-US" altLang="en-US" baseline="-25000"/>
          </a:p>
        </p:txBody>
      </p:sp>
      <p:sp>
        <p:nvSpPr>
          <p:cNvPr id="691283" name="Text Box 83"/>
          <p:cNvSpPr txBox="1">
            <a:spLocks noChangeArrowheads="1"/>
          </p:cNvSpPr>
          <p:nvPr/>
        </p:nvSpPr>
        <p:spPr bwMode="auto">
          <a:xfrm>
            <a:off x="4031569" y="356581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M2</a:t>
            </a:r>
            <a:endParaRPr lang="en-US" altLang="en-US" baseline="-25000"/>
          </a:p>
        </p:txBody>
      </p:sp>
      <p:sp>
        <p:nvSpPr>
          <p:cNvPr id="691284" name="Text Box 84"/>
          <p:cNvSpPr txBox="1">
            <a:spLocks noChangeArrowheads="1"/>
          </p:cNvSpPr>
          <p:nvPr/>
        </p:nvSpPr>
        <p:spPr bwMode="auto">
          <a:xfrm>
            <a:off x="4031569" y="303241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M3</a:t>
            </a:r>
            <a:endParaRPr lang="en-US" altLang="en-US" baseline="-25000"/>
          </a:p>
        </p:txBody>
      </p:sp>
      <p:sp>
        <p:nvSpPr>
          <p:cNvPr id="691285" name="Text Box 85"/>
          <p:cNvSpPr txBox="1">
            <a:spLocks noChangeArrowheads="1"/>
          </p:cNvSpPr>
          <p:nvPr/>
        </p:nvSpPr>
        <p:spPr bwMode="auto">
          <a:xfrm>
            <a:off x="4031569" y="196561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MN</a:t>
            </a:r>
            <a:endParaRPr lang="en-US" altLang="en-US" baseline="-25000"/>
          </a:p>
        </p:txBody>
      </p:sp>
      <p:sp>
        <p:nvSpPr>
          <p:cNvPr id="691286" name="Text Box 86"/>
          <p:cNvSpPr txBox="1">
            <a:spLocks noChangeArrowheads="1"/>
          </p:cNvSpPr>
          <p:nvPr/>
        </p:nvSpPr>
        <p:spPr bwMode="auto">
          <a:xfrm>
            <a:off x="6075113" y="2388315"/>
            <a:ext cx="5924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M1 &gt; M2 &gt; M3 &gt; … &gt; 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FET closest to the output is the smallest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" y="4673166"/>
            <a:ext cx="11620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M1 have to carry the discharge current from M2, M3, … MN and C</a:t>
            </a:r>
            <a:r>
              <a:rPr lang="en-US" altLang="en-US" sz="2400" baseline="-25000" dirty="0"/>
              <a:t>L</a:t>
            </a:r>
            <a:r>
              <a:rPr lang="en-US" altLang="en-US" sz="2400" dirty="0"/>
              <a:t> so make it the largest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MN only has to discharge the current from MN (no internal capacitances)</a:t>
            </a:r>
          </a:p>
        </p:txBody>
      </p:sp>
    </p:spTree>
    <p:extLst>
      <p:ext uri="{BB962C8B-B14F-4D97-AF65-F5344CB8AC3E}">
        <p14:creationId xmlns:p14="http://schemas.microsoft.com/office/powerpoint/2010/main" val="4031620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7" y="110603"/>
            <a:ext cx="8848725" cy="56271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Fast Complex Gates: Design Technique 2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32647"/>
            <a:ext cx="10515600" cy="4351338"/>
          </a:xfrm>
        </p:spPr>
        <p:txBody>
          <a:bodyPr/>
          <a:lstStyle/>
          <a:p>
            <a:r>
              <a:rPr lang="en-US" altLang="en-US" dirty="0"/>
              <a:t>Transistor ordering</a:t>
            </a:r>
          </a:p>
        </p:txBody>
      </p:sp>
      <p:sp>
        <p:nvSpPr>
          <p:cNvPr id="1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166" y="6243596"/>
            <a:ext cx="2743200" cy="365125"/>
          </a:xfrm>
        </p:spPr>
        <p:txBody>
          <a:bodyPr/>
          <a:lstStyle/>
          <a:p>
            <a:fld id="{97642328-C0C9-4C9B-A24F-ACAF732410F1}" type="slidenum">
              <a:rPr lang="en-US" altLang="en-US"/>
              <a:pPr/>
              <a:t>32</a:t>
            </a:fld>
            <a:endParaRPr lang="en-US" altLang="en-US" dirty="0"/>
          </a:p>
        </p:txBody>
      </p:sp>
      <p:grpSp>
        <p:nvGrpSpPr>
          <p:cNvPr id="693252" name="Group 4"/>
          <p:cNvGrpSpPr>
            <a:grpSpLocks/>
          </p:cNvGrpSpPr>
          <p:nvPr/>
        </p:nvGrpSpPr>
        <p:grpSpPr bwMode="auto">
          <a:xfrm>
            <a:off x="3124200" y="4231422"/>
            <a:ext cx="533400" cy="533400"/>
            <a:chOff x="1008" y="2016"/>
            <a:chExt cx="336" cy="336"/>
          </a:xfrm>
        </p:grpSpPr>
        <p:sp>
          <p:nvSpPr>
            <p:cNvPr id="693253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54" name="Line 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55" name="Line 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56" name="Line 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57" name="Line 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58" name="Line 1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259" name="Group 11"/>
          <p:cNvGrpSpPr>
            <a:grpSpLocks/>
          </p:cNvGrpSpPr>
          <p:nvPr/>
        </p:nvGrpSpPr>
        <p:grpSpPr bwMode="auto">
          <a:xfrm>
            <a:off x="3124200" y="3698022"/>
            <a:ext cx="533400" cy="533400"/>
            <a:chOff x="1008" y="2016"/>
            <a:chExt cx="336" cy="336"/>
          </a:xfrm>
        </p:grpSpPr>
        <p:sp>
          <p:nvSpPr>
            <p:cNvPr id="693260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1" name="Line 13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2" name="Line 14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266" name="Group 18"/>
          <p:cNvGrpSpPr>
            <a:grpSpLocks/>
          </p:cNvGrpSpPr>
          <p:nvPr/>
        </p:nvGrpSpPr>
        <p:grpSpPr bwMode="auto">
          <a:xfrm>
            <a:off x="3124200" y="3164622"/>
            <a:ext cx="533400" cy="533400"/>
            <a:chOff x="1008" y="2016"/>
            <a:chExt cx="336" cy="336"/>
          </a:xfrm>
        </p:grpSpPr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69" name="Line 21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71" name="Line 23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72" name="Line 24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273" name="Group 25"/>
          <p:cNvGrpSpPr>
            <a:grpSpLocks/>
          </p:cNvGrpSpPr>
          <p:nvPr/>
        </p:nvGrpSpPr>
        <p:grpSpPr bwMode="auto">
          <a:xfrm>
            <a:off x="3505200" y="4764822"/>
            <a:ext cx="304800" cy="76200"/>
            <a:chOff x="2592" y="3504"/>
            <a:chExt cx="192" cy="48"/>
          </a:xfrm>
        </p:grpSpPr>
        <p:sp>
          <p:nvSpPr>
            <p:cNvPr id="693274" name="Line 26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75" name="Line 27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276" name="Group 28"/>
          <p:cNvGrpSpPr>
            <a:grpSpLocks/>
          </p:cNvGrpSpPr>
          <p:nvPr/>
        </p:nvGrpSpPr>
        <p:grpSpPr bwMode="auto">
          <a:xfrm>
            <a:off x="3886199" y="3545622"/>
            <a:ext cx="568144" cy="549234"/>
            <a:chOff x="1488" y="2304"/>
            <a:chExt cx="843" cy="701"/>
          </a:xfrm>
        </p:grpSpPr>
        <p:grpSp>
          <p:nvGrpSpPr>
            <p:cNvPr id="693277" name="Group 2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278" name="Line 3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279" name="Line 3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280" name="Line 3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81" name="Line 3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82" name="Line 3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83" name="Line 3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84" name="Text Box 36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</p:grpSp>
      <p:sp>
        <p:nvSpPr>
          <p:cNvPr id="693285" name="Line 37"/>
          <p:cNvSpPr>
            <a:spLocks noChangeShapeType="1"/>
          </p:cNvSpPr>
          <p:nvPr/>
        </p:nvSpPr>
        <p:spPr bwMode="auto">
          <a:xfrm>
            <a:off x="3657600" y="354562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3286" name="Group 38"/>
          <p:cNvGrpSpPr>
            <a:grpSpLocks/>
          </p:cNvGrpSpPr>
          <p:nvPr/>
        </p:nvGrpSpPr>
        <p:grpSpPr bwMode="auto">
          <a:xfrm>
            <a:off x="3886200" y="4079022"/>
            <a:ext cx="567528" cy="549234"/>
            <a:chOff x="1488" y="2304"/>
            <a:chExt cx="843" cy="701"/>
          </a:xfrm>
        </p:grpSpPr>
        <p:grpSp>
          <p:nvGrpSpPr>
            <p:cNvPr id="693287" name="Group 3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288" name="Line 4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289" name="Line 4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290" name="Line 4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92" name="Line 4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93" name="Line 4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294" name="Text Box 46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</p:grpSp>
      <p:sp>
        <p:nvSpPr>
          <p:cNvPr id="693295" name="Line 47"/>
          <p:cNvSpPr>
            <a:spLocks noChangeShapeType="1"/>
          </p:cNvSpPr>
          <p:nvPr/>
        </p:nvSpPr>
        <p:spPr bwMode="auto">
          <a:xfrm>
            <a:off x="3657600" y="407902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V="1">
            <a:off x="3657600" y="293602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2590800" y="41552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1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2590800" y="36218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2</a:t>
            </a:r>
          </a:p>
        </p:txBody>
      </p:sp>
      <p:sp>
        <p:nvSpPr>
          <p:cNvPr id="693299" name="Text Box 51"/>
          <p:cNvSpPr txBox="1">
            <a:spLocks noChangeArrowheads="1"/>
          </p:cNvSpPr>
          <p:nvPr/>
        </p:nvSpPr>
        <p:spPr bwMode="auto">
          <a:xfrm>
            <a:off x="2590800" y="30884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3</a:t>
            </a: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3352800" y="42314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M1</a:t>
            </a:r>
            <a:endParaRPr lang="en-US" altLang="en-US" baseline="-25000"/>
          </a:p>
        </p:txBody>
      </p:sp>
      <p:sp>
        <p:nvSpPr>
          <p:cNvPr id="693301" name="Text Box 53"/>
          <p:cNvSpPr txBox="1">
            <a:spLocks noChangeArrowheads="1"/>
          </p:cNvSpPr>
          <p:nvPr/>
        </p:nvSpPr>
        <p:spPr bwMode="auto">
          <a:xfrm>
            <a:off x="3352800" y="36980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M2</a:t>
            </a:r>
            <a:endParaRPr lang="en-US" altLang="en-US" baseline="-25000"/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3352800" y="31646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M3</a:t>
            </a:r>
            <a:endParaRPr lang="en-US" altLang="en-US" baseline="-25000"/>
          </a:p>
        </p:txBody>
      </p:sp>
      <p:sp>
        <p:nvSpPr>
          <p:cNvPr id="693303" name="Line 55"/>
          <p:cNvSpPr>
            <a:spLocks noChangeShapeType="1"/>
          </p:cNvSpPr>
          <p:nvPr/>
        </p:nvSpPr>
        <p:spPr bwMode="auto">
          <a:xfrm>
            <a:off x="3657600" y="2936022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3304" name="Group 56"/>
          <p:cNvGrpSpPr>
            <a:grpSpLocks/>
          </p:cNvGrpSpPr>
          <p:nvPr/>
        </p:nvGrpSpPr>
        <p:grpSpPr bwMode="auto">
          <a:xfrm>
            <a:off x="4343401" y="2936022"/>
            <a:ext cx="653827" cy="603261"/>
            <a:chOff x="1488" y="2304"/>
            <a:chExt cx="611" cy="568"/>
          </a:xfrm>
        </p:grpSpPr>
        <p:grpSp>
          <p:nvGrpSpPr>
            <p:cNvPr id="693305" name="Group 57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06" name="Line 5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307" name="Line 59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1" name="Line 63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2" name="Text Box 64"/>
            <p:cNvSpPr txBox="1">
              <a:spLocks noChangeArrowheads="1"/>
            </p:cNvSpPr>
            <p:nvPr/>
          </p:nvSpPr>
          <p:spPr bwMode="auto">
            <a:xfrm>
              <a:off x="1732" y="2495"/>
              <a:ext cx="36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93313" name="Group 65"/>
          <p:cNvGrpSpPr>
            <a:grpSpLocks/>
          </p:cNvGrpSpPr>
          <p:nvPr/>
        </p:nvGrpSpPr>
        <p:grpSpPr bwMode="auto">
          <a:xfrm>
            <a:off x="7467600" y="4155222"/>
            <a:ext cx="533400" cy="533400"/>
            <a:chOff x="1008" y="2016"/>
            <a:chExt cx="336" cy="336"/>
          </a:xfrm>
        </p:grpSpPr>
        <p:sp>
          <p:nvSpPr>
            <p:cNvPr id="693314" name="Line 66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5" name="Line 67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6" name="Line 68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7" name="Line 69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8" name="Line 70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19" name="Line 71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320" name="Group 72"/>
          <p:cNvGrpSpPr>
            <a:grpSpLocks/>
          </p:cNvGrpSpPr>
          <p:nvPr/>
        </p:nvGrpSpPr>
        <p:grpSpPr bwMode="auto">
          <a:xfrm>
            <a:off x="7467600" y="3621822"/>
            <a:ext cx="533400" cy="533400"/>
            <a:chOff x="1008" y="2016"/>
            <a:chExt cx="336" cy="336"/>
          </a:xfrm>
        </p:grpSpPr>
        <p:sp>
          <p:nvSpPr>
            <p:cNvPr id="693321" name="Line 73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2" name="Line 74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3" name="Line 75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4" name="Line 76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5" name="Line 77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327" name="Group 79"/>
          <p:cNvGrpSpPr>
            <a:grpSpLocks/>
          </p:cNvGrpSpPr>
          <p:nvPr/>
        </p:nvGrpSpPr>
        <p:grpSpPr bwMode="auto">
          <a:xfrm>
            <a:off x="7467600" y="3088422"/>
            <a:ext cx="533400" cy="533400"/>
            <a:chOff x="1008" y="2016"/>
            <a:chExt cx="336" cy="336"/>
          </a:xfrm>
        </p:grpSpPr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32" name="Line 84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334" name="Group 86"/>
          <p:cNvGrpSpPr>
            <a:grpSpLocks/>
          </p:cNvGrpSpPr>
          <p:nvPr/>
        </p:nvGrpSpPr>
        <p:grpSpPr bwMode="auto">
          <a:xfrm>
            <a:off x="7848600" y="4688622"/>
            <a:ext cx="304800" cy="76200"/>
            <a:chOff x="2592" y="3504"/>
            <a:chExt cx="192" cy="48"/>
          </a:xfrm>
        </p:grpSpPr>
        <p:sp>
          <p:nvSpPr>
            <p:cNvPr id="693335" name="Line 87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36" name="Line 88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3337" name="Group 89"/>
          <p:cNvGrpSpPr>
            <a:grpSpLocks/>
          </p:cNvGrpSpPr>
          <p:nvPr/>
        </p:nvGrpSpPr>
        <p:grpSpPr bwMode="auto">
          <a:xfrm>
            <a:off x="8229599" y="3469422"/>
            <a:ext cx="568144" cy="549234"/>
            <a:chOff x="1488" y="2304"/>
            <a:chExt cx="843" cy="701"/>
          </a:xfrm>
        </p:grpSpPr>
        <p:grpSp>
          <p:nvGrpSpPr>
            <p:cNvPr id="693338" name="Group 90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39" name="Line 9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340" name="Line 92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341" name="Line 93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42" name="Line 94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43" name="Line 95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44" name="Line 96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</p:grpSp>
      <p:sp>
        <p:nvSpPr>
          <p:cNvPr id="693346" name="Line 98"/>
          <p:cNvSpPr>
            <a:spLocks noChangeShapeType="1"/>
          </p:cNvSpPr>
          <p:nvPr/>
        </p:nvSpPr>
        <p:spPr bwMode="auto">
          <a:xfrm>
            <a:off x="8001000" y="346942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3347" name="Group 99"/>
          <p:cNvGrpSpPr>
            <a:grpSpLocks/>
          </p:cNvGrpSpPr>
          <p:nvPr/>
        </p:nvGrpSpPr>
        <p:grpSpPr bwMode="auto">
          <a:xfrm>
            <a:off x="8229600" y="4002822"/>
            <a:ext cx="567528" cy="549234"/>
            <a:chOff x="1488" y="2304"/>
            <a:chExt cx="843" cy="701"/>
          </a:xfrm>
        </p:grpSpPr>
        <p:grpSp>
          <p:nvGrpSpPr>
            <p:cNvPr id="693348" name="Group 100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49" name="Line 10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350" name="Line 102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53" name="Line 105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55" name="Text Box 107"/>
            <p:cNvSpPr txBox="1">
              <a:spLocks noChangeArrowheads="1"/>
            </p:cNvSpPr>
            <p:nvPr/>
          </p:nvSpPr>
          <p:spPr bwMode="auto">
            <a:xfrm>
              <a:off x="1726" y="2494"/>
              <a:ext cx="60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</p:grpSp>
      <p:sp>
        <p:nvSpPr>
          <p:cNvPr id="693356" name="Line 108"/>
          <p:cNvSpPr>
            <a:spLocks noChangeShapeType="1"/>
          </p:cNvSpPr>
          <p:nvPr/>
        </p:nvSpPr>
        <p:spPr bwMode="auto">
          <a:xfrm>
            <a:off x="8001000" y="400282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357" name="Line 109"/>
          <p:cNvSpPr>
            <a:spLocks noChangeShapeType="1"/>
          </p:cNvSpPr>
          <p:nvPr/>
        </p:nvSpPr>
        <p:spPr bwMode="auto">
          <a:xfrm flipV="1">
            <a:off x="8001000" y="285982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358" name="Text Box 110"/>
          <p:cNvSpPr txBox="1">
            <a:spLocks noChangeArrowheads="1"/>
          </p:cNvSpPr>
          <p:nvPr/>
        </p:nvSpPr>
        <p:spPr bwMode="auto">
          <a:xfrm>
            <a:off x="6934200" y="40790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3</a:t>
            </a:r>
          </a:p>
        </p:txBody>
      </p:sp>
      <p:sp>
        <p:nvSpPr>
          <p:cNvPr id="693359" name="Text Box 111"/>
          <p:cNvSpPr txBox="1">
            <a:spLocks noChangeArrowheads="1"/>
          </p:cNvSpPr>
          <p:nvPr/>
        </p:nvSpPr>
        <p:spPr bwMode="auto">
          <a:xfrm>
            <a:off x="6934200" y="35456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2</a:t>
            </a:r>
          </a:p>
        </p:txBody>
      </p:sp>
      <p:sp>
        <p:nvSpPr>
          <p:cNvPr id="693360" name="Text Box 112"/>
          <p:cNvSpPr txBox="1">
            <a:spLocks noChangeArrowheads="1"/>
          </p:cNvSpPr>
          <p:nvPr/>
        </p:nvSpPr>
        <p:spPr bwMode="auto">
          <a:xfrm>
            <a:off x="6934200" y="301222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1</a:t>
            </a:r>
          </a:p>
        </p:txBody>
      </p:sp>
      <p:sp>
        <p:nvSpPr>
          <p:cNvPr id="693361" name="Text Box 113"/>
          <p:cNvSpPr txBox="1">
            <a:spLocks noChangeArrowheads="1"/>
          </p:cNvSpPr>
          <p:nvPr/>
        </p:nvSpPr>
        <p:spPr bwMode="auto">
          <a:xfrm>
            <a:off x="7696200" y="41552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M1</a:t>
            </a:r>
            <a:endParaRPr lang="en-US" altLang="en-US" baseline="-25000"/>
          </a:p>
        </p:txBody>
      </p:sp>
      <p:sp>
        <p:nvSpPr>
          <p:cNvPr id="693362" name="Text Box 114"/>
          <p:cNvSpPr txBox="1">
            <a:spLocks noChangeArrowheads="1"/>
          </p:cNvSpPr>
          <p:nvPr/>
        </p:nvSpPr>
        <p:spPr bwMode="auto">
          <a:xfrm>
            <a:off x="7696200" y="36218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M2</a:t>
            </a:r>
            <a:endParaRPr lang="en-US" altLang="en-US" baseline="-25000"/>
          </a:p>
        </p:txBody>
      </p:sp>
      <p:sp>
        <p:nvSpPr>
          <p:cNvPr id="693363" name="Text Box 115"/>
          <p:cNvSpPr txBox="1">
            <a:spLocks noChangeArrowheads="1"/>
          </p:cNvSpPr>
          <p:nvPr/>
        </p:nvSpPr>
        <p:spPr bwMode="auto">
          <a:xfrm>
            <a:off x="7696200" y="308842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M3</a:t>
            </a:r>
            <a:endParaRPr lang="en-US" altLang="en-US" baseline="-25000"/>
          </a:p>
        </p:txBody>
      </p:sp>
      <p:sp>
        <p:nvSpPr>
          <p:cNvPr id="693364" name="Line 116"/>
          <p:cNvSpPr>
            <a:spLocks noChangeShapeType="1"/>
          </p:cNvSpPr>
          <p:nvPr/>
        </p:nvSpPr>
        <p:spPr bwMode="auto">
          <a:xfrm>
            <a:off x="8001000" y="2859822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3365" name="Group 117"/>
          <p:cNvGrpSpPr>
            <a:grpSpLocks/>
          </p:cNvGrpSpPr>
          <p:nvPr/>
        </p:nvGrpSpPr>
        <p:grpSpPr bwMode="auto">
          <a:xfrm>
            <a:off x="8686801" y="2859822"/>
            <a:ext cx="653827" cy="603261"/>
            <a:chOff x="1488" y="2304"/>
            <a:chExt cx="611" cy="568"/>
          </a:xfrm>
        </p:grpSpPr>
        <p:grpSp>
          <p:nvGrpSpPr>
            <p:cNvPr id="693366" name="Group 11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67" name="Line 1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368" name="Line 12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3369" name="Line 12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70" name="Line 12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71" name="Line 12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72" name="Line 12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373" name="Text Box 125"/>
            <p:cNvSpPr txBox="1">
              <a:spLocks noChangeArrowheads="1"/>
            </p:cNvSpPr>
            <p:nvPr/>
          </p:nvSpPr>
          <p:spPr bwMode="auto">
            <a:xfrm>
              <a:off x="1732" y="2495"/>
              <a:ext cx="36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sp>
        <p:nvSpPr>
          <p:cNvPr id="693374" name="Text Box 126"/>
          <p:cNvSpPr txBox="1">
            <a:spLocks noChangeArrowheads="1"/>
          </p:cNvSpPr>
          <p:nvPr/>
        </p:nvSpPr>
        <p:spPr bwMode="auto">
          <a:xfrm>
            <a:off x="3505200" y="209782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critical path</a:t>
            </a:r>
          </a:p>
        </p:txBody>
      </p:sp>
      <p:sp>
        <p:nvSpPr>
          <p:cNvPr id="693375" name="Text Box 127"/>
          <p:cNvSpPr txBox="1">
            <a:spLocks noChangeArrowheads="1"/>
          </p:cNvSpPr>
          <p:nvPr/>
        </p:nvSpPr>
        <p:spPr bwMode="auto">
          <a:xfrm>
            <a:off x="7696200" y="209782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critical path</a:t>
            </a:r>
          </a:p>
        </p:txBody>
      </p:sp>
      <p:sp>
        <p:nvSpPr>
          <p:cNvPr id="693376" name="Oval 128"/>
          <p:cNvSpPr>
            <a:spLocks noChangeArrowheads="1"/>
          </p:cNvSpPr>
          <p:nvPr/>
        </p:nvSpPr>
        <p:spPr bwMode="auto">
          <a:xfrm>
            <a:off x="2438400" y="42314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377" name="Oval 129"/>
          <p:cNvSpPr>
            <a:spLocks noChangeArrowheads="1"/>
          </p:cNvSpPr>
          <p:nvPr/>
        </p:nvSpPr>
        <p:spPr bwMode="auto">
          <a:xfrm>
            <a:off x="2362200" y="28598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378" name="Oval 130"/>
          <p:cNvSpPr>
            <a:spLocks noChangeArrowheads="1"/>
          </p:cNvSpPr>
          <p:nvPr/>
        </p:nvSpPr>
        <p:spPr bwMode="auto">
          <a:xfrm>
            <a:off x="4953000" y="27074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379" name="Oval 131"/>
          <p:cNvSpPr>
            <a:spLocks noChangeArrowheads="1"/>
          </p:cNvSpPr>
          <p:nvPr/>
        </p:nvSpPr>
        <p:spPr bwMode="auto">
          <a:xfrm>
            <a:off x="6781800" y="31646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380" name="Oval 132"/>
          <p:cNvSpPr>
            <a:spLocks noChangeArrowheads="1"/>
          </p:cNvSpPr>
          <p:nvPr/>
        </p:nvSpPr>
        <p:spPr bwMode="auto">
          <a:xfrm>
            <a:off x="7086600" y="25550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381" name="Oval 133"/>
          <p:cNvSpPr>
            <a:spLocks noChangeArrowheads="1"/>
          </p:cNvSpPr>
          <p:nvPr/>
        </p:nvSpPr>
        <p:spPr bwMode="auto">
          <a:xfrm>
            <a:off x="9220200" y="25550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3382" name="AutoShape 134"/>
          <p:cNvCxnSpPr>
            <a:cxnSpLocks noChangeShapeType="1"/>
            <a:stCxn id="693376" idx="7"/>
            <a:endCxn id="693378" idx="0"/>
          </p:cNvCxnSpPr>
          <p:nvPr/>
        </p:nvCxnSpPr>
        <p:spPr bwMode="auto">
          <a:xfrm rot="16200000">
            <a:off x="2979738" y="2231173"/>
            <a:ext cx="1535113" cy="2487612"/>
          </a:xfrm>
          <a:prstGeom prst="curvedConnector3">
            <a:avLst>
              <a:gd name="adj1" fmla="val 105273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3383" name="Oval 135"/>
          <p:cNvSpPr>
            <a:spLocks noChangeArrowheads="1"/>
          </p:cNvSpPr>
          <p:nvPr/>
        </p:nvSpPr>
        <p:spPr bwMode="auto">
          <a:xfrm>
            <a:off x="1752600" y="430762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3384" name="AutoShape 136"/>
          <p:cNvCxnSpPr>
            <a:cxnSpLocks noChangeShapeType="1"/>
          </p:cNvCxnSpPr>
          <p:nvPr/>
        </p:nvCxnSpPr>
        <p:spPr bwMode="auto">
          <a:xfrm rot="5400000" flipH="1" flipV="1">
            <a:off x="6457950" y="2955072"/>
            <a:ext cx="141288" cy="560388"/>
          </a:xfrm>
          <a:prstGeom prst="curvedConnector5">
            <a:avLst>
              <a:gd name="adj1" fmla="val -19102"/>
              <a:gd name="adj2" fmla="val 47593"/>
              <a:gd name="adj3" fmla="val -2022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3385" name="AutoShape 137"/>
          <p:cNvCxnSpPr>
            <a:cxnSpLocks noChangeShapeType="1"/>
            <a:stCxn id="693379" idx="0"/>
            <a:endCxn id="693381" idx="2"/>
          </p:cNvCxnSpPr>
          <p:nvPr/>
        </p:nvCxnSpPr>
        <p:spPr bwMode="auto">
          <a:xfrm rot="16200000">
            <a:off x="7734300" y="1678722"/>
            <a:ext cx="571500" cy="2400300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3386" name="Text Box 138"/>
          <p:cNvSpPr txBox="1">
            <a:spLocks noChangeArrowheads="1"/>
          </p:cNvSpPr>
          <p:nvPr/>
        </p:nvSpPr>
        <p:spPr bwMode="auto">
          <a:xfrm>
            <a:off x="4343400" y="369802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charged</a:t>
            </a:r>
          </a:p>
        </p:txBody>
      </p:sp>
      <p:cxnSp>
        <p:nvCxnSpPr>
          <p:cNvPr id="693387" name="AutoShape 139"/>
          <p:cNvCxnSpPr>
            <a:cxnSpLocks noChangeShapeType="1"/>
          </p:cNvCxnSpPr>
          <p:nvPr/>
        </p:nvCxnSpPr>
        <p:spPr bwMode="auto">
          <a:xfrm rot="5400000" flipH="1" flipV="1">
            <a:off x="2114550" y="4021872"/>
            <a:ext cx="141288" cy="560388"/>
          </a:xfrm>
          <a:prstGeom prst="curvedConnector5">
            <a:avLst>
              <a:gd name="adj1" fmla="val -19102"/>
              <a:gd name="adj2" fmla="val 47593"/>
              <a:gd name="adj3" fmla="val -2022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3388" name="Text Box 140"/>
          <p:cNvSpPr txBox="1">
            <a:spLocks noChangeArrowheads="1"/>
          </p:cNvSpPr>
          <p:nvPr/>
        </p:nvSpPr>
        <p:spPr bwMode="auto">
          <a:xfrm>
            <a:off x="3048000" y="354562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89" name="Text Box 141"/>
          <p:cNvSpPr txBox="1">
            <a:spLocks noChangeArrowheads="1"/>
          </p:cNvSpPr>
          <p:nvPr/>
        </p:nvSpPr>
        <p:spPr bwMode="auto">
          <a:xfrm>
            <a:off x="2667000" y="438382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0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90" name="Text Box 142"/>
          <p:cNvSpPr txBox="1">
            <a:spLocks noChangeArrowheads="1"/>
          </p:cNvSpPr>
          <p:nvPr/>
        </p:nvSpPr>
        <p:spPr bwMode="auto">
          <a:xfrm>
            <a:off x="4343400" y="415522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charged</a:t>
            </a:r>
          </a:p>
        </p:txBody>
      </p:sp>
      <p:sp>
        <p:nvSpPr>
          <p:cNvPr id="693391" name="Text Box 143"/>
          <p:cNvSpPr txBox="1">
            <a:spLocks noChangeArrowheads="1"/>
          </p:cNvSpPr>
          <p:nvPr/>
        </p:nvSpPr>
        <p:spPr bwMode="auto">
          <a:xfrm>
            <a:off x="4648200" y="293602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charged</a:t>
            </a:r>
          </a:p>
        </p:txBody>
      </p:sp>
      <p:sp>
        <p:nvSpPr>
          <p:cNvPr id="693392" name="Text Box 144"/>
          <p:cNvSpPr txBox="1">
            <a:spLocks noChangeArrowheads="1"/>
          </p:cNvSpPr>
          <p:nvPr/>
        </p:nvSpPr>
        <p:spPr bwMode="auto">
          <a:xfrm>
            <a:off x="3048000" y="301222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93" name="Text Box 145"/>
          <p:cNvSpPr txBox="1">
            <a:spLocks noChangeArrowheads="1"/>
          </p:cNvSpPr>
          <p:nvPr/>
        </p:nvSpPr>
        <p:spPr bwMode="auto">
          <a:xfrm>
            <a:off x="1440873" y="4917223"/>
            <a:ext cx="4308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Delay determined by time to discharge C</a:t>
            </a:r>
            <a:r>
              <a:rPr lang="en-US" altLang="en-US" sz="2400" baseline="-25000" dirty="0"/>
              <a:t>L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C</a:t>
            </a:r>
            <a:r>
              <a:rPr lang="en-US" altLang="en-US" sz="2400" baseline="-25000" dirty="0"/>
              <a:t>2</a:t>
            </a:r>
          </a:p>
        </p:txBody>
      </p:sp>
      <p:sp>
        <p:nvSpPr>
          <p:cNvPr id="693394" name="Text Box 146"/>
          <p:cNvSpPr txBox="1">
            <a:spLocks noChangeArrowheads="1"/>
          </p:cNvSpPr>
          <p:nvPr/>
        </p:nvSpPr>
        <p:spPr bwMode="auto">
          <a:xfrm>
            <a:off x="6546272" y="4997450"/>
            <a:ext cx="42810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Delay determined by time to discharge C</a:t>
            </a:r>
            <a:r>
              <a:rPr lang="en-US" altLang="en-US" sz="2400" baseline="-25000" dirty="0"/>
              <a:t>L</a:t>
            </a:r>
          </a:p>
        </p:txBody>
      </p:sp>
      <p:sp>
        <p:nvSpPr>
          <p:cNvPr id="693395" name="Text Box 147"/>
          <p:cNvSpPr txBox="1">
            <a:spLocks noChangeArrowheads="1"/>
          </p:cNvSpPr>
          <p:nvPr/>
        </p:nvSpPr>
        <p:spPr bwMode="auto">
          <a:xfrm>
            <a:off x="7391400" y="400282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96" name="Text Box 148"/>
          <p:cNvSpPr txBox="1">
            <a:spLocks noChangeArrowheads="1"/>
          </p:cNvSpPr>
          <p:nvPr/>
        </p:nvSpPr>
        <p:spPr bwMode="auto">
          <a:xfrm>
            <a:off x="7391400" y="346942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97" name="Text Box 149"/>
          <p:cNvSpPr txBox="1">
            <a:spLocks noChangeArrowheads="1"/>
          </p:cNvSpPr>
          <p:nvPr/>
        </p:nvSpPr>
        <p:spPr bwMode="auto">
          <a:xfrm>
            <a:off x="7010400" y="285982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0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93398" name="Text Box 150"/>
          <p:cNvSpPr txBox="1">
            <a:spLocks noChangeArrowheads="1"/>
          </p:cNvSpPr>
          <p:nvPr/>
        </p:nvSpPr>
        <p:spPr bwMode="auto">
          <a:xfrm>
            <a:off x="9144000" y="293602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charged</a:t>
            </a:r>
          </a:p>
        </p:txBody>
      </p:sp>
      <p:sp>
        <p:nvSpPr>
          <p:cNvPr id="693399" name="Text Box 151"/>
          <p:cNvSpPr txBox="1">
            <a:spLocks noChangeArrowheads="1"/>
          </p:cNvSpPr>
          <p:nvPr/>
        </p:nvSpPr>
        <p:spPr bwMode="auto">
          <a:xfrm>
            <a:off x="8686800" y="407902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discharged</a:t>
            </a:r>
          </a:p>
        </p:txBody>
      </p:sp>
      <p:sp>
        <p:nvSpPr>
          <p:cNvPr id="693400" name="Text Box 152"/>
          <p:cNvSpPr txBox="1">
            <a:spLocks noChangeArrowheads="1"/>
          </p:cNvSpPr>
          <p:nvPr/>
        </p:nvSpPr>
        <p:spPr bwMode="auto">
          <a:xfrm>
            <a:off x="8686800" y="362182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discharged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6295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Place latest arriving signal (critical path) closest to the output</a:t>
            </a:r>
          </a:p>
        </p:txBody>
      </p:sp>
    </p:spTree>
    <p:extLst>
      <p:ext uri="{BB962C8B-B14F-4D97-AF65-F5344CB8AC3E}">
        <p14:creationId xmlns:p14="http://schemas.microsoft.com/office/powerpoint/2010/main" val="441642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079" y="174109"/>
            <a:ext cx="10113818" cy="715963"/>
          </a:xfrm>
        </p:spPr>
        <p:txBody>
          <a:bodyPr>
            <a:normAutofit/>
          </a:bodyPr>
          <a:lstStyle/>
          <a:p>
            <a:r>
              <a:rPr lang="en-US" altLang="en-US" dirty="0"/>
              <a:t>Fast Complex Gates: Design Technique 3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50961"/>
            <a:ext cx="5638800" cy="533908"/>
          </a:xfrm>
        </p:spPr>
        <p:txBody>
          <a:bodyPr/>
          <a:lstStyle/>
          <a:p>
            <a:r>
              <a:rPr lang="en-US" altLang="en-US" dirty="0"/>
              <a:t>Alternative logic structures</a:t>
            </a:r>
          </a:p>
        </p:txBody>
      </p:sp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E4F-701E-46C6-8A33-9808E0161FE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4329940" y="2364202"/>
            <a:ext cx="1990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dirty="0"/>
              <a:t>F = ABCDEFGH</a:t>
            </a:r>
          </a:p>
        </p:txBody>
      </p:sp>
      <p:grpSp>
        <p:nvGrpSpPr>
          <p:cNvPr id="695301" name="Group 5"/>
          <p:cNvGrpSpPr>
            <a:grpSpLocks/>
          </p:cNvGrpSpPr>
          <p:nvPr/>
        </p:nvGrpSpPr>
        <p:grpSpPr bwMode="auto">
          <a:xfrm>
            <a:off x="6324600" y="2209800"/>
            <a:ext cx="2514600" cy="1219200"/>
            <a:chOff x="3024" y="1392"/>
            <a:chExt cx="1584" cy="768"/>
          </a:xfrm>
        </p:grpSpPr>
        <p:sp>
          <p:nvSpPr>
            <p:cNvPr id="695302" name="AutoShape 6"/>
            <p:cNvSpPr>
              <a:spLocks noChangeArrowheads="1"/>
            </p:cNvSpPr>
            <p:nvPr/>
          </p:nvSpPr>
          <p:spPr bwMode="auto">
            <a:xfrm>
              <a:off x="3216" y="1392"/>
              <a:ext cx="384" cy="76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3600" y="1712"/>
              <a:ext cx="96" cy="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4" name="AutoShape 8"/>
            <p:cNvSpPr>
              <a:spLocks noChangeArrowheads="1"/>
            </p:cNvSpPr>
            <p:nvPr/>
          </p:nvSpPr>
          <p:spPr bwMode="auto">
            <a:xfrm rot="5400000" flipH="1" flipV="1">
              <a:off x="3984" y="1632"/>
              <a:ext cx="384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4320" y="1712"/>
              <a:ext cx="96" cy="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6" name="Line 10"/>
            <p:cNvSpPr>
              <a:spLocks noChangeShapeType="1"/>
            </p:cNvSpPr>
            <p:nvPr/>
          </p:nvSpPr>
          <p:spPr bwMode="auto">
            <a:xfrm>
              <a:off x="3696" y="1771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>
              <a:off x="4416" y="1771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8" name="Line 12"/>
            <p:cNvSpPr>
              <a:spLocks noChangeShapeType="1"/>
            </p:cNvSpPr>
            <p:nvPr/>
          </p:nvSpPr>
          <p:spPr bwMode="auto">
            <a:xfrm>
              <a:off x="3024" y="144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09" name="Line 13"/>
            <p:cNvSpPr>
              <a:spLocks noChangeShapeType="1"/>
            </p:cNvSpPr>
            <p:nvPr/>
          </p:nvSpPr>
          <p:spPr bwMode="auto">
            <a:xfrm>
              <a:off x="3024" y="16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3024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1" name="Line 15"/>
            <p:cNvSpPr>
              <a:spLocks noChangeShapeType="1"/>
            </p:cNvSpPr>
            <p:nvPr/>
          </p:nvSpPr>
          <p:spPr bwMode="auto">
            <a:xfrm>
              <a:off x="3024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>
              <a:off x="3024" y="19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>
              <a:off x="3024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3024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5316" name="AutoShape 20"/>
          <p:cNvSpPr>
            <a:spLocks noChangeArrowheads="1"/>
          </p:cNvSpPr>
          <p:nvPr/>
        </p:nvSpPr>
        <p:spPr bwMode="auto">
          <a:xfrm>
            <a:off x="7696200" y="4038600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17" name="AutoShape 21"/>
          <p:cNvSpPr>
            <a:spLocks noChangeArrowheads="1"/>
          </p:cNvSpPr>
          <p:nvPr/>
        </p:nvSpPr>
        <p:spPr bwMode="auto">
          <a:xfrm>
            <a:off x="7696200" y="4800600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>
            <a:off x="83058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19" name="Oval 23"/>
          <p:cNvSpPr>
            <a:spLocks noChangeArrowheads="1"/>
          </p:cNvSpPr>
          <p:nvPr/>
        </p:nvSpPr>
        <p:spPr bwMode="auto">
          <a:xfrm>
            <a:off x="8305800" y="5029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0" name="Line 24"/>
          <p:cNvSpPr>
            <a:spLocks noChangeShapeType="1"/>
          </p:cNvSpPr>
          <p:nvPr/>
        </p:nvSpPr>
        <p:spPr bwMode="auto">
          <a:xfrm>
            <a:off x="73914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1" name="Line 25"/>
          <p:cNvSpPr>
            <a:spLocks noChangeShapeType="1"/>
          </p:cNvSpPr>
          <p:nvPr/>
        </p:nvSpPr>
        <p:spPr bwMode="auto">
          <a:xfrm>
            <a:off x="7391400" y="4419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2" name="Line 26"/>
          <p:cNvSpPr>
            <a:spLocks noChangeShapeType="1"/>
          </p:cNvSpPr>
          <p:nvPr/>
        </p:nvSpPr>
        <p:spPr bwMode="auto">
          <a:xfrm>
            <a:off x="7391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3" name="Line 27"/>
          <p:cNvSpPr>
            <a:spLocks noChangeShapeType="1"/>
          </p:cNvSpPr>
          <p:nvPr/>
        </p:nvSpPr>
        <p:spPr bwMode="auto">
          <a:xfrm>
            <a:off x="73914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>
            <a:off x="84582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>
            <a:off x="8610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86106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7" name="Line 31"/>
          <p:cNvSpPr>
            <a:spLocks noChangeShapeType="1"/>
          </p:cNvSpPr>
          <p:nvPr/>
        </p:nvSpPr>
        <p:spPr bwMode="auto">
          <a:xfrm>
            <a:off x="86106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8" name="Line 32"/>
          <p:cNvSpPr>
            <a:spLocks noChangeShapeType="1"/>
          </p:cNvSpPr>
          <p:nvPr/>
        </p:nvSpPr>
        <p:spPr bwMode="auto">
          <a:xfrm>
            <a:off x="8610600" y="4953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29" name="Line 33"/>
          <p:cNvSpPr>
            <a:spLocks noChangeShapeType="1"/>
          </p:cNvSpPr>
          <p:nvPr/>
        </p:nvSpPr>
        <p:spPr bwMode="auto">
          <a:xfrm>
            <a:off x="8458200" y="5105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5330" name="Group 34"/>
          <p:cNvGrpSpPr>
            <a:grpSpLocks/>
          </p:cNvGrpSpPr>
          <p:nvPr/>
        </p:nvGrpSpPr>
        <p:grpSpPr bwMode="auto">
          <a:xfrm>
            <a:off x="8839200" y="4419600"/>
            <a:ext cx="1143000" cy="685800"/>
            <a:chOff x="4608" y="2784"/>
            <a:chExt cx="720" cy="432"/>
          </a:xfrm>
        </p:grpSpPr>
        <p:sp>
          <p:nvSpPr>
            <p:cNvPr id="695331" name="AutoShape 35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32" name="Oval 36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33" name="Line 37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5334" name="Line 38"/>
          <p:cNvSpPr>
            <a:spLocks noChangeShapeType="1"/>
          </p:cNvSpPr>
          <p:nvPr/>
        </p:nvSpPr>
        <p:spPr bwMode="auto">
          <a:xfrm>
            <a:off x="73914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35" name="Line 39"/>
          <p:cNvSpPr>
            <a:spLocks noChangeShapeType="1"/>
          </p:cNvSpPr>
          <p:nvPr/>
        </p:nvSpPr>
        <p:spPr bwMode="auto">
          <a:xfrm>
            <a:off x="7391400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36" name="Line 40"/>
          <p:cNvSpPr>
            <a:spLocks noChangeShapeType="1"/>
          </p:cNvSpPr>
          <p:nvPr/>
        </p:nvSpPr>
        <p:spPr bwMode="auto">
          <a:xfrm>
            <a:off x="73914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37" name="Line 41"/>
          <p:cNvSpPr>
            <a:spLocks noChangeShapeType="1"/>
          </p:cNvSpPr>
          <p:nvPr/>
        </p:nvSpPr>
        <p:spPr bwMode="auto">
          <a:xfrm>
            <a:off x="73914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5338" name="Group 42"/>
          <p:cNvGrpSpPr>
            <a:grpSpLocks/>
          </p:cNvGrpSpPr>
          <p:nvPr/>
        </p:nvGrpSpPr>
        <p:grpSpPr bwMode="auto">
          <a:xfrm>
            <a:off x="2514600" y="3200400"/>
            <a:ext cx="914400" cy="457200"/>
            <a:chOff x="2544" y="3264"/>
            <a:chExt cx="576" cy="288"/>
          </a:xfrm>
        </p:grpSpPr>
        <p:sp>
          <p:nvSpPr>
            <p:cNvPr id="695339" name="AutoShape 4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0" name="Oval 4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1" name="Line 4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2" name="Line 4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43" name="Group 47"/>
          <p:cNvGrpSpPr>
            <a:grpSpLocks/>
          </p:cNvGrpSpPr>
          <p:nvPr/>
        </p:nvGrpSpPr>
        <p:grpSpPr bwMode="auto">
          <a:xfrm>
            <a:off x="2514600" y="3886200"/>
            <a:ext cx="914400" cy="457200"/>
            <a:chOff x="2544" y="3264"/>
            <a:chExt cx="576" cy="288"/>
          </a:xfrm>
        </p:grpSpPr>
        <p:sp>
          <p:nvSpPr>
            <p:cNvPr id="695344" name="AutoShape 48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5" name="Oval 49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6" name="Line 50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7" name="Line 51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48" name="Group 52"/>
          <p:cNvGrpSpPr>
            <a:grpSpLocks/>
          </p:cNvGrpSpPr>
          <p:nvPr/>
        </p:nvGrpSpPr>
        <p:grpSpPr bwMode="auto">
          <a:xfrm>
            <a:off x="2514600" y="4572000"/>
            <a:ext cx="914400" cy="457200"/>
            <a:chOff x="2544" y="3264"/>
            <a:chExt cx="576" cy="288"/>
          </a:xfrm>
        </p:grpSpPr>
        <p:sp>
          <p:nvSpPr>
            <p:cNvPr id="695349" name="AutoShape 5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0" name="Oval 5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1" name="Line 5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2" name="Line 5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53" name="Group 57"/>
          <p:cNvGrpSpPr>
            <a:grpSpLocks/>
          </p:cNvGrpSpPr>
          <p:nvPr/>
        </p:nvGrpSpPr>
        <p:grpSpPr bwMode="auto">
          <a:xfrm>
            <a:off x="2514600" y="5257800"/>
            <a:ext cx="914400" cy="457200"/>
            <a:chOff x="2544" y="3264"/>
            <a:chExt cx="576" cy="288"/>
          </a:xfrm>
        </p:grpSpPr>
        <p:sp>
          <p:nvSpPr>
            <p:cNvPr id="695354" name="AutoShape 58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5" name="Oval 59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6" name="Line 60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7" name="Line 61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58" name="Group 62"/>
          <p:cNvGrpSpPr>
            <a:grpSpLocks/>
          </p:cNvGrpSpPr>
          <p:nvPr/>
        </p:nvGrpSpPr>
        <p:grpSpPr bwMode="auto">
          <a:xfrm>
            <a:off x="4648200" y="4267200"/>
            <a:ext cx="914400" cy="457200"/>
            <a:chOff x="2544" y="3264"/>
            <a:chExt cx="576" cy="288"/>
          </a:xfrm>
        </p:grpSpPr>
        <p:sp>
          <p:nvSpPr>
            <p:cNvPr id="695359" name="AutoShape 6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0" name="Oval 6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1" name="Line 6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2" name="Line 6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63" name="Group 67"/>
          <p:cNvGrpSpPr>
            <a:grpSpLocks/>
          </p:cNvGrpSpPr>
          <p:nvPr/>
        </p:nvGrpSpPr>
        <p:grpSpPr bwMode="auto">
          <a:xfrm>
            <a:off x="5562600" y="4267200"/>
            <a:ext cx="990600" cy="457200"/>
            <a:chOff x="4560" y="3744"/>
            <a:chExt cx="768" cy="384"/>
          </a:xfrm>
        </p:grpSpPr>
        <p:sp>
          <p:nvSpPr>
            <p:cNvPr id="695364" name="AutoShape 68"/>
            <p:cNvSpPr>
              <a:spLocks noChangeArrowheads="1"/>
            </p:cNvSpPr>
            <p:nvPr/>
          </p:nvSpPr>
          <p:spPr bwMode="auto">
            <a:xfrm rot="5400000" flipH="1" flipV="1">
              <a:off x="4704" y="3792"/>
              <a:ext cx="384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5" name="Oval 69"/>
            <p:cNvSpPr>
              <a:spLocks noChangeArrowheads="1"/>
            </p:cNvSpPr>
            <p:nvPr/>
          </p:nvSpPr>
          <p:spPr bwMode="auto">
            <a:xfrm>
              <a:off x="5040" y="388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6" name="Line 70"/>
            <p:cNvSpPr>
              <a:spLocks noChangeShapeType="1"/>
            </p:cNvSpPr>
            <p:nvPr/>
          </p:nvSpPr>
          <p:spPr bwMode="auto">
            <a:xfrm>
              <a:off x="4560" y="39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7" name="Line 71"/>
            <p:cNvSpPr>
              <a:spLocks noChangeShapeType="1"/>
            </p:cNvSpPr>
            <p:nvPr/>
          </p:nvSpPr>
          <p:spPr bwMode="auto">
            <a:xfrm>
              <a:off x="5136" y="39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5368" name="Line 72"/>
          <p:cNvSpPr>
            <a:spLocks noChangeShapeType="1"/>
          </p:cNvSpPr>
          <p:nvPr/>
        </p:nvSpPr>
        <p:spPr bwMode="auto">
          <a:xfrm>
            <a:off x="3429000" y="3429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69" name="Line 73"/>
          <p:cNvSpPr>
            <a:spLocks noChangeShapeType="1"/>
          </p:cNvSpPr>
          <p:nvPr/>
        </p:nvSpPr>
        <p:spPr bwMode="auto">
          <a:xfrm>
            <a:off x="34290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0" name="Line 74"/>
          <p:cNvSpPr>
            <a:spLocks noChangeShapeType="1"/>
          </p:cNvSpPr>
          <p:nvPr/>
        </p:nvSpPr>
        <p:spPr bwMode="auto">
          <a:xfrm>
            <a:off x="3429000" y="4800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1" name="Line 75"/>
          <p:cNvSpPr>
            <a:spLocks noChangeShapeType="1"/>
          </p:cNvSpPr>
          <p:nvPr/>
        </p:nvSpPr>
        <p:spPr bwMode="auto">
          <a:xfrm>
            <a:off x="34290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2" name="Line 76"/>
          <p:cNvSpPr>
            <a:spLocks noChangeShapeType="1"/>
          </p:cNvSpPr>
          <p:nvPr/>
        </p:nvSpPr>
        <p:spPr bwMode="auto">
          <a:xfrm>
            <a:off x="3581400" y="342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3" name="Line 77"/>
          <p:cNvSpPr>
            <a:spLocks noChangeShapeType="1"/>
          </p:cNvSpPr>
          <p:nvPr/>
        </p:nvSpPr>
        <p:spPr bwMode="auto">
          <a:xfrm>
            <a:off x="3581400" y="3886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4" name="Line 78"/>
          <p:cNvSpPr>
            <a:spLocks noChangeShapeType="1"/>
          </p:cNvSpPr>
          <p:nvPr/>
        </p:nvSpPr>
        <p:spPr bwMode="auto">
          <a:xfrm>
            <a:off x="46482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5" name="Line 79"/>
          <p:cNvSpPr>
            <a:spLocks noChangeShapeType="1"/>
          </p:cNvSpPr>
          <p:nvPr/>
        </p:nvSpPr>
        <p:spPr bwMode="auto">
          <a:xfrm>
            <a:off x="35814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6" name="Line 80"/>
          <p:cNvSpPr>
            <a:spLocks noChangeShapeType="1"/>
          </p:cNvSpPr>
          <p:nvPr/>
        </p:nvSpPr>
        <p:spPr bwMode="auto">
          <a:xfrm>
            <a:off x="4495800" y="3810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7" name="Line 81"/>
          <p:cNvSpPr>
            <a:spLocks noChangeShapeType="1"/>
          </p:cNvSpPr>
          <p:nvPr/>
        </p:nvSpPr>
        <p:spPr bwMode="auto">
          <a:xfrm>
            <a:off x="4648200" y="3810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78" name="Line 82"/>
          <p:cNvSpPr>
            <a:spLocks noChangeShapeType="1"/>
          </p:cNvSpPr>
          <p:nvPr/>
        </p:nvSpPr>
        <p:spPr bwMode="auto">
          <a:xfrm>
            <a:off x="3581400" y="4800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5379" name="Group 83"/>
          <p:cNvGrpSpPr>
            <a:grpSpLocks/>
          </p:cNvGrpSpPr>
          <p:nvPr/>
        </p:nvGrpSpPr>
        <p:grpSpPr bwMode="auto">
          <a:xfrm>
            <a:off x="3810000" y="3581400"/>
            <a:ext cx="838200" cy="533400"/>
            <a:chOff x="4608" y="2784"/>
            <a:chExt cx="720" cy="432"/>
          </a:xfrm>
        </p:grpSpPr>
        <p:sp>
          <p:nvSpPr>
            <p:cNvPr id="695380" name="AutoShape 84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81" name="Oval 85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82" name="Line 86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5383" name="Group 87"/>
          <p:cNvGrpSpPr>
            <a:grpSpLocks/>
          </p:cNvGrpSpPr>
          <p:nvPr/>
        </p:nvGrpSpPr>
        <p:grpSpPr bwMode="auto">
          <a:xfrm>
            <a:off x="3810000" y="4876800"/>
            <a:ext cx="838200" cy="533400"/>
            <a:chOff x="4608" y="2784"/>
            <a:chExt cx="720" cy="432"/>
          </a:xfrm>
        </p:grpSpPr>
        <p:sp>
          <p:nvSpPr>
            <p:cNvPr id="695384" name="AutoShape 88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85" name="Oval 89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86" name="Line 90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5387" name="Line 91"/>
          <p:cNvSpPr>
            <a:spLocks noChangeShapeType="1"/>
          </p:cNvSpPr>
          <p:nvPr/>
        </p:nvSpPr>
        <p:spPr bwMode="auto">
          <a:xfrm>
            <a:off x="35814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88" name="Line 92"/>
          <p:cNvSpPr>
            <a:spLocks noChangeShapeType="1"/>
          </p:cNvSpPr>
          <p:nvPr/>
        </p:nvSpPr>
        <p:spPr bwMode="auto">
          <a:xfrm>
            <a:off x="3581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89" name="Line 93"/>
          <p:cNvSpPr>
            <a:spLocks noChangeShapeType="1"/>
          </p:cNvSpPr>
          <p:nvPr/>
        </p:nvSpPr>
        <p:spPr bwMode="auto">
          <a:xfrm>
            <a:off x="3581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390" name="Line 94"/>
          <p:cNvSpPr>
            <a:spLocks noChangeShapeType="1"/>
          </p:cNvSpPr>
          <p:nvPr/>
        </p:nvSpPr>
        <p:spPr bwMode="auto">
          <a:xfrm>
            <a:off x="35814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7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5" y="189705"/>
            <a:ext cx="9531927" cy="715963"/>
          </a:xfrm>
        </p:spPr>
        <p:txBody>
          <a:bodyPr>
            <a:normAutofit/>
          </a:bodyPr>
          <a:lstStyle/>
          <a:p>
            <a:r>
              <a:rPr lang="en-US" altLang="en-US" dirty="0"/>
              <a:t>Fast Complex Gates: Design Technique 4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257647"/>
            <a:ext cx="10515600" cy="820593"/>
          </a:xfrm>
        </p:spPr>
        <p:txBody>
          <a:bodyPr/>
          <a:lstStyle/>
          <a:p>
            <a:r>
              <a:rPr lang="en-US" altLang="en-US" dirty="0"/>
              <a:t>Isolating fan-in from fan-out using buffer insertion</a:t>
            </a: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BEBE-3595-4EA5-8DA5-DA8CA5FBB8A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97348" name="AutoShape 4"/>
          <p:cNvSpPr>
            <a:spLocks noChangeArrowheads="1"/>
          </p:cNvSpPr>
          <p:nvPr/>
        </p:nvSpPr>
        <p:spPr bwMode="auto">
          <a:xfrm>
            <a:off x="2710149" y="2174767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3319749" y="240336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2405349" y="225096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2405349" y="255576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3472149" y="247956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Line 9"/>
          <p:cNvSpPr>
            <a:spLocks noChangeShapeType="1"/>
          </p:cNvSpPr>
          <p:nvPr/>
        </p:nvSpPr>
        <p:spPr bwMode="auto">
          <a:xfrm>
            <a:off x="2405349" y="240336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4" name="Line 10"/>
          <p:cNvSpPr>
            <a:spLocks noChangeShapeType="1"/>
          </p:cNvSpPr>
          <p:nvPr/>
        </p:nvSpPr>
        <p:spPr bwMode="auto">
          <a:xfrm>
            <a:off x="2405349" y="270816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7355" name="Group 11"/>
          <p:cNvGrpSpPr>
            <a:grpSpLocks/>
          </p:cNvGrpSpPr>
          <p:nvPr/>
        </p:nvGrpSpPr>
        <p:grpSpPr bwMode="auto">
          <a:xfrm>
            <a:off x="3624550" y="2479567"/>
            <a:ext cx="653827" cy="603261"/>
            <a:chOff x="1488" y="2304"/>
            <a:chExt cx="611" cy="568"/>
          </a:xfrm>
        </p:grpSpPr>
        <p:grpSp>
          <p:nvGrpSpPr>
            <p:cNvPr id="697356" name="Group 12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7357" name="Line 1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58" name="Line 14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7359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60" name="Line 16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61" name="Line 17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62" name="Line 18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63" name="Text Box 19"/>
            <p:cNvSpPr txBox="1">
              <a:spLocks noChangeArrowheads="1"/>
            </p:cNvSpPr>
            <p:nvPr/>
          </p:nvSpPr>
          <p:spPr bwMode="auto">
            <a:xfrm>
              <a:off x="1732" y="2495"/>
              <a:ext cx="36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97364" name="Group 20"/>
          <p:cNvGrpSpPr>
            <a:grpSpLocks/>
          </p:cNvGrpSpPr>
          <p:nvPr/>
        </p:nvGrpSpPr>
        <p:grpSpPr bwMode="auto">
          <a:xfrm>
            <a:off x="5910548" y="2098567"/>
            <a:ext cx="3854450" cy="908050"/>
            <a:chOff x="2784" y="2256"/>
            <a:chExt cx="2428" cy="572"/>
          </a:xfrm>
        </p:grpSpPr>
        <p:sp>
          <p:nvSpPr>
            <p:cNvPr id="697365" name="AutoShape 21"/>
            <p:cNvSpPr>
              <a:spLocks noChangeArrowheads="1"/>
            </p:cNvSpPr>
            <p:nvPr/>
          </p:nvSpPr>
          <p:spPr bwMode="auto">
            <a:xfrm>
              <a:off x="2976" y="2256"/>
              <a:ext cx="384" cy="384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66" name="Oval 22"/>
            <p:cNvSpPr>
              <a:spLocks noChangeArrowheads="1"/>
            </p:cNvSpPr>
            <p:nvPr/>
          </p:nvSpPr>
          <p:spPr bwMode="auto">
            <a:xfrm>
              <a:off x="3360" y="240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67" name="Line 23"/>
            <p:cNvSpPr>
              <a:spLocks noChangeShapeType="1"/>
            </p:cNvSpPr>
            <p:nvPr/>
          </p:nvSpPr>
          <p:spPr bwMode="auto">
            <a:xfrm>
              <a:off x="2784" y="23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68" name="Line 24"/>
            <p:cNvSpPr>
              <a:spLocks noChangeShapeType="1"/>
            </p:cNvSpPr>
            <p:nvPr/>
          </p:nvSpPr>
          <p:spPr bwMode="auto">
            <a:xfrm>
              <a:off x="2784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69" name="Line 25"/>
            <p:cNvSpPr>
              <a:spLocks noChangeShapeType="1"/>
            </p:cNvSpPr>
            <p:nvPr/>
          </p:nvSpPr>
          <p:spPr bwMode="auto">
            <a:xfrm>
              <a:off x="2784" y="24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70" name="Line 26"/>
            <p:cNvSpPr>
              <a:spLocks noChangeShapeType="1"/>
            </p:cNvSpPr>
            <p:nvPr/>
          </p:nvSpPr>
          <p:spPr bwMode="auto">
            <a:xfrm>
              <a:off x="2784" y="25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7371" name="Group 27"/>
            <p:cNvGrpSpPr>
              <a:grpSpLocks/>
            </p:cNvGrpSpPr>
            <p:nvPr/>
          </p:nvGrpSpPr>
          <p:grpSpPr bwMode="auto">
            <a:xfrm>
              <a:off x="4800" y="2448"/>
              <a:ext cx="412" cy="380"/>
              <a:chOff x="1488" y="2304"/>
              <a:chExt cx="611" cy="568"/>
            </a:xfrm>
          </p:grpSpPr>
          <p:grpSp>
            <p:nvGrpSpPr>
              <p:cNvPr id="697372" name="Group 28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97373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374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97375" name="Line 31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6" name="Line 32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7" name="Line 33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8" name="Line 34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9" name="Text Box 35"/>
              <p:cNvSpPr txBox="1">
                <a:spLocks noChangeArrowheads="1"/>
              </p:cNvSpPr>
              <p:nvPr/>
            </p:nvSpPr>
            <p:spPr bwMode="auto">
              <a:xfrm>
                <a:off x="1732" y="2495"/>
                <a:ext cx="36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C</a:t>
                </a:r>
                <a:r>
                  <a:rPr lang="en-US" altLang="en-US" sz="2000" baseline="-25000"/>
                  <a:t>L</a:t>
                </a:r>
                <a:endParaRPr lang="en-US" altLang="en-US" sz="2000"/>
              </a:p>
            </p:txBody>
          </p:sp>
        </p:grpSp>
        <p:sp>
          <p:nvSpPr>
            <p:cNvPr id="697380" name="AutoShape 36"/>
            <p:cNvSpPr>
              <a:spLocks noChangeArrowheads="1"/>
            </p:cNvSpPr>
            <p:nvPr/>
          </p:nvSpPr>
          <p:spPr bwMode="auto">
            <a:xfrm rot="5400000" flipH="1" flipV="1">
              <a:off x="3648" y="2309"/>
              <a:ext cx="288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4032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2" name="Oval 38"/>
            <p:cNvSpPr>
              <a:spLocks noChangeArrowheads="1"/>
            </p:cNvSpPr>
            <p:nvPr/>
          </p:nvSpPr>
          <p:spPr bwMode="auto">
            <a:xfrm>
              <a:off x="3936" y="2405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3" name="AutoShape 39"/>
            <p:cNvSpPr>
              <a:spLocks noChangeArrowheads="1"/>
            </p:cNvSpPr>
            <p:nvPr/>
          </p:nvSpPr>
          <p:spPr bwMode="auto">
            <a:xfrm rot="5400000" flipH="1" flipV="1">
              <a:off x="4224" y="2309"/>
              <a:ext cx="288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4" name="Oval 40"/>
            <p:cNvSpPr>
              <a:spLocks noChangeArrowheads="1"/>
            </p:cNvSpPr>
            <p:nvPr/>
          </p:nvSpPr>
          <p:spPr bwMode="auto">
            <a:xfrm>
              <a:off x="4512" y="2405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5" name="Line 41"/>
            <p:cNvSpPr>
              <a:spLocks noChangeShapeType="1"/>
            </p:cNvSpPr>
            <p:nvPr/>
          </p:nvSpPr>
          <p:spPr bwMode="auto">
            <a:xfrm>
              <a:off x="3456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86" name="Line 42"/>
            <p:cNvSpPr>
              <a:spLocks noChangeShapeType="1"/>
            </p:cNvSpPr>
            <p:nvPr/>
          </p:nvSpPr>
          <p:spPr bwMode="auto">
            <a:xfrm>
              <a:off x="4608" y="24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7387" name="AutoShape 43"/>
          <p:cNvSpPr>
            <a:spLocks noChangeArrowheads="1"/>
          </p:cNvSpPr>
          <p:nvPr/>
        </p:nvSpPr>
        <p:spPr bwMode="auto">
          <a:xfrm>
            <a:off x="4615149" y="2174767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855"/>
            <a:ext cx="8686800" cy="838200"/>
          </a:xfrm>
        </p:spPr>
        <p:txBody>
          <a:bodyPr/>
          <a:lstStyle/>
          <a:p>
            <a:r>
              <a:rPr lang="en-US" altLang="en-US" dirty="0" err="1"/>
              <a:t>Ratioed</a:t>
            </a:r>
            <a:r>
              <a:rPr lang="en-US" altLang="en-US" dirty="0"/>
              <a:t> Logic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F713-D82B-4E88-AE88-69FC2EAC49FB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72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25" y="656747"/>
            <a:ext cx="9022049" cy="508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968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7" y="0"/>
            <a:ext cx="8686800" cy="838200"/>
          </a:xfrm>
        </p:spPr>
        <p:txBody>
          <a:bodyPr/>
          <a:lstStyle/>
          <a:p>
            <a:r>
              <a:rPr lang="en-US" altLang="en-US" dirty="0" err="1"/>
              <a:t>Ratioed</a:t>
            </a:r>
            <a:r>
              <a:rPr lang="en-US" altLang="en-US" dirty="0"/>
              <a:t> Logic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0571-70C5-44C6-BB2B-154AA15511A8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2" y="771700"/>
            <a:ext cx="7003557" cy="485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745" y="0"/>
            <a:ext cx="8686800" cy="838200"/>
          </a:xfrm>
        </p:spPr>
        <p:txBody>
          <a:bodyPr/>
          <a:lstStyle/>
          <a:p>
            <a:r>
              <a:rPr lang="en-US" altLang="en-US" dirty="0"/>
              <a:t>Active Loads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B0C3-D4DD-4781-8D70-647F0E2F07E8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72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8" y="750603"/>
            <a:ext cx="6970004" cy="420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78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7629" y="2699472"/>
            <a:ext cx="3876675" cy="1092200"/>
          </a:xfrm>
          <a:noFill/>
          <a:ln/>
        </p:spPr>
        <p:txBody>
          <a:bodyPr/>
          <a:lstStyle/>
          <a:p>
            <a:pPr algn="l"/>
            <a:r>
              <a:rPr lang="en-US" altLang="en-US" sz="4800" dirty="0"/>
              <a:t>Dynamic Logic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2997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Dynamic CMOS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>
          <a:xfrm>
            <a:off x="183696" y="824345"/>
            <a:ext cx="11802656" cy="440892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200" dirty="0"/>
              <a:t>In </a:t>
            </a:r>
            <a:r>
              <a:rPr lang="en-US" altLang="en-US" sz="3200" dirty="0">
                <a:solidFill>
                  <a:schemeClr val="accent1"/>
                </a:solidFill>
              </a:rPr>
              <a:t>static</a:t>
            </a:r>
            <a:r>
              <a:rPr lang="en-US" altLang="en-US" sz="3200" dirty="0"/>
              <a:t> circuits at every point in time (except when switching) the output is connected to either GND or V</a:t>
            </a:r>
            <a:r>
              <a:rPr lang="en-US" altLang="en-US" sz="3200" baseline="-25000" dirty="0"/>
              <a:t>DD</a:t>
            </a:r>
            <a:r>
              <a:rPr lang="en-US" altLang="en-US" sz="3200" dirty="0"/>
              <a:t> via a low resistance path.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fan-in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requires 2</a:t>
            </a:r>
            <a:r>
              <a:rPr lang="en-US" altLang="en-US" sz="2800" i="1" dirty="0"/>
              <a:t>n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N-type + </a:t>
            </a:r>
            <a:r>
              <a:rPr lang="en-US" altLang="en-US" sz="2800" i="1" dirty="0"/>
              <a:t>n</a:t>
            </a:r>
            <a:r>
              <a:rPr lang="en-US" altLang="en-US" sz="2800" dirty="0"/>
              <a:t> P-type) devices</a:t>
            </a:r>
          </a:p>
          <a:p>
            <a:pPr algn="just">
              <a:lnSpc>
                <a:spcPct val="90000"/>
              </a:lnSpc>
            </a:pPr>
            <a:endParaRPr lang="en-US" altLang="en-US" sz="3200" dirty="0"/>
          </a:p>
          <a:p>
            <a:pPr algn="just">
              <a:lnSpc>
                <a:spcPct val="90000"/>
              </a:lnSpc>
            </a:pPr>
            <a:r>
              <a:rPr lang="en-US" altLang="en-US" sz="3200" dirty="0">
                <a:solidFill>
                  <a:schemeClr val="accent1"/>
                </a:solidFill>
              </a:rPr>
              <a:t>Dynamic</a:t>
            </a:r>
            <a:r>
              <a:rPr lang="en-US" altLang="en-US" sz="3200" dirty="0"/>
              <a:t> circuits rely on the temporary storage of signal values on the capacitance of high impedance nodes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requires on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+ 2 (</a:t>
            </a:r>
            <a:r>
              <a:rPr lang="en-US" altLang="en-US" sz="2800" i="1" dirty="0"/>
              <a:t>n</a:t>
            </a:r>
            <a:r>
              <a:rPr lang="en-US" altLang="en-US" sz="2800" dirty="0"/>
              <a:t>+1 N-type + 1 P-type)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A2D-C6FC-4D38-A9EB-72DB1798FB20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282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22830"/>
            <a:ext cx="9356678" cy="117257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NMOS Transistors in Series/Parallel Connection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730D-4155-4D64-8259-5A1046B3CAB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1752600" y="1655764"/>
            <a:ext cx="8686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ts val="1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Transistors can be thought as a switch controlled by its gate signal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ts val="1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NMOS switch closes when switch control input is high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612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9" b="25922"/>
          <a:stretch>
            <a:fillRect/>
          </a:stretch>
        </p:blipFill>
        <p:spPr bwMode="auto">
          <a:xfrm>
            <a:off x="3200400" y="2493963"/>
            <a:ext cx="565943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57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082" y="136525"/>
            <a:ext cx="10515600" cy="777875"/>
          </a:xfrm>
        </p:spPr>
        <p:txBody>
          <a:bodyPr/>
          <a:lstStyle/>
          <a:p>
            <a:r>
              <a:rPr lang="en-US" altLang="en-US" dirty="0"/>
              <a:t>Dynamic Gate</a:t>
            </a:r>
          </a:p>
        </p:txBody>
      </p:sp>
      <p:sp>
        <p:nvSpPr>
          <p:cNvPr id="1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1C11-C53B-4F01-BD8E-DC35E0090F96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754691" name="Group 3"/>
          <p:cNvGrpSpPr>
            <a:grpSpLocks/>
          </p:cNvGrpSpPr>
          <p:nvPr/>
        </p:nvGrpSpPr>
        <p:grpSpPr bwMode="auto">
          <a:xfrm>
            <a:off x="3265583" y="3048000"/>
            <a:ext cx="533400" cy="762000"/>
            <a:chOff x="2784" y="3264"/>
            <a:chExt cx="336" cy="480"/>
          </a:xfrm>
        </p:grpSpPr>
        <p:grpSp>
          <p:nvGrpSpPr>
            <p:cNvPr id="754692" name="Group 4"/>
            <p:cNvGrpSpPr>
              <a:grpSpLocks/>
            </p:cNvGrpSpPr>
            <p:nvPr/>
          </p:nvGrpSpPr>
          <p:grpSpPr bwMode="auto">
            <a:xfrm>
              <a:off x="2784" y="3408"/>
              <a:ext cx="336" cy="336"/>
              <a:chOff x="1008" y="2016"/>
              <a:chExt cx="336" cy="336"/>
            </a:xfrm>
          </p:grpSpPr>
          <p:sp>
            <p:nvSpPr>
              <p:cNvPr id="754693" name="Line 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694" name="Line 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695" name="Line 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696" name="Line 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697" name="Line 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698" name="Line 1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4699" name="Line 11"/>
            <p:cNvSpPr>
              <a:spLocks noChangeShapeType="1"/>
            </p:cNvSpPr>
            <p:nvPr/>
          </p:nvSpPr>
          <p:spPr bwMode="auto">
            <a:xfrm flipV="1">
              <a:off x="3120" y="326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4700" name="Group 12"/>
          <p:cNvGrpSpPr>
            <a:grpSpLocks/>
          </p:cNvGrpSpPr>
          <p:nvPr/>
        </p:nvGrpSpPr>
        <p:grpSpPr bwMode="auto">
          <a:xfrm>
            <a:off x="3189383" y="914400"/>
            <a:ext cx="533400" cy="762000"/>
            <a:chOff x="2064" y="2208"/>
            <a:chExt cx="336" cy="480"/>
          </a:xfrm>
        </p:grpSpPr>
        <p:sp>
          <p:nvSpPr>
            <p:cNvPr id="754701" name="Line 13"/>
            <p:cNvSpPr>
              <a:spLocks noChangeShapeType="1"/>
            </p:cNvSpPr>
            <p:nvPr/>
          </p:nvSpPr>
          <p:spPr bwMode="auto">
            <a:xfrm>
              <a:off x="2256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2" name="Line 14"/>
            <p:cNvSpPr>
              <a:spLocks noChangeShapeType="1"/>
            </p:cNvSpPr>
            <p:nvPr/>
          </p:nvSpPr>
          <p:spPr bwMode="auto">
            <a:xfrm>
              <a:off x="2256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3" name="Line 15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4" name="Line 16"/>
            <p:cNvSpPr>
              <a:spLocks noChangeShapeType="1"/>
            </p:cNvSpPr>
            <p:nvPr/>
          </p:nvSpPr>
          <p:spPr bwMode="auto">
            <a:xfrm>
              <a:off x="2208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5" name="Line 17"/>
            <p:cNvSpPr>
              <a:spLocks noChangeShapeType="1"/>
            </p:cNvSpPr>
            <p:nvPr/>
          </p:nvSpPr>
          <p:spPr bwMode="auto">
            <a:xfrm>
              <a:off x="2400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6" name="Line 18"/>
            <p:cNvSpPr>
              <a:spLocks noChangeShapeType="1"/>
            </p:cNvSpPr>
            <p:nvPr/>
          </p:nvSpPr>
          <p:spPr bwMode="auto">
            <a:xfrm>
              <a:off x="2064" y="24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7" name="Line 19"/>
            <p:cNvSpPr>
              <a:spLocks noChangeShapeType="1"/>
            </p:cNvSpPr>
            <p:nvPr/>
          </p:nvSpPr>
          <p:spPr bwMode="auto">
            <a:xfrm>
              <a:off x="2400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08" name="Oval 20"/>
            <p:cNvSpPr>
              <a:spLocks noChangeArrowheads="1"/>
            </p:cNvSpPr>
            <p:nvPr/>
          </p:nvSpPr>
          <p:spPr bwMode="auto">
            <a:xfrm>
              <a:off x="2160" y="2448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2427384" y="1981201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1</a:t>
            </a:r>
          </a:p>
        </p:txBody>
      </p:sp>
      <p:grpSp>
        <p:nvGrpSpPr>
          <p:cNvPr id="754710" name="Group 22"/>
          <p:cNvGrpSpPr>
            <a:grpSpLocks/>
          </p:cNvGrpSpPr>
          <p:nvPr/>
        </p:nvGrpSpPr>
        <p:grpSpPr bwMode="auto">
          <a:xfrm>
            <a:off x="3646583" y="3657600"/>
            <a:ext cx="304800" cy="304800"/>
            <a:chOff x="2400" y="3744"/>
            <a:chExt cx="192" cy="192"/>
          </a:xfrm>
        </p:grpSpPr>
        <p:grpSp>
          <p:nvGrpSpPr>
            <p:cNvPr id="754711" name="Group 23"/>
            <p:cNvGrpSpPr>
              <a:grpSpLocks/>
            </p:cNvGrpSpPr>
            <p:nvPr/>
          </p:nvGrpSpPr>
          <p:grpSpPr bwMode="auto">
            <a:xfrm>
              <a:off x="2400" y="3888"/>
              <a:ext cx="192" cy="48"/>
              <a:chOff x="2592" y="3504"/>
              <a:chExt cx="192" cy="48"/>
            </a:xfrm>
          </p:grpSpPr>
          <p:sp>
            <p:nvSpPr>
              <p:cNvPr id="754712" name="Line 24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13" name="Line 25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4714" name="Line 26"/>
            <p:cNvSpPr>
              <a:spLocks noChangeShapeType="1"/>
            </p:cNvSpPr>
            <p:nvPr/>
          </p:nvSpPr>
          <p:spPr bwMode="auto">
            <a:xfrm>
              <a:off x="2496" y="37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4715" name="Line 27"/>
          <p:cNvSpPr>
            <a:spLocks noChangeShapeType="1"/>
          </p:cNvSpPr>
          <p:nvPr/>
        </p:nvSpPr>
        <p:spPr bwMode="auto">
          <a:xfrm>
            <a:off x="3570383" y="91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16" name="Rectangle 28" descr="20%"/>
          <p:cNvSpPr>
            <a:spLocks noChangeArrowheads="1"/>
          </p:cNvSpPr>
          <p:nvPr/>
        </p:nvSpPr>
        <p:spPr bwMode="auto">
          <a:xfrm>
            <a:off x="3265583" y="1981200"/>
            <a:ext cx="1066800" cy="1143000"/>
          </a:xfrm>
          <a:prstGeom prst="rect">
            <a:avLst/>
          </a:prstGeom>
          <a:pattFill prst="pct2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17" name="Line 29"/>
          <p:cNvSpPr>
            <a:spLocks noChangeShapeType="1"/>
          </p:cNvSpPr>
          <p:nvPr/>
        </p:nvSpPr>
        <p:spPr bwMode="auto">
          <a:xfrm>
            <a:off x="3722783" y="160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18" name="Line 30"/>
          <p:cNvSpPr>
            <a:spLocks noChangeShapeType="1"/>
          </p:cNvSpPr>
          <p:nvPr/>
        </p:nvSpPr>
        <p:spPr bwMode="auto">
          <a:xfrm>
            <a:off x="2884583" y="2209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>
            <a:off x="2884583" y="2590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0" name="Line 32"/>
          <p:cNvSpPr>
            <a:spLocks noChangeShapeType="1"/>
          </p:cNvSpPr>
          <p:nvPr/>
        </p:nvSpPr>
        <p:spPr bwMode="auto">
          <a:xfrm>
            <a:off x="2884583" y="2895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1" name="Text Box 33"/>
          <p:cNvSpPr txBox="1">
            <a:spLocks noChangeArrowheads="1"/>
          </p:cNvSpPr>
          <p:nvPr/>
        </p:nvSpPr>
        <p:spPr bwMode="auto">
          <a:xfrm>
            <a:off x="2427384" y="2362201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2</a:t>
            </a:r>
          </a:p>
        </p:txBody>
      </p:sp>
      <p:sp>
        <p:nvSpPr>
          <p:cNvPr id="754722" name="Text Box 34"/>
          <p:cNvSpPr txBox="1">
            <a:spLocks noChangeArrowheads="1"/>
          </p:cNvSpPr>
          <p:nvPr/>
        </p:nvSpPr>
        <p:spPr bwMode="auto">
          <a:xfrm>
            <a:off x="3417984" y="2362200"/>
            <a:ext cx="63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PDN</a:t>
            </a:r>
            <a:endParaRPr lang="en-US" altLang="en-US" sz="2000" baseline="-25000"/>
          </a:p>
        </p:txBody>
      </p:sp>
      <p:sp>
        <p:nvSpPr>
          <p:cNvPr id="754723" name="Text Box 35"/>
          <p:cNvSpPr txBox="1">
            <a:spLocks noChangeArrowheads="1"/>
          </p:cNvSpPr>
          <p:nvPr/>
        </p:nvSpPr>
        <p:spPr bwMode="auto">
          <a:xfrm>
            <a:off x="2427384" y="2743201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</a:t>
            </a:r>
            <a:r>
              <a:rPr lang="en-US" altLang="en-US" sz="2000" baseline="-25000"/>
              <a:t>3</a:t>
            </a:r>
          </a:p>
        </p:txBody>
      </p:sp>
      <p:sp>
        <p:nvSpPr>
          <p:cNvPr id="754724" name="Text Box 36"/>
          <p:cNvSpPr txBox="1">
            <a:spLocks noChangeArrowheads="1"/>
          </p:cNvSpPr>
          <p:nvPr/>
        </p:nvSpPr>
        <p:spPr bwMode="auto">
          <a:xfrm>
            <a:off x="3570383" y="3276601"/>
            <a:ext cx="45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e</a:t>
            </a:r>
          </a:p>
        </p:txBody>
      </p:sp>
      <p:sp>
        <p:nvSpPr>
          <p:cNvPr id="754725" name="Text Box 37"/>
          <p:cNvSpPr txBox="1">
            <a:spLocks noChangeArrowheads="1"/>
          </p:cNvSpPr>
          <p:nvPr/>
        </p:nvSpPr>
        <p:spPr bwMode="auto">
          <a:xfrm>
            <a:off x="3494183" y="1143001"/>
            <a:ext cx="45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p</a:t>
            </a:r>
          </a:p>
        </p:txBody>
      </p:sp>
      <p:sp>
        <p:nvSpPr>
          <p:cNvPr id="754726" name="Text Box 38"/>
          <p:cNvSpPr txBox="1">
            <a:spLocks noChangeArrowheads="1"/>
          </p:cNvSpPr>
          <p:nvPr/>
        </p:nvSpPr>
        <p:spPr bwMode="auto">
          <a:xfrm>
            <a:off x="2655983" y="3276600"/>
            <a:ext cx="497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Clk</a:t>
            </a:r>
            <a:endParaRPr lang="en-US" altLang="en-US" sz="2000" baseline="-25000"/>
          </a:p>
        </p:txBody>
      </p:sp>
      <p:sp>
        <p:nvSpPr>
          <p:cNvPr id="754727" name="Text Box 39"/>
          <p:cNvSpPr txBox="1">
            <a:spLocks noChangeArrowheads="1"/>
          </p:cNvSpPr>
          <p:nvPr/>
        </p:nvSpPr>
        <p:spPr bwMode="auto">
          <a:xfrm>
            <a:off x="2579783" y="1143000"/>
            <a:ext cx="497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Clk</a:t>
            </a:r>
            <a:endParaRPr lang="en-US" altLang="en-US" sz="2000" baseline="-25000"/>
          </a:p>
        </p:txBody>
      </p:sp>
      <p:sp>
        <p:nvSpPr>
          <p:cNvPr id="754728" name="Line 40"/>
          <p:cNvSpPr>
            <a:spLocks noChangeShapeType="1"/>
          </p:cNvSpPr>
          <p:nvPr/>
        </p:nvSpPr>
        <p:spPr bwMode="auto">
          <a:xfrm>
            <a:off x="3722783" y="1752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9" name="Text Box 41"/>
          <p:cNvSpPr txBox="1">
            <a:spLocks noChangeArrowheads="1"/>
          </p:cNvSpPr>
          <p:nvPr/>
        </p:nvSpPr>
        <p:spPr bwMode="auto">
          <a:xfrm>
            <a:off x="5170583" y="1524001"/>
            <a:ext cx="59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Out</a:t>
            </a:r>
            <a:endParaRPr lang="en-US" altLang="en-US" sz="2000" baseline="-25000"/>
          </a:p>
        </p:txBody>
      </p:sp>
      <p:grpSp>
        <p:nvGrpSpPr>
          <p:cNvPr id="754730" name="Group 42"/>
          <p:cNvGrpSpPr>
            <a:grpSpLocks/>
          </p:cNvGrpSpPr>
          <p:nvPr/>
        </p:nvGrpSpPr>
        <p:grpSpPr bwMode="auto">
          <a:xfrm>
            <a:off x="4713383" y="1752600"/>
            <a:ext cx="622300" cy="685800"/>
            <a:chOff x="1920" y="1872"/>
            <a:chExt cx="392" cy="432"/>
          </a:xfrm>
        </p:grpSpPr>
        <p:sp>
          <p:nvSpPr>
            <p:cNvPr id="754731" name="Line 43"/>
            <p:cNvSpPr>
              <a:spLocks noChangeShapeType="1"/>
            </p:cNvSpPr>
            <p:nvPr/>
          </p:nvSpPr>
          <p:spPr bwMode="auto">
            <a:xfrm>
              <a:off x="2016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32" name="Line 44"/>
            <p:cNvSpPr>
              <a:spLocks noChangeShapeType="1"/>
            </p:cNvSpPr>
            <p:nvPr/>
          </p:nvSpPr>
          <p:spPr bwMode="auto">
            <a:xfrm>
              <a:off x="1920" y="21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33" name="Line 45"/>
            <p:cNvSpPr>
              <a:spLocks noChangeShapeType="1"/>
            </p:cNvSpPr>
            <p:nvPr/>
          </p:nvSpPr>
          <p:spPr bwMode="auto">
            <a:xfrm>
              <a:off x="1920" y="20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4734" name="Group 46"/>
            <p:cNvGrpSpPr>
              <a:grpSpLocks/>
            </p:cNvGrpSpPr>
            <p:nvPr/>
          </p:nvGrpSpPr>
          <p:grpSpPr bwMode="auto">
            <a:xfrm>
              <a:off x="1920" y="2112"/>
              <a:ext cx="192" cy="192"/>
              <a:chOff x="2400" y="3744"/>
              <a:chExt cx="192" cy="192"/>
            </a:xfrm>
          </p:grpSpPr>
          <p:grpSp>
            <p:nvGrpSpPr>
              <p:cNvPr id="754735" name="Group 47"/>
              <p:cNvGrpSpPr>
                <a:grpSpLocks/>
              </p:cNvGrpSpPr>
              <p:nvPr/>
            </p:nvGrpSpPr>
            <p:grpSpPr bwMode="auto">
              <a:xfrm>
                <a:off x="2400" y="3888"/>
                <a:ext cx="192" cy="48"/>
                <a:chOff x="2592" y="3504"/>
                <a:chExt cx="192" cy="48"/>
              </a:xfrm>
            </p:grpSpPr>
            <p:sp>
              <p:nvSpPr>
                <p:cNvPr id="754736" name="Line 48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37" name="Line 49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38" name="Line 50"/>
              <p:cNvSpPr>
                <a:spLocks noChangeShapeType="1"/>
              </p:cNvSpPr>
              <p:nvPr/>
            </p:nvSpPr>
            <p:spPr bwMode="auto">
              <a:xfrm>
                <a:off x="2496" y="37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4739" name="Text Box 51"/>
            <p:cNvSpPr txBox="1">
              <a:spLocks noChangeArrowheads="1"/>
            </p:cNvSpPr>
            <p:nvPr/>
          </p:nvSpPr>
          <p:spPr bwMode="auto">
            <a:xfrm>
              <a:off x="2064" y="201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</a:p>
          </p:txBody>
        </p:sp>
      </p:grpSp>
      <p:grpSp>
        <p:nvGrpSpPr>
          <p:cNvPr id="754740" name="Group 52"/>
          <p:cNvGrpSpPr>
            <a:grpSpLocks/>
          </p:cNvGrpSpPr>
          <p:nvPr/>
        </p:nvGrpSpPr>
        <p:grpSpPr bwMode="auto">
          <a:xfrm>
            <a:off x="6846983" y="914400"/>
            <a:ext cx="2878138" cy="3429000"/>
            <a:chOff x="3408" y="1344"/>
            <a:chExt cx="1813" cy="2160"/>
          </a:xfrm>
        </p:grpSpPr>
        <p:grpSp>
          <p:nvGrpSpPr>
            <p:cNvPr id="754741" name="Group 53"/>
            <p:cNvGrpSpPr>
              <a:grpSpLocks/>
            </p:cNvGrpSpPr>
            <p:nvPr/>
          </p:nvGrpSpPr>
          <p:grpSpPr bwMode="auto">
            <a:xfrm>
              <a:off x="3936" y="1344"/>
              <a:ext cx="336" cy="480"/>
              <a:chOff x="2064" y="2208"/>
              <a:chExt cx="336" cy="480"/>
            </a:xfrm>
          </p:grpSpPr>
          <p:sp>
            <p:nvSpPr>
              <p:cNvPr id="754742" name="Line 54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3" name="Line 55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4" name="Line 56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5" name="Line 57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6" name="Line 58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7" name="Line 59"/>
              <p:cNvSpPr>
                <a:spLocks noChangeShapeType="1"/>
              </p:cNvSpPr>
              <p:nvPr/>
            </p:nvSpPr>
            <p:spPr bwMode="auto">
              <a:xfrm>
                <a:off x="206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8" name="Line 60"/>
              <p:cNvSpPr>
                <a:spLocks noChangeShapeType="1"/>
              </p:cNvSpPr>
              <p:nvPr/>
            </p:nvSpPr>
            <p:spPr bwMode="auto">
              <a:xfrm>
                <a:off x="2400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749" name="Oval 6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4750" name="Line 62"/>
            <p:cNvSpPr>
              <a:spLocks noChangeShapeType="1"/>
            </p:cNvSpPr>
            <p:nvPr/>
          </p:nvSpPr>
          <p:spPr bwMode="auto">
            <a:xfrm>
              <a:off x="4176" y="13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4751" name="Group 63"/>
            <p:cNvGrpSpPr>
              <a:grpSpLocks/>
            </p:cNvGrpSpPr>
            <p:nvPr/>
          </p:nvGrpSpPr>
          <p:grpSpPr bwMode="auto">
            <a:xfrm>
              <a:off x="3648" y="2064"/>
              <a:ext cx="336" cy="480"/>
              <a:chOff x="2784" y="3264"/>
              <a:chExt cx="336" cy="480"/>
            </a:xfrm>
          </p:grpSpPr>
          <p:grpSp>
            <p:nvGrpSpPr>
              <p:cNvPr id="754752" name="Group 64"/>
              <p:cNvGrpSpPr>
                <a:grpSpLocks/>
              </p:cNvGrpSpPr>
              <p:nvPr/>
            </p:nvGrpSpPr>
            <p:grpSpPr bwMode="auto">
              <a:xfrm>
                <a:off x="2784" y="3408"/>
                <a:ext cx="336" cy="336"/>
                <a:chOff x="1008" y="2016"/>
                <a:chExt cx="336" cy="336"/>
              </a:xfrm>
            </p:grpSpPr>
            <p:sp>
              <p:nvSpPr>
                <p:cNvPr id="754753" name="Line 65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54" name="Line 66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55" name="Line 67"/>
                <p:cNvSpPr>
                  <a:spLocks noChangeShapeType="1"/>
                </p:cNvSpPr>
                <p:nvPr/>
              </p:nvSpPr>
              <p:spPr bwMode="auto">
                <a:xfrm>
                  <a:off x="1200" y="220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56" name="Line 68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57" name="Line 69"/>
                <p:cNvSpPr>
                  <a:spLocks noChangeShapeType="1"/>
                </p:cNvSpPr>
                <p:nvPr/>
              </p:nvSpPr>
              <p:spPr bwMode="auto">
                <a:xfrm>
                  <a:off x="1344" y="220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58" name="Line 70"/>
                <p:cNvSpPr>
                  <a:spLocks noChangeShapeType="1"/>
                </p:cNvSpPr>
                <p:nvPr/>
              </p:nvSpPr>
              <p:spPr bwMode="auto">
                <a:xfrm>
                  <a:off x="1008" y="21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59" name="Line 71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4760" name="Group 72"/>
            <p:cNvGrpSpPr>
              <a:grpSpLocks/>
            </p:cNvGrpSpPr>
            <p:nvPr/>
          </p:nvGrpSpPr>
          <p:grpSpPr bwMode="auto">
            <a:xfrm>
              <a:off x="3648" y="2448"/>
              <a:ext cx="336" cy="480"/>
              <a:chOff x="2784" y="3264"/>
              <a:chExt cx="336" cy="480"/>
            </a:xfrm>
          </p:grpSpPr>
          <p:grpSp>
            <p:nvGrpSpPr>
              <p:cNvPr id="754761" name="Group 73"/>
              <p:cNvGrpSpPr>
                <a:grpSpLocks/>
              </p:cNvGrpSpPr>
              <p:nvPr/>
            </p:nvGrpSpPr>
            <p:grpSpPr bwMode="auto">
              <a:xfrm>
                <a:off x="2784" y="3408"/>
                <a:ext cx="336" cy="336"/>
                <a:chOff x="1008" y="2016"/>
                <a:chExt cx="336" cy="336"/>
              </a:xfrm>
            </p:grpSpPr>
            <p:sp>
              <p:nvSpPr>
                <p:cNvPr id="754762" name="Line 74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63" name="Line 75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64" name="Line 76"/>
                <p:cNvSpPr>
                  <a:spLocks noChangeShapeType="1"/>
                </p:cNvSpPr>
                <p:nvPr/>
              </p:nvSpPr>
              <p:spPr bwMode="auto">
                <a:xfrm>
                  <a:off x="1200" y="220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65" name="Line 77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66" name="Line 78"/>
                <p:cNvSpPr>
                  <a:spLocks noChangeShapeType="1"/>
                </p:cNvSpPr>
                <p:nvPr/>
              </p:nvSpPr>
              <p:spPr bwMode="auto">
                <a:xfrm>
                  <a:off x="1344" y="220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67" name="Line 79"/>
                <p:cNvSpPr>
                  <a:spLocks noChangeShapeType="1"/>
                </p:cNvSpPr>
                <p:nvPr/>
              </p:nvSpPr>
              <p:spPr bwMode="auto">
                <a:xfrm>
                  <a:off x="1008" y="21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68" name="Line 80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4769" name="Group 81"/>
            <p:cNvGrpSpPr>
              <a:grpSpLocks/>
            </p:cNvGrpSpPr>
            <p:nvPr/>
          </p:nvGrpSpPr>
          <p:grpSpPr bwMode="auto">
            <a:xfrm flipH="1">
              <a:off x="4560" y="2256"/>
              <a:ext cx="336" cy="480"/>
              <a:chOff x="2784" y="3264"/>
              <a:chExt cx="336" cy="480"/>
            </a:xfrm>
          </p:grpSpPr>
          <p:grpSp>
            <p:nvGrpSpPr>
              <p:cNvPr id="754770" name="Group 82"/>
              <p:cNvGrpSpPr>
                <a:grpSpLocks/>
              </p:cNvGrpSpPr>
              <p:nvPr/>
            </p:nvGrpSpPr>
            <p:grpSpPr bwMode="auto">
              <a:xfrm>
                <a:off x="2784" y="3408"/>
                <a:ext cx="336" cy="336"/>
                <a:chOff x="1008" y="2016"/>
                <a:chExt cx="336" cy="336"/>
              </a:xfrm>
            </p:grpSpPr>
            <p:sp>
              <p:nvSpPr>
                <p:cNvPr id="754771" name="Line 83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72" name="Line 84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73" name="Line 85"/>
                <p:cNvSpPr>
                  <a:spLocks noChangeShapeType="1"/>
                </p:cNvSpPr>
                <p:nvPr/>
              </p:nvSpPr>
              <p:spPr bwMode="auto">
                <a:xfrm>
                  <a:off x="1200" y="220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74" name="Line 86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75" name="Line 87"/>
                <p:cNvSpPr>
                  <a:spLocks noChangeShapeType="1"/>
                </p:cNvSpPr>
                <p:nvPr/>
              </p:nvSpPr>
              <p:spPr bwMode="auto">
                <a:xfrm>
                  <a:off x="1344" y="220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76" name="Line 88"/>
                <p:cNvSpPr>
                  <a:spLocks noChangeShapeType="1"/>
                </p:cNvSpPr>
                <p:nvPr/>
              </p:nvSpPr>
              <p:spPr bwMode="auto">
                <a:xfrm>
                  <a:off x="1008" y="21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77" name="Line 89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4778" name="Group 90"/>
            <p:cNvGrpSpPr>
              <a:grpSpLocks/>
            </p:cNvGrpSpPr>
            <p:nvPr/>
          </p:nvGrpSpPr>
          <p:grpSpPr bwMode="auto">
            <a:xfrm>
              <a:off x="3936" y="2928"/>
              <a:ext cx="336" cy="480"/>
              <a:chOff x="2784" y="3264"/>
              <a:chExt cx="336" cy="480"/>
            </a:xfrm>
          </p:grpSpPr>
          <p:grpSp>
            <p:nvGrpSpPr>
              <p:cNvPr id="754779" name="Group 91"/>
              <p:cNvGrpSpPr>
                <a:grpSpLocks/>
              </p:cNvGrpSpPr>
              <p:nvPr/>
            </p:nvGrpSpPr>
            <p:grpSpPr bwMode="auto">
              <a:xfrm>
                <a:off x="2784" y="3408"/>
                <a:ext cx="336" cy="336"/>
                <a:chOff x="1008" y="2016"/>
                <a:chExt cx="336" cy="336"/>
              </a:xfrm>
            </p:grpSpPr>
            <p:sp>
              <p:nvSpPr>
                <p:cNvPr id="754780" name="Line 92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81" name="Line 93"/>
                <p:cNvSpPr>
                  <a:spLocks noChangeShapeType="1"/>
                </p:cNvSpPr>
                <p:nvPr/>
              </p:nvSpPr>
              <p:spPr bwMode="auto">
                <a:xfrm>
                  <a:off x="1200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82" name="Line 94"/>
                <p:cNvSpPr>
                  <a:spLocks noChangeShapeType="1"/>
                </p:cNvSpPr>
                <p:nvPr/>
              </p:nvSpPr>
              <p:spPr bwMode="auto">
                <a:xfrm>
                  <a:off x="1200" y="220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83" name="Line 95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84" name="Line 96"/>
                <p:cNvSpPr>
                  <a:spLocks noChangeShapeType="1"/>
                </p:cNvSpPr>
                <p:nvPr/>
              </p:nvSpPr>
              <p:spPr bwMode="auto">
                <a:xfrm>
                  <a:off x="1344" y="220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85" name="Line 97"/>
                <p:cNvSpPr>
                  <a:spLocks noChangeShapeType="1"/>
                </p:cNvSpPr>
                <p:nvPr/>
              </p:nvSpPr>
              <p:spPr bwMode="auto">
                <a:xfrm>
                  <a:off x="1008" y="21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86" name="Line 98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4787" name="Line 99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88" name="Line 100"/>
            <p:cNvSpPr>
              <a:spLocks noChangeShapeType="1"/>
            </p:cNvSpPr>
            <p:nvPr/>
          </p:nvSpPr>
          <p:spPr bwMode="auto">
            <a:xfrm>
              <a:off x="3984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89" name="Line 101"/>
            <p:cNvSpPr>
              <a:spLocks noChangeShapeType="1"/>
            </p:cNvSpPr>
            <p:nvPr/>
          </p:nvSpPr>
          <p:spPr bwMode="auto">
            <a:xfrm>
              <a:off x="456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90" name="Line 102"/>
            <p:cNvSpPr>
              <a:spLocks noChangeShapeType="1"/>
            </p:cNvSpPr>
            <p:nvPr/>
          </p:nvSpPr>
          <p:spPr bwMode="auto">
            <a:xfrm>
              <a:off x="456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91" name="Line 103"/>
            <p:cNvSpPr>
              <a:spLocks noChangeShapeType="1"/>
            </p:cNvSpPr>
            <p:nvPr/>
          </p:nvSpPr>
          <p:spPr bwMode="auto">
            <a:xfrm>
              <a:off x="4272" y="177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4792" name="Group 104"/>
            <p:cNvGrpSpPr>
              <a:grpSpLocks/>
            </p:cNvGrpSpPr>
            <p:nvPr/>
          </p:nvGrpSpPr>
          <p:grpSpPr bwMode="auto">
            <a:xfrm>
              <a:off x="4176" y="3312"/>
              <a:ext cx="192" cy="192"/>
              <a:chOff x="2400" y="3744"/>
              <a:chExt cx="192" cy="192"/>
            </a:xfrm>
          </p:grpSpPr>
          <p:grpSp>
            <p:nvGrpSpPr>
              <p:cNvPr id="754793" name="Group 105"/>
              <p:cNvGrpSpPr>
                <a:grpSpLocks/>
              </p:cNvGrpSpPr>
              <p:nvPr/>
            </p:nvGrpSpPr>
            <p:grpSpPr bwMode="auto">
              <a:xfrm>
                <a:off x="2400" y="3888"/>
                <a:ext cx="192" cy="48"/>
                <a:chOff x="2592" y="3504"/>
                <a:chExt cx="192" cy="48"/>
              </a:xfrm>
            </p:grpSpPr>
            <p:sp>
              <p:nvSpPr>
                <p:cNvPr id="754794" name="Line 106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795" name="Line 107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796" name="Line 108"/>
              <p:cNvSpPr>
                <a:spLocks noChangeShapeType="1"/>
              </p:cNvSpPr>
              <p:nvPr/>
            </p:nvSpPr>
            <p:spPr bwMode="auto">
              <a:xfrm>
                <a:off x="2496" y="37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4797" name="Line 109"/>
            <p:cNvSpPr>
              <a:spLocks noChangeShapeType="1"/>
            </p:cNvSpPr>
            <p:nvPr/>
          </p:nvSpPr>
          <p:spPr bwMode="auto">
            <a:xfrm>
              <a:off x="4272" y="182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798" name="Text Box 110"/>
            <p:cNvSpPr txBox="1">
              <a:spLocks noChangeArrowheads="1"/>
            </p:cNvSpPr>
            <p:nvPr/>
          </p:nvSpPr>
          <p:spPr bwMode="auto">
            <a:xfrm>
              <a:off x="4848" y="172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Out</a:t>
              </a:r>
              <a:endParaRPr lang="en-US" altLang="en-US" sz="2000" baseline="-25000"/>
            </a:p>
          </p:txBody>
        </p:sp>
        <p:sp>
          <p:nvSpPr>
            <p:cNvPr id="754799" name="Text Box 111"/>
            <p:cNvSpPr txBox="1">
              <a:spLocks noChangeArrowheads="1"/>
            </p:cNvSpPr>
            <p:nvPr/>
          </p:nvSpPr>
          <p:spPr bwMode="auto">
            <a:xfrm>
              <a:off x="3552" y="1440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Clk</a:t>
              </a:r>
              <a:endParaRPr lang="en-US" altLang="en-US" sz="2000" baseline="-25000"/>
            </a:p>
          </p:txBody>
        </p:sp>
        <p:sp>
          <p:nvSpPr>
            <p:cNvPr id="754800" name="Text Box 112"/>
            <p:cNvSpPr txBox="1">
              <a:spLocks noChangeArrowheads="1"/>
            </p:cNvSpPr>
            <p:nvPr/>
          </p:nvSpPr>
          <p:spPr bwMode="auto">
            <a:xfrm>
              <a:off x="3600" y="3072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Clk</a:t>
              </a:r>
              <a:endParaRPr lang="en-US" altLang="en-US" sz="2000" baseline="-25000"/>
            </a:p>
          </p:txBody>
        </p:sp>
        <p:sp>
          <p:nvSpPr>
            <p:cNvPr id="754801" name="Text Box 113"/>
            <p:cNvSpPr txBox="1">
              <a:spLocks noChangeArrowheads="1"/>
            </p:cNvSpPr>
            <p:nvPr/>
          </p:nvSpPr>
          <p:spPr bwMode="auto">
            <a:xfrm>
              <a:off x="3408" y="216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  <a:endParaRPr lang="en-US" altLang="en-US" sz="2000" baseline="-25000"/>
            </a:p>
          </p:txBody>
        </p:sp>
        <p:sp>
          <p:nvSpPr>
            <p:cNvPr id="754802" name="Text Box 114"/>
            <p:cNvSpPr txBox="1">
              <a:spLocks noChangeArrowheads="1"/>
            </p:cNvSpPr>
            <p:nvPr/>
          </p:nvSpPr>
          <p:spPr bwMode="auto">
            <a:xfrm>
              <a:off x="3408" y="259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  <a:endParaRPr lang="en-US" altLang="en-US" sz="2000" baseline="-25000"/>
            </a:p>
          </p:txBody>
        </p:sp>
        <p:sp>
          <p:nvSpPr>
            <p:cNvPr id="754803" name="Text Box 115"/>
            <p:cNvSpPr txBox="1">
              <a:spLocks noChangeArrowheads="1"/>
            </p:cNvSpPr>
            <p:nvPr/>
          </p:nvSpPr>
          <p:spPr bwMode="auto">
            <a:xfrm>
              <a:off x="4896" y="240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endParaRPr lang="en-US" altLang="en-US" sz="2000" baseline="-25000"/>
            </a:p>
          </p:txBody>
        </p:sp>
        <p:sp>
          <p:nvSpPr>
            <p:cNvPr id="754804" name="Text Box 116"/>
            <p:cNvSpPr txBox="1">
              <a:spLocks noChangeArrowheads="1"/>
            </p:cNvSpPr>
            <p:nvPr/>
          </p:nvSpPr>
          <p:spPr bwMode="auto">
            <a:xfrm>
              <a:off x="4128" y="1488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</a:t>
              </a:r>
              <a:r>
                <a:rPr lang="en-US" altLang="en-US" baseline="-25000"/>
                <a:t>p</a:t>
              </a:r>
            </a:p>
          </p:txBody>
        </p:sp>
        <p:sp>
          <p:nvSpPr>
            <p:cNvPr id="754805" name="Text Box 117"/>
            <p:cNvSpPr txBox="1">
              <a:spLocks noChangeArrowheads="1"/>
            </p:cNvSpPr>
            <p:nvPr/>
          </p:nvSpPr>
          <p:spPr bwMode="auto">
            <a:xfrm>
              <a:off x="4128" y="3072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</a:t>
              </a:r>
              <a:r>
                <a:rPr lang="en-US" altLang="en-US" baseline="-25000"/>
                <a:t>e</a:t>
              </a:r>
            </a:p>
          </p:txBody>
        </p:sp>
      </p:grpSp>
      <p:sp>
        <p:nvSpPr>
          <p:cNvPr id="754806" name="Text Box 118"/>
          <p:cNvSpPr txBox="1">
            <a:spLocks noChangeArrowheads="1"/>
          </p:cNvSpPr>
          <p:nvPr/>
        </p:nvSpPr>
        <p:spPr bwMode="auto">
          <a:xfrm>
            <a:off x="2081019" y="4114800"/>
            <a:ext cx="406107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Two phase operation</a:t>
            </a:r>
          </a:p>
          <a:p>
            <a:r>
              <a:rPr lang="en-US" altLang="en-US" sz="2800" dirty="0"/>
              <a:t>      </a:t>
            </a:r>
            <a:r>
              <a:rPr lang="en-US" altLang="en-US" sz="2800" dirty="0" err="1">
                <a:solidFill>
                  <a:schemeClr val="accent1"/>
                </a:solidFill>
              </a:rPr>
              <a:t>Precharge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Clk</a:t>
            </a:r>
            <a:r>
              <a:rPr lang="en-US" altLang="en-US" sz="2800" dirty="0"/>
              <a:t> = 0)</a:t>
            </a:r>
          </a:p>
          <a:p>
            <a:r>
              <a:rPr lang="en-US" altLang="en-US" sz="2800" dirty="0"/>
              <a:t>      </a:t>
            </a:r>
            <a:r>
              <a:rPr lang="en-US" altLang="en-US" sz="2800" dirty="0">
                <a:solidFill>
                  <a:srgbClr val="009900"/>
                </a:solidFill>
              </a:rPr>
              <a:t>Evaluate</a:t>
            </a:r>
            <a:r>
              <a:rPr lang="en-US" altLang="en-US" sz="2800" dirty="0"/>
              <a:t>    (</a:t>
            </a:r>
            <a:r>
              <a:rPr lang="en-US" altLang="en-US" sz="2800" dirty="0" err="1"/>
              <a:t>Clk</a:t>
            </a:r>
            <a:r>
              <a:rPr lang="en-US" altLang="en-US" sz="2800" dirty="0"/>
              <a:t> = 1)</a:t>
            </a:r>
            <a:endParaRPr lang="en-US" altLang="en-US" sz="2800" baseline="-25000" dirty="0"/>
          </a:p>
        </p:txBody>
      </p:sp>
      <p:sp>
        <p:nvSpPr>
          <p:cNvPr id="754807" name="Text Box 119"/>
          <p:cNvSpPr txBox="1">
            <a:spLocks noChangeArrowheads="1"/>
          </p:cNvSpPr>
          <p:nvPr/>
        </p:nvSpPr>
        <p:spPr bwMode="auto">
          <a:xfrm>
            <a:off x="8294784" y="1219201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on</a:t>
            </a:r>
            <a:endParaRPr lang="en-US" altLang="en-US" sz="2000" baseline="-25000">
              <a:solidFill>
                <a:schemeClr val="accent1"/>
              </a:solidFill>
            </a:endParaRPr>
          </a:p>
        </p:txBody>
      </p:sp>
      <p:sp>
        <p:nvSpPr>
          <p:cNvPr id="754808" name="Text Box 120"/>
          <p:cNvSpPr txBox="1">
            <a:spLocks noChangeArrowheads="1"/>
          </p:cNvSpPr>
          <p:nvPr/>
        </p:nvSpPr>
        <p:spPr bwMode="auto">
          <a:xfrm>
            <a:off x="8294783" y="3429000"/>
            <a:ext cx="473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off</a:t>
            </a:r>
            <a:endParaRPr lang="en-US" altLang="en-US" sz="2000" baseline="-25000">
              <a:solidFill>
                <a:schemeClr val="accent1"/>
              </a:solidFill>
            </a:endParaRPr>
          </a:p>
        </p:txBody>
      </p:sp>
      <p:sp>
        <p:nvSpPr>
          <p:cNvPr id="754809" name="Text Box 121"/>
          <p:cNvSpPr txBox="1">
            <a:spLocks noChangeArrowheads="1"/>
          </p:cNvSpPr>
          <p:nvPr/>
        </p:nvSpPr>
        <p:spPr bwMode="auto">
          <a:xfrm>
            <a:off x="9437783" y="1295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1</a:t>
            </a:r>
            <a:endParaRPr lang="en-US" altLang="en-US" sz="2000" baseline="-25000">
              <a:solidFill>
                <a:schemeClr val="accent1"/>
              </a:solidFill>
            </a:endParaRPr>
          </a:p>
        </p:txBody>
      </p:sp>
      <p:sp>
        <p:nvSpPr>
          <p:cNvPr id="754810" name="Text Box 122"/>
          <p:cNvSpPr txBox="1">
            <a:spLocks noChangeArrowheads="1"/>
          </p:cNvSpPr>
          <p:nvPr/>
        </p:nvSpPr>
        <p:spPr bwMode="auto">
          <a:xfrm>
            <a:off x="8294783" y="914400"/>
            <a:ext cx="473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</a:rPr>
              <a:t>off</a:t>
            </a:r>
            <a:endParaRPr lang="en-US" altLang="en-US" sz="2000" baseline="-25000">
              <a:solidFill>
                <a:srgbClr val="009900"/>
              </a:solidFill>
            </a:endParaRPr>
          </a:p>
        </p:txBody>
      </p:sp>
      <p:sp>
        <p:nvSpPr>
          <p:cNvPr id="754811" name="Text Box 123"/>
          <p:cNvSpPr txBox="1">
            <a:spLocks noChangeArrowheads="1"/>
          </p:cNvSpPr>
          <p:nvPr/>
        </p:nvSpPr>
        <p:spPr bwMode="auto">
          <a:xfrm>
            <a:off x="8294783" y="3733801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</a:rPr>
              <a:t>on</a:t>
            </a:r>
            <a:endParaRPr lang="en-US" altLang="en-US" sz="2000" baseline="-25000">
              <a:solidFill>
                <a:srgbClr val="009900"/>
              </a:solidFill>
            </a:endParaRPr>
          </a:p>
        </p:txBody>
      </p:sp>
      <p:grpSp>
        <p:nvGrpSpPr>
          <p:cNvPr id="754812" name="Group 124"/>
          <p:cNvGrpSpPr>
            <a:grpSpLocks/>
          </p:cNvGrpSpPr>
          <p:nvPr/>
        </p:nvGrpSpPr>
        <p:grpSpPr bwMode="auto">
          <a:xfrm>
            <a:off x="9132980" y="1905000"/>
            <a:ext cx="1143000" cy="400050"/>
            <a:chOff x="4800" y="1728"/>
            <a:chExt cx="720" cy="252"/>
          </a:xfrm>
        </p:grpSpPr>
        <p:sp>
          <p:nvSpPr>
            <p:cNvPr id="754813" name="Text Box 125"/>
            <p:cNvSpPr txBox="1">
              <a:spLocks noChangeArrowheads="1"/>
            </p:cNvSpPr>
            <p:nvPr/>
          </p:nvSpPr>
          <p:spPr bwMode="auto">
            <a:xfrm>
              <a:off x="4800" y="1728"/>
              <a:ext cx="6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9900"/>
                  </a:solidFill>
                </a:rPr>
                <a:t>((AB)+C)</a:t>
              </a:r>
              <a:endParaRPr lang="en-US" altLang="en-US" sz="2000" baseline="-25000">
                <a:solidFill>
                  <a:srgbClr val="009900"/>
                </a:solidFill>
              </a:endParaRPr>
            </a:p>
          </p:txBody>
        </p:sp>
        <p:sp>
          <p:nvSpPr>
            <p:cNvPr id="754814" name="Line 126"/>
            <p:cNvSpPr>
              <a:spLocks noChangeShapeType="1"/>
            </p:cNvSpPr>
            <p:nvPr/>
          </p:nvSpPr>
          <p:spPr bwMode="auto">
            <a:xfrm>
              <a:off x="4896" y="1728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11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807" grpId="0" autoUpdateAnimBg="0"/>
      <p:bldP spid="754808" grpId="0" autoUpdateAnimBg="0"/>
      <p:bldP spid="754809" grpId="0" autoUpdateAnimBg="0"/>
      <p:bldP spid="754810" grpId="0" autoUpdateAnimBg="0"/>
      <p:bldP spid="75481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Conditions on Output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540745" y="1199232"/>
            <a:ext cx="11313404" cy="4351338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Once the output of a dynamic gate is discharged, it cannot be charged again until the next </a:t>
            </a:r>
            <a:r>
              <a:rPr lang="en-US" altLang="en-US" sz="2800" dirty="0" err="1"/>
              <a:t>precharge</a:t>
            </a:r>
            <a:r>
              <a:rPr lang="en-US" altLang="en-US" sz="2800" dirty="0"/>
              <a:t> operation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Inputs to the gate can make </a:t>
            </a:r>
            <a:r>
              <a:rPr lang="en-US" altLang="en-US" sz="2800" dirty="0">
                <a:solidFill>
                  <a:schemeClr val="accent1"/>
                </a:solidFill>
              </a:rPr>
              <a:t>at most</a:t>
            </a:r>
            <a:r>
              <a:rPr lang="en-US" altLang="en-US" sz="2800" dirty="0"/>
              <a:t> one transition during evaluation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Output can be in the high impedance state during and after evaluation (PDN off), state is stored on C</a:t>
            </a:r>
            <a:r>
              <a:rPr lang="en-US" altLang="en-US" sz="2800" baseline="-25000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B74-7EFE-47EA-8B7A-C55AE1C2BD71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8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040" y="126326"/>
            <a:ext cx="10027920" cy="63963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Properties of Dynamic Gates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idx="1"/>
          </p:nvPr>
        </p:nvSpPr>
        <p:spPr>
          <a:xfrm>
            <a:off x="141710" y="765957"/>
            <a:ext cx="11800574" cy="515389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Logic function is implemented by the PDN only</a:t>
            </a:r>
          </a:p>
          <a:p>
            <a:pPr lvl="1" algn="just"/>
            <a:r>
              <a:rPr lang="en-US" altLang="en-US" sz="2800" dirty="0"/>
              <a:t>number of transistors is N + 2 (versus 2N for static complementary CMOS)</a:t>
            </a:r>
          </a:p>
          <a:p>
            <a:pPr algn="just"/>
            <a:r>
              <a:rPr lang="en-US" altLang="en-US" dirty="0"/>
              <a:t>Faster switching speeds</a:t>
            </a:r>
          </a:p>
          <a:p>
            <a:pPr lvl="1" algn="just"/>
            <a:r>
              <a:rPr lang="en-IN" sz="2800" dirty="0"/>
              <a:t>Due to the reduced number of transistors in the circuit and the single transistor load per fan-in, the load capacitance for the circuit is substantially lower than for static CMOS</a:t>
            </a:r>
          </a:p>
          <a:p>
            <a:pPr lvl="1" algn="just"/>
            <a:r>
              <a:rPr lang="en-US" altLang="en-US" sz="2800" dirty="0"/>
              <a:t>No </a:t>
            </a:r>
            <a:r>
              <a:rPr lang="en-US" altLang="en-US" sz="2800" dirty="0" err="1"/>
              <a:t>I</a:t>
            </a:r>
            <a:r>
              <a:rPr lang="en-US" altLang="en-US" sz="2800" baseline="-25000" dirty="0" err="1"/>
              <a:t>sc</a:t>
            </a:r>
            <a:r>
              <a:rPr lang="en-US" altLang="en-US" sz="2800" dirty="0"/>
              <a:t>, so all the current provided by PDN goes into discharging C</a:t>
            </a:r>
            <a:r>
              <a:rPr lang="en-US" altLang="en-US" sz="2800" baseline="-25000" dirty="0"/>
              <a:t>L</a:t>
            </a:r>
          </a:p>
          <a:p>
            <a:pPr algn="just"/>
            <a:r>
              <a:rPr lang="en-US" altLang="en-US" dirty="0">
                <a:cs typeface="Arial" panose="020B0604020202020204" pitchFamily="34" charset="0"/>
              </a:rPr>
              <a:t>Overall power dissipation usually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higher</a:t>
            </a:r>
            <a:r>
              <a:rPr lang="en-US" altLang="en-US" dirty="0">
                <a:cs typeface="Arial" panose="020B0604020202020204" pitchFamily="34" charset="0"/>
              </a:rPr>
              <a:t> than static CMOS</a:t>
            </a:r>
          </a:p>
          <a:p>
            <a:pPr lvl="1" algn="just"/>
            <a:r>
              <a:rPr lang="en-US" altLang="en-US" sz="2800" dirty="0">
                <a:cs typeface="Arial" panose="020B0604020202020204" pitchFamily="34" charset="0"/>
              </a:rPr>
              <a:t>no static current path ever exists between V</a:t>
            </a:r>
            <a:r>
              <a:rPr lang="en-US" altLang="en-US" sz="2800" baseline="-25000" dirty="0">
                <a:cs typeface="Arial" panose="020B0604020202020204" pitchFamily="34" charset="0"/>
              </a:rPr>
              <a:t>DD</a:t>
            </a:r>
            <a:r>
              <a:rPr lang="en-US" altLang="en-US" sz="2800" dirty="0">
                <a:cs typeface="Arial" panose="020B0604020202020204" pitchFamily="34" charset="0"/>
              </a:rPr>
              <a:t> and GND (including </a:t>
            </a:r>
            <a:r>
              <a:rPr lang="en-US" altLang="en-US" sz="2800" dirty="0" err="1">
                <a:cs typeface="Arial" panose="020B0604020202020204" pitchFamily="34" charset="0"/>
              </a:rPr>
              <a:t>P</a:t>
            </a:r>
            <a:r>
              <a:rPr lang="en-US" altLang="en-US" sz="2800" baseline="-25000" dirty="0" err="1">
                <a:cs typeface="Arial" panose="020B0604020202020204" pitchFamily="34" charset="0"/>
              </a:rPr>
              <a:t>sc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n-US" altLang="en-US" sz="2800" dirty="0">
                <a:cs typeface="Arial" panose="020B0604020202020204" pitchFamily="34" charset="0"/>
              </a:rPr>
              <a:t>no </a:t>
            </a:r>
            <a:r>
              <a:rPr lang="en-US" altLang="en-US" sz="2800" dirty="0" err="1">
                <a:cs typeface="Arial" panose="020B0604020202020204" pitchFamily="34" charset="0"/>
              </a:rPr>
              <a:t>glitching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lvl="1" algn="just"/>
            <a:endParaRPr lang="en-US" altLang="en-US" sz="2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243-C5CF-49D7-84D7-85C736C24F60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687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36525"/>
            <a:ext cx="8305800" cy="4454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Properties of Dynamic Gates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318655" y="1097281"/>
            <a:ext cx="10792689" cy="2331719"/>
          </a:xfrm>
        </p:spPr>
        <p:txBody>
          <a:bodyPr/>
          <a:lstStyle/>
          <a:p>
            <a:r>
              <a:rPr lang="en-US" altLang="en-US" sz="2800" dirty="0"/>
              <a:t>PDN starts to work as soon as the input signals exceed 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Tn</a:t>
            </a:r>
            <a:r>
              <a:rPr lang="en-US" altLang="en-US" sz="2800" dirty="0"/>
              <a:t>, so V</a:t>
            </a:r>
            <a:r>
              <a:rPr lang="en-US" altLang="en-US" sz="2800" baseline="-25000" dirty="0"/>
              <a:t>IH</a:t>
            </a:r>
            <a:r>
              <a:rPr lang="en-US" altLang="en-US" sz="2800" dirty="0"/>
              <a:t> and V</a:t>
            </a:r>
            <a:r>
              <a:rPr lang="en-US" altLang="en-US" sz="2800" baseline="-25000" dirty="0"/>
              <a:t>IL</a:t>
            </a:r>
            <a:r>
              <a:rPr lang="en-US" altLang="en-US" sz="2800" dirty="0"/>
              <a:t> equal to 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Tn</a:t>
            </a:r>
            <a:endParaRPr lang="en-US" altLang="en-US" sz="2800" dirty="0"/>
          </a:p>
          <a:p>
            <a:pPr lvl="1"/>
            <a:r>
              <a:rPr lang="en-US" altLang="en-US" sz="2400" dirty="0"/>
              <a:t>low noise margin (NM</a:t>
            </a:r>
            <a:r>
              <a:rPr lang="en-US" altLang="en-US" sz="2400" baseline="-25000" dirty="0"/>
              <a:t>L</a:t>
            </a:r>
            <a:r>
              <a:rPr lang="en-US" altLang="en-US" sz="2400" dirty="0"/>
              <a:t>)</a:t>
            </a:r>
          </a:p>
          <a:p>
            <a:r>
              <a:rPr lang="en-US" altLang="en-US" sz="2800" dirty="0"/>
              <a:t>Needs a </a:t>
            </a:r>
            <a:r>
              <a:rPr lang="en-US" altLang="en-US" sz="2800" dirty="0" err="1"/>
              <a:t>precharge</a:t>
            </a:r>
            <a:r>
              <a:rPr lang="en-US" altLang="en-US" sz="2800" dirty="0"/>
              <a:t>/evaluate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5177-D8F6-4B72-87D7-FC9526C9B615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057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0" y="272956"/>
            <a:ext cx="9288318" cy="1073246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PMOS Transistors  in Series/Parallel Connection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204B-A1E8-49A3-A666-18C1C1C7115F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13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" b="24701"/>
          <a:stretch>
            <a:fillRect/>
          </a:stretch>
        </p:blipFill>
        <p:spPr bwMode="auto">
          <a:xfrm>
            <a:off x="1524000" y="1511301"/>
            <a:ext cx="8763000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91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919289"/>
          </a:xfrm>
        </p:spPr>
        <p:txBody>
          <a:bodyPr/>
          <a:lstStyle/>
          <a:p>
            <a:r>
              <a:rPr lang="en-US" altLang="en-US" dirty="0"/>
              <a:t>Threshold Drops</a:t>
            </a:r>
          </a:p>
        </p:txBody>
      </p:sp>
      <p:sp>
        <p:nvSpPr>
          <p:cNvPr id="1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87F-7535-4787-8969-A3FDC485FAA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403" name="Line 3"/>
          <p:cNvSpPr>
            <a:spLocks noChangeShapeType="1"/>
          </p:cNvSpPr>
          <p:nvPr/>
        </p:nvSpPr>
        <p:spPr bwMode="auto">
          <a:xfrm>
            <a:off x="3886200" y="177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04" name="Line 4"/>
          <p:cNvSpPr>
            <a:spLocks noChangeShapeType="1"/>
          </p:cNvSpPr>
          <p:nvPr/>
        </p:nvSpPr>
        <p:spPr bwMode="auto">
          <a:xfrm>
            <a:off x="4191000" y="1778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3962400" y="1397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5029200" y="4140200"/>
            <a:ext cx="1040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/>
              <a:t>0</a:t>
            </a:r>
          </a:p>
        </p:txBody>
      </p:sp>
      <p:grpSp>
        <p:nvGrpSpPr>
          <p:cNvPr id="614407" name="Group 7"/>
          <p:cNvGrpSpPr>
            <a:grpSpLocks/>
          </p:cNvGrpSpPr>
          <p:nvPr/>
        </p:nvGrpSpPr>
        <p:grpSpPr bwMode="auto">
          <a:xfrm>
            <a:off x="3810000" y="2311400"/>
            <a:ext cx="381000" cy="457200"/>
            <a:chOff x="2304" y="1872"/>
            <a:chExt cx="240" cy="288"/>
          </a:xfrm>
        </p:grpSpPr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>
              <a:off x="2352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10" name="Line 10"/>
            <p:cNvSpPr>
              <a:spLocks noChangeShapeType="1"/>
            </p:cNvSpPr>
            <p:nvPr/>
          </p:nvSpPr>
          <p:spPr bwMode="auto">
            <a:xfrm>
              <a:off x="2352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11" name="Line 11"/>
            <p:cNvSpPr>
              <a:spLocks noChangeShapeType="1"/>
            </p:cNvSpPr>
            <p:nvPr/>
          </p:nvSpPr>
          <p:spPr bwMode="auto">
            <a:xfrm>
              <a:off x="2304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12" name="Line 12"/>
          <p:cNvSpPr>
            <a:spLocks noChangeShapeType="1"/>
          </p:cNvSpPr>
          <p:nvPr/>
        </p:nvSpPr>
        <p:spPr bwMode="auto">
          <a:xfrm>
            <a:off x="3276600" y="2540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3657600" y="246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4191000" y="2768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5" name="Text Box 15"/>
          <p:cNvSpPr txBox="1">
            <a:spLocks noChangeArrowheads="1"/>
          </p:cNvSpPr>
          <p:nvPr/>
        </p:nvSpPr>
        <p:spPr bwMode="auto">
          <a:xfrm>
            <a:off x="2209801" y="4140200"/>
            <a:ext cx="63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PDN</a:t>
            </a:r>
          </a:p>
        </p:txBody>
      </p:sp>
      <p:sp>
        <p:nvSpPr>
          <p:cNvPr id="614416" name="Text Box 16"/>
          <p:cNvSpPr txBox="1">
            <a:spLocks noChangeArrowheads="1"/>
          </p:cNvSpPr>
          <p:nvPr/>
        </p:nvSpPr>
        <p:spPr bwMode="auto">
          <a:xfrm>
            <a:off x="5029200" y="2844800"/>
            <a:ext cx="1040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/>
              <a:t> 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191000" y="3225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8" name="Line 18"/>
          <p:cNvSpPr>
            <a:spLocks noChangeShapeType="1"/>
          </p:cNvSpPr>
          <p:nvPr/>
        </p:nvSpPr>
        <p:spPr bwMode="auto">
          <a:xfrm>
            <a:off x="4191000" y="452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9" name="Line 19"/>
          <p:cNvSpPr>
            <a:spLocks noChangeShapeType="1"/>
          </p:cNvSpPr>
          <p:nvPr/>
        </p:nvSpPr>
        <p:spPr bwMode="auto">
          <a:xfrm>
            <a:off x="4191000" y="5435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0" name="Line 20"/>
          <p:cNvSpPr>
            <a:spLocks noChangeShapeType="1"/>
          </p:cNvSpPr>
          <p:nvPr/>
        </p:nvSpPr>
        <p:spPr bwMode="auto">
          <a:xfrm>
            <a:off x="3962400" y="589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>
            <a:off x="4038600" y="596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>
            <a:off x="4114800" y="604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>
            <a:off x="4191000" y="4521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24" name="Group 24"/>
          <p:cNvGrpSpPr>
            <a:grpSpLocks/>
          </p:cNvGrpSpPr>
          <p:nvPr/>
        </p:nvGrpSpPr>
        <p:grpSpPr bwMode="auto">
          <a:xfrm>
            <a:off x="4495800" y="4521200"/>
            <a:ext cx="774700" cy="685800"/>
            <a:chOff x="1344" y="2400"/>
            <a:chExt cx="488" cy="432"/>
          </a:xfrm>
        </p:grpSpPr>
        <p:sp>
          <p:nvSpPr>
            <p:cNvPr id="614425" name="Line 25"/>
            <p:cNvSpPr>
              <a:spLocks noChangeShapeType="1"/>
            </p:cNvSpPr>
            <p:nvPr/>
          </p:nvSpPr>
          <p:spPr bwMode="auto">
            <a:xfrm>
              <a:off x="1488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26" name="Line 26"/>
            <p:cNvSpPr>
              <a:spLocks noChangeShapeType="1"/>
            </p:cNvSpPr>
            <p:nvPr/>
          </p:nvSpPr>
          <p:spPr bwMode="auto">
            <a:xfrm>
              <a:off x="1344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27" name="Line 27"/>
            <p:cNvSpPr>
              <a:spLocks noChangeShapeType="1"/>
            </p:cNvSpPr>
            <p:nvPr/>
          </p:nvSpPr>
          <p:spPr bwMode="auto">
            <a:xfrm>
              <a:off x="134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28" name="Line 28"/>
            <p:cNvSpPr>
              <a:spLocks noChangeShapeType="1"/>
            </p:cNvSpPr>
            <p:nvPr/>
          </p:nvSpPr>
          <p:spPr bwMode="auto">
            <a:xfrm>
              <a:off x="1488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29" name="Line 29"/>
            <p:cNvSpPr>
              <a:spLocks noChangeShapeType="1"/>
            </p:cNvSpPr>
            <p:nvPr/>
          </p:nvSpPr>
          <p:spPr bwMode="auto">
            <a:xfrm>
              <a:off x="1344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0" name="Line 30"/>
            <p:cNvSpPr>
              <a:spLocks noChangeShapeType="1"/>
            </p:cNvSpPr>
            <p:nvPr/>
          </p:nvSpPr>
          <p:spPr bwMode="auto">
            <a:xfrm>
              <a:off x="1392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1" name="Line 31"/>
            <p:cNvSpPr>
              <a:spLocks noChangeShapeType="1"/>
            </p:cNvSpPr>
            <p:nvPr/>
          </p:nvSpPr>
          <p:spPr bwMode="auto">
            <a:xfrm>
              <a:off x="144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2" name="Text Box 32"/>
            <p:cNvSpPr txBox="1">
              <a:spLocks noChangeArrowheads="1"/>
            </p:cNvSpPr>
            <p:nvPr/>
          </p:nvSpPr>
          <p:spPr bwMode="auto">
            <a:xfrm>
              <a:off x="1584" y="249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14433" name="Group 33"/>
          <p:cNvGrpSpPr>
            <a:grpSpLocks/>
          </p:cNvGrpSpPr>
          <p:nvPr/>
        </p:nvGrpSpPr>
        <p:grpSpPr bwMode="auto">
          <a:xfrm>
            <a:off x="3810000" y="4978400"/>
            <a:ext cx="381000" cy="457200"/>
            <a:chOff x="2304" y="1872"/>
            <a:chExt cx="240" cy="288"/>
          </a:xfrm>
        </p:grpSpPr>
        <p:sp>
          <p:nvSpPr>
            <p:cNvPr id="614434" name="Line 34"/>
            <p:cNvSpPr>
              <a:spLocks noChangeShapeType="1"/>
            </p:cNvSpPr>
            <p:nvPr/>
          </p:nvSpPr>
          <p:spPr bwMode="auto">
            <a:xfrm>
              <a:off x="2352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5" name="Line 35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6" name="Line 36"/>
            <p:cNvSpPr>
              <a:spLocks noChangeShapeType="1"/>
            </p:cNvSpPr>
            <p:nvPr/>
          </p:nvSpPr>
          <p:spPr bwMode="auto">
            <a:xfrm>
              <a:off x="2352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37" name="Line 37"/>
            <p:cNvSpPr>
              <a:spLocks noChangeShapeType="1"/>
            </p:cNvSpPr>
            <p:nvPr/>
          </p:nvSpPr>
          <p:spPr bwMode="auto">
            <a:xfrm>
              <a:off x="2304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38" name="Line 38"/>
          <p:cNvSpPr>
            <a:spLocks noChangeShapeType="1"/>
          </p:cNvSpPr>
          <p:nvPr/>
        </p:nvSpPr>
        <p:spPr bwMode="auto">
          <a:xfrm>
            <a:off x="3276600" y="520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4495800" y="3225800"/>
            <a:ext cx="774700" cy="685800"/>
            <a:chOff x="1344" y="2400"/>
            <a:chExt cx="488" cy="432"/>
          </a:xfrm>
        </p:grpSpPr>
        <p:sp>
          <p:nvSpPr>
            <p:cNvPr id="614440" name="Line 40"/>
            <p:cNvSpPr>
              <a:spLocks noChangeShapeType="1"/>
            </p:cNvSpPr>
            <p:nvPr/>
          </p:nvSpPr>
          <p:spPr bwMode="auto">
            <a:xfrm>
              <a:off x="1488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1" name="Line 41"/>
            <p:cNvSpPr>
              <a:spLocks noChangeShapeType="1"/>
            </p:cNvSpPr>
            <p:nvPr/>
          </p:nvSpPr>
          <p:spPr bwMode="auto">
            <a:xfrm>
              <a:off x="1344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2" name="Line 42"/>
            <p:cNvSpPr>
              <a:spLocks noChangeShapeType="1"/>
            </p:cNvSpPr>
            <p:nvPr/>
          </p:nvSpPr>
          <p:spPr bwMode="auto">
            <a:xfrm>
              <a:off x="134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3" name="Line 43"/>
            <p:cNvSpPr>
              <a:spLocks noChangeShapeType="1"/>
            </p:cNvSpPr>
            <p:nvPr/>
          </p:nvSpPr>
          <p:spPr bwMode="auto">
            <a:xfrm>
              <a:off x="1488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4" name="Line 44"/>
            <p:cNvSpPr>
              <a:spLocks noChangeShapeType="1"/>
            </p:cNvSpPr>
            <p:nvPr/>
          </p:nvSpPr>
          <p:spPr bwMode="auto">
            <a:xfrm>
              <a:off x="1344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5" name="Line 45"/>
            <p:cNvSpPr>
              <a:spLocks noChangeShapeType="1"/>
            </p:cNvSpPr>
            <p:nvPr/>
          </p:nvSpPr>
          <p:spPr bwMode="auto">
            <a:xfrm>
              <a:off x="1392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6" name="Line 46"/>
            <p:cNvSpPr>
              <a:spLocks noChangeShapeType="1"/>
            </p:cNvSpPr>
            <p:nvPr/>
          </p:nvSpPr>
          <p:spPr bwMode="auto">
            <a:xfrm>
              <a:off x="144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47" name="Text Box 47"/>
            <p:cNvSpPr txBox="1">
              <a:spLocks noChangeArrowheads="1"/>
            </p:cNvSpPr>
            <p:nvPr/>
          </p:nvSpPr>
          <p:spPr bwMode="auto">
            <a:xfrm>
              <a:off x="1584" y="249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14448" name="Group 48"/>
          <p:cNvGrpSpPr>
            <a:grpSpLocks/>
          </p:cNvGrpSpPr>
          <p:nvPr/>
        </p:nvGrpSpPr>
        <p:grpSpPr bwMode="auto">
          <a:xfrm>
            <a:off x="3048000" y="2540000"/>
            <a:ext cx="457200" cy="381000"/>
            <a:chOff x="1104" y="1824"/>
            <a:chExt cx="288" cy="240"/>
          </a:xfrm>
        </p:grpSpPr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>
              <a:off x="1248" y="18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0" name="Line 50"/>
            <p:cNvSpPr>
              <a:spLocks noChangeShapeType="1"/>
            </p:cNvSpPr>
            <p:nvPr/>
          </p:nvSpPr>
          <p:spPr bwMode="auto">
            <a:xfrm>
              <a:off x="1104" y="196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1" name="Line 51"/>
            <p:cNvSpPr>
              <a:spLocks noChangeShapeType="1"/>
            </p:cNvSpPr>
            <p:nvPr/>
          </p:nvSpPr>
          <p:spPr bwMode="auto">
            <a:xfrm>
              <a:off x="115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200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3" name="Text Box 53"/>
          <p:cNvSpPr txBox="1">
            <a:spLocks noChangeArrowheads="1"/>
          </p:cNvSpPr>
          <p:nvPr/>
        </p:nvSpPr>
        <p:spPr bwMode="auto">
          <a:xfrm>
            <a:off x="2133600" y="1625600"/>
            <a:ext cx="647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PUN</a:t>
            </a:r>
          </a:p>
        </p:txBody>
      </p:sp>
      <p:sp>
        <p:nvSpPr>
          <p:cNvPr id="614454" name="Text Box 54"/>
          <p:cNvSpPr txBox="1">
            <a:spLocks noChangeArrowheads="1"/>
          </p:cNvSpPr>
          <p:nvPr/>
        </p:nvSpPr>
        <p:spPr bwMode="auto">
          <a:xfrm>
            <a:off x="2743200" y="4826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4455" name="Line 55"/>
          <p:cNvSpPr>
            <a:spLocks noChangeShapeType="1"/>
          </p:cNvSpPr>
          <p:nvPr/>
        </p:nvSpPr>
        <p:spPr bwMode="auto">
          <a:xfrm>
            <a:off x="7696200" y="177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6" name="Line 56"/>
          <p:cNvSpPr>
            <a:spLocks noChangeShapeType="1"/>
          </p:cNvSpPr>
          <p:nvPr/>
        </p:nvSpPr>
        <p:spPr bwMode="auto">
          <a:xfrm>
            <a:off x="8001000" y="1778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57" name="Group 57"/>
          <p:cNvGrpSpPr>
            <a:grpSpLocks/>
          </p:cNvGrpSpPr>
          <p:nvPr/>
        </p:nvGrpSpPr>
        <p:grpSpPr bwMode="auto">
          <a:xfrm>
            <a:off x="7620000" y="2311400"/>
            <a:ext cx="381000" cy="457200"/>
            <a:chOff x="2304" y="1872"/>
            <a:chExt cx="240" cy="288"/>
          </a:xfrm>
        </p:grpSpPr>
        <p:sp>
          <p:nvSpPr>
            <p:cNvPr id="614458" name="Line 58"/>
            <p:cNvSpPr>
              <a:spLocks noChangeShapeType="1"/>
            </p:cNvSpPr>
            <p:nvPr/>
          </p:nvSpPr>
          <p:spPr bwMode="auto">
            <a:xfrm>
              <a:off x="2352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59" name="Line 59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0" name="Line 60"/>
            <p:cNvSpPr>
              <a:spLocks noChangeShapeType="1"/>
            </p:cNvSpPr>
            <p:nvPr/>
          </p:nvSpPr>
          <p:spPr bwMode="auto">
            <a:xfrm>
              <a:off x="2352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1" name="Line 61"/>
            <p:cNvSpPr>
              <a:spLocks noChangeShapeType="1"/>
            </p:cNvSpPr>
            <p:nvPr/>
          </p:nvSpPr>
          <p:spPr bwMode="auto">
            <a:xfrm>
              <a:off x="2304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62" name="Line 62"/>
          <p:cNvSpPr>
            <a:spLocks noChangeShapeType="1"/>
          </p:cNvSpPr>
          <p:nvPr/>
        </p:nvSpPr>
        <p:spPr bwMode="auto">
          <a:xfrm>
            <a:off x="7086600" y="254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3" name="Line 63"/>
          <p:cNvSpPr>
            <a:spLocks noChangeShapeType="1"/>
          </p:cNvSpPr>
          <p:nvPr/>
        </p:nvSpPr>
        <p:spPr bwMode="auto">
          <a:xfrm>
            <a:off x="8001000" y="2768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8686801" y="2844800"/>
            <a:ext cx="1543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/>
              <a:t> V</a:t>
            </a:r>
            <a:r>
              <a:rPr lang="en-US" altLang="en-US" sz="2000" baseline="-25000"/>
              <a:t>DD</a:t>
            </a:r>
            <a:r>
              <a:rPr lang="en-US" altLang="en-US" sz="2000"/>
              <a:t> - V</a:t>
            </a:r>
            <a:r>
              <a:rPr lang="en-US" altLang="en-US" sz="2000" baseline="-25000"/>
              <a:t>Tn</a:t>
            </a:r>
            <a:endParaRPr lang="en-US" altLang="en-US" sz="2000"/>
          </a:p>
        </p:txBody>
      </p:sp>
      <p:sp>
        <p:nvSpPr>
          <p:cNvPr id="614465" name="Line 65"/>
          <p:cNvSpPr>
            <a:spLocks noChangeShapeType="1"/>
          </p:cNvSpPr>
          <p:nvPr/>
        </p:nvSpPr>
        <p:spPr bwMode="auto">
          <a:xfrm>
            <a:off x="8001000" y="3225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6" name="Group 66"/>
          <p:cNvGrpSpPr>
            <a:grpSpLocks/>
          </p:cNvGrpSpPr>
          <p:nvPr/>
        </p:nvGrpSpPr>
        <p:grpSpPr bwMode="auto">
          <a:xfrm>
            <a:off x="8305800" y="3225800"/>
            <a:ext cx="774700" cy="685800"/>
            <a:chOff x="1344" y="2400"/>
            <a:chExt cx="488" cy="432"/>
          </a:xfrm>
        </p:grpSpPr>
        <p:sp>
          <p:nvSpPr>
            <p:cNvPr id="614467" name="Line 67"/>
            <p:cNvSpPr>
              <a:spLocks noChangeShapeType="1"/>
            </p:cNvSpPr>
            <p:nvPr/>
          </p:nvSpPr>
          <p:spPr bwMode="auto">
            <a:xfrm>
              <a:off x="1488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8" name="Line 68"/>
            <p:cNvSpPr>
              <a:spLocks noChangeShapeType="1"/>
            </p:cNvSpPr>
            <p:nvPr/>
          </p:nvSpPr>
          <p:spPr bwMode="auto">
            <a:xfrm>
              <a:off x="1344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9" name="Line 69"/>
            <p:cNvSpPr>
              <a:spLocks noChangeShapeType="1"/>
            </p:cNvSpPr>
            <p:nvPr/>
          </p:nvSpPr>
          <p:spPr bwMode="auto">
            <a:xfrm>
              <a:off x="134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0" name="Line 70"/>
            <p:cNvSpPr>
              <a:spLocks noChangeShapeType="1"/>
            </p:cNvSpPr>
            <p:nvPr/>
          </p:nvSpPr>
          <p:spPr bwMode="auto">
            <a:xfrm>
              <a:off x="1488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1" name="Line 71"/>
            <p:cNvSpPr>
              <a:spLocks noChangeShapeType="1"/>
            </p:cNvSpPr>
            <p:nvPr/>
          </p:nvSpPr>
          <p:spPr bwMode="auto">
            <a:xfrm>
              <a:off x="1344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2" name="Line 72"/>
            <p:cNvSpPr>
              <a:spLocks noChangeShapeType="1"/>
            </p:cNvSpPr>
            <p:nvPr/>
          </p:nvSpPr>
          <p:spPr bwMode="auto">
            <a:xfrm>
              <a:off x="1392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3" name="Line 73"/>
            <p:cNvSpPr>
              <a:spLocks noChangeShapeType="1"/>
            </p:cNvSpPr>
            <p:nvPr/>
          </p:nvSpPr>
          <p:spPr bwMode="auto">
            <a:xfrm>
              <a:off x="144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4" name="Text Box 74"/>
            <p:cNvSpPr txBox="1">
              <a:spLocks noChangeArrowheads="1"/>
            </p:cNvSpPr>
            <p:nvPr/>
          </p:nvSpPr>
          <p:spPr bwMode="auto">
            <a:xfrm>
              <a:off x="1584" y="249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sp>
        <p:nvSpPr>
          <p:cNvPr id="614475" name="Text Box 75"/>
          <p:cNvSpPr txBox="1">
            <a:spLocks noChangeArrowheads="1"/>
          </p:cNvSpPr>
          <p:nvPr/>
        </p:nvSpPr>
        <p:spPr bwMode="auto">
          <a:xfrm>
            <a:off x="7696200" y="1397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4476" name="Text Box 76"/>
          <p:cNvSpPr txBox="1">
            <a:spLocks noChangeArrowheads="1"/>
          </p:cNvSpPr>
          <p:nvPr/>
        </p:nvSpPr>
        <p:spPr bwMode="auto">
          <a:xfrm>
            <a:off x="6553200" y="2159000"/>
            <a:ext cx="542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endParaRPr lang="en-US" altLang="en-US" sz="2000"/>
          </a:p>
        </p:txBody>
      </p:sp>
      <p:sp>
        <p:nvSpPr>
          <p:cNvPr id="614477" name="Text Box 77"/>
          <p:cNvSpPr txBox="1">
            <a:spLocks noChangeArrowheads="1"/>
          </p:cNvSpPr>
          <p:nvPr/>
        </p:nvSpPr>
        <p:spPr bwMode="auto">
          <a:xfrm>
            <a:off x="8839200" y="4140201"/>
            <a:ext cx="1479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DD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/>
              <a:t>|V</a:t>
            </a:r>
            <a:r>
              <a:rPr lang="en-US" altLang="en-US" sz="2000" baseline="-25000"/>
              <a:t>Tp</a:t>
            </a:r>
            <a:r>
              <a:rPr lang="en-US" altLang="en-US" sz="2000"/>
              <a:t>|</a:t>
            </a:r>
          </a:p>
        </p:txBody>
      </p:sp>
      <p:sp>
        <p:nvSpPr>
          <p:cNvPr id="614478" name="Line 78"/>
          <p:cNvSpPr>
            <a:spLocks noChangeShapeType="1"/>
          </p:cNvSpPr>
          <p:nvPr/>
        </p:nvSpPr>
        <p:spPr bwMode="auto">
          <a:xfrm>
            <a:off x="8001000" y="452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9" name="Line 79"/>
          <p:cNvSpPr>
            <a:spLocks noChangeShapeType="1"/>
          </p:cNvSpPr>
          <p:nvPr/>
        </p:nvSpPr>
        <p:spPr bwMode="auto">
          <a:xfrm>
            <a:off x="8001000" y="5435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0" name="Line 80"/>
          <p:cNvSpPr>
            <a:spLocks noChangeShapeType="1"/>
          </p:cNvSpPr>
          <p:nvPr/>
        </p:nvSpPr>
        <p:spPr bwMode="auto">
          <a:xfrm>
            <a:off x="7772400" y="589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1" name="Line 81"/>
          <p:cNvSpPr>
            <a:spLocks noChangeShapeType="1"/>
          </p:cNvSpPr>
          <p:nvPr/>
        </p:nvSpPr>
        <p:spPr bwMode="auto">
          <a:xfrm>
            <a:off x="7848600" y="596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2" name="Line 82"/>
          <p:cNvSpPr>
            <a:spLocks noChangeShapeType="1"/>
          </p:cNvSpPr>
          <p:nvPr/>
        </p:nvSpPr>
        <p:spPr bwMode="auto">
          <a:xfrm>
            <a:off x="7924800" y="604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3" name="Line 83"/>
          <p:cNvSpPr>
            <a:spLocks noChangeShapeType="1"/>
          </p:cNvSpPr>
          <p:nvPr/>
        </p:nvSpPr>
        <p:spPr bwMode="auto">
          <a:xfrm>
            <a:off x="8001000" y="4521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8305800" y="4521200"/>
            <a:ext cx="774700" cy="685800"/>
            <a:chOff x="1344" y="2400"/>
            <a:chExt cx="488" cy="432"/>
          </a:xfrm>
        </p:grpSpPr>
        <p:sp>
          <p:nvSpPr>
            <p:cNvPr id="614485" name="Line 85"/>
            <p:cNvSpPr>
              <a:spLocks noChangeShapeType="1"/>
            </p:cNvSpPr>
            <p:nvPr/>
          </p:nvSpPr>
          <p:spPr bwMode="auto">
            <a:xfrm>
              <a:off x="1488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6" name="Line 86"/>
            <p:cNvSpPr>
              <a:spLocks noChangeShapeType="1"/>
            </p:cNvSpPr>
            <p:nvPr/>
          </p:nvSpPr>
          <p:spPr bwMode="auto">
            <a:xfrm>
              <a:off x="1344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7" name="Line 87"/>
            <p:cNvSpPr>
              <a:spLocks noChangeShapeType="1"/>
            </p:cNvSpPr>
            <p:nvPr/>
          </p:nvSpPr>
          <p:spPr bwMode="auto">
            <a:xfrm>
              <a:off x="134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8" name="Line 88"/>
            <p:cNvSpPr>
              <a:spLocks noChangeShapeType="1"/>
            </p:cNvSpPr>
            <p:nvPr/>
          </p:nvSpPr>
          <p:spPr bwMode="auto">
            <a:xfrm>
              <a:off x="1488" y="25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9" name="Line 89"/>
            <p:cNvSpPr>
              <a:spLocks noChangeShapeType="1"/>
            </p:cNvSpPr>
            <p:nvPr/>
          </p:nvSpPr>
          <p:spPr bwMode="auto">
            <a:xfrm>
              <a:off x="1344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0" name="Line 90"/>
            <p:cNvSpPr>
              <a:spLocks noChangeShapeType="1"/>
            </p:cNvSpPr>
            <p:nvPr/>
          </p:nvSpPr>
          <p:spPr bwMode="auto">
            <a:xfrm>
              <a:off x="1392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1" name="Line 91"/>
            <p:cNvSpPr>
              <a:spLocks noChangeShapeType="1"/>
            </p:cNvSpPr>
            <p:nvPr/>
          </p:nvSpPr>
          <p:spPr bwMode="auto">
            <a:xfrm>
              <a:off x="144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2" name="Text Box 92"/>
            <p:cNvSpPr txBox="1">
              <a:spLocks noChangeArrowheads="1"/>
            </p:cNvSpPr>
            <p:nvPr/>
          </p:nvSpPr>
          <p:spPr bwMode="auto">
            <a:xfrm>
              <a:off x="1584" y="249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  <a:r>
                <a:rPr lang="en-US" altLang="en-US" sz="2000" baseline="-25000"/>
                <a:t>L</a:t>
              </a:r>
              <a:endParaRPr lang="en-US" altLang="en-US" sz="2000"/>
            </a:p>
          </p:txBody>
        </p:sp>
      </p:grpSp>
      <p:grpSp>
        <p:nvGrpSpPr>
          <p:cNvPr id="614493" name="Group 93"/>
          <p:cNvGrpSpPr>
            <a:grpSpLocks/>
          </p:cNvGrpSpPr>
          <p:nvPr/>
        </p:nvGrpSpPr>
        <p:grpSpPr bwMode="auto">
          <a:xfrm>
            <a:off x="7620000" y="4978400"/>
            <a:ext cx="381000" cy="457200"/>
            <a:chOff x="2304" y="1872"/>
            <a:chExt cx="240" cy="288"/>
          </a:xfrm>
        </p:grpSpPr>
        <p:sp>
          <p:nvSpPr>
            <p:cNvPr id="614494" name="Line 94"/>
            <p:cNvSpPr>
              <a:spLocks noChangeShapeType="1"/>
            </p:cNvSpPr>
            <p:nvPr/>
          </p:nvSpPr>
          <p:spPr bwMode="auto">
            <a:xfrm>
              <a:off x="2352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5" name="Line 95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6" name="Line 96"/>
            <p:cNvSpPr>
              <a:spLocks noChangeShapeType="1"/>
            </p:cNvSpPr>
            <p:nvPr/>
          </p:nvSpPr>
          <p:spPr bwMode="auto">
            <a:xfrm>
              <a:off x="2352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7" name="Line 97"/>
            <p:cNvSpPr>
              <a:spLocks noChangeShapeType="1"/>
            </p:cNvSpPr>
            <p:nvPr/>
          </p:nvSpPr>
          <p:spPr bwMode="auto">
            <a:xfrm>
              <a:off x="2304" y="18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98" name="Line 98"/>
          <p:cNvSpPr>
            <a:spLocks noChangeShapeType="1"/>
          </p:cNvSpPr>
          <p:nvPr/>
        </p:nvSpPr>
        <p:spPr bwMode="auto">
          <a:xfrm>
            <a:off x="7086600" y="5207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9" name="Oval 99"/>
          <p:cNvSpPr>
            <a:spLocks noChangeArrowheads="1"/>
          </p:cNvSpPr>
          <p:nvPr/>
        </p:nvSpPr>
        <p:spPr bwMode="auto">
          <a:xfrm>
            <a:off x="7467600" y="513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500" name="Group 100"/>
          <p:cNvGrpSpPr>
            <a:grpSpLocks/>
          </p:cNvGrpSpPr>
          <p:nvPr/>
        </p:nvGrpSpPr>
        <p:grpSpPr bwMode="auto">
          <a:xfrm>
            <a:off x="6858000" y="5207000"/>
            <a:ext cx="457200" cy="381000"/>
            <a:chOff x="1104" y="1824"/>
            <a:chExt cx="288" cy="240"/>
          </a:xfrm>
        </p:grpSpPr>
        <p:sp>
          <p:nvSpPr>
            <p:cNvPr id="614501" name="Line 101"/>
            <p:cNvSpPr>
              <a:spLocks noChangeShapeType="1"/>
            </p:cNvSpPr>
            <p:nvPr/>
          </p:nvSpPr>
          <p:spPr bwMode="auto">
            <a:xfrm>
              <a:off x="1248" y="18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2" name="Line 102"/>
            <p:cNvSpPr>
              <a:spLocks noChangeShapeType="1"/>
            </p:cNvSpPr>
            <p:nvPr/>
          </p:nvSpPr>
          <p:spPr bwMode="auto">
            <a:xfrm>
              <a:off x="1104" y="196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3" name="Line 103"/>
            <p:cNvSpPr>
              <a:spLocks noChangeShapeType="1"/>
            </p:cNvSpPr>
            <p:nvPr/>
          </p:nvSpPr>
          <p:spPr bwMode="auto">
            <a:xfrm>
              <a:off x="115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4" name="Line 104"/>
            <p:cNvSpPr>
              <a:spLocks noChangeShapeType="1"/>
            </p:cNvSpPr>
            <p:nvPr/>
          </p:nvSpPr>
          <p:spPr bwMode="auto">
            <a:xfrm>
              <a:off x="1200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505" name="Text Box 105"/>
          <p:cNvSpPr txBox="1">
            <a:spLocks noChangeArrowheads="1"/>
          </p:cNvSpPr>
          <p:nvPr/>
        </p:nvSpPr>
        <p:spPr bwMode="auto">
          <a:xfrm>
            <a:off x="3886200" y="1930400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3886200" y="2768600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614507" name="Text Box 107"/>
          <p:cNvSpPr txBox="1">
            <a:spLocks noChangeArrowheads="1"/>
          </p:cNvSpPr>
          <p:nvPr/>
        </p:nvSpPr>
        <p:spPr bwMode="auto">
          <a:xfrm>
            <a:off x="7696200" y="2768600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14508" name="Text Box 108"/>
          <p:cNvSpPr txBox="1">
            <a:spLocks noChangeArrowheads="1"/>
          </p:cNvSpPr>
          <p:nvPr/>
        </p:nvSpPr>
        <p:spPr bwMode="auto">
          <a:xfrm>
            <a:off x="7696200" y="1930400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614509" name="Text Box 109"/>
          <p:cNvSpPr txBox="1">
            <a:spLocks noChangeArrowheads="1"/>
          </p:cNvSpPr>
          <p:nvPr/>
        </p:nvSpPr>
        <p:spPr bwMode="auto">
          <a:xfrm>
            <a:off x="6858000" y="2921000"/>
            <a:ext cx="513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V</a:t>
            </a:r>
            <a:r>
              <a:rPr lang="en-US" altLang="en-US" sz="2000" baseline="-25000">
                <a:solidFill>
                  <a:schemeClr val="accent1"/>
                </a:solidFill>
              </a:rPr>
              <a:t>GS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614510" name="Arc 110"/>
          <p:cNvSpPr>
            <a:spLocks/>
          </p:cNvSpPr>
          <p:nvPr/>
        </p:nvSpPr>
        <p:spPr bwMode="auto">
          <a:xfrm rot="9374322" flipV="1">
            <a:off x="7086600" y="4521200"/>
            <a:ext cx="742950" cy="520700"/>
          </a:xfrm>
          <a:custGeom>
            <a:avLst/>
            <a:gdLst>
              <a:gd name="G0" fmla="+- 0 0 0"/>
              <a:gd name="G1" fmla="+- 21595 0 0"/>
              <a:gd name="G2" fmla="+- 21600 0 0"/>
              <a:gd name="T0" fmla="*/ 441 w 21080"/>
              <a:gd name="T1" fmla="*/ 0 h 21595"/>
              <a:gd name="T2" fmla="*/ 21080 w 21080"/>
              <a:gd name="T3" fmla="*/ 16883 h 21595"/>
              <a:gd name="T4" fmla="*/ 0 w 21080"/>
              <a:gd name="T5" fmla="*/ 21595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80" h="21595" fill="none" extrusionOk="0">
                <a:moveTo>
                  <a:pt x="441" y="-1"/>
                </a:moveTo>
                <a:cubicBezTo>
                  <a:pt x="10387" y="202"/>
                  <a:pt x="18909" y="7173"/>
                  <a:pt x="21079" y="16883"/>
                </a:cubicBezTo>
              </a:path>
              <a:path w="21080" h="21595" stroke="0" extrusionOk="0">
                <a:moveTo>
                  <a:pt x="441" y="-1"/>
                </a:moveTo>
                <a:cubicBezTo>
                  <a:pt x="10387" y="202"/>
                  <a:pt x="18909" y="7173"/>
                  <a:pt x="21079" y="16883"/>
                </a:cubicBezTo>
                <a:lnTo>
                  <a:pt x="0" y="2159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1" name="Text Box 111"/>
          <p:cNvSpPr txBox="1">
            <a:spLocks noChangeArrowheads="1"/>
          </p:cNvSpPr>
          <p:nvPr/>
        </p:nvSpPr>
        <p:spPr bwMode="auto">
          <a:xfrm>
            <a:off x="3886200" y="5435600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14512" name="Text Box 112"/>
          <p:cNvSpPr txBox="1">
            <a:spLocks noChangeArrowheads="1"/>
          </p:cNvSpPr>
          <p:nvPr/>
        </p:nvSpPr>
        <p:spPr bwMode="auto">
          <a:xfrm>
            <a:off x="7696200" y="4597400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14513" name="Text Box 113"/>
          <p:cNvSpPr txBox="1">
            <a:spLocks noChangeArrowheads="1"/>
          </p:cNvSpPr>
          <p:nvPr/>
        </p:nvSpPr>
        <p:spPr bwMode="auto">
          <a:xfrm>
            <a:off x="3886200" y="4597400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614514" name="Text Box 114"/>
          <p:cNvSpPr txBox="1">
            <a:spLocks noChangeArrowheads="1"/>
          </p:cNvSpPr>
          <p:nvPr/>
        </p:nvSpPr>
        <p:spPr bwMode="auto">
          <a:xfrm>
            <a:off x="7696200" y="5435600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614515" name="Text Box 115"/>
          <p:cNvSpPr txBox="1">
            <a:spLocks noChangeArrowheads="1"/>
          </p:cNvSpPr>
          <p:nvPr/>
        </p:nvSpPr>
        <p:spPr bwMode="auto">
          <a:xfrm>
            <a:off x="6705600" y="4368800"/>
            <a:ext cx="513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V</a:t>
            </a:r>
            <a:r>
              <a:rPr lang="en-US" altLang="en-US" sz="2000" baseline="-25000">
                <a:solidFill>
                  <a:schemeClr val="accent1"/>
                </a:solidFill>
              </a:rPr>
              <a:t>GS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614516" name="Arc 116"/>
          <p:cNvSpPr>
            <a:spLocks/>
          </p:cNvSpPr>
          <p:nvPr/>
        </p:nvSpPr>
        <p:spPr bwMode="auto">
          <a:xfrm rot="4675988" flipV="1">
            <a:off x="7127875" y="2727325"/>
            <a:ext cx="742950" cy="520700"/>
          </a:xfrm>
          <a:custGeom>
            <a:avLst/>
            <a:gdLst>
              <a:gd name="G0" fmla="+- 0 0 0"/>
              <a:gd name="G1" fmla="+- 21595 0 0"/>
              <a:gd name="G2" fmla="+- 21600 0 0"/>
              <a:gd name="T0" fmla="*/ 441 w 21080"/>
              <a:gd name="T1" fmla="*/ 0 h 21595"/>
              <a:gd name="T2" fmla="*/ 21080 w 21080"/>
              <a:gd name="T3" fmla="*/ 16883 h 21595"/>
              <a:gd name="T4" fmla="*/ 0 w 21080"/>
              <a:gd name="T5" fmla="*/ 21595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80" h="21595" fill="none" extrusionOk="0">
                <a:moveTo>
                  <a:pt x="441" y="-1"/>
                </a:moveTo>
                <a:cubicBezTo>
                  <a:pt x="10387" y="202"/>
                  <a:pt x="18909" y="7173"/>
                  <a:pt x="21079" y="16883"/>
                </a:cubicBezTo>
              </a:path>
              <a:path w="21080" h="21595" stroke="0" extrusionOk="0">
                <a:moveTo>
                  <a:pt x="441" y="-1"/>
                </a:moveTo>
                <a:cubicBezTo>
                  <a:pt x="10387" y="202"/>
                  <a:pt x="18909" y="7173"/>
                  <a:pt x="21079" y="16883"/>
                </a:cubicBezTo>
                <a:lnTo>
                  <a:pt x="0" y="2159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5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6" grpId="0" autoUpdateAnimBg="0"/>
      <p:bldP spid="614416" grpId="0" autoUpdateAnimBg="0"/>
      <p:bldP spid="614464" grpId="0" autoUpdateAnimBg="0"/>
      <p:bldP spid="614477" grpId="0" autoUpdateAnimBg="0"/>
      <p:bldP spid="614505" grpId="0" autoUpdateAnimBg="0"/>
      <p:bldP spid="614506" grpId="0" autoUpdateAnimBg="0"/>
      <p:bldP spid="614507" grpId="0" autoUpdateAnimBg="0"/>
      <p:bldP spid="614508" grpId="0" autoUpdateAnimBg="0"/>
      <p:bldP spid="614509" grpId="0" autoUpdateAnimBg="0"/>
      <p:bldP spid="614511" grpId="0" autoUpdateAnimBg="0"/>
      <p:bldP spid="614512" grpId="0" autoUpdateAnimBg="0"/>
      <p:bldP spid="614513" grpId="0" autoUpdateAnimBg="0"/>
      <p:bldP spid="614514" grpId="0" autoUpdateAnimBg="0"/>
      <p:bldP spid="6145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5015"/>
            <a:ext cx="9144000" cy="838200"/>
          </a:xfrm>
        </p:spPr>
        <p:txBody>
          <a:bodyPr/>
          <a:lstStyle/>
          <a:p>
            <a:r>
              <a:rPr lang="en-US" altLang="en-US" dirty="0"/>
              <a:t>Complementary CMOS Logic Style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BD53-992F-467D-9E43-4153ECE1B7E8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16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25188" r="22244" b="22620"/>
          <a:stretch>
            <a:fillRect/>
          </a:stretch>
        </p:blipFill>
        <p:spPr bwMode="auto">
          <a:xfrm>
            <a:off x="1097281" y="1212850"/>
            <a:ext cx="969809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r>
              <a:rPr lang="en-US" altLang="en-US"/>
              <a:t>Example Gate: NAND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866D-E903-4C02-B979-5FFC49C67FB4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617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21315" r="13763" b="16002"/>
          <a:stretch>
            <a:fillRect/>
          </a:stretch>
        </p:blipFill>
        <p:spPr bwMode="auto">
          <a:xfrm>
            <a:off x="2627312" y="1374774"/>
            <a:ext cx="7447157" cy="523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014911" y="4872038"/>
            <a:ext cx="180976" cy="23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38751" y="4895846"/>
            <a:ext cx="185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r>
              <a:rPr lang="en-US" altLang="en-US"/>
              <a:t>Example Gate: NOR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80B4-7057-416D-B662-1F4607BA06EC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618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24503" r="12834" b="24503"/>
          <a:stretch>
            <a:fillRect/>
          </a:stretch>
        </p:blipFill>
        <p:spPr bwMode="auto">
          <a:xfrm>
            <a:off x="1473959" y="1734231"/>
            <a:ext cx="8793707" cy="490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4DF23C40078940A4758DB5333AD3F4" ma:contentTypeVersion="2" ma:contentTypeDescription="Create a new document." ma:contentTypeScope="" ma:versionID="6e6e8dcb9bc6b9e985cbba5c7145b894">
  <xsd:schema xmlns:xsd="http://www.w3.org/2001/XMLSchema" xmlns:xs="http://www.w3.org/2001/XMLSchema" xmlns:p="http://schemas.microsoft.com/office/2006/metadata/properties" xmlns:ns2="0b617447-c017-4c07-a692-a896eb724a29" targetNamespace="http://schemas.microsoft.com/office/2006/metadata/properties" ma:root="true" ma:fieldsID="348a2545c7dc256184eb9cd5965e35a0" ns2:_="">
    <xsd:import namespace="0b617447-c017-4c07-a692-a896eb724a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7447-c017-4c07-a692-a896eb724a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03E6C6-567D-4288-ACBC-7F9EB57A5807}"/>
</file>

<file path=customXml/itemProps2.xml><?xml version="1.0" encoding="utf-8"?>
<ds:datastoreItem xmlns:ds="http://schemas.openxmlformats.org/officeDocument/2006/customXml" ds:itemID="{DEF26269-D028-4506-AA15-26BACC1D5D30}"/>
</file>

<file path=customXml/itemProps3.xml><?xml version="1.0" encoding="utf-8"?>
<ds:datastoreItem xmlns:ds="http://schemas.openxmlformats.org/officeDocument/2006/customXml" ds:itemID="{93AD80DF-7604-4F57-8FC8-86FD4D21A7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6675</TotalTime>
  <Words>2136</Words>
  <Application>Microsoft Office PowerPoint</Application>
  <PresentationFormat>Widescreen</PresentationFormat>
  <Paragraphs>618</Paragraphs>
  <Slides>43</Slides>
  <Notes>40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 Antiqua</vt:lpstr>
      <vt:lpstr>Calibri</vt:lpstr>
      <vt:lpstr>Calibri Light</vt:lpstr>
      <vt:lpstr>GillSans-Light</vt:lpstr>
      <vt:lpstr>Symbol</vt:lpstr>
      <vt:lpstr>Times New Roman</vt:lpstr>
      <vt:lpstr>Wingdings</vt:lpstr>
      <vt:lpstr>Office Theme</vt:lpstr>
      <vt:lpstr>VISIO</vt:lpstr>
      <vt:lpstr>Chart</vt:lpstr>
      <vt:lpstr>PowerPoint Presentation</vt:lpstr>
      <vt:lpstr>Static CMOS Circuit</vt:lpstr>
      <vt:lpstr>Static Complementary CMOS</vt:lpstr>
      <vt:lpstr>NMOS Transistors in Series/Parallel Connection</vt:lpstr>
      <vt:lpstr>PMOS Transistors  in Series/Parallel Connection</vt:lpstr>
      <vt:lpstr>Threshold Drops</vt:lpstr>
      <vt:lpstr>Complementary CMOS Logic Style</vt:lpstr>
      <vt:lpstr>Example Gate: NAND</vt:lpstr>
      <vt:lpstr>Example Gate: NOR</vt:lpstr>
      <vt:lpstr>Complex CMOS Gate</vt:lpstr>
      <vt:lpstr>Constructing a Complex Gate</vt:lpstr>
      <vt:lpstr>Cell Design</vt:lpstr>
      <vt:lpstr>Standard Cell Layout Methodology – 1980s</vt:lpstr>
      <vt:lpstr>Standard Cells</vt:lpstr>
      <vt:lpstr>Standard Cells</vt:lpstr>
      <vt:lpstr>Stick Diagrams</vt:lpstr>
      <vt:lpstr>Stick Diagrams</vt:lpstr>
      <vt:lpstr>Two Versions of C • (A + B)</vt:lpstr>
      <vt:lpstr>Multi-Fingered Transistors</vt:lpstr>
      <vt:lpstr>CMOS Properties</vt:lpstr>
      <vt:lpstr>Switched Delay Model</vt:lpstr>
      <vt:lpstr>Input Pattern Effects on Delay</vt:lpstr>
      <vt:lpstr>Delay Dependence on Input Patterns</vt:lpstr>
      <vt:lpstr>Transistor Sizing</vt:lpstr>
      <vt:lpstr>Transistor Sizing</vt:lpstr>
      <vt:lpstr>Transistor Sizing</vt:lpstr>
      <vt:lpstr>Transistor Sizing a Complex CMOS Gate</vt:lpstr>
      <vt:lpstr>Fan-In Considerations</vt:lpstr>
      <vt:lpstr>tp as a Function of Fan-In</vt:lpstr>
      <vt:lpstr>tp as a Function of Fan-Out</vt:lpstr>
      <vt:lpstr>Fast Complex Gates: Design Technique 1</vt:lpstr>
      <vt:lpstr>Fast Complex Gates: Design Technique 2</vt:lpstr>
      <vt:lpstr>Fast Complex Gates: Design Technique 3</vt:lpstr>
      <vt:lpstr>Fast Complex Gates: Design Technique 4</vt:lpstr>
      <vt:lpstr>Ratioed Logic</vt:lpstr>
      <vt:lpstr>Ratioed Logic</vt:lpstr>
      <vt:lpstr>Active Loads</vt:lpstr>
      <vt:lpstr>Dynamic Logic</vt:lpstr>
      <vt:lpstr>Dynamic CMOS</vt:lpstr>
      <vt:lpstr>Dynamic Gate</vt:lpstr>
      <vt:lpstr>Conditions on Output</vt:lpstr>
      <vt:lpstr>Properties of Dynamic Gates</vt:lpstr>
      <vt:lpstr>Properties of Dynamic 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Madhushankar M</dc:creator>
  <cp:lastModifiedBy>Madhushankara M [MAHE-MSIS]</cp:lastModifiedBy>
  <cp:revision>51</cp:revision>
  <dcterms:created xsi:type="dcterms:W3CDTF">2016-01-12T05:27:35Z</dcterms:created>
  <dcterms:modified xsi:type="dcterms:W3CDTF">2023-03-08T06:01:16Z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0x0101001B4DF23C40078940A4758DB5333AD3F4</vt:lpwstr>
  </property>
</Properties>
</file>