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355300CD-D22C-43B1-A5FD-5A6AC8B2A564}" type="datetime">
              <a:rPr b="0" lang="en-IN" sz="900" spc="-1" strike="noStrike">
                <a:solidFill>
                  <a:srgbClr val="8b8b8b"/>
                </a:solidFill>
                <a:latin typeface="Trebuchet MS"/>
              </a:rPr>
              <a:t>28/04/24</a:t>
            </a:fld>
            <a:endParaRPr b="0" lang="en-IN"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02EB3EE8-50C3-430D-8BEA-41CB46858D80}"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EA9571B7-A5A0-4F30-9E74-7ED3DB25CC2A}" type="datetime">
              <a:rPr b="0" lang="en-IN" sz="900" spc="-1" strike="noStrike">
                <a:solidFill>
                  <a:srgbClr val="8b8b8b"/>
                </a:solidFill>
                <a:latin typeface="Trebuchet MS"/>
              </a:rPr>
              <a:t>28/04/24</a:t>
            </a:fld>
            <a:endParaRPr b="0" lang="en-IN"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en-IN"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5DFC4DDA-0A38-4C27-94DE-432135056B4B}"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506960" y="2482920"/>
            <a:ext cx="7989480" cy="1645920"/>
          </a:xfrm>
          <a:prstGeom prst="rect">
            <a:avLst/>
          </a:prstGeom>
          <a:noFill/>
          <a:ln>
            <a:noFill/>
          </a:ln>
        </p:spPr>
        <p:txBody>
          <a:bodyPr anchor="b">
            <a:noAutofit/>
          </a:bodyPr>
          <a:p>
            <a:pPr>
              <a:lnSpc>
                <a:spcPct val="100000"/>
              </a:lnSpc>
            </a:pPr>
            <a:r>
              <a:rPr b="0" lang="en-US" sz="6000" spc="-1" strike="noStrike">
                <a:solidFill>
                  <a:srgbClr val="90c226"/>
                </a:solidFill>
                <a:latin typeface="Trebuchet MS"/>
              </a:rPr>
              <a:t>Task-5: </a:t>
            </a:r>
            <a:r>
              <a:rPr b="1" lang="en-US" sz="5400" spc="-1" strike="noStrike">
                <a:solidFill>
                  <a:srgbClr val="90c226"/>
                </a:solidFill>
                <a:latin typeface="Trebuchet MS"/>
              </a:rPr>
              <a:t>IMDB Movie Analysis</a:t>
            </a:r>
            <a:endParaRPr b="0" lang="en-US" sz="54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2) Movie Duration Analysis:</a:t>
            </a:r>
            <a:endParaRPr b="0" lang="en-US" sz="3600" spc="-1" strike="noStrike">
              <a:solidFill>
                <a:srgbClr val="000000"/>
              </a:solidFill>
              <a:latin typeface="Trebuchet MS"/>
            </a:endParaRPr>
          </a:p>
        </p:txBody>
      </p:sp>
      <p:sp>
        <p:nvSpPr>
          <p:cNvPr id="150"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51" name="CustomShape 3"/>
          <p:cNvSpPr/>
          <p:nvPr/>
        </p:nvSpPr>
        <p:spPr>
          <a:xfrm>
            <a:off x="1052640" y="1559880"/>
            <a:ext cx="82980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Analyze the distribution of movie durations and its impact on the IMDB score.</a:t>
            </a:r>
            <a:endParaRPr b="0" lang="en-IN" sz="1800" spc="-1" strike="noStrike">
              <a:latin typeface="Arial"/>
            </a:endParaRPr>
          </a:p>
          <a:p>
            <a:pPr>
              <a:lnSpc>
                <a:spcPct val="100000"/>
              </a:lnSpc>
            </a:pPr>
            <a:r>
              <a:rPr b="1" lang="en-IN" sz="1800" spc="-1" strike="noStrike">
                <a:solidFill>
                  <a:srgbClr val="000000"/>
                </a:solidFill>
                <a:latin typeface="Trebuchet MS"/>
              </a:rPr>
              <a:t>Task: </a:t>
            </a:r>
            <a:r>
              <a:rPr b="0" lang="en-IN" sz="1800" spc="-1" strike="noStrike">
                <a:solidFill>
                  <a:srgbClr val="000000"/>
                </a:solidFill>
                <a:latin typeface="Trebuchet MS"/>
              </a:rPr>
              <a:t>Analyze the distribution of movie durations and identify the relationship </a:t>
            </a:r>
            <a:endParaRPr b="0" lang="en-IN" sz="1800" spc="-1" strike="noStrike">
              <a:latin typeface="Arial"/>
            </a:endParaRPr>
          </a:p>
          <a:p>
            <a:pPr>
              <a:lnSpc>
                <a:spcPct val="100000"/>
              </a:lnSpc>
            </a:pPr>
            <a:r>
              <a:rPr b="0" lang="en-IN" sz="1800" spc="-1" strike="noStrike">
                <a:solidFill>
                  <a:srgbClr val="000000"/>
                </a:solidFill>
                <a:latin typeface="Trebuchet MS"/>
              </a:rPr>
              <a:t>between movie duration and IMDB score.</a:t>
            </a:r>
            <a:endParaRPr b="0" lang="en-IN" sz="1800" spc="-1" strike="noStrike">
              <a:latin typeface="Arial"/>
            </a:endParaRPr>
          </a:p>
        </p:txBody>
      </p:sp>
      <p:sp>
        <p:nvSpPr>
          <p:cNvPr id="152" name="CustomShape 4"/>
          <p:cNvSpPr/>
          <p:nvPr/>
        </p:nvSpPr>
        <p:spPr>
          <a:xfrm>
            <a:off x="621360" y="2520720"/>
            <a:ext cx="1027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Results:</a:t>
            </a:r>
            <a:endParaRPr b="0" lang="en-IN" sz="1800" spc="-1" strike="noStrike">
              <a:latin typeface="Arial"/>
            </a:endParaRPr>
          </a:p>
        </p:txBody>
      </p:sp>
      <p:pic>
        <p:nvPicPr>
          <p:cNvPr id="153" name="Picture 2" descr=""/>
          <p:cNvPicPr/>
          <p:nvPr/>
        </p:nvPicPr>
        <p:blipFill>
          <a:blip r:embed="rId1"/>
          <a:stretch/>
        </p:blipFill>
        <p:spPr>
          <a:xfrm>
            <a:off x="1773000" y="2705400"/>
            <a:ext cx="6283080" cy="3803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3) Movie Language Analysis:</a:t>
            </a:r>
            <a:endParaRPr b="0" lang="en-US" sz="3600" spc="-1" strike="noStrike">
              <a:solidFill>
                <a:srgbClr val="000000"/>
              </a:solidFill>
              <a:latin typeface="Trebuchet MS"/>
            </a:endParaRPr>
          </a:p>
        </p:txBody>
      </p:sp>
      <p:sp>
        <p:nvSpPr>
          <p:cNvPr id="155"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56" name="CustomShape 3"/>
          <p:cNvSpPr/>
          <p:nvPr/>
        </p:nvSpPr>
        <p:spPr>
          <a:xfrm>
            <a:off x="1111320" y="1511280"/>
            <a:ext cx="777672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Situation: Examine the distribution of movies based on their language.</a:t>
            </a:r>
            <a:endParaRPr b="0" lang="en-IN" sz="1800" spc="-1" strike="noStrike">
              <a:latin typeface="Arial"/>
            </a:endParaRPr>
          </a:p>
          <a:p>
            <a:pPr>
              <a:lnSpc>
                <a:spcPct val="100000"/>
              </a:lnSpc>
            </a:pPr>
            <a:r>
              <a:rPr b="1" lang="en-IN" sz="1800" spc="-1" strike="noStrike">
                <a:solidFill>
                  <a:srgbClr val="000000"/>
                </a:solidFill>
                <a:latin typeface="Trebuchet MS"/>
              </a:rPr>
              <a:t>Task:</a:t>
            </a:r>
            <a:r>
              <a:rPr b="0" lang="en-IN" sz="1800" spc="-1" strike="noStrike">
                <a:solidFill>
                  <a:srgbClr val="000000"/>
                </a:solidFill>
                <a:latin typeface="Trebuchet MS"/>
              </a:rPr>
              <a:t> Determine the most common languages used in movies and analyze </a:t>
            </a:r>
            <a:endParaRPr b="0" lang="en-IN" sz="1800" spc="-1" strike="noStrike">
              <a:latin typeface="Arial"/>
            </a:endParaRPr>
          </a:p>
          <a:p>
            <a:pPr>
              <a:lnSpc>
                <a:spcPct val="100000"/>
              </a:lnSpc>
            </a:pPr>
            <a:r>
              <a:rPr b="0" lang="en-IN" sz="1800" spc="-1" strike="noStrike">
                <a:solidFill>
                  <a:srgbClr val="000000"/>
                </a:solidFill>
                <a:latin typeface="Trebuchet MS"/>
              </a:rPr>
              <a:t>their impact on the IMDB score using descriptive statistics.</a:t>
            </a:r>
            <a:endParaRPr b="0" lang="en-IN" sz="1800" spc="-1" strike="noStrike">
              <a:latin typeface="Arial"/>
            </a:endParaRPr>
          </a:p>
        </p:txBody>
      </p:sp>
      <p:sp>
        <p:nvSpPr>
          <p:cNvPr id="157" name="CustomShape 4"/>
          <p:cNvSpPr/>
          <p:nvPr/>
        </p:nvSpPr>
        <p:spPr>
          <a:xfrm>
            <a:off x="621360" y="2556000"/>
            <a:ext cx="1027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Results:</a:t>
            </a:r>
            <a:endParaRPr b="0" lang="en-IN" sz="1800" spc="-1" strike="noStrike">
              <a:latin typeface="Arial"/>
            </a:endParaRPr>
          </a:p>
        </p:txBody>
      </p:sp>
      <p:pic>
        <p:nvPicPr>
          <p:cNvPr id="158" name="Picture 6" descr=""/>
          <p:cNvPicPr/>
          <p:nvPr/>
        </p:nvPicPr>
        <p:blipFill>
          <a:blip r:embed="rId1"/>
          <a:stretch/>
        </p:blipFill>
        <p:spPr>
          <a:xfrm>
            <a:off x="616320" y="3046680"/>
            <a:ext cx="11381040" cy="2718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4) Movie Director Analysis:</a:t>
            </a:r>
            <a:endParaRPr b="0" lang="en-US" sz="3600" spc="-1" strike="noStrike">
              <a:solidFill>
                <a:srgbClr val="000000"/>
              </a:solidFill>
              <a:latin typeface="Trebuchet MS"/>
            </a:endParaRPr>
          </a:p>
        </p:txBody>
      </p:sp>
      <p:sp>
        <p:nvSpPr>
          <p:cNvPr id="160" name="CustomShape 2"/>
          <p:cNvSpPr/>
          <p:nvPr/>
        </p:nvSpPr>
        <p:spPr>
          <a:xfrm>
            <a:off x="3076560" y="10944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61" name="CustomShape 3"/>
          <p:cNvSpPr/>
          <p:nvPr/>
        </p:nvSpPr>
        <p:spPr>
          <a:xfrm>
            <a:off x="1092240" y="1457640"/>
            <a:ext cx="833148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Influence of directors on movie ratings.</a:t>
            </a:r>
            <a:endParaRPr b="0" lang="en-IN" sz="1800" spc="-1" strike="noStrike">
              <a:latin typeface="Arial"/>
            </a:endParaRPr>
          </a:p>
          <a:p>
            <a:pPr>
              <a:lnSpc>
                <a:spcPct val="100000"/>
              </a:lnSpc>
            </a:pPr>
            <a:r>
              <a:rPr b="1" lang="en-IN" sz="1800" spc="-1" strike="noStrike">
                <a:solidFill>
                  <a:srgbClr val="000000"/>
                </a:solidFill>
                <a:latin typeface="Trebuchet MS"/>
              </a:rPr>
              <a:t>Task: </a:t>
            </a:r>
            <a:r>
              <a:rPr b="0" lang="en-IN" sz="1800" spc="-1" strike="noStrike">
                <a:solidFill>
                  <a:srgbClr val="000000"/>
                </a:solidFill>
                <a:latin typeface="Trebuchet MS"/>
              </a:rPr>
              <a:t>Identify the top directors based on their average IMDB score and analyze </a:t>
            </a:r>
            <a:endParaRPr b="0" lang="en-IN" sz="1800" spc="-1" strike="noStrike">
              <a:latin typeface="Arial"/>
            </a:endParaRPr>
          </a:p>
          <a:p>
            <a:pPr>
              <a:lnSpc>
                <a:spcPct val="100000"/>
              </a:lnSpc>
            </a:pPr>
            <a:r>
              <a:rPr b="0" lang="en-IN" sz="1800" spc="-1" strike="noStrike">
                <a:solidFill>
                  <a:srgbClr val="000000"/>
                </a:solidFill>
                <a:latin typeface="Trebuchet MS"/>
              </a:rPr>
              <a:t>their contribution to the success of movies using percentile calculations.</a:t>
            </a:r>
            <a:endParaRPr b="0" lang="en-IN" sz="1800" spc="-1" strike="noStrike">
              <a:latin typeface="Arial"/>
            </a:endParaRPr>
          </a:p>
        </p:txBody>
      </p:sp>
      <p:sp>
        <p:nvSpPr>
          <p:cNvPr id="162" name="CustomShape 4"/>
          <p:cNvSpPr/>
          <p:nvPr/>
        </p:nvSpPr>
        <p:spPr>
          <a:xfrm>
            <a:off x="621360" y="2381040"/>
            <a:ext cx="927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a:t>
            </a:r>
            <a:endParaRPr b="0" lang="en-IN" sz="1800" spc="-1" strike="noStrike">
              <a:latin typeface="Arial"/>
            </a:endParaRPr>
          </a:p>
        </p:txBody>
      </p:sp>
      <p:pic>
        <p:nvPicPr>
          <p:cNvPr id="163" name="Picture 2" descr=""/>
          <p:cNvPicPr/>
          <p:nvPr/>
        </p:nvPicPr>
        <p:blipFill>
          <a:blip r:embed="rId1"/>
          <a:stretch/>
        </p:blipFill>
        <p:spPr>
          <a:xfrm>
            <a:off x="616320" y="2750400"/>
            <a:ext cx="10383840" cy="36687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5) Movie Budget Analysis:</a:t>
            </a:r>
            <a:endParaRPr b="0" lang="en-US" sz="3600" spc="-1" strike="noStrike">
              <a:solidFill>
                <a:srgbClr val="000000"/>
              </a:solidFill>
              <a:latin typeface="Trebuchet MS"/>
            </a:endParaRPr>
          </a:p>
        </p:txBody>
      </p:sp>
      <p:sp>
        <p:nvSpPr>
          <p:cNvPr id="165"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66" name="CustomShape 3"/>
          <p:cNvSpPr/>
          <p:nvPr/>
        </p:nvSpPr>
        <p:spPr>
          <a:xfrm>
            <a:off x="1107720" y="1511280"/>
            <a:ext cx="830988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 </a:t>
            </a:r>
            <a:r>
              <a:rPr b="0" lang="en-IN" sz="1800" spc="-1" strike="noStrike">
                <a:solidFill>
                  <a:srgbClr val="000000"/>
                </a:solidFill>
                <a:latin typeface="Trebuchet MS"/>
              </a:rPr>
              <a:t>Explore the relationship between movie budgets and their financial success.</a:t>
            </a:r>
            <a:endParaRPr b="0" lang="en-IN" sz="1800" spc="-1" strike="noStrike">
              <a:latin typeface="Arial"/>
            </a:endParaRPr>
          </a:p>
          <a:p>
            <a:pPr>
              <a:lnSpc>
                <a:spcPct val="100000"/>
              </a:lnSpc>
            </a:pPr>
            <a:r>
              <a:rPr b="1" lang="en-IN" sz="1800" spc="-1" strike="noStrike">
                <a:solidFill>
                  <a:srgbClr val="000000"/>
                </a:solidFill>
                <a:latin typeface="Trebuchet MS"/>
              </a:rPr>
              <a:t>Task:</a:t>
            </a:r>
            <a:r>
              <a:rPr b="0" lang="en-IN" sz="1800" spc="-1" strike="noStrike">
                <a:solidFill>
                  <a:srgbClr val="000000"/>
                </a:solidFill>
                <a:latin typeface="Trebuchet MS"/>
              </a:rPr>
              <a:t>  Analyze the correlation between movie budgets and gross earnings, and </a:t>
            </a:r>
            <a:endParaRPr b="0" lang="en-IN" sz="1800" spc="-1" strike="noStrike">
              <a:latin typeface="Arial"/>
            </a:endParaRPr>
          </a:p>
          <a:p>
            <a:pPr>
              <a:lnSpc>
                <a:spcPct val="100000"/>
              </a:lnSpc>
            </a:pPr>
            <a:r>
              <a:rPr b="0" lang="en-IN" sz="1800" spc="-1" strike="noStrike">
                <a:solidFill>
                  <a:srgbClr val="000000"/>
                </a:solidFill>
                <a:latin typeface="Trebuchet MS"/>
              </a:rPr>
              <a:t>identify the movies with the highest profit margin.</a:t>
            </a:r>
            <a:endParaRPr b="0" lang="en-IN" sz="1800" spc="-1" strike="noStrike">
              <a:latin typeface="Arial"/>
            </a:endParaRPr>
          </a:p>
        </p:txBody>
      </p:sp>
      <p:sp>
        <p:nvSpPr>
          <p:cNvPr id="167" name="CustomShape 4"/>
          <p:cNvSpPr/>
          <p:nvPr/>
        </p:nvSpPr>
        <p:spPr>
          <a:xfrm>
            <a:off x="621360" y="2488320"/>
            <a:ext cx="1027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Results:</a:t>
            </a:r>
            <a:endParaRPr b="0" lang="en-IN" sz="1800" spc="-1" strike="noStrike">
              <a:latin typeface="Arial"/>
            </a:endParaRPr>
          </a:p>
        </p:txBody>
      </p:sp>
      <p:pic>
        <p:nvPicPr>
          <p:cNvPr id="168" name="Picture 2" descr=""/>
          <p:cNvPicPr/>
          <p:nvPr/>
        </p:nvPicPr>
        <p:blipFill>
          <a:blip r:embed="rId1"/>
          <a:stretch/>
        </p:blipFill>
        <p:spPr>
          <a:xfrm>
            <a:off x="1071720" y="2857680"/>
            <a:ext cx="6896520" cy="3547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5) Movie Budget Analysis:</a:t>
            </a:r>
            <a:endParaRPr b="0" lang="en-US" sz="3600" spc="-1" strike="noStrike">
              <a:solidFill>
                <a:srgbClr val="000000"/>
              </a:solidFill>
              <a:latin typeface="Trebuchet MS"/>
            </a:endParaRPr>
          </a:p>
        </p:txBody>
      </p:sp>
      <p:sp>
        <p:nvSpPr>
          <p:cNvPr id="170"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71" name="CustomShape 3"/>
          <p:cNvSpPr/>
          <p:nvPr/>
        </p:nvSpPr>
        <p:spPr>
          <a:xfrm>
            <a:off x="1107720" y="1511280"/>
            <a:ext cx="830988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 </a:t>
            </a:r>
            <a:r>
              <a:rPr b="0" lang="en-IN" sz="1800" spc="-1" strike="noStrike">
                <a:solidFill>
                  <a:srgbClr val="000000"/>
                </a:solidFill>
                <a:latin typeface="Trebuchet MS"/>
              </a:rPr>
              <a:t>Explore the relationship between movie budgets and their financial success.</a:t>
            </a:r>
            <a:endParaRPr b="0" lang="en-IN" sz="1800" spc="-1" strike="noStrike">
              <a:latin typeface="Arial"/>
            </a:endParaRPr>
          </a:p>
          <a:p>
            <a:pPr>
              <a:lnSpc>
                <a:spcPct val="100000"/>
              </a:lnSpc>
            </a:pPr>
            <a:r>
              <a:rPr b="1" lang="en-IN" sz="1800" spc="-1" strike="noStrike">
                <a:solidFill>
                  <a:srgbClr val="000000"/>
                </a:solidFill>
                <a:latin typeface="Trebuchet MS"/>
              </a:rPr>
              <a:t>Task:</a:t>
            </a:r>
            <a:r>
              <a:rPr b="0" lang="en-IN" sz="1800" spc="-1" strike="noStrike">
                <a:solidFill>
                  <a:srgbClr val="000000"/>
                </a:solidFill>
                <a:latin typeface="Trebuchet MS"/>
              </a:rPr>
              <a:t>  Analyze the correlation between movie budgets and gross earnings, and </a:t>
            </a:r>
            <a:endParaRPr b="0" lang="en-IN" sz="1800" spc="-1" strike="noStrike">
              <a:latin typeface="Arial"/>
            </a:endParaRPr>
          </a:p>
          <a:p>
            <a:pPr>
              <a:lnSpc>
                <a:spcPct val="100000"/>
              </a:lnSpc>
            </a:pPr>
            <a:r>
              <a:rPr b="0" lang="en-IN" sz="1800" spc="-1" strike="noStrike">
                <a:solidFill>
                  <a:srgbClr val="000000"/>
                </a:solidFill>
                <a:latin typeface="Trebuchet MS"/>
              </a:rPr>
              <a:t>identify the movies with the highest profit margin.</a:t>
            </a:r>
            <a:endParaRPr b="0" lang="en-IN" sz="1800" spc="-1" strike="noStrike">
              <a:latin typeface="Arial"/>
            </a:endParaRPr>
          </a:p>
        </p:txBody>
      </p:sp>
      <p:sp>
        <p:nvSpPr>
          <p:cNvPr id="172" name="CustomShape 4"/>
          <p:cNvSpPr/>
          <p:nvPr/>
        </p:nvSpPr>
        <p:spPr>
          <a:xfrm>
            <a:off x="621360" y="2488320"/>
            <a:ext cx="1027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Results:</a:t>
            </a:r>
            <a:endParaRPr b="0" lang="en-IN" sz="1800" spc="-1" strike="noStrike">
              <a:latin typeface="Arial"/>
            </a:endParaRPr>
          </a:p>
        </p:txBody>
      </p:sp>
      <p:pic>
        <p:nvPicPr>
          <p:cNvPr id="173" name="Picture 6" descr=""/>
          <p:cNvPicPr/>
          <p:nvPr/>
        </p:nvPicPr>
        <p:blipFill>
          <a:blip r:embed="rId1"/>
          <a:stretch/>
        </p:blipFill>
        <p:spPr>
          <a:xfrm>
            <a:off x="1653840" y="2673000"/>
            <a:ext cx="6066360" cy="3778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5) Movie Budget Analysis:</a:t>
            </a:r>
            <a:endParaRPr b="0" lang="en-US" sz="3600" spc="-1" strike="noStrike">
              <a:solidFill>
                <a:srgbClr val="000000"/>
              </a:solidFill>
              <a:latin typeface="Trebuchet MS"/>
            </a:endParaRPr>
          </a:p>
        </p:txBody>
      </p:sp>
      <p:sp>
        <p:nvSpPr>
          <p:cNvPr id="175" name="CustomShape 2"/>
          <p:cNvSpPr/>
          <p:nvPr/>
        </p:nvSpPr>
        <p:spPr>
          <a:xfrm>
            <a:off x="3076560" y="10944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76" name="CustomShape 3"/>
          <p:cNvSpPr/>
          <p:nvPr/>
        </p:nvSpPr>
        <p:spPr>
          <a:xfrm>
            <a:off x="1107720" y="1511280"/>
            <a:ext cx="830988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 </a:t>
            </a:r>
            <a:r>
              <a:rPr b="0" lang="en-IN" sz="1800" spc="-1" strike="noStrike">
                <a:solidFill>
                  <a:srgbClr val="000000"/>
                </a:solidFill>
                <a:latin typeface="Trebuchet MS"/>
              </a:rPr>
              <a:t>Explore the relationship between movie budgets and their financial success.</a:t>
            </a:r>
            <a:endParaRPr b="0" lang="en-IN" sz="1800" spc="-1" strike="noStrike">
              <a:latin typeface="Arial"/>
            </a:endParaRPr>
          </a:p>
          <a:p>
            <a:pPr>
              <a:lnSpc>
                <a:spcPct val="100000"/>
              </a:lnSpc>
            </a:pPr>
            <a:r>
              <a:rPr b="1" lang="en-IN" sz="1800" spc="-1" strike="noStrike">
                <a:solidFill>
                  <a:srgbClr val="000000"/>
                </a:solidFill>
                <a:latin typeface="Trebuchet MS"/>
              </a:rPr>
              <a:t>Task:</a:t>
            </a:r>
            <a:r>
              <a:rPr b="0" lang="en-IN" sz="1800" spc="-1" strike="noStrike">
                <a:solidFill>
                  <a:srgbClr val="000000"/>
                </a:solidFill>
                <a:latin typeface="Trebuchet MS"/>
              </a:rPr>
              <a:t>  Analyze the correlation between movie budgets and gross earnings, and </a:t>
            </a:r>
            <a:endParaRPr b="0" lang="en-IN" sz="1800" spc="-1" strike="noStrike">
              <a:latin typeface="Arial"/>
            </a:endParaRPr>
          </a:p>
          <a:p>
            <a:pPr>
              <a:lnSpc>
                <a:spcPct val="100000"/>
              </a:lnSpc>
            </a:pPr>
            <a:r>
              <a:rPr b="0" lang="en-IN" sz="1800" spc="-1" strike="noStrike">
                <a:solidFill>
                  <a:srgbClr val="000000"/>
                </a:solidFill>
                <a:latin typeface="Trebuchet MS"/>
              </a:rPr>
              <a:t>identify the movies with the highest profit margin.</a:t>
            </a:r>
            <a:endParaRPr b="0" lang="en-IN" sz="1800" spc="-1" strike="noStrike">
              <a:latin typeface="Arial"/>
            </a:endParaRPr>
          </a:p>
        </p:txBody>
      </p:sp>
      <p:sp>
        <p:nvSpPr>
          <p:cNvPr id="177" name="CustomShape 4"/>
          <p:cNvSpPr/>
          <p:nvPr/>
        </p:nvSpPr>
        <p:spPr>
          <a:xfrm>
            <a:off x="628200" y="2488320"/>
            <a:ext cx="2175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Correlation Graph:</a:t>
            </a:r>
            <a:endParaRPr b="0" lang="en-IN" sz="1800" spc="-1" strike="noStrike">
              <a:latin typeface="Arial"/>
            </a:endParaRPr>
          </a:p>
        </p:txBody>
      </p:sp>
      <p:pic>
        <p:nvPicPr>
          <p:cNvPr id="178" name="Picture 7" descr=""/>
          <p:cNvPicPr/>
          <p:nvPr/>
        </p:nvPicPr>
        <p:blipFill>
          <a:blip r:embed="rId1"/>
          <a:stretch/>
        </p:blipFill>
        <p:spPr>
          <a:xfrm>
            <a:off x="616320" y="2911320"/>
            <a:ext cx="8440200" cy="3567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Insights</a:t>
            </a:r>
            <a:endParaRPr b="0" lang="en-US" sz="3600" spc="-1" strike="noStrike">
              <a:solidFill>
                <a:srgbClr val="000000"/>
              </a:solidFill>
              <a:latin typeface="Trebuchet MS"/>
            </a:endParaRPr>
          </a:p>
        </p:txBody>
      </p:sp>
      <p:sp>
        <p:nvSpPr>
          <p:cNvPr id="180" name="TextShape 2"/>
          <p:cNvSpPr txBox="1"/>
          <p:nvPr/>
        </p:nvSpPr>
        <p:spPr>
          <a:xfrm>
            <a:off x="677160" y="1363680"/>
            <a:ext cx="8596440" cy="369540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Most common movie genres from the dataset are Drama, Comedy, Thriller and Action.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Average duration of a Movie is 109 minutes. The trendline between the duration vs imdb score is elevated upward with R^2 = 0.131</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Most common languages used in the movies are English, French, Spanish, Mandarin and German. I have also Observed that the languages Telugu and Persian have the highest average imdb score.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 have identified that Tony Kaye, Charles Chaplin, Alfred Hitchcock, Ron Fricke, Damien Chazelle, Majid Majidi, Sergio Leone, Christopher Nolan, SS Rajamouli and Richard Marquand are the top 10 directors with average imdb score &gt;=8.4</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Top-5 with highest profits are Avatar, Jurassic World, Titanic, Star Wars: Episode IV - A New Hope and E.T. The Extra-Terrestrial. The Correlation between budget and gross is positive.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263400" y="2520000"/>
            <a:ext cx="3216600" cy="625680"/>
          </a:xfrm>
          <a:prstGeom prst="rect">
            <a:avLst/>
          </a:prstGeom>
          <a:noFill/>
          <a:ln>
            <a:noFill/>
          </a:ln>
        </p:spPr>
        <p:style>
          <a:lnRef idx="0"/>
          <a:fillRef idx="0"/>
          <a:effectRef idx="0"/>
          <a:fontRef idx="minor"/>
        </p:style>
        <p:txBody>
          <a:bodyPr>
            <a:noAutofit/>
          </a:bodyPr>
          <a:p>
            <a:pPr>
              <a:lnSpc>
                <a:spcPct val="100000"/>
              </a:lnSpc>
            </a:pPr>
            <a:r>
              <a:rPr b="0" lang="en-IN" sz="4400" spc="-1" strike="noStrike">
                <a:solidFill>
                  <a:srgbClr val="90c226"/>
                </a:solidFill>
                <a:latin typeface="Trebuchet MS"/>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77160" y="336132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Excel Tasks:</a:t>
            </a:r>
            <a:endParaRPr b="0" lang="en-US" sz="3600" spc="-1" strike="noStrike">
              <a:solidFill>
                <a:srgbClr val="000000"/>
              </a:solidFill>
              <a:latin typeface="Trebuchet MS"/>
            </a:endParaRPr>
          </a:p>
        </p:txBody>
      </p:sp>
      <p:sp>
        <p:nvSpPr>
          <p:cNvPr id="117" name="TextShape 2"/>
          <p:cNvSpPr txBox="1"/>
          <p:nvPr/>
        </p:nvSpPr>
        <p:spPr>
          <a:xfrm>
            <a:off x="677160" y="4099680"/>
            <a:ext cx="8596440" cy="2393640"/>
          </a:xfrm>
          <a:prstGeom prst="rect">
            <a:avLst/>
          </a:prstGeom>
          <a:noFill/>
          <a:ln>
            <a:noFill/>
          </a:ln>
        </p:spPr>
        <p:txBody>
          <a:bodyPr>
            <a:normAutofit/>
          </a:bodyPr>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000000"/>
                </a:solidFill>
                <a:latin typeface="Trebuchet MS"/>
              </a:rPr>
              <a:t>Movie Genre Analysis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000000"/>
                </a:solidFill>
                <a:latin typeface="Trebuchet MS"/>
              </a:rPr>
              <a:t>Duration Analysis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000000"/>
                </a:solidFill>
                <a:latin typeface="Trebuchet MS"/>
              </a:rPr>
              <a:t>Language Analysis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000000"/>
                </a:solidFill>
                <a:latin typeface="Trebuchet MS"/>
              </a:rPr>
              <a:t>Director Analysis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000000"/>
                </a:solidFill>
                <a:latin typeface="Trebuchet MS"/>
              </a:rPr>
              <a:t>Budget Analysis</a:t>
            </a:r>
            <a:endParaRPr b="0" lang="en-US" sz="1800" spc="-1" strike="noStrike">
              <a:solidFill>
                <a:srgbClr val="404040"/>
              </a:solidFill>
              <a:latin typeface="Trebuchet MS"/>
            </a:endParaRPr>
          </a:p>
        </p:txBody>
      </p:sp>
      <p:sp>
        <p:nvSpPr>
          <p:cNvPr id="118" name="CustomShape 3"/>
          <p:cNvSpPr/>
          <p:nvPr/>
        </p:nvSpPr>
        <p:spPr>
          <a:xfrm>
            <a:off x="677160" y="660960"/>
            <a:ext cx="8596440" cy="644400"/>
          </a:xfrm>
          <a:prstGeom prst="rect">
            <a:avLst/>
          </a:prstGeom>
          <a:noFill/>
          <a:ln>
            <a:noFill/>
          </a:ln>
        </p:spPr>
        <p:style>
          <a:lnRef idx="0"/>
          <a:fillRef idx="0"/>
          <a:effectRef idx="0"/>
          <a:fontRef idx="minor"/>
        </p:style>
        <p:txBody>
          <a:bodyPr>
            <a:normAutofit/>
          </a:bodyPr>
          <a:p>
            <a:pPr>
              <a:lnSpc>
                <a:spcPct val="100000"/>
              </a:lnSpc>
            </a:pPr>
            <a:r>
              <a:rPr b="0" lang="en-IN" sz="3600" spc="-1" strike="noStrike">
                <a:solidFill>
                  <a:srgbClr val="90c226"/>
                </a:solidFill>
                <a:latin typeface="Trebuchet MS"/>
              </a:rPr>
              <a:t>Contents:</a:t>
            </a:r>
            <a:endParaRPr b="0" lang="en-IN" sz="3600" spc="-1" strike="noStrike">
              <a:latin typeface="Arial"/>
            </a:endParaRPr>
          </a:p>
        </p:txBody>
      </p:sp>
      <p:sp>
        <p:nvSpPr>
          <p:cNvPr id="119" name="CustomShape 4"/>
          <p:cNvSpPr/>
          <p:nvPr/>
        </p:nvSpPr>
        <p:spPr>
          <a:xfrm>
            <a:off x="677160" y="1488240"/>
            <a:ext cx="8596440" cy="1690560"/>
          </a:xfrm>
          <a:prstGeom prst="rect">
            <a:avLst/>
          </a:prstGeom>
          <a:noFill/>
          <a:ln>
            <a:noFill/>
          </a:ln>
        </p:spPr>
        <p:style>
          <a:lnRef idx="0"/>
          <a:fillRef idx="0"/>
          <a:effectRef idx="0"/>
          <a:fontRef idx="minor"/>
        </p:style>
        <p:txBody>
          <a:bodyPr>
            <a:normAutofit fontScale="80000"/>
          </a:bodyPr>
          <a:p>
            <a:pPr marL="343080" indent="-342720">
              <a:lnSpc>
                <a:spcPct val="100000"/>
              </a:lnSpc>
              <a:spcBef>
                <a:spcPts val="1001"/>
              </a:spcBef>
              <a:buClr>
                <a:srgbClr val="90c226"/>
              </a:buClr>
              <a:buSzPct val="80000"/>
              <a:buFont typeface="Trebuchet MS"/>
              <a:buAutoNum type="arabicPeriod"/>
            </a:pPr>
            <a:r>
              <a:rPr b="0" lang="en-IN" sz="1800" spc="-1" strike="noStrike">
                <a:solidFill>
                  <a:srgbClr val="000000"/>
                </a:solidFill>
                <a:latin typeface="Trebuchet MS"/>
              </a:rPr>
              <a:t>Project Description</a:t>
            </a:r>
            <a:endParaRPr b="0" lang="en-IN" sz="1800" spc="-1" strike="noStrike">
              <a:latin typeface="Arial"/>
            </a:endParaRPr>
          </a:p>
          <a:p>
            <a:pPr marL="343080" indent="-342720">
              <a:lnSpc>
                <a:spcPct val="100000"/>
              </a:lnSpc>
              <a:spcBef>
                <a:spcPts val="1001"/>
              </a:spcBef>
              <a:buClr>
                <a:srgbClr val="90c226"/>
              </a:buClr>
              <a:buSzPct val="80000"/>
              <a:buFont typeface="Trebuchet MS"/>
              <a:buAutoNum type="arabicPeriod"/>
            </a:pPr>
            <a:r>
              <a:rPr b="0" lang="en-IN" sz="1800" spc="-1" strike="noStrike">
                <a:solidFill>
                  <a:srgbClr val="000000"/>
                </a:solidFill>
                <a:latin typeface="Trebuchet MS"/>
              </a:rPr>
              <a:t>Tech Stack Used</a:t>
            </a:r>
            <a:endParaRPr b="0" lang="en-IN" sz="1800" spc="-1" strike="noStrike">
              <a:latin typeface="Arial"/>
            </a:endParaRPr>
          </a:p>
          <a:p>
            <a:pPr marL="343080" indent="-342720">
              <a:lnSpc>
                <a:spcPct val="100000"/>
              </a:lnSpc>
              <a:spcBef>
                <a:spcPts val="1001"/>
              </a:spcBef>
              <a:buClr>
                <a:srgbClr val="90c226"/>
              </a:buClr>
              <a:buSzPct val="80000"/>
              <a:buFont typeface="Trebuchet MS"/>
              <a:buAutoNum type="arabicPeriod"/>
            </a:pPr>
            <a:r>
              <a:rPr b="0" lang="en-IN" sz="1800" spc="-1" strike="noStrike">
                <a:solidFill>
                  <a:srgbClr val="000000"/>
                </a:solidFill>
                <a:latin typeface="Trebuchet MS"/>
              </a:rPr>
              <a:t>Approach</a:t>
            </a:r>
            <a:endParaRPr b="0" lang="en-IN" sz="1800" spc="-1" strike="noStrike">
              <a:latin typeface="Arial"/>
            </a:endParaRPr>
          </a:p>
          <a:p>
            <a:pPr marL="343080" indent="-342720">
              <a:lnSpc>
                <a:spcPct val="100000"/>
              </a:lnSpc>
              <a:spcBef>
                <a:spcPts val="1001"/>
              </a:spcBef>
              <a:buClr>
                <a:srgbClr val="90c226"/>
              </a:buClr>
              <a:buSzPct val="80000"/>
              <a:buFont typeface="Trebuchet MS"/>
              <a:buAutoNum type="arabicPeriod"/>
            </a:pPr>
            <a:r>
              <a:rPr b="0" lang="en-IN" sz="1800" spc="-1" strike="noStrike">
                <a:solidFill>
                  <a:srgbClr val="000000"/>
                </a:solidFill>
                <a:latin typeface="Trebuchet MS"/>
              </a:rPr>
              <a:t>Insights</a:t>
            </a:r>
            <a:endParaRPr b="0" lang="en-IN" sz="1800" spc="-1" strike="noStrike">
              <a:latin typeface="Arial"/>
            </a:endParaRPr>
          </a:p>
          <a:p>
            <a:pPr marL="343080" indent="-342720">
              <a:lnSpc>
                <a:spcPct val="100000"/>
              </a:lnSpc>
              <a:spcBef>
                <a:spcPts val="1001"/>
              </a:spcBef>
              <a:buClr>
                <a:srgbClr val="90c226"/>
              </a:buClr>
              <a:buSzPct val="80000"/>
              <a:buFont typeface="Trebuchet MS"/>
              <a:buAutoNum type="arabicPeriod"/>
            </a:pPr>
            <a:r>
              <a:rPr b="0" lang="en-IN" sz="1800" spc="-1" strike="noStrike">
                <a:solidFill>
                  <a:srgbClr val="000000"/>
                </a:solidFill>
                <a:latin typeface="Trebuchet MS"/>
              </a:rPr>
              <a:t>Results and Conclusion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16320" y="3618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Project Description:</a:t>
            </a:r>
            <a:endParaRPr b="0" lang="en-US" sz="3600" spc="-1" strike="noStrike">
              <a:solidFill>
                <a:srgbClr val="000000"/>
              </a:solidFill>
              <a:latin typeface="Trebuchet MS"/>
            </a:endParaRPr>
          </a:p>
        </p:txBody>
      </p:sp>
      <p:sp>
        <p:nvSpPr>
          <p:cNvPr id="121" name="TextShape 2"/>
          <p:cNvSpPr txBox="1"/>
          <p:nvPr/>
        </p:nvSpPr>
        <p:spPr>
          <a:xfrm>
            <a:off x="616320" y="1101960"/>
            <a:ext cx="8901720" cy="252036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IMDb Movie Analysis project aims to explore and analyze a comprehensive dataset of movies available on the IMDb platform.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This dataset contains essential information about movies, including director names, movie titles, duration, genre, budget, gross earnings, IMDb ratings, and more.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Through in-depth data analysis using Excel, Data Visualization and Statistics techniques this project seeks to extract valuable insights and trends that contribute to a movie's success. </a:t>
            </a:r>
            <a:endParaRPr b="0" lang="en-US" sz="1800" spc="-1" strike="noStrike">
              <a:solidFill>
                <a:srgbClr val="404040"/>
              </a:solidFill>
              <a:latin typeface="Trebuchet MS"/>
            </a:endParaRPr>
          </a:p>
        </p:txBody>
      </p:sp>
      <p:sp>
        <p:nvSpPr>
          <p:cNvPr id="122" name="CustomShape 3"/>
          <p:cNvSpPr/>
          <p:nvPr/>
        </p:nvSpPr>
        <p:spPr>
          <a:xfrm>
            <a:off x="616320" y="3846240"/>
            <a:ext cx="8596440" cy="42084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1" lang="en-IN" sz="1800" spc="-1" strike="noStrike" u="sng">
                <a:solidFill>
                  <a:srgbClr val="000000"/>
                </a:solidFill>
                <a:uFillTx/>
                <a:latin typeface="Trebuchet MS"/>
              </a:rPr>
              <a:t>Software Used</a:t>
            </a:r>
            <a:r>
              <a:rPr b="1" lang="en-IN" sz="1800" spc="-1" strike="noStrike">
                <a:solidFill>
                  <a:srgbClr val="000000"/>
                </a:solidFill>
                <a:latin typeface="Trebuchet MS"/>
              </a:rPr>
              <a:t>: Microsoft Excel 365</a:t>
            </a:r>
            <a:endParaRPr b="0" lang="en-IN" sz="1800" spc="-1" strike="noStrike">
              <a:latin typeface="Arial"/>
            </a:endParaRPr>
          </a:p>
        </p:txBody>
      </p:sp>
      <p:sp>
        <p:nvSpPr>
          <p:cNvPr id="123" name="CustomShape 4"/>
          <p:cNvSpPr/>
          <p:nvPr/>
        </p:nvSpPr>
        <p:spPr>
          <a:xfrm>
            <a:off x="616320" y="4843080"/>
            <a:ext cx="8596440" cy="420840"/>
          </a:xfrm>
          <a:prstGeom prst="rect">
            <a:avLst/>
          </a:prstGeom>
          <a:noFill/>
          <a:ln>
            <a:noFill/>
          </a:ln>
        </p:spPr>
        <p:style>
          <a:lnRef idx="0"/>
          <a:fillRef idx="0"/>
          <a:effectRef idx="0"/>
          <a:fontRef idx="minor"/>
        </p:style>
        <p:txBody>
          <a:bodyPr>
            <a:noAutofit/>
          </a:bodyPr>
          <a:p>
            <a:pPr marL="343080" indent="-342720">
              <a:lnSpc>
                <a:spcPct val="100000"/>
              </a:lnSpc>
              <a:spcBef>
                <a:spcPts val="1001"/>
              </a:spcBef>
              <a:buClr>
                <a:srgbClr val="90c226"/>
              </a:buClr>
              <a:buSzPct val="80000"/>
              <a:buFont typeface="Wingdings 3" charset="2"/>
              <a:buChar char=""/>
            </a:pPr>
            <a:r>
              <a:rPr b="1" lang="en-IN" sz="1800" spc="-1" strike="noStrike" u="sng">
                <a:solidFill>
                  <a:srgbClr val="000000"/>
                </a:solidFill>
                <a:uFillTx/>
                <a:latin typeface="Trebuchet MS"/>
              </a:rPr>
              <a:t>NOTE: ALL THE LINKS FOR CLEANED DATASET AND SOLUTIONS DATASET ARE PROVIDED BELOW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My Approach:</a:t>
            </a:r>
            <a:endParaRPr b="0" lang="en-US" sz="3600" spc="-1" strike="noStrike">
              <a:solidFill>
                <a:srgbClr val="000000"/>
              </a:solidFill>
              <a:latin typeface="Trebuchet MS"/>
            </a:endParaRPr>
          </a:p>
        </p:txBody>
      </p:sp>
      <p:sp>
        <p:nvSpPr>
          <p:cNvPr id="125" name="TextShape 2"/>
          <p:cNvSpPr txBox="1"/>
          <p:nvPr/>
        </p:nvSpPr>
        <p:spPr>
          <a:xfrm>
            <a:off x="398520" y="1476360"/>
            <a:ext cx="8901720" cy="459648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 have gone through the dataset and understood all the given columns. Then I have observed that there are a total of 28 Columns and 5043 Rows. This dataset consists of unwanted columns, Null values and Blank rows. So, I have decided to Clean this dataset thoroughly.</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404040"/>
                </a:solidFill>
                <a:latin typeface="Trebuchet MS"/>
              </a:rPr>
              <a:t>First, I have deleted the columns which have no relation to our project and don't provide any valuable insights. In the end, I only left with 9 Columns which are director’s name, duration, movie title, genre, budget, gross, IMDB rating, language and country.</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404040"/>
                </a:solidFill>
                <a:latin typeface="Trebuchet MS"/>
              </a:rPr>
              <a:t>Then, I noticed that there were many blank rows. To find them I first clicked on “Find &amp; Select” then clicked on “go to special” and selected the “blank” option. It highlighted all the blank rows. Then I clicked the shortcut “CTRL + - ” and selected the “Entire rows” option. This process deleted the entire blank rows in the dataset.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Trebuchet MS"/>
              <a:buAutoNum type="arabicPeriod"/>
            </a:pPr>
            <a:r>
              <a:rPr b="0" lang="en-US" sz="1800" spc="-1" strike="noStrike">
                <a:solidFill>
                  <a:srgbClr val="404040"/>
                </a:solidFill>
                <a:latin typeface="Trebuchet MS"/>
              </a:rPr>
              <a:t>Finally, I also deleted the duplicate rows present in the dataset. Now, I left with a total of 9 Columns and 3786 Rows.</a:t>
            </a:r>
            <a:endParaRPr b="0" lang="en-US" sz="1800" spc="-1" strike="noStrike">
              <a:solidFill>
                <a:srgbClr val="404040"/>
              </a:solidFill>
              <a:latin typeface="Trebuchet MS"/>
            </a:endParaRPr>
          </a:p>
        </p:txBody>
      </p:sp>
      <p:sp>
        <p:nvSpPr>
          <p:cNvPr id="126" name="CustomShape 3"/>
          <p:cNvSpPr/>
          <p:nvPr/>
        </p:nvSpPr>
        <p:spPr>
          <a:xfrm>
            <a:off x="314604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HANDLING</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1) Movie Genre Analysis:</a:t>
            </a:r>
            <a:endParaRPr b="0" lang="en-US" sz="3600" spc="-1" strike="noStrike">
              <a:solidFill>
                <a:srgbClr val="000000"/>
              </a:solidFill>
              <a:latin typeface="Trebuchet MS"/>
            </a:endParaRPr>
          </a:p>
        </p:txBody>
      </p:sp>
      <p:sp>
        <p:nvSpPr>
          <p:cNvPr id="128"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29" name="CustomShape 3"/>
          <p:cNvSpPr/>
          <p:nvPr/>
        </p:nvSpPr>
        <p:spPr>
          <a:xfrm>
            <a:off x="1114200" y="1457640"/>
            <a:ext cx="8163720" cy="1187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Analyze the distribution of movie genres and their impact on the IMDB score.</a:t>
            </a:r>
            <a:endParaRPr b="0" lang="en-IN" sz="1800" spc="-1" strike="noStrike">
              <a:latin typeface="Arial"/>
            </a:endParaRPr>
          </a:p>
          <a:p>
            <a:pPr>
              <a:lnSpc>
                <a:spcPct val="100000"/>
              </a:lnSpc>
            </a:pPr>
            <a:r>
              <a:rPr b="1" lang="en-IN" sz="1800" spc="-1" strike="noStrike">
                <a:solidFill>
                  <a:srgbClr val="000000"/>
                </a:solidFill>
                <a:latin typeface="Trebuchet MS"/>
              </a:rPr>
              <a:t>Task: </a:t>
            </a:r>
            <a:r>
              <a:rPr b="0" lang="en-IN" sz="1800" spc="-1" strike="noStrike">
                <a:solidFill>
                  <a:srgbClr val="000000"/>
                </a:solidFill>
                <a:latin typeface="Trebuchet MS"/>
              </a:rPr>
              <a:t>Determine the most common genres of movies in the dataset. Then, </a:t>
            </a:r>
            <a:endParaRPr b="0" lang="en-IN" sz="1800" spc="-1" strike="noStrike">
              <a:latin typeface="Arial"/>
            </a:endParaRPr>
          </a:p>
          <a:p>
            <a:pPr>
              <a:lnSpc>
                <a:spcPct val="100000"/>
              </a:lnSpc>
            </a:pPr>
            <a:r>
              <a:rPr b="0" lang="en-IN" sz="1800" spc="-1" strike="noStrike">
                <a:solidFill>
                  <a:srgbClr val="000000"/>
                </a:solidFill>
                <a:latin typeface="Trebuchet MS"/>
              </a:rPr>
              <a:t>for each genre, calculate descriptive statistics (mean, median, mode, range, </a:t>
            </a:r>
            <a:endParaRPr b="0" lang="en-IN" sz="1800" spc="-1" strike="noStrike">
              <a:latin typeface="Arial"/>
            </a:endParaRPr>
          </a:p>
          <a:p>
            <a:pPr>
              <a:lnSpc>
                <a:spcPct val="100000"/>
              </a:lnSpc>
            </a:pPr>
            <a:r>
              <a:rPr b="0" lang="en-IN" sz="1800" spc="-1" strike="noStrike">
                <a:solidFill>
                  <a:srgbClr val="000000"/>
                </a:solidFill>
                <a:latin typeface="Trebuchet MS"/>
              </a:rPr>
              <a:t>variance, standard deviation) of the IMDB scores.</a:t>
            </a:r>
            <a:endParaRPr b="0" lang="en-IN" sz="1800" spc="-1" strike="noStrike">
              <a:latin typeface="Arial"/>
            </a:endParaRPr>
          </a:p>
        </p:txBody>
      </p:sp>
      <p:sp>
        <p:nvSpPr>
          <p:cNvPr id="130" name="CustomShape 4"/>
          <p:cNvSpPr/>
          <p:nvPr/>
        </p:nvSpPr>
        <p:spPr>
          <a:xfrm>
            <a:off x="621360" y="2657880"/>
            <a:ext cx="1027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Results:</a:t>
            </a:r>
            <a:endParaRPr b="0" lang="en-IN" sz="1800" spc="-1" strike="noStrike">
              <a:latin typeface="Arial"/>
            </a:endParaRPr>
          </a:p>
        </p:txBody>
      </p:sp>
      <p:pic>
        <p:nvPicPr>
          <p:cNvPr id="131" name="Picture 2" descr=""/>
          <p:cNvPicPr/>
          <p:nvPr/>
        </p:nvPicPr>
        <p:blipFill>
          <a:blip r:embed="rId1"/>
          <a:stretch/>
        </p:blipFill>
        <p:spPr>
          <a:xfrm>
            <a:off x="756000" y="3027240"/>
            <a:ext cx="10477800" cy="34880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1) Movie Genre Analysis:</a:t>
            </a:r>
            <a:endParaRPr b="0" lang="en-US" sz="3600" spc="-1" strike="noStrike">
              <a:solidFill>
                <a:srgbClr val="000000"/>
              </a:solidFill>
              <a:latin typeface="Trebuchet MS"/>
            </a:endParaRPr>
          </a:p>
        </p:txBody>
      </p:sp>
      <p:sp>
        <p:nvSpPr>
          <p:cNvPr id="133"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34" name="CustomShape 3"/>
          <p:cNvSpPr/>
          <p:nvPr/>
        </p:nvSpPr>
        <p:spPr>
          <a:xfrm>
            <a:off x="621360" y="1457640"/>
            <a:ext cx="927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a:t>
            </a:r>
            <a:endParaRPr b="0" lang="en-IN" sz="1800" spc="-1" strike="noStrike">
              <a:latin typeface="Arial"/>
            </a:endParaRPr>
          </a:p>
        </p:txBody>
      </p:sp>
      <p:pic>
        <p:nvPicPr>
          <p:cNvPr id="135" name="Picture 2" descr=""/>
          <p:cNvPicPr/>
          <p:nvPr/>
        </p:nvPicPr>
        <p:blipFill>
          <a:blip r:embed="rId1"/>
          <a:stretch/>
        </p:blipFill>
        <p:spPr>
          <a:xfrm>
            <a:off x="616320" y="1906200"/>
            <a:ext cx="9593640" cy="3955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1) Movie Genre Analysis:</a:t>
            </a:r>
            <a:endParaRPr b="0" lang="en-US" sz="3600" spc="-1" strike="noStrike">
              <a:solidFill>
                <a:srgbClr val="000000"/>
              </a:solidFill>
              <a:latin typeface="Trebuchet MS"/>
            </a:endParaRPr>
          </a:p>
        </p:txBody>
      </p:sp>
      <p:sp>
        <p:nvSpPr>
          <p:cNvPr id="137"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38" name="CustomShape 3"/>
          <p:cNvSpPr/>
          <p:nvPr/>
        </p:nvSpPr>
        <p:spPr>
          <a:xfrm>
            <a:off x="621360" y="1457640"/>
            <a:ext cx="927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a:t>
            </a:r>
            <a:endParaRPr b="0" lang="en-IN" sz="1800" spc="-1" strike="noStrike">
              <a:latin typeface="Arial"/>
            </a:endParaRPr>
          </a:p>
        </p:txBody>
      </p:sp>
      <p:pic>
        <p:nvPicPr>
          <p:cNvPr id="139" name="Picture 8" descr=""/>
          <p:cNvPicPr/>
          <p:nvPr/>
        </p:nvPicPr>
        <p:blipFill>
          <a:blip r:embed="rId1"/>
          <a:stretch/>
        </p:blipFill>
        <p:spPr>
          <a:xfrm>
            <a:off x="616320" y="1827000"/>
            <a:ext cx="7586640" cy="4706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1) Movie Genre Analysis:</a:t>
            </a:r>
            <a:endParaRPr b="0" lang="en-US" sz="3600" spc="-1" strike="noStrike">
              <a:solidFill>
                <a:srgbClr val="000000"/>
              </a:solidFill>
              <a:latin typeface="Trebuchet MS"/>
            </a:endParaRPr>
          </a:p>
        </p:txBody>
      </p:sp>
      <p:sp>
        <p:nvSpPr>
          <p:cNvPr id="141"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42" name="CustomShape 3"/>
          <p:cNvSpPr/>
          <p:nvPr/>
        </p:nvSpPr>
        <p:spPr>
          <a:xfrm>
            <a:off x="621360" y="1457640"/>
            <a:ext cx="927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a:t>
            </a:r>
            <a:endParaRPr b="0" lang="en-IN" sz="1800" spc="-1" strike="noStrike">
              <a:latin typeface="Arial"/>
            </a:endParaRPr>
          </a:p>
        </p:txBody>
      </p:sp>
      <p:pic>
        <p:nvPicPr>
          <p:cNvPr id="143" name="Picture 7" descr=""/>
          <p:cNvPicPr/>
          <p:nvPr/>
        </p:nvPicPr>
        <p:blipFill>
          <a:blip r:embed="rId1"/>
          <a:stretch/>
        </p:blipFill>
        <p:spPr>
          <a:xfrm>
            <a:off x="765360" y="1762560"/>
            <a:ext cx="7542360" cy="4722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16320" y="797400"/>
            <a:ext cx="8596440" cy="659880"/>
          </a:xfrm>
          <a:prstGeom prst="rect">
            <a:avLst/>
          </a:prstGeom>
          <a:noFill/>
          <a:ln>
            <a:noFill/>
          </a:ln>
        </p:spPr>
        <p:txBody>
          <a:bodyPr>
            <a:noAutofit/>
          </a:bodyPr>
          <a:p>
            <a:pPr>
              <a:lnSpc>
                <a:spcPct val="100000"/>
              </a:lnSpc>
            </a:pPr>
            <a:r>
              <a:rPr b="1" lang="en-US" sz="3600" spc="-1" strike="noStrike">
                <a:solidFill>
                  <a:srgbClr val="000000"/>
                </a:solidFill>
                <a:latin typeface="Trebuchet MS"/>
              </a:rPr>
              <a:t>2) Movie Duration Analysis:</a:t>
            </a:r>
            <a:endParaRPr b="0" lang="en-US" sz="3600" spc="-1" strike="noStrike">
              <a:solidFill>
                <a:srgbClr val="000000"/>
              </a:solidFill>
              <a:latin typeface="Trebuchet MS"/>
            </a:endParaRPr>
          </a:p>
        </p:txBody>
      </p:sp>
      <p:sp>
        <p:nvSpPr>
          <p:cNvPr id="145" name="CustomShape 2"/>
          <p:cNvSpPr/>
          <p:nvPr/>
        </p:nvSpPr>
        <p:spPr>
          <a:xfrm>
            <a:off x="3076560" y="118080"/>
            <a:ext cx="8596440" cy="678960"/>
          </a:xfrm>
          <a:prstGeom prst="rect">
            <a:avLst/>
          </a:prstGeom>
          <a:noFill/>
          <a:ln>
            <a:noFill/>
          </a:ln>
        </p:spPr>
        <p:style>
          <a:lnRef idx="0"/>
          <a:fillRef idx="0"/>
          <a:effectRef idx="0"/>
          <a:fontRef idx="minor"/>
        </p:style>
        <p:txBody>
          <a:bodyPr>
            <a:normAutofit/>
          </a:bodyPr>
          <a:p>
            <a:pPr>
              <a:lnSpc>
                <a:spcPct val="100000"/>
              </a:lnSpc>
            </a:pPr>
            <a:r>
              <a:rPr b="1" lang="en-IN" sz="3600" spc="-1" strike="noStrike" u="sng">
                <a:solidFill>
                  <a:srgbClr val="90c226"/>
                </a:solidFill>
                <a:uFillTx/>
                <a:latin typeface="Trebuchet MS"/>
              </a:rPr>
              <a:t>DATA  ANALYSIS</a:t>
            </a:r>
            <a:endParaRPr b="0" lang="en-IN" sz="3600" spc="-1" strike="noStrike">
              <a:latin typeface="Arial"/>
            </a:endParaRPr>
          </a:p>
        </p:txBody>
      </p:sp>
      <p:sp>
        <p:nvSpPr>
          <p:cNvPr id="146" name="CustomShape 3"/>
          <p:cNvSpPr/>
          <p:nvPr/>
        </p:nvSpPr>
        <p:spPr>
          <a:xfrm>
            <a:off x="1052640" y="1559880"/>
            <a:ext cx="82980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Trebuchet MS"/>
              </a:rPr>
              <a:t>Analyze the distribution of movie durations and its impact on the IMDB score.</a:t>
            </a:r>
            <a:endParaRPr b="0" lang="en-IN" sz="1800" spc="-1" strike="noStrike">
              <a:latin typeface="Arial"/>
            </a:endParaRPr>
          </a:p>
          <a:p>
            <a:pPr>
              <a:lnSpc>
                <a:spcPct val="100000"/>
              </a:lnSpc>
            </a:pPr>
            <a:r>
              <a:rPr b="1" lang="en-IN" sz="1800" spc="-1" strike="noStrike">
                <a:solidFill>
                  <a:srgbClr val="000000"/>
                </a:solidFill>
                <a:latin typeface="Trebuchet MS"/>
              </a:rPr>
              <a:t>Task: </a:t>
            </a:r>
            <a:r>
              <a:rPr b="0" lang="en-IN" sz="1800" spc="-1" strike="noStrike">
                <a:solidFill>
                  <a:srgbClr val="000000"/>
                </a:solidFill>
                <a:latin typeface="Trebuchet MS"/>
              </a:rPr>
              <a:t>Analyze the distribution of movie durations and identify the relationship </a:t>
            </a:r>
            <a:endParaRPr b="0" lang="en-IN" sz="1800" spc="-1" strike="noStrike">
              <a:latin typeface="Arial"/>
            </a:endParaRPr>
          </a:p>
          <a:p>
            <a:pPr>
              <a:lnSpc>
                <a:spcPct val="100000"/>
              </a:lnSpc>
            </a:pPr>
            <a:r>
              <a:rPr b="0" lang="en-IN" sz="1800" spc="-1" strike="noStrike">
                <a:solidFill>
                  <a:srgbClr val="000000"/>
                </a:solidFill>
                <a:latin typeface="Trebuchet MS"/>
              </a:rPr>
              <a:t>between movie duration and IMDB score.</a:t>
            </a:r>
            <a:endParaRPr b="0" lang="en-IN" sz="1800" spc="-1" strike="noStrike">
              <a:latin typeface="Arial"/>
            </a:endParaRPr>
          </a:p>
        </p:txBody>
      </p:sp>
      <p:sp>
        <p:nvSpPr>
          <p:cNvPr id="147" name="CustomShape 4"/>
          <p:cNvSpPr/>
          <p:nvPr/>
        </p:nvSpPr>
        <p:spPr>
          <a:xfrm>
            <a:off x="621360" y="2520720"/>
            <a:ext cx="1027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000000"/>
                </a:solidFill>
                <a:latin typeface="Trebuchet MS"/>
              </a:rPr>
              <a:t>Results:</a:t>
            </a:r>
            <a:endParaRPr b="0" lang="en-IN" sz="1800" spc="-1" strike="noStrike">
              <a:latin typeface="Arial"/>
            </a:endParaRPr>
          </a:p>
        </p:txBody>
      </p:sp>
      <p:pic>
        <p:nvPicPr>
          <p:cNvPr id="148" name="Picture 2" descr=""/>
          <p:cNvPicPr/>
          <p:nvPr/>
        </p:nvPicPr>
        <p:blipFill>
          <a:blip r:embed="rId1"/>
          <a:srcRect l="1329" t="0" r="2522" b="0"/>
          <a:stretch/>
        </p:blipFill>
        <p:spPr>
          <a:xfrm>
            <a:off x="616320" y="3026160"/>
            <a:ext cx="8960760" cy="25297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858</TotalTime>
  <Application>XLSX_Editor/6.2.8.2$Windows_x86 LibreOffice_project/</Application>
  <Words>824</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2023-07-28T17:41:33Z</dcterms:created>
  <dc:creator>Dell</dc:creator>
  <dc:description/>
  <dc:language>en-IN</dc:language>
  <cp:lastModifiedBy/>
  <dcterms:modified xsi:type="dcterms:W3CDTF">2024-04-28T10:03:00Z</dcterms:modified>
  <cp:revision>53</cp:revision>
  <dc:subject/>
  <dc:title>Data Analytics in Buying a New Phone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