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78" r:id="rId4"/>
    <p:sldId id="277" r:id="rId5"/>
    <p:sldId id="264" r:id="rId6"/>
    <p:sldId id="279" r:id="rId7"/>
    <p:sldId id="280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56"/>
            <p14:sldId id="258"/>
            <p14:sldId id="278"/>
            <p14:sldId id="277"/>
            <p14:sldId id="264"/>
            <p14:sldId id="279"/>
            <p14:sldId id="280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F2A"/>
    <a:srgbClr val="E56618"/>
    <a:srgbClr val="68696C"/>
    <a:srgbClr val="7C878E"/>
    <a:srgbClr val="E46102"/>
    <a:srgbClr val="EEEEEE"/>
    <a:srgbClr val="D9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89443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E6F198-A290-D444-B815-53F63A7DD3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696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864226C9-C3CC-FB4B-82EA-5939A745DF2C}"/>
              </a:ext>
            </a:extLst>
          </p:cNvPr>
          <p:cNvSpPr/>
          <p:nvPr/>
        </p:nvSpPr>
        <p:spPr>
          <a:xfrm>
            <a:off x="638565" y="323668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4">
            <a:extLst>
              <a:ext uri="{FF2B5EF4-FFF2-40B4-BE49-F238E27FC236}">
                <a16:creationId xmlns:a16="http://schemas.microsoft.com/office/drawing/2014/main" id="{5D90E165-E03D-E446-B230-A8A0404ADBB9}"/>
              </a:ext>
            </a:extLst>
          </p:cNvPr>
          <p:cNvSpPr/>
          <p:nvPr/>
        </p:nvSpPr>
        <p:spPr>
          <a:xfrm>
            <a:off x="-131173" y="3156362"/>
            <a:ext cx="1948476" cy="2569552"/>
          </a:xfrm>
          <a:custGeom>
            <a:avLst/>
            <a:gdLst>
              <a:gd name="connsiteX0" fmla="*/ 0 w 1948475"/>
              <a:gd name="connsiteY0" fmla="*/ 0 h 2569552"/>
              <a:gd name="connsiteX1" fmla="*/ 0 w 1948475"/>
              <a:gd name="connsiteY1" fmla="*/ 919437 h 2569552"/>
              <a:gd name="connsiteX2" fmla="*/ 868289 w 1948475"/>
              <a:gd name="connsiteY2" fmla="*/ 1276252 h 2569552"/>
              <a:gd name="connsiteX3" fmla="*/ 868289 w 1948475"/>
              <a:gd name="connsiteY3" fmla="*/ 1285994 h 2569552"/>
              <a:gd name="connsiteX4" fmla="*/ 0 w 1948475"/>
              <a:gd name="connsiteY4" fmla="*/ 1701263 h 2569552"/>
              <a:gd name="connsiteX5" fmla="*/ 0 w 1948475"/>
              <a:gd name="connsiteY5" fmla="*/ 2581730 h 2569552"/>
              <a:gd name="connsiteX6" fmla="*/ 1952129 w 1948475"/>
              <a:gd name="connsiteY6" fmla="*/ 1731708 h 2569552"/>
              <a:gd name="connsiteX7" fmla="*/ 1952129 w 1948475"/>
              <a:gd name="connsiteY7" fmla="*/ 848805 h 256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8475" h="2569552">
                <a:moveTo>
                  <a:pt x="0" y="0"/>
                </a:moveTo>
                <a:lnTo>
                  <a:pt x="0" y="919437"/>
                </a:lnTo>
                <a:lnTo>
                  <a:pt x="868289" y="1276252"/>
                </a:lnTo>
                <a:lnTo>
                  <a:pt x="868289" y="1285994"/>
                </a:lnTo>
                <a:lnTo>
                  <a:pt x="0" y="1701263"/>
                </a:lnTo>
                <a:lnTo>
                  <a:pt x="0" y="2581730"/>
                </a:lnTo>
                <a:lnTo>
                  <a:pt x="1952129" y="1731708"/>
                </a:lnTo>
                <a:lnTo>
                  <a:pt x="1952129" y="848805"/>
                </a:lnTo>
                <a:close/>
              </a:path>
            </a:pathLst>
          </a:custGeom>
          <a:solidFill>
            <a:srgbClr val="F76902"/>
          </a:solidFill>
          <a:ln w="121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6D37099A-93A9-5349-817A-3E5CC5801FA0}"/>
              </a:ext>
            </a:extLst>
          </p:cNvPr>
          <p:cNvSpPr/>
          <p:nvPr/>
        </p:nvSpPr>
        <p:spPr>
          <a:xfrm>
            <a:off x="7322158" y="3924169"/>
            <a:ext cx="465453" cy="613816"/>
          </a:xfrm>
          <a:custGeom>
            <a:avLst/>
            <a:gdLst>
              <a:gd name="connsiteX0" fmla="*/ 0 w 465452"/>
              <a:gd name="connsiteY0" fmla="*/ 0 h 613815"/>
              <a:gd name="connsiteX1" fmla="*/ 0 w 465452"/>
              <a:gd name="connsiteY1" fmla="*/ 219635 h 613815"/>
              <a:gd name="connsiteX2" fmla="*/ 207417 w 465452"/>
              <a:gd name="connsiteY2" fmla="*/ 304871 h 613815"/>
              <a:gd name="connsiteX3" fmla="*/ 207417 w 465452"/>
              <a:gd name="connsiteY3" fmla="*/ 307199 h 613815"/>
              <a:gd name="connsiteX4" fmla="*/ 0 w 465452"/>
              <a:gd name="connsiteY4" fmla="*/ 406398 h 613815"/>
              <a:gd name="connsiteX5" fmla="*/ 0 w 465452"/>
              <a:gd name="connsiteY5" fmla="*/ 616725 h 613815"/>
              <a:gd name="connsiteX6" fmla="*/ 466325 w 465452"/>
              <a:gd name="connsiteY6" fmla="*/ 413671 h 613815"/>
              <a:gd name="connsiteX7" fmla="*/ 466325 w 465452"/>
              <a:gd name="connsiteY7" fmla="*/ 202763 h 6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452" h="613815">
                <a:moveTo>
                  <a:pt x="0" y="0"/>
                </a:moveTo>
                <a:lnTo>
                  <a:pt x="0" y="219635"/>
                </a:lnTo>
                <a:lnTo>
                  <a:pt x="207417" y="304871"/>
                </a:lnTo>
                <a:lnTo>
                  <a:pt x="207417" y="307199"/>
                </a:lnTo>
                <a:lnTo>
                  <a:pt x="0" y="406398"/>
                </a:lnTo>
                <a:lnTo>
                  <a:pt x="0" y="616725"/>
                </a:lnTo>
                <a:lnTo>
                  <a:pt x="466325" y="413671"/>
                </a:lnTo>
                <a:lnTo>
                  <a:pt x="466325" y="202763"/>
                </a:lnTo>
                <a:close/>
              </a:path>
            </a:pathLst>
          </a:custGeom>
          <a:solidFill>
            <a:srgbClr val="F76902"/>
          </a:solidFill>
          <a:ln w="28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67C57C0C-0BD5-8D42-89FF-0100FE9B3B52}"/>
              </a:ext>
            </a:extLst>
          </p:cNvPr>
          <p:cNvSpPr/>
          <p:nvPr/>
        </p:nvSpPr>
        <p:spPr>
          <a:xfrm>
            <a:off x="10872628" y="4558147"/>
            <a:ext cx="839910" cy="1107632"/>
          </a:xfrm>
          <a:custGeom>
            <a:avLst/>
            <a:gdLst>
              <a:gd name="connsiteX0" fmla="*/ 0 w 839910"/>
              <a:gd name="connsiteY0" fmla="*/ 0 h 1107631"/>
              <a:gd name="connsiteX1" fmla="*/ 0 w 839910"/>
              <a:gd name="connsiteY1" fmla="*/ 396333 h 1107631"/>
              <a:gd name="connsiteX2" fmla="*/ 374285 w 839910"/>
              <a:gd name="connsiteY2" fmla="*/ 550141 h 1107631"/>
              <a:gd name="connsiteX3" fmla="*/ 374285 w 839910"/>
              <a:gd name="connsiteY3" fmla="*/ 554341 h 1107631"/>
              <a:gd name="connsiteX4" fmla="*/ 0 w 839910"/>
              <a:gd name="connsiteY4" fmla="*/ 733347 h 1107631"/>
              <a:gd name="connsiteX5" fmla="*/ 0 w 839910"/>
              <a:gd name="connsiteY5" fmla="*/ 1112881 h 1107631"/>
              <a:gd name="connsiteX6" fmla="*/ 841485 w 839910"/>
              <a:gd name="connsiteY6" fmla="*/ 746470 h 1107631"/>
              <a:gd name="connsiteX7" fmla="*/ 841485 w 839910"/>
              <a:gd name="connsiteY7" fmla="*/ 365886 h 110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910" h="1107631">
                <a:moveTo>
                  <a:pt x="0" y="0"/>
                </a:moveTo>
                <a:lnTo>
                  <a:pt x="0" y="396333"/>
                </a:lnTo>
                <a:lnTo>
                  <a:pt x="374285" y="550141"/>
                </a:lnTo>
                <a:lnTo>
                  <a:pt x="374285" y="554341"/>
                </a:lnTo>
                <a:lnTo>
                  <a:pt x="0" y="733347"/>
                </a:lnTo>
                <a:lnTo>
                  <a:pt x="0" y="1112881"/>
                </a:lnTo>
                <a:lnTo>
                  <a:pt x="841485" y="746470"/>
                </a:lnTo>
                <a:lnTo>
                  <a:pt x="841485" y="365886"/>
                </a:lnTo>
                <a:close/>
              </a:path>
            </a:pathLst>
          </a:custGeom>
          <a:solidFill>
            <a:srgbClr val="F76902"/>
          </a:solidFill>
          <a:ln w="52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979A31A2-953E-A74D-9E31-B5CB603F6E2D}"/>
              </a:ext>
            </a:extLst>
          </p:cNvPr>
          <p:cNvSpPr/>
          <p:nvPr/>
        </p:nvSpPr>
        <p:spPr>
          <a:xfrm>
            <a:off x="9722396" y="411978"/>
            <a:ext cx="2479273" cy="3269541"/>
          </a:xfrm>
          <a:custGeom>
            <a:avLst/>
            <a:gdLst>
              <a:gd name="connsiteX0" fmla="*/ 0 w 2479272"/>
              <a:gd name="connsiteY0" fmla="*/ 0 h 3269540"/>
              <a:gd name="connsiteX1" fmla="*/ 0 w 2479272"/>
              <a:gd name="connsiteY1" fmla="*/ 1169907 h 3269540"/>
              <a:gd name="connsiteX2" fmla="*/ 1104826 w 2479272"/>
              <a:gd name="connsiteY2" fmla="*/ 1623924 h 3269540"/>
              <a:gd name="connsiteX3" fmla="*/ 1104826 w 2479272"/>
              <a:gd name="connsiteY3" fmla="*/ 1636320 h 3269540"/>
              <a:gd name="connsiteX4" fmla="*/ 0 w 2479272"/>
              <a:gd name="connsiteY4" fmla="*/ 2164715 h 3269540"/>
              <a:gd name="connsiteX5" fmla="*/ 0 w 2479272"/>
              <a:gd name="connsiteY5" fmla="*/ 3285036 h 3269540"/>
              <a:gd name="connsiteX6" fmla="*/ 2483921 w 2479272"/>
              <a:gd name="connsiteY6" fmla="*/ 2203454 h 3269540"/>
              <a:gd name="connsiteX7" fmla="*/ 2483921 w 2479272"/>
              <a:gd name="connsiteY7" fmla="*/ 1080033 h 326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9272" h="3269540">
                <a:moveTo>
                  <a:pt x="0" y="0"/>
                </a:moveTo>
                <a:lnTo>
                  <a:pt x="0" y="1169907"/>
                </a:lnTo>
                <a:lnTo>
                  <a:pt x="1104826" y="1623924"/>
                </a:lnTo>
                <a:lnTo>
                  <a:pt x="1104826" y="1636320"/>
                </a:lnTo>
                <a:lnTo>
                  <a:pt x="0" y="2164715"/>
                </a:lnTo>
                <a:lnTo>
                  <a:pt x="0" y="3285036"/>
                </a:lnTo>
                <a:lnTo>
                  <a:pt x="2483921" y="2203454"/>
                </a:lnTo>
                <a:lnTo>
                  <a:pt x="2483921" y="1080033"/>
                </a:lnTo>
                <a:close/>
              </a:path>
            </a:pathLst>
          </a:custGeom>
          <a:solidFill>
            <a:srgbClr val="F76902"/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07FEF9-9E0F-A14B-92C3-3C711C5E0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5829" y="124631"/>
            <a:ext cx="694943" cy="217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CDF886-AEDB-D944-B0B0-79D3AEED0D47}"/>
              </a:ext>
            </a:extLst>
          </p:cNvPr>
          <p:cNvSpPr/>
          <p:nvPr/>
        </p:nvSpPr>
        <p:spPr>
          <a:xfrm>
            <a:off x="1524" y="9413"/>
            <a:ext cx="12188952" cy="5029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D8F713-8109-5E43-BCE4-6F8758EF1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9894" y="107199"/>
            <a:ext cx="656737" cy="328369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77530" y="4383205"/>
            <a:ext cx="7724037" cy="4767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7530" y="4894068"/>
            <a:ext cx="7724036" cy="54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1275718"/>
            <a:ext cx="10151755" cy="30733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rgbClr val="E46102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rgbClr val="E461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F4EC182-26E1-8E4C-B960-2DF3DDFB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D358B63-2CFC-D646-AC7D-C772A192A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B54E10-94DE-5C43-AE71-D50CF104105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375" y="151925"/>
            <a:ext cx="624309" cy="312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703378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823F-4E31-6346-A3FC-E4F3404C013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9973" y="306146"/>
            <a:ext cx="2218339" cy="1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lvK6DLwCz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23788-A9CA-A54E-9E8A-67A4C6CBD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Toyota Production Systems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4F96-BFDB-2F4F-965A-F780BF871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Grade 6-8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6E37-4DA9-8A45-A754-3511858EC5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3D Printing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134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3D Printing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971D-88E4-5947-8247-BD2458B32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11589952" cy="4722836"/>
          </a:xfrm>
        </p:spPr>
        <p:txBody>
          <a:bodyPr/>
          <a:lstStyle/>
          <a:p>
            <a:r>
              <a:rPr lang="en-US" dirty="0">
                <a:solidFill>
                  <a:srgbClr val="E56618"/>
                </a:solidFill>
              </a:rPr>
              <a:t>3D Printing </a:t>
            </a:r>
            <a:r>
              <a:rPr lang="en-US" dirty="0"/>
              <a:t>is about utilizing a printer that builds a part or an object from the ground up, one layer at a time. 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E56618"/>
                </a:solidFill>
              </a:rPr>
              <a:t>adds</a:t>
            </a:r>
            <a:r>
              <a:rPr lang="en-US" dirty="0"/>
              <a:t> one layer on top of another, making it an </a:t>
            </a:r>
            <a:r>
              <a:rPr lang="en-US" dirty="0">
                <a:solidFill>
                  <a:srgbClr val="EF6F2A"/>
                </a:solidFill>
              </a:rPr>
              <a:t>additive process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Think layers of a cake!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3D Printing with Kids: What You Need To Know | All3DP">
            <a:extLst>
              <a:ext uri="{FF2B5EF4-FFF2-40B4-BE49-F238E27FC236}">
                <a16:creationId xmlns:a16="http://schemas.microsoft.com/office/drawing/2014/main" id="{F9ACF6CE-E2C1-534E-A2D0-692CB384B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9240"/>
            <a:ext cx="5031810" cy="284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1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3D Printing Continued…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6971D-88E4-5947-8247-BD2458B323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11589952" cy="4722836"/>
          </a:xfrm>
        </p:spPr>
        <p:txBody>
          <a:bodyPr/>
          <a:lstStyle/>
          <a:p>
            <a:r>
              <a:rPr lang="en-US" b="0" dirty="0"/>
              <a:t>Using computer software, it can print ideas in 3 Dimensions!</a:t>
            </a:r>
          </a:p>
          <a:p>
            <a:r>
              <a:rPr lang="en-US" b="0" dirty="0"/>
              <a:t>Can make very detailed designs… it brings ideas to life!</a:t>
            </a:r>
          </a:p>
          <a:p>
            <a:r>
              <a:rPr lang="en-US" b="0" dirty="0"/>
              <a:t>Here are some fun examples of the many things you can build!</a:t>
            </a:r>
          </a:p>
          <a:p>
            <a:pPr lvl="1"/>
            <a:r>
              <a:rPr lang="en-US" dirty="0"/>
              <a:t>Your own Finding Dory figurine</a:t>
            </a:r>
          </a:p>
          <a:p>
            <a:pPr lvl="1"/>
            <a:r>
              <a:rPr lang="en-US" b="0" dirty="0"/>
              <a:t>Robot</a:t>
            </a:r>
          </a:p>
          <a:p>
            <a:pPr lvl="1"/>
            <a:r>
              <a:rPr lang="en-US" dirty="0"/>
              <a:t>Pineapple Slinky 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20 Awesome 3D Printed Toys You Can Make Right NOW | stlMotherhood">
            <a:extLst>
              <a:ext uri="{FF2B5EF4-FFF2-40B4-BE49-F238E27FC236}">
                <a16:creationId xmlns:a16="http://schemas.microsoft.com/office/drawing/2014/main" id="{FC84A1D4-638C-804C-B0BE-84C077DF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45" y="4129232"/>
            <a:ext cx="1771532" cy="24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REbot Introduces Kids to Robotics Using 3D Printed Parts | LinuxInsider">
            <a:extLst>
              <a:ext uri="{FF2B5EF4-FFF2-40B4-BE49-F238E27FC236}">
                <a16:creationId xmlns:a16="http://schemas.microsoft.com/office/drawing/2014/main" id="{57A568DC-3D0D-E046-9BC8-A10E16DE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78" y="4768996"/>
            <a:ext cx="3008001" cy="16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3D printing for kids: Top 11 fun and useful files to 3D Print for your  Toddler">
            <a:extLst>
              <a:ext uri="{FF2B5EF4-FFF2-40B4-BE49-F238E27FC236}">
                <a16:creationId xmlns:a16="http://schemas.microsoft.com/office/drawing/2014/main" id="{0B526539-B9B0-EB4E-87E5-13A99FE9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42" y="3697748"/>
            <a:ext cx="1541929" cy="15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1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FE53-A61C-074A-B6DC-B9B4D0418B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3D Printer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9A668-211E-3746-AD62-B4B2BE6D13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2085" y="1744225"/>
            <a:ext cx="7715468" cy="4737257"/>
          </a:xfrm>
        </p:spPr>
        <p:txBody>
          <a:bodyPr/>
          <a:lstStyle/>
          <a:p>
            <a:r>
              <a:rPr lang="en-US" dirty="0"/>
              <a:t>To understand 3D Printing and how it works, first we need to learn about the 3D Printer!</a:t>
            </a:r>
          </a:p>
          <a:p>
            <a:pPr lvl="1"/>
            <a:r>
              <a:rPr lang="en-US" b="0" dirty="0"/>
              <a:t>3D Printers come in all different shapes and sizes. </a:t>
            </a:r>
          </a:p>
          <a:p>
            <a:pPr lvl="1"/>
            <a:r>
              <a:rPr lang="en-US" b="0" dirty="0"/>
              <a:t>Each 3D Printer has the same parts that make it work properly.</a:t>
            </a:r>
          </a:p>
          <a:p>
            <a:pPr lvl="1"/>
            <a:r>
              <a:rPr lang="en-US" b="0" dirty="0"/>
              <a:t>The next slides will teach us the important parts of a 3D printer!</a:t>
            </a:r>
          </a:p>
        </p:txBody>
      </p:sp>
      <p:pic>
        <p:nvPicPr>
          <p:cNvPr id="2052" name="Picture 4" descr="The Best 3D Printers For Kids">
            <a:extLst>
              <a:ext uri="{FF2B5EF4-FFF2-40B4-BE49-F238E27FC236}">
                <a16:creationId xmlns:a16="http://schemas.microsoft.com/office/drawing/2014/main" id="{A05BA51D-AC1F-3C49-8C83-55D7BDB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02" y="853905"/>
            <a:ext cx="2227822" cy="25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Best 3D Printers For Kids">
            <a:extLst>
              <a:ext uri="{FF2B5EF4-FFF2-40B4-BE49-F238E27FC236}">
                <a16:creationId xmlns:a16="http://schemas.microsoft.com/office/drawing/2014/main" id="{A9B54E0D-B4B4-724B-A13D-98000424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1" y="3240740"/>
            <a:ext cx="3106271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38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1024" y="786503"/>
            <a:ext cx="11589952" cy="696384"/>
          </a:xfrm>
        </p:spPr>
        <p:txBody>
          <a:bodyPr/>
          <a:lstStyle/>
          <a:p>
            <a:r>
              <a:rPr lang="en-US" dirty="0"/>
              <a:t>Parts of a 3D Printer!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ED56B-6AD0-0946-A35F-44A5E924A584}"/>
              </a:ext>
            </a:extLst>
          </p:cNvPr>
          <p:cNvSpPr txBox="1"/>
          <p:nvPr/>
        </p:nvSpPr>
        <p:spPr>
          <a:xfrm>
            <a:off x="295609" y="1493726"/>
            <a:ext cx="4652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Unit  - </a:t>
            </a:r>
            <a:r>
              <a:rPr lang="en-US" dirty="0"/>
              <a:t>shows the functions such as time to print and fill rate.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C4B6E-A172-644E-B251-3386E9E0732A}"/>
              </a:ext>
            </a:extLst>
          </p:cNvPr>
          <p:cNvSpPr txBox="1"/>
          <p:nvPr/>
        </p:nvSpPr>
        <p:spPr>
          <a:xfrm>
            <a:off x="254340" y="2929115"/>
            <a:ext cx="4154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Extruder – </a:t>
            </a:r>
            <a:r>
              <a:rPr lang="en-US" dirty="0"/>
              <a:t>heats up the material so it is soft and sticky and pushes it out a nozzle to create the part.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9409BD-392C-5144-8B61-280FBAB264D6}"/>
              </a:ext>
            </a:extLst>
          </p:cNvPr>
          <p:cNvSpPr txBox="1"/>
          <p:nvPr/>
        </p:nvSpPr>
        <p:spPr>
          <a:xfrm>
            <a:off x="254340" y="4871168"/>
            <a:ext cx="4531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Filament – </a:t>
            </a:r>
            <a:r>
              <a:rPr lang="en-US" dirty="0"/>
              <a:t>is the material that is used to create the part. Usually, the part is made from different kinds of plastic, either PLA, Carbon Fiber or Nylon</a:t>
            </a:r>
          </a:p>
        </p:txBody>
      </p:sp>
      <p:pic>
        <p:nvPicPr>
          <p:cNvPr id="1026" name="Picture 2" descr="Main Parts Of FDM 3D Printers">
            <a:extLst>
              <a:ext uri="{FF2B5EF4-FFF2-40B4-BE49-F238E27FC236}">
                <a16:creationId xmlns:a16="http://schemas.microsoft.com/office/drawing/2014/main" id="{03AF4025-10CA-5B4C-9AB4-A174F5D3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47" y="1546010"/>
            <a:ext cx="6895013" cy="433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6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0076-164D-EC43-86A4-0DFA455CD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1024" y="786503"/>
            <a:ext cx="11589952" cy="696384"/>
          </a:xfrm>
        </p:spPr>
        <p:txBody>
          <a:bodyPr/>
          <a:lstStyle/>
          <a:p>
            <a:r>
              <a:rPr lang="en-US" dirty="0"/>
              <a:t>Parts of a 3D Printer!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ED56B-6AD0-0946-A35F-44A5E924A584}"/>
              </a:ext>
            </a:extLst>
          </p:cNvPr>
          <p:cNvSpPr txBox="1"/>
          <p:nvPr/>
        </p:nvSpPr>
        <p:spPr>
          <a:xfrm>
            <a:off x="295609" y="1493726"/>
            <a:ext cx="4652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Hot End  </a:t>
            </a:r>
            <a:r>
              <a:rPr lang="en-US" dirty="0"/>
              <a:t>- Tip of the extruder where hot material comes out.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EC4B6E-A172-644E-B251-3386E9E0732A}"/>
              </a:ext>
            </a:extLst>
          </p:cNvPr>
          <p:cNvSpPr txBox="1"/>
          <p:nvPr/>
        </p:nvSpPr>
        <p:spPr>
          <a:xfrm>
            <a:off x="295609" y="2598003"/>
            <a:ext cx="4154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Print Bed – </a:t>
            </a:r>
            <a:r>
              <a:rPr lang="en-US" dirty="0"/>
              <a:t>base in which the part is built upon.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9409BD-392C-5144-8B61-280FBAB264D6}"/>
              </a:ext>
            </a:extLst>
          </p:cNvPr>
          <p:cNvSpPr txBox="1"/>
          <p:nvPr/>
        </p:nvSpPr>
        <p:spPr>
          <a:xfrm>
            <a:off x="254340" y="3702280"/>
            <a:ext cx="453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Build Volume– </a:t>
            </a:r>
            <a:r>
              <a:rPr lang="en-US" dirty="0"/>
              <a:t>the three-dimensional space in which the part can be created.</a:t>
            </a:r>
          </a:p>
        </p:txBody>
      </p:sp>
      <p:pic>
        <p:nvPicPr>
          <p:cNvPr id="1026" name="Picture 2" descr="Main Parts Of FDM 3D Printers">
            <a:extLst>
              <a:ext uri="{FF2B5EF4-FFF2-40B4-BE49-F238E27FC236}">
                <a16:creationId xmlns:a16="http://schemas.microsoft.com/office/drawing/2014/main" id="{03AF4025-10CA-5B4C-9AB4-A174F5D3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647" y="1546010"/>
            <a:ext cx="6895013" cy="433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525B7-3281-F342-8F65-0543F8D9AC0B}"/>
              </a:ext>
            </a:extLst>
          </p:cNvPr>
          <p:cNvSpPr txBox="1"/>
          <p:nvPr/>
        </p:nvSpPr>
        <p:spPr>
          <a:xfrm>
            <a:off x="254340" y="5175889"/>
            <a:ext cx="4154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Cooling Fan – </a:t>
            </a:r>
            <a:r>
              <a:rPr lang="en-US" dirty="0"/>
              <a:t>Fan near the extruder that cools the material as it comes out of the hot end.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389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2D5A-89EE-BB40-B092-EC65B152C6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Video – How 3D Printers Work!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0B0D0-AAFF-2246-864D-60C68655E8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Video: How 3D Printers Work with </a:t>
            </a:r>
            <a:r>
              <a:rPr lang="en-US" dirty="0" err="1"/>
              <a:t>Kamri</a:t>
            </a:r>
            <a:r>
              <a:rPr lang="en-US" dirty="0"/>
              <a:t> Noel</a:t>
            </a:r>
          </a:p>
          <a:p>
            <a:pPr lvl="1"/>
            <a:r>
              <a:rPr lang="en-US" dirty="0"/>
              <a:t>This video from National Geographic Kids is a great introduction to 3D Printing and how 3D printers’ work. </a:t>
            </a:r>
          </a:p>
          <a:p>
            <a:pPr lvl="1"/>
            <a:r>
              <a:rPr lang="en-US" dirty="0"/>
              <a:t>Watch the video to understand the process!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 to Video: </a:t>
            </a:r>
            <a:r>
              <a:rPr lang="en-US" dirty="0">
                <a:hlinkClick r:id="rId2"/>
              </a:rPr>
              <a:t>How 3D Printers Work with </a:t>
            </a:r>
            <a:r>
              <a:rPr lang="en-US" dirty="0" err="1">
                <a:hlinkClick r:id="rId2"/>
              </a:rPr>
              <a:t>Kamri</a:t>
            </a:r>
            <a:r>
              <a:rPr lang="en-US" dirty="0">
                <a:hlinkClick r:id="rId2"/>
              </a:rPr>
              <a:t> Noel</a:t>
            </a:r>
            <a:endParaRPr lang="en-US" dirty="0"/>
          </a:p>
          <a:p>
            <a:pPr marL="3047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6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D211-4B2B-DD4E-A0AF-82294C3B2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5AC211-CD68-A04A-B19C-593D4FA372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63" y="1654836"/>
            <a:ext cx="6307904" cy="4954750"/>
          </a:xfrm>
        </p:spPr>
        <p:txBody>
          <a:bodyPr/>
          <a:lstStyle/>
          <a:p>
            <a:pPr marL="0" indent="0">
              <a:buNone/>
            </a:pPr>
            <a:endParaRPr lang="en-US" sz="1867" dirty="0">
              <a:solidFill>
                <a:srgbClr val="E56618"/>
              </a:solidFill>
            </a:endParaRPr>
          </a:p>
          <a:p>
            <a:r>
              <a:rPr lang="en-US" sz="2800" dirty="0">
                <a:solidFill>
                  <a:srgbClr val="E56618"/>
                </a:solidFill>
              </a:rPr>
              <a:t>Labelling the Parts of a 3D Printer</a:t>
            </a:r>
          </a:p>
          <a:p>
            <a:pPr lvl="1"/>
            <a:r>
              <a:rPr lang="en-US" sz="2400" dirty="0"/>
              <a:t>Let us use what we learned to fill in the different parts of a 3D Printer, so we are familiar with how the printer works!</a:t>
            </a:r>
          </a:p>
          <a:p>
            <a:pPr lvl="1"/>
            <a:r>
              <a:rPr lang="en-US" sz="2400" dirty="0"/>
              <a:t>Label the parts of the 3D printer given the parts in the word bank. </a:t>
            </a:r>
          </a:p>
        </p:txBody>
      </p:sp>
      <p:pic>
        <p:nvPicPr>
          <p:cNvPr id="1026" name="Picture 2" descr="Creality Ender 3 3D Printer sale | Best Budget 3D Printers – Creality3D  Store® Official Store for Creality 3D Printers and Accessories">
            <a:extLst>
              <a:ext uri="{FF2B5EF4-FFF2-40B4-BE49-F238E27FC236}">
                <a16:creationId xmlns:a16="http://schemas.microsoft.com/office/drawing/2014/main" id="{0316F6A3-A347-1C44-9C55-46106A63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114" y="1490133"/>
            <a:ext cx="3837991" cy="44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2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244AD-5CB2-144C-B74F-2B32D64514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93BC1-A71B-024F-81E8-48817C7C5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You can take your designs and make anything with a 3D printer! Now that we know how a 3D printer works and the parts of the printer, we can see the applications and different types of printers there are!</a:t>
            </a:r>
            <a:endParaRPr lang="en-US" sz="2400" dirty="0"/>
          </a:p>
        </p:txBody>
      </p:sp>
      <p:pic>
        <p:nvPicPr>
          <p:cNvPr id="3074" name="Picture 2" descr="School kids. Vector clip art ... | Stock vector | Colourbox">
            <a:extLst>
              <a:ext uri="{FF2B5EF4-FFF2-40B4-BE49-F238E27FC236}">
                <a16:creationId xmlns:a16="http://schemas.microsoft.com/office/drawing/2014/main" id="{5C99CC1B-6019-094A-B28F-ADE3CB00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20" y="3877170"/>
            <a:ext cx="3663915" cy="28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82017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E36102"/>
      </a:dk2>
      <a:lt2>
        <a:srgbClr val="EEEEEE"/>
      </a:lt2>
      <a:accent1>
        <a:srgbClr val="83BD00"/>
      </a:accent1>
      <a:accent2>
        <a:srgbClr val="C3D600"/>
      </a:accent2>
      <a:accent3>
        <a:srgbClr val="009CBD"/>
      </a:accent3>
      <a:accent4>
        <a:srgbClr val="7D55C7"/>
      </a:accent4>
      <a:accent5>
        <a:srgbClr val="DA281C"/>
      </a:accent5>
      <a:accent6>
        <a:srgbClr val="F6BE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IT PPT template 4" id="{78D9C2E5-FD18-AC4F-A712-8A140E8FE595}" vid="{289A2507-138B-444C-A244-4B0961E48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RIT PPT template 4</Template>
  <TotalTime>188</TotalTime>
  <Words>455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Levitt</dc:creator>
  <cp:lastModifiedBy>Claire Candelori</cp:lastModifiedBy>
  <cp:revision>20</cp:revision>
  <cp:lastPrinted>2018-04-25T02:50:23Z</cp:lastPrinted>
  <dcterms:created xsi:type="dcterms:W3CDTF">2020-05-07T17:34:33Z</dcterms:created>
  <dcterms:modified xsi:type="dcterms:W3CDTF">2021-03-27T15:04:19Z</dcterms:modified>
</cp:coreProperties>
</file>