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1ea4d66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1ea4d66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1ea4d66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1ea4d66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41ea4d66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1ea4d66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41ea4d66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41ea4d66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41ea4d66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41ea4d66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41ea4d66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41ea4d66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41ea4d6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41ea4d6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41ea4d6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41ea4d6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41ea4d6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41ea4d6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41ea4d66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1ea4d66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41ea4d66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41ea4d66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41ea4d66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41ea4d66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41ea4d66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1ea4d66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1ea4d66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1ea4d66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TensorRT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parser? </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It is a compiler that breaks data (your model) into smaller elements for easy translation into another format. </a:t>
            </a:r>
            <a:endParaRPr sz="1900">
              <a:solidFill>
                <a:srgbClr val="FFFFFF"/>
              </a:solidFill>
            </a:endParaRPr>
          </a:p>
          <a:p>
            <a:pPr indent="0" lvl="0" marL="0" rtl="0" algn="l">
              <a:spcBef>
                <a:spcPts val="1600"/>
              </a:spcBef>
              <a:spcAft>
                <a:spcPts val="1600"/>
              </a:spcAft>
              <a:buNone/>
            </a:pPr>
            <a:r>
              <a:t/>
            </a:r>
            <a:endParaRPr sz="19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TensorRT works</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Phase 1: Network definition: TensorRT takes the network from parser. </a:t>
            </a:r>
            <a:endParaRPr>
              <a:solidFill>
                <a:srgbClr val="FFFFFF"/>
              </a:solidFill>
            </a:endParaRPr>
          </a:p>
          <a:p>
            <a:pPr indent="0" lvl="0" marL="0" rtl="0" algn="l">
              <a:spcBef>
                <a:spcPts val="1600"/>
              </a:spcBef>
              <a:spcAft>
                <a:spcPts val="0"/>
              </a:spcAft>
              <a:buNone/>
            </a:pPr>
            <a:r>
              <a:rPr lang="en">
                <a:solidFill>
                  <a:srgbClr val="FFFFFF"/>
                </a:solidFill>
              </a:rPr>
              <a:t>Phase 2: Build phase: A inference engine is generated. </a:t>
            </a:r>
            <a:endParaRPr>
              <a:solidFill>
                <a:srgbClr val="FFFFFF"/>
              </a:solidFill>
            </a:endParaRPr>
          </a:p>
          <a:p>
            <a:pPr indent="0" lvl="0" marL="0" rtl="0" algn="l">
              <a:spcBef>
                <a:spcPts val="1600"/>
              </a:spcBef>
              <a:spcAft>
                <a:spcPts val="1600"/>
              </a:spcAft>
              <a:buNone/>
            </a:pPr>
            <a:r>
              <a:rPr lang="en">
                <a:solidFill>
                  <a:srgbClr val="FFFFFF"/>
                </a:solidFill>
              </a:rPr>
              <a:t>Phase 3: Execution phase: To run the inference engine.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From parser to TensorRT</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ONNX - Open Neural Network Exchange.</a:t>
            </a:r>
            <a:endParaRPr>
              <a:solidFill>
                <a:srgbClr val="FFFFFF"/>
              </a:solidFill>
            </a:endParaRPr>
          </a:p>
          <a:p>
            <a:pPr indent="0" lvl="0" marL="0" rtl="0" algn="ctr">
              <a:spcBef>
                <a:spcPts val="1600"/>
              </a:spcBef>
              <a:spcAft>
                <a:spcPts val="1600"/>
              </a:spcAft>
              <a:buNone/>
            </a:pPr>
            <a:r>
              <a:rPr lang="en">
                <a:solidFill>
                  <a:srgbClr val="FFFFFF"/>
                </a:solidFill>
              </a:rPr>
              <a:t>PyTorch model → ONNX model → TensorRT</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Build phase</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Dur</a:t>
            </a:r>
            <a:r>
              <a:rPr lang="en" sz="2000">
                <a:solidFill>
                  <a:srgbClr val="FFFFFF"/>
                </a:solidFill>
              </a:rPr>
              <a:t>ing build phase, following optimizations are performed on the layer graph: </a:t>
            </a:r>
            <a:endParaRPr sz="20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Elimination of layers whose outputs are not used. </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Elimination of operations which are equivalent to no-operation.</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The fusion of convolution, bias and activation function operations. </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Aggregation of other operations which share similar parameters and same source tensor. </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Modifies the precision of parameters if specified.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build phase takes a specific amount of time. Therefore, we build the engine once and then serialize it as a plan file for future use cases. </a:t>
            </a:r>
            <a:endParaRPr sz="16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Execution phase</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The inference engine is executed with actual inputs to the model.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t>
            </a:r>
            <a:endParaRPr/>
          </a:p>
        </p:txBody>
      </p:sp>
      <p:sp>
        <p:nvSpPr>
          <p:cNvPr id="135" name="Google Shape;135;p2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The application usually makes use of a plan file. To initialize the inference engine, the application will first deserialize the model from the plan file into an inference engine.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train deep learning models?</a:t>
            </a:r>
            <a:endParaRPr/>
          </a:p>
        </p:txBody>
      </p:sp>
      <p:sp>
        <p:nvSpPr>
          <p:cNvPr id="60" name="Google Shape;60;p14"/>
          <p:cNvSpPr txBox="1"/>
          <p:nvPr>
            <p:ph idx="1" type="body"/>
          </p:nvPr>
        </p:nvSpPr>
        <p:spPr>
          <a:xfrm>
            <a:off x="311700" y="1152475"/>
            <a:ext cx="8520600" cy="387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Training requires a lot of data and high computational requirements.</a:t>
            </a:r>
            <a:endParaRPr>
              <a:solidFill>
                <a:srgbClr val="FFFFFF"/>
              </a:solidFill>
            </a:endParaRPr>
          </a:p>
          <a:p>
            <a:pPr indent="0" lvl="0" marL="457200" rtl="0" algn="l">
              <a:spcBef>
                <a:spcPts val="1600"/>
              </a:spcBef>
              <a:spcAft>
                <a:spcPts val="0"/>
              </a:spcAft>
              <a:buNone/>
            </a:pPr>
            <a:r>
              <a:rPr lang="en">
                <a:solidFill>
                  <a:srgbClr val="FFFFFF"/>
                </a:solidFill>
              </a:rPr>
              <a:t>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The end goal is to deploy our trained models to perform inference on unseen data.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During the inference session, </a:t>
            </a:r>
            <a:endParaRPr>
              <a:solidFill>
                <a:srgbClr val="FFFFFF"/>
              </a:solidFill>
            </a:endParaRPr>
          </a:p>
          <a:p>
            <a:pPr indent="-342900" lvl="2" marL="1371600" rtl="0" algn="l">
              <a:spcBef>
                <a:spcPts val="0"/>
              </a:spcBef>
              <a:spcAft>
                <a:spcPts val="0"/>
              </a:spcAft>
              <a:buClr>
                <a:srgbClr val="FFFFFF"/>
              </a:buClr>
              <a:buSzPts val="1800"/>
              <a:buChar char="■"/>
            </a:pPr>
            <a:r>
              <a:rPr lang="en" sz="1800">
                <a:solidFill>
                  <a:srgbClr val="FFFFFF"/>
                </a:solidFill>
              </a:rPr>
              <a:t>We expect the model to give us results quickly. </a:t>
            </a:r>
            <a:endParaRPr sz="1800">
              <a:solidFill>
                <a:srgbClr val="FFFFFF"/>
              </a:solidFill>
            </a:endParaRPr>
          </a:p>
          <a:p>
            <a:pPr indent="-342900" lvl="2" marL="1371600" rtl="0" algn="l">
              <a:spcBef>
                <a:spcPts val="0"/>
              </a:spcBef>
              <a:spcAft>
                <a:spcPts val="0"/>
              </a:spcAft>
              <a:buClr>
                <a:srgbClr val="FFFFFF"/>
              </a:buClr>
              <a:buSzPts val="1800"/>
              <a:buChar char="■"/>
            </a:pPr>
            <a:r>
              <a:rPr lang="en" sz="1800">
                <a:solidFill>
                  <a:srgbClr val="FFFFFF"/>
                </a:solidFill>
              </a:rPr>
              <a:t>We do not want our model to burden us with high computational requirements. Why?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TensorRT?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TensorRT is a C++ library that is designed to facilitate high performance inference on GPUs.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It creates a light-weight runtime engine to deploy to the production environment usually by taking trained deep learning models irrespective of the frameworks and optimizing them.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028700" y="771525"/>
            <a:ext cx="7086600" cy="360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AutoNum type="arabicPeriod"/>
            </a:pPr>
            <a:r>
              <a:rPr lang="en" sz="1700">
                <a:solidFill>
                  <a:srgbClr val="FFFFFF"/>
                </a:solidFill>
              </a:rPr>
              <a:t>Use the framework used for training itself to perform inference. </a:t>
            </a:r>
            <a:endParaRPr sz="1700">
              <a:solidFill>
                <a:srgbClr val="FFFFFF"/>
              </a:solidFill>
            </a:endParaRPr>
          </a:p>
          <a:p>
            <a:pPr indent="-336550" lvl="2" marL="1371600" rtl="0" algn="l">
              <a:spcBef>
                <a:spcPts val="0"/>
              </a:spcBef>
              <a:spcAft>
                <a:spcPts val="0"/>
              </a:spcAft>
              <a:buClr>
                <a:srgbClr val="FFFFFF"/>
              </a:buClr>
              <a:buSzPts val="1700"/>
              <a:buAutoNum type="romanLcPeriod"/>
            </a:pPr>
            <a:r>
              <a:rPr lang="en" sz="1700">
                <a:solidFill>
                  <a:srgbClr val="FFFFFF"/>
                </a:solidFill>
              </a:rPr>
              <a:t>Lower performance on a given GPU.</a:t>
            </a:r>
            <a:endParaRPr sz="1700">
              <a:solidFill>
                <a:srgbClr val="FFFFFF"/>
              </a:solidFill>
            </a:endParaRPr>
          </a:p>
          <a:p>
            <a:pPr indent="-336550" lvl="2" marL="1371600" rtl="0" algn="l">
              <a:spcBef>
                <a:spcPts val="0"/>
              </a:spcBef>
              <a:spcAft>
                <a:spcPts val="0"/>
              </a:spcAft>
              <a:buClr>
                <a:srgbClr val="FFFFFF"/>
              </a:buClr>
              <a:buSzPts val="1700"/>
              <a:buAutoNum type="romanLcPeriod"/>
            </a:pPr>
            <a:r>
              <a:rPr lang="en" sz="1700">
                <a:solidFill>
                  <a:srgbClr val="FFFFFF"/>
                </a:solidFill>
              </a:rPr>
              <a:t>Optimizations that we do during training focus majorly on efficient training.</a:t>
            </a:r>
            <a:endParaRPr sz="1700">
              <a:solidFill>
                <a:srgbClr val="FFFFFF"/>
              </a:solidFill>
            </a:endParaRPr>
          </a:p>
          <a:p>
            <a:pPr indent="0" lvl="0" marL="1371600" rtl="0" algn="l">
              <a:spcBef>
                <a:spcPts val="1600"/>
              </a:spcBef>
              <a:spcAft>
                <a:spcPts val="0"/>
              </a:spcAft>
              <a:buNone/>
            </a:pPr>
            <a:r>
              <a:t/>
            </a:r>
            <a:endParaRPr sz="1700">
              <a:solidFill>
                <a:srgbClr val="FFFFFF"/>
              </a:solidFill>
            </a:endParaRPr>
          </a:p>
          <a:p>
            <a:pPr indent="-336550" lvl="0" marL="457200" rtl="0" algn="l">
              <a:spcBef>
                <a:spcPts val="1600"/>
              </a:spcBef>
              <a:spcAft>
                <a:spcPts val="0"/>
              </a:spcAft>
              <a:buClr>
                <a:srgbClr val="FFFFFF"/>
              </a:buClr>
              <a:buSzPts val="1700"/>
              <a:buAutoNum type="arabicPeriod"/>
            </a:pPr>
            <a:r>
              <a:rPr lang="en" sz="1700">
                <a:solidFill>
                  <a:srgbClr val="FFFFFF"/>
                </a:solidFill>
              </a:rPr>
              <a:t>Develop an application using low-level libraries and math operation. </a:t>
            </a:r>
            <a:endParaRPr sz="1700">
              <a:solidFill>
                <a:srgbClr val="FFFFFF"/>
              </a:solidFill>
            </a:endParaRPr>
          </a:p>
          <a:p>
            <a:pPr indent="-336550" lvl="2" marL="1371600" rtl="0" algn="l">
              <a:spcBef>
                <a:spcPts val="0"/>
              </a:spcBef>
              <a:spcAft>
                <a:spcPts val="0"/>
              </a:spcAft>
              <a:buClr>
                <a:srgbClr val="FFFFFF"/>
              </a:buClr>
              <a:buSzPts val="1700"/>
              <a:buAutoNum type="romanLcPeriod"/>
            </a:pPr>
            <a:r>
              <a:rPr lang="en" sz="1700">
                <a:solidFill>
                  <a:srgbClr val="FFFFFF"/>
                </a:solidFill>
              </a:rPr>
              <a:t>This task is very tedious. </a:t>
            </a:r>
            <a:endParaRPr sz="1700">
              <a:solidFill>
                <a:srgbClr val="FFFFFF"/>
              </a:solidFill>
            </a:endParaRPr>
          </a:p>
          <a:p>
            <a:pPr indent="-336550" lvl="2" marL="1371600" rtl="0" algn="l">
              <a:spcBef>
                <a:spcPts val="0"/>
              </a:spcBef>
              <a:spcAft>
                <a:spcPts val="0"/>
              </a:spcAft>
              <a:buClr>
                <a:srgbClr val="FFFFFF"/>
              </a:buClr>
              <a:buSzPts val="1700"/>
              <a:buAutoNum type="romanLcPeriod"/>
            </a:pPr>
            <a:r>
              <a:rPr lang="en" sz="1700">
                <a:solidFill>
                  <a:srgbClr val="FFFFFF"/>
                </a:solidFill>
              </a:rPr>
              <a:t>Optimizations that work on one GPU may not work the same way on a different type of GPU. </a:t>
            </a:r>
            <a:endParaRPr sz="1700">
              <a:solidFill>
                <a:srgbClr val="FFFFFF"/>
              </a:solidFill>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TensorRT</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TensorRT enables the trained neural network to be compressed, optimised and deployed as a runtime engine without the overhead of a framework.</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TensorRT optimizes the network by combining layers and optimizing kernel selection for improved latency, throughput, power efficiency and memory consumption. If specified, it also optimizes the network to run in lower-precision which reduces memory requirements further. </a:t>
            </a:r>
            <a:endParaRPr>
              <a:solidFill>
                <a:srgbClr val="FFFFFF"/>
              </a:solidFill>
            </a:endParaRPr>
          </a:p>
          <a:p>
            <a:pPr indent="0" lvl="0" marL="457200" rtl="0" algn="l">
              <a:spcBef>
                <a:spcPts val="1600"/>
              </a:spcBef>
              <a:spcAft>
                <a:spcPts val="1600"/>
              </a:spcAft>
              <a:buNone/>
            </a:pPr>
            <a:r>
              <a:rPr lang="en">
                <a:solidFill>
                  <a:srgbClr val="FFFFFF"/>
                </a:solidFill>
              </a:rPr>
              <a:t>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88125" y="876375"/>
            <a:ext cx="8839201" cy="3390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in solving a problem with DL</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Stage 1: Data acquisition, pre-processing and training the model.</a:t>
            </a:r>
            <a:endParaRPr b="1">
              <a:solidFill>
                <a:srgbClr val="FFFFFF"/>
              </a:solidFill>
            </a:endParaRPr>
          </a:p>
          <a:p>
            <a:pPr indent="0" lvl="0" marL="0" rtl="0" algn="l">
              <a:spcBef>
                <a:spcPts val="1600"/>
              </a:spcBef>
              <a:spcAft>
                <a:spcPts val="0"/>
              </a:spcAft>
              <a:buNone/>
            </a:pPr>
            <a:r>
              <a:rPr b="1" lang="en">
                <a:solidFill>
                  <a:srgbClr val="FFFFFF"/>
                </a:solidFill>
              </a:rPr>
              <a:t>Stage 2: Developing a deployable solution.</a:t>
            </a:r>
            <a:endParaRPr b="1">
              <a:solidFill>
                <a:srgbClr val="FFFFFF"/>
              </a:solidFill>
            </a:endParaRPr>
          </a:p>
          <a:p>
            <a:pPr indent="0" lvl="0" marL="0" rtl="0" algn="l">
              <a:spcBef>
                <a:spcPts val="1600"/>
              </a:spcBef>
              <a:spcAft>
                <a:spcPts val="1600"/>
              </a:spcAft>
              <a:buNone/>
            </a:pPr>
            <a:r>
              <a:rPr b="1" lang="en">
                <a:solidFill>
                  <a:srgbClr val="FFFFFF"/>
                </a:solidFill>
              </a:rPr>
              <a:t>Stage 3: Deploying the solution.  </a:t>
            </a:r>
            <a:r>
              <a:rPr b="1" lang="en"/>
              <a:t>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263075"/>
            <a:ext cx="8520600" cy="468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By the end of stage 1, we’ll have a trained architecture.In stage 2, we develop the inference solution.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TensorRT takes the saved model and builds an inference engine. There are multiple ways to do this depending on the framework used for training.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In general, we need to take the save model and parse it from its saved format into TensorRT using various parsers like ONNX parser, UFF parser or Caffe parser, etc.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