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95" r:id="rId4"/>
    <p:sldId id="312" r:id="rId5"/>
    <p:sldId id="313" r:id="rId6"/>
    <p:sldId id="311" r:id="rId7"/>
    <p:sldId id="314" r:id="rId8"/>
    <p:sldId id="316" r:id="rId9"/>
    <p:sldId id="315" r:id="rId10"/>
    <p:sldId id="317" r:id="rId11"/>
    <p:sldId id="318" r:id="rId12"/>
    <p:sldId id="319" r:id="rId13"/>
    <p:sldId id="321" r:id="rId14"/>
    <p:sldId id="322" r:id="rId15"/>
    <p:sldId id="320" r:id="rId16"/>
    <p:sldId id="324" r:id="rId17"/>
    <p:sldId id="327"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1394-F4C5-477B-9B8D-05035E05D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3D0C3-9E5A-419E-BD6A-CE40B4DE0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0033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4E61-B269-4044-958B-EEC3BEEAA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0D8E37-8B05-4C09-A93A-180552DB5E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316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FCE73-B4B6-45A3-878A-CC20C9437A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3B9429-1CA0-4094-8CE1-E0C68BAD5A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720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C7761-88C8-4A34-87D2-173BA46684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D80227E8-1D31-4D12-8054-52DC7FBE5D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298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BDEB-BA65-43F0-A6A8-51D49C6919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6E7BA6-C98B-448A-86C7-64530AC40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657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530D-D1D4-4B35-822D-EAC9DDDD7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489B6-BE31-4A7F-BA5E-8F79915A0E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603A5-1D81-414D-AC36-4CF238C78A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62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8E77-CF8E-4CD3-966C-6F1B86E341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B2EB0-C5AD-43E8-AC2F-1CD011883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385FEE-B09C-4881-AC96-244CC14201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3293D-3C22-4CEF-B6AD-169D4A2A7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5A06AA-AD60-489A-8EB7-06C96C4C24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11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420-6643-49D0-BC18-E0C415F9DA1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643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7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8AE-ECE2-4C6E-8569-053EFDCBC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F5A93A-692D-4339-BE77-8121D0E71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39BE8-F0D5-4C93-A69F-E343959F1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5132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DE1D-531E-4615-9E3F-0E0134EF5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2A387-720B-48F5-8473-3AD204A4D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BE07C3-5D2B-4FF3-909C-CF54349D3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4522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B3E10-A4B2-4286-8692-619CB5763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FA68A-A83C-422C-BAFC-F45AD1B20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A close up of a sign&#10;&#10;Description generated with very high confidence">
            <a:extLst>
              <a:ext uri="{FF2B5EF4-FFF2-40B4-BE49-F238E27FC236}">
                <a16:creationId xmlns:a16="http://schemas.microsoft.com/office/drawing/2014/main" id="{F345D91A-A390-4F27-B3BB-840A347FAAA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4101" y="6345765"/>
            <a:ext cx="1560579" cy="405385"/>
          </a:xfrm>
          <a:prstGeom prst="rect">
            <a:avLst/>
          </a:prstGeom>
        </p:spPr>
      </p:pic>
      <p:cxnSp>
        <p:nvCxnSpPr>
          <p:cNvPr id="8" name="Straight Connector 7">
            <a:extLst>
              <a:ext uri="{FF2B5EF4-FFF2-40B4-BE49-F238E27FC236}">
                <a16:creationId xmlns:a16="http://schemas.microsoft.com/office/drawing/2014/main" id="{7088E1B8-CCA3-4CAF-B1FC-7E901B4EEEA3}"/>
              </a:ext>
            </a:extLst>
          </p:cNvPr>
          <p:cNvCxnSpPr>
            <a:cxnSpLocks/>
          </p:cNvCxnSpPr>
          <p:nvPr userDrawn="1"/>
        </p:nvCxnSpPr>
        <p:spPr>
          <a:xfrm>
            <a:off x="0" y="6245012"/>
            <a:ext cx="12192002" cy="0"/>
          </a:xfrm>
          <a:prstGeom prst="line">
            <a:avLst/>
          </a:prstGeom>
          <a:ln w="12700">
            <a:solidFill>
              <a:srgbClr val="0070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5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developer.ibm.com/technologies/java/articles/j-zerocopy/" TargetMode="Externa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ibm.com/technologies/java/articles/j-zeroco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row.apache.org/powered_b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row.apache.org/blog/2019/10/13/introducing-arrow-flight/" TargetMode="External"/><Relationship Id="rId7" Type="http://schemas.openxmlformats.org/officeDocument/2006/relationships/hyperlink" Target="https://vaex.readthedocs.io/en/latest/" TargetMode="External"/><Relationship Id="rId2" Type="http://schemas.openxmlformats.org/officeDocument/2006/relationships/hyperlink" Target="https://arrow.apache.org/blog/2017/08/08/plasma-in-memory-object-store/" TargetMode="External"/><Relationship Id="rId1" Type="http://schemas.openxmlformats.org/officeDocument/2006/relationships/slideLayout" Target="../slideLayouts/slideLayout2.xml"/><Relationship Id="rId6" Type="http://schemas.openxmlformats.org/officeDocument/2006/relationships/hyperlink" Target="https://towardsdatascience.com/ml-impossible-train-a-1-billion-sample-model-in-20-minutes-with-vaex-and-scikit-learn-on-your-9e2968e6f385" TargetMode="External"/><Relationship Id="rId5" Type="http://schemas.openxmlformats.org/officeDocument/2006/relationships/hyperlink" Target="https://github.com/apache/arrow/tree/apache-arrow-0.15.0/python/examples/flight" TargetMode="External"/><Relationship Id="rId4" Type="http://schemas.openxmlformats.org/officeDocument/2006/relationships/hyperlink" Target="https://www.dremio.com/is-time-to-replace-odbc-jdb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agaraj-datascientist/apache_arrow_basics" TargetMode="External"/><Relationship Id="rId2" Type="http://schemas.openxmlformats.org/officeDocument/2006/relationships/hyperlink" Target="https://github.com/nagaraj-datascientist/turbodbc_bas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row.apach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row.apache.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row.apache.or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Zero-co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s://developer.ibm.com/technologies/java/articles/j-zerocopy/" TargetMode="Externa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ibm.com/technologies/java/articles/j-zeroco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F41A4-9586-4F55-99C5-423FA431D058}"/>
              </a:ext>
            </a:extLst>
          </p:cNvPr>
          <p:cNvSpPr>
            <a:spLocks noGrp="1"/>
          </p:cNvSpPr>
          <p:nvPr>
            <p:ph type="ctrTitle"/>
          </p:nvPr>
        </p:nvSpPr>
        <p:spPr>
          <a:xfrm>
            <a:off x="6024154" y="1673121"/>
            <a:ext cx="6480343" cy="3137003"/>
          </a:xfrm>
        </p:spPr>
        <p:txBody>
          <a:bodyPr anchor="b">
            <a:normAutofit fontScale="90000"/>
          </a:bodyPr>
          <a:lstStyle/>
          <a:p>
            <a:pPr algn="l"/>
            <a:r>
              <a:rPr lang="en-US" dirty="0">
                <a:solidFill>
                  <a:schemeClr val="bg1"/>
                </a:solidFill>
              </a:rPr>
              <a:t>Apache Arrow : Columnar </a:t>
            </a:r>
            <a:br>
              <a:rPr lang="en-US" dirty="0">
                <a:solidFill>
                  <a:schemeClr val="bg1"/>
                </a:solidFill>
              </a:rPr>
            </a:br>
            <a:r>
              <a:rPr lang="en-US" dirty="0">
                <a:solidFill>
                  <a:schemeClr val="bg1"/>
                </a:solidFill>
              </a:rPr>
              <a:t>In-Memory Analytics</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very high confidence">
            <a:extLst>
              <a:ext uri="{FF2B5EF4-FFF2-40B4-BE49-F238E27FC236}">
                <a16:creationId xmlns:a16="http://schemas.microsoft.com/office/drawing/2014/main" id="{9B12652A-58EC-4B05-88EC-94831C734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05" y="1783959"/>
            <a:ext cx="3727745" cy="2460313"/>
          </a:xfrm>
          <a:prstGeom prst="rect">
            <a:avLst/>
          </a:prstGeom>
        </p:spPr>
      </p:pic>
    </p:spTree>
    <p:extLst>
      <p:ext uri="{BB962C8B-B14F-4D97-AF65-F5344CB8AC3E}">
        <p14:creationId xmlns:p14="http://schemas.microsoft.com/office/powerpoint/2010/main" val="414372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D95BCE-6578-4C93-9BD9-60B8CD99D10E}"/>
              </a:ext>
            </a:extLst>
          </p:cNvPr>
          <p:cNvSpPr>
            <a:spLocks noGrp="1"/>
          </p:cNvSpPr>
          <p:nvPr>
            <p:ph type="title"/>
          </p:nvPr>
        </p:nvSpPr>
        <p:spPr>
          <a:xfrm>
            <a:off x="380424" y="152400"/>
            <a:ext cx="8374918" cy="1143000"/>
          </a:xfrm>
        </p:spPr>
        <p:txBody>
          <a:bodyPr>
            <a:normAutofit/>
          </a:bodyPr>
          <a:lstStyle/>
          <a:p>
            <a:r>
              <a:rPr lang="en-US" b="1" dirty="0">
                <a:solidFill>
                  <a:schemeClr val="accent1"/>
                </a:solidFill>
                <a:latin typeface="Rockwell" panose="02060603020205020403" pitchFamily="18" charset="0"/>
              </a:rPr>
              <a:t>Zero-Copy</a:t>
            </a:r>
          </a:p>
        </p:txBody>
      </p:sp>
      <p:sp>
        <p:nvSpPr>
          <p:cNvPr id="4" name="TextBox 3">
            <a:extLst>
              <a:ext uri="{FF2B5EF4-FFF2-40B4-BE49-F238E27FC236}">
                <a16:creationId xmlns:a16="http://schemas.microsoft.com/office/drawing/2014/main" id="{8A24C1B8-1DB9-4112-9D99-4289A668ACC4}"/>
              </a:ext>
            </a:extLst>
          </p:cNvPr>
          <p:cNvSpPr txBox="1"/>
          <p:nvPr/>
        </p:nvSpPr>
        <p:spPr>
          <a:xfrm>
            <a:off x="2461214" y="1424970"/>
            <a:ext cx="3905251" cy="400110"/>
          </a:xfrm>
          <a:prstGeom prst="rect">
            <a:avLst/>
          </a:prstGeom>
          <a:noFill/>
        </p:spPr>
        <p:txBody>
          <a:bodyPr wrap="square" rtlCol="0">
            <a:spAutoFit/>
          </a:bodyPr>
          <a:lstStyle/>
          <a:p>
            <a:r>
              <a:rPr lang="en-GB" sz="2000" b="1" dirty="0">
                <a:solidFill>
                  <a:schemeClr val="bg1"/>
                </a:solidFill>
              </a:rPr>
              <a:t>Feature Engineering</a:t>
            </a:r>
            <a:endParaRPr lang="en-US" sz="2000" b="1" dirty="0">
              <a:solidFill>
                <a:schemeClr val="bg1"/>
              </a:solidFill>
            </a:endParaRPr>
          </a:p>
        </p:txBody>
      </p:sp>
      <p:sp>
        <p:nvSpPr>
          <p:cNvPr id="7" name="TextBox 6">
            <a:extLst>
              <a:ext uri="{FF2B5EF4-FFF2-40B4-BE49-F238E27FC236}">
                <a16:creationId xmlns:a16="http://schemas.microsoft.com/office/drawing/2014/main" id="{06E11075-9661-4CDA-B2A2-E191B98AE98E}"/>
              </a:ext>
            </a:extLst>
          </p:cNvPr>
          <p:cNvSpPr txBox="1"/>
          <p:nvPr/>
        </p:nvSpPr>
        <p:spPr>
          <a:xfrm>
            <a:off x="6772274" y="1304925"/>
            <a:ext cx="2466975" cy="400110"/>
          </a:xfrm>
          <a:prstGeom prst="rect">
            <a:avLst/>
          </a:prstGeom>
          <a:noFill/>
        </p:spPr>
        <p:txBody>
          <a:bodyPr wrap="square" rtlCol="0">
            <a:spAutoFit/>
          </a:bodyPr>
          <a:lstStyle/>
          <a:p>
            <a:r>
              <a:rPr lang="en-GB" sz="2000" b="1" dirty="0">
                <a:solidFill>
                  <a:schemeClr val="bg1"/>
                </a:solidFill>
              </a:rPr>
              <a:t>XGBOOST</a:t>
            </a:r>
            <a:endParaRPr lang="en-US" sz="2000" b="1" dirty="0">
              <a:solidFill>
                <a:schemeClr val="bg1"/>
              </a:solidFill>
            </a:endParaRPr>
          </a:p>
        </p:txBody>
      </p:sp>
      <p:sp>
        <p:nvSpPr>
          <p:cNvPr id="8" name="TextBox 7">
            <a:extLst>
              <a:ext uri="{FF2B5EF4-FFF2-40B4-BE49-F238E27FC236}">
                <a16:creationId xmlns:a16="http://schemas.microsoft.com/office/drawing/2014/main" id="{2D1C3ED6-A918-4BA7-893F-04459ADB9EA7}"/>
              </a:ext>
            </a:extLst>
          </p:cNvPr>
          <p:cNvSpPr txBox="1"/>
          <p:nvPr/>
        </p:nvSpPr>
        <p:spPr>
          <a:xfrm>
            <a:off x="7370484" y="2176790"/>
            <a:ext cx="2078317" cy="400110"/>
          </a:xfrm>
          <a:prstGeom prst="rect">
            <a:avLst/>
          </a:prstGeom>
          <a:noFill/>
        </p:spPr>
        <p:txBody>
          <a:bodyPr wrap="square" rtlCol="0">
            <a:spAutoFit/>
          </a:bodyPr>
          <a:lstStyle/>
          <a:p>
            <a:r>
              <a:rPr lang="en-GB" sz="2000" b="1" dirty="0">
                <a:solidFill>
                  <a:schemeClr val="bg1"/>
                </a:solidFill>
              </a:rPr>
              <a:t>TensorFlow</a:t>
            </a:r>
            <a:endParaRPr lang="en-US" sz="2000" b="1" dirty="0">
              <a:solidFill>
                <a:schemeClr val="bg1"/>
              </a:solidFill>
            </a:endParaRPr>
          </a:p>
        </p:txBody>
      </p:sp>
      <p:sp>
        <p:nvSpPr>
          <p:cNvPr id="9" name="TextBox 8">
            <a:extLst>
              <a:ext uri="{FF2B5EF4-FFF2-40B4-BE49-F238E27FC236}">
                <a16:creationId xmlns:a16="http://schemas.microsoft.com/office/drawing/2014/main" id="{88192D8A-BDC7-4076-BC63-26B58B44C1E0}"/>
              </a:ext>
            </a:extLst>
          </p:cNvPr>
          <p:cNvSpPr txBox="1"/>
          <p:nvPr/>
        </p:nvSpPr>
        <p:spPr>
          <a:xfrm>
            <a:off x="2466039" y="2231023"/>
            <a:ext cx="2354543" cy="400110"/>
          </a:xfrm>
          <a:prstGeom prst="rect">
            <a:avLst/>
          </a:prstGeom>
          <a:noFill/>
        </p:spPr>
        <p:txBody>
          <a:bodyPr wrap="square" rtlCol="0">
            <a:spAutoFit/>
          </a:bodyPr>
          <a:lstStyle/>
          <a:p>
            <a:r>
              <a:rPr lang="en-GB" sz="2000" b="1" dirty="0">
                <a:solidFill>
                  <a:schemeClr val="bg1"/>
                </a:solidFill>
              </a:rPr>
              <a:t>Neural Networks</a:t>
            </a:r>
            <a:endParaRPr lang="en-US" sz="2000" b="1" dirty="0">
              <a:solidFill>
                <a:schemeClr val="bg1"/>
              </a:solidFill>
            </a:endParaRPr>
          </a:p>
        </p:txBody>
      </p:sp>
      <p:sp>
        <p:nvSpPr>
          <p:cNvPr id="10" name="TextBox 9">
            <a:extLst>
              <a:ext uri="{FF2B5EF4-FFF2-40B4-BE49-F238E27FC236}">
                <a16:creationId xmlns:a16="http://schemas.microsoft.com/office/drawing/2014/main" id="{A6486284-12D1-4EE9-A97C-29C0D2A79903}"/>
              </a:ext>
            </a:extLst>
          </p:cNvPr>
          <p:cNvSpPr txBox="1"/>
          <p:nvPr/>
        </p:nvSpPr>
        <p:spPr>
          <a:xfrm>
            <a:off x="6017692" y="1870591"/>
            <a:ext cx="1172863" cy="400110"/>
          </a:xfrm>
          <a:prstGeom prst="rect">
            <a:avLst/>
          </a:prstGeom>
          <a:noFill/>
        </p:spPr>
        <p:txBody>
          <a:bodyPr wrap="square" rtlCol="0">
            <a:spAutoFit/>
          </a:bodyPr>
          <a:lstStyle/>
          <a:p>
            <a:r>
              <a:rPr lang="en-GB" sz="2000" b="1" dirty="0">
                <a:solidFill>
                  <a:schemeClr val="bg1"/>
                </a:solidFill>
              </a:rPr>
              <a:t>GPU</a:t>
            </a:r>
            <a:endParaRPr lang="en-US" sz="2000" b="1" dirty="0">
              <a:solidFill>
                <a:schemeClr val="bg1"/>
              </a:solidFill>
            </a:endParaRPr>
          </a:p>
        </p:txBody>
      </p:sp>
      <p:sp>
        <p:nvSpPr>
          <p:cNvPr id="3" name="Rectangle 2">
            <a:extLst>
              <a:ext uri="{FF2B5EF4-FFF2-40B4-BE49-F238E27FC236}">
                <a16:creationId xmlns:a16="http://schemas.microsoft.com/office/drawing/2014/main" id="{EE39A268-F7CF-4D1D-8E0C-58FF7BFF5ECD}"/>
              </a:ext>
            </a:extLst>
          </p:cNvPr>
          <p:cNvSpPr/>
          <p:nvPr/>
        </p:nvSpPr>
        <p:spPr>
          <a:xfrm>
            <a:off x="380424" y="5831443"/>
            <a:ext cx="7420108" cy="369332"/>
          </a:xfrm>
          <a:prstGeom prst="rect">
            <a:avLst/>
          </a:prstGeom>
        </p:spPr>
        <p:txBody>
          <a:bodyPr wrap="none">
            <a:spAutoFit/>
          </a:bodyPr>
          <a:lstStyle/>
          <a:p>
            <a:r>
              <a:rPr lang="en-US" dirty="0">
                <a:solidFill>
                  <a:srgbClr val="0070C0"/>
                </a:solidFill>
              </a:rPr>
              <a:t>Reference: </a:t>
            </a:r>
            <a:r>
              <a:rPr lang="en-US" dirty="0">
                <a:hlinkClick r:id="rId2"/>
              </a:rPr>
              <a:t>https://developer.ibm.com/technologies/java/articles/j-zerocopy/</a:t>
            </a:r>
            <a:endParaRPr lang="en-US" dirty="0">
              <a:solidFill>
                <a:srgbClr val="0070C0"/>
              </a:solidFill>
            </a:endParaRPr>
          </a:p>
        </p:txBody>
      </p:sp>
      <p:pic>
        <p:nvPicPr>
          <p:cNvPr id="7170" name="Picture 2" descr="Data copy with transferTo()">
            <a:extLst>
              <a:ext uri="{FF2B5EF4-FFF2-40B4-BE49-F238E27FC236}">
                <a16:creationId xmlns:a16="http://schemas.microsoft.com/office/drawing/2014/main" id="{311A6DD9-5319-4941-A11B-645390193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995" y="1079169"/>
            <a:ext cx="333375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ntext switching when using transferTo()">
            <a:extLst>
              <a:ext uri="{FF2B5EF4-FFF2-40B4-BE49-F238E27FC236}">
                <a16:creationId xmlns:a16="http://schemas.microsoft.com/office/drawing/2014/main" id="{0C87728D-ED82-4C06-A4EB-646BFD0E3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625" y="4107455"/>
            <a:ext cx="383857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ata copies when transferTo() and gather operations are used">
            <a:extLst>
              <a:ext uri="{FF2B5EF4-FFF2-40B4-BE49-F238E27FC236}">
                <a16:creationId xmlns:a16="http://schemas.microsoft.com/office/drawing/2014/main" id="{22B39F6E-5C6E-4900-A8DB-C0BA2C7B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3582" y="830015"/>
            <a:ext cx="33337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31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Zero-Copy</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a:bodyPr>
          <a:lstStyle/>
          <a:p>
            <a:r>
              <a:rPr lang="en-US" dirty="0">
                <a:solidFill>
                  <a:srgbClr val="0070C0"/>
                </a:solidFill>
              </a:rPr>
              <a:t>File contents copied into a kernel buffer by the DMA engine.</a:t>
            </a:r>
          </a:p>
          <a:p>
            <a:r>
              <a:rPr lang="en-US" dirty="0">
                <a:solidFill>
                  <a:srgbClr val="0070C0"/>
                </a:solidFill>
              </a:rPr>
              <a:t>No data is copied into the socket buffer. Instead, only descriptors with information about the location and length of the data are appended to the socket buffer. The DMA engine passes data directly from the kernel buffer to the protocol engine, thus eliminating the remaining final CPU copy.</a:t>
            </a:r>
          </a:p>
          <a:p>
            <a:pPr marL="0" indent="0">
              <a:buNone/>
            </a:pPr>
            <a:endParaRPr lang="en-US" dirty="0">
              <a:solidFill>
                <a:srgbClr val="0070C0"/>
              </a:solidFill>
            </a:endParaRPr>
          </a:p>
          <a:p>
            <a:pPr marL="0" indent="0">
              <a:buNone/>
            </a:pPr>
            <a:endParaRPr lang="en-US"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pPr marL="0" indent="0">
              <a:buNone/>
            </a:pPr>
            <a:r>
              <a:rPr lang="en-US" sz="2000" dirty="0">
                <a:solidFill>
                  <a:srgbClr val="0070C0"/>
                </a:solidFill>
              </a:rPr>
              <a:t>Reference: </a:t>
            </a:r>
            <a:r>
              <a:rPr lang="en-US" sz="2000" dirty="0">
                <a:hlinkClick r:id="rId2"/>
              </a:rPr>
              <a:t>https://developer.ibm.com/technologies/java/articles/j-zerocopy/</a:t>
            </a:r>
            <a:endParaRPr lang="en-US" sz="2000"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7602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Apache Arrow</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a:bodyPr>
          <a:lstStyle/>
          <a:p>
            <a:r>
              <a:rPr lang="en-US" dirty="0">
                <a:solidFill>
                  <a:srgbClr val="0070C0"/>
                </a:solidFill>
              </a:rPr>
              <a:t>Arrow improves performance for data consumers and data engineers.</a:t>
            </a:r>
          </a:p>
          <a:p>
            <a:r>
              <a:rPr lang="en-US" dirty="0">
                <a:solidFill>
                  <a:srgbClr val="0070C0"/>
                </a:solidFill>
              </a:rPr>
              <a:t>Less time spent gathering and processing data.</a:t>
            </a:r>
          </a:p>
          <a:p>
            <a:r>
              <a:rPr lang="en-US" dirty="0">
                <a:solidFill>
                  <a:srgbClr val="0070C0"/>
                </a:solidFill>
              </a:rPr>
              <a:t>More time spent analyzing it and coming to useful conclusions.</a:t>
            </a:r>
          </a:p>
          <a:p>
            <a:pPr marL="0" indent="0">
              <a:buNone/>
            </a:pPr>
            <a:endParaRPr lang="en-US"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4649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20E88D-7CD5-40F9-8874-7BF4D059ADD0}"/>
              </a:ext>
            </a:extLst>
          </p:cNvPr>
          <p:cNvSpPr>
            <a:spLocks noGrp="1"/>
          </p:cNvSpPr>
          <p:nvPr>
            <p:ph type="title"/>
          </p:nvPr>
        </p:nvSpPr>
        <p:spPr>
          <a:xfrm>
            <a:off x="1908541" y="2857500"/>
            <a:ext cx="8374918" cy="1143000"/>
          </a:xfrm>
        </p:spPr>
        <p:txBody>
          <a:bodyPr>
            <a:normAutofit/>
          </a:bodyPr>
          <a:lstStyle/>
          <a:p>
            <a:pPr algn="ctr"/>
            <a:r>
              <a:rPr lang="en-US" b="1" dirty="0">
                <a:solidFill>
                  <a:schemeClr val="accent1"/>
                </a:solidFill>
                <a:latin typeface="Rockwell" panose="02060603020205020403" pitchFamily="18" charset="0"/>
              </a:rPr>
              <a:t>More on Apache Arrow</a:t>
            </a:r>
          </a:p>
        </p:txBody>
      </p:sp>
    </p:spTree>
    <p:extLst>
      <p:ext uri="{BB962C8B-B14F-4D97-AF65-F5344CB8AC3E}">
        <p14:creationId xmlns:p14="http://schemas.microsoft.com/office/powerpoint/2010/main" val="139875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Apache Arrow</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a:bodyPr>
          <a:lstStyle/>
          <a:p>
            <a:pPr marL="0" indent="0">
              <a:buNone/>
            </a:pPr>
            <a:r>
              <a:rPr lang="en-US" dirty="0">
                <a:solidFill>
                  <a:srgbClr val="0070C0"/>
                </a:solidFill>
              </a:rPr>
              <a:t>Few projects of Apache Arrow</a:t>
            </a:r>
          </a:p>
          <a:p>
            <a:r>
              <a:rPr lang="en-US" b="1" dirty="0" err="1">
                <a:solidFill>
                  <a:srgbClr val="0070C0"/>
                </a:solidFill>
              </a:rPr>
              <a:t>Turbodbc</a:t>
            </a:r>
            <a:r>
              <a:rPr lang="en-US" dirty="0">
                <a:solidFill>
                  <a:srgbClr val="0070C0"/>
                </a:solidFill>
              </a:rPr>
              <a:t>: Python module to access relational databases via (ODBC) returns Arrow Tables and Record-Batches.</a:t>
            </a:r>
          </a:p>
          <a:p>
            <a:r>
              <a:rPr lang="en-US" b="1" dirty="0" err="1">
                <a:solidFill>
                  <a:srgbClr val="0070C0"/>
                </a:solidFill>
              </a:rPr>
              <a:t>Petastorm</a:t>
            </a:r>
            <a:r>
              <a:rPr lang="en-US" dirty="0">
                <a:solidFill>
                  <a:srgbClr val="0070C0"/>
                </a:solidFill>
              </a:rPr>
              <a:t>: Single machine or distributed training and evaluation of deep learning models directly from datasets in Apache Parquet format. Supports </a:t>
            </a:r>
            <a:r>
              <a:rPr lang="en-US" dirty="0" err="1">
                <a:solidFill>
                  <a:srgbClr val="0070C0"/>
                </a:solidFill>
              </a:rPr>
              <a:t>Tensorflow</a:t>
            </a:r>
            <a:r>
              <a:rPr lang="en-US" dirty="0">
                <a:solidFill>
                  <a:srgbClr val="0070C0"/>
                </a:solidFill>
              </a:rPr>
              <a:t>, </a:t>
            </a:r>
            <a:r>
              <a:rPr lang="en-US" dirty="0" err="1">
                <a:solidFill>
                  <a:srgbClr val="0070C0"/>
                </a:solidFill>
              </a:rPr>
              <a:t>Pytorch</a:t>
            </a:r>
            <a:r>
              <a:rPr lang="en-US" dirty="0">
                <a:solidFill>
                  <a:srgbClr val="0070C0"/>
                </a:solidFill>
              </a:rPr>
              <a:t>, and </a:t>
            </a:r>
            <a:r>
              <a:rPr lang="en-US" dirty="0" err="1">
                <a:solidFill>
                  <a:srgbClr val="0070C0"/>
                </a:solidFill>
              </a:rPr>
              <a:t>PySpark</a:t>
            </a:r>
            <a:r>
              <a:rPr lang="en-US" dirty="0">
                <a:solidFill>
                  <a:srgbClr val="0070C0"/>
                </a:solidFill>
              </a:rPr>
              <a:t>. </a:t>
            </a:r>
          </a:p>
          <a:p>
            <a:r>
              <a:rPr lang="en-US" b="1" dirty="0">
                <a:solidFill>
                  <a:srgbClr val="0070C0"/>
                </a:solidFill>
              </a:rPr>
              <a:t>Apache Parquet</a:t>
            </a:r>
            <a:r>
              <a:rPr lang="en-US" dirty="0">
                <a:solidFill>
                  <a:srgbClr val="0070C0"/>
                </a:solidFill>
              </a:rPr>
              <a:t>: A columnar storage format available to any project in the Hadoop ecosystem.</a:t>
            </a:r>
          </a:p>
          <a:p>
            <a:r>
              <a:rPr lang="en-US" b="1" dirty="0">
                <a:solidFill>
                  <a:srgbClr val="0070C0"/>
                </a:solidFill>
              </a:rPr>
              <a:t>And much more…</a:t>
            </a:r>
          </a:p>
          <a:p>
            <a:pPr marL="0" indent="0">
              <a:buNone/>
            </a:pPr>
            <a:r>
              <a:rPr lang="en-US" sz="1900" dirty="0">
                <a:solidFill>
                  <a:srgbClr val="0070C0"/>
                </a:solidFill>
              </a:rPr>
              <a:t>Reference: </a:t>
            </a:r>
            <a:r>
              <a:rPr lang="en-US" sz="2000" dirty="0">
                <a:hlinkClick r:id="rId2"/>
              </a:rPr>
              <a:t>https://arrow.apache.org/powered_by/</a:t>
            </a:r>
            <a:endParaRPr lang="en-US" sz="1900"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0949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20E88D-7CD5-40F9-8874-7BF4D059ADD0}"/>
              </a:ext>
            </a:extLst>
          </p:cNvPr>
          <p:cNvSpPr>
            <a:spLocks noGrp="1"/>
          </p:cNvSpPr>
          <p:nvPr>
            <p:ph type="title"/>
          </p:nvPr>
        </p:nvSpPr>
        <p:spPr>
          <a:xfrm>
            <a:off x="1908541" y="2857500"/>
            <a:ext cx="8374918" cy="1143000"/>
          </a:xfrm>
        </p:spPr>
        <p:txBody>
          <a:bodyPr>
            <a:normAutofit/>
          </a:bodyPr>
          <a:lstStyle/>
          <a:p>
            <a:pPr algn="ctr"/>
            <a:r>
              <a:rPr lang="en-US" b="1" dirty="0">
                <a:solidFill>
                  <a:schemeClr val="accent1"/>
                </a:solidFill>
                <a:latin typeface="Rockwell" panose="02060603020205020403" pitchFamily="18" charset="0"/>
              </a:rPr>
              <a:t>Demo (CSV, MS-SQL Server)</a:t>
            </a:r>
          </a:p>
        </p:txBody>
      </p:sp>
    </p:spTree>
    <p:extLst>
      <p:ext uri="{BB962C8B-B14F-4D97-AF65-F5344CB8AC3E}">
        <p14:creationId xmlns:p14="http://schemas.microsoft.com/office/powerpoint/2010/main" val="164987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20E88D-7CD5-40F9-8874-7BF4D059ADD0}"/>
              </a:ext>
            </a:extLst>
          </p:cNvPr>
          <p:cNvSpPr>
            <a:spLocks noGrp="1"/>
          </p:cNvSpPr>
          <p:nvPr>
            <p:ph type="title"/>
          </p:nvPr>
        </p:nvSpPr>
        <p:spPr>
          <a:xfrm>
            <a:off x="1908541" y="2857500"/>
            <a:ext cx="8374918" cy="1143000"/>
          </a:xfrm>
        </p:spPr>
        <p:txBody>
          <a:bodyPr>
            <a:normAutofit/>
          </a:bodyPr>
          <a:lstStyle/>
          <a:p>
            <a:pPr algn="ctr"/>
            <a:r>
              <a:rPr lang="en-US" b="1" dirty="0">
                <a:solidFill>
                  <a:schemeClr val="accent1"/>
                </a:solidFill>
                <a:latin typeface="Rockwell" panose="02060603020205020403" pitchFamily="18" charset="0"/>
              </a:rPr>
              <a:t>Even more exciting…</a:t>
            </a:r>
          </a:p>
        </p:txBody>
      </p:sp>
    </p:spTree>
    <p:extLst>
      <p:ext uri="{BB962C8B-B14F-4D97-AF65-F5344CB8AC3E}">
        <p14:creationId xmlns:p14="http://schemas.microsoft.com/office/powerpoint/2010/main" val="336787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Arrow Flight, </a:t>
            </a:r>
            <a:r>
              <a:rPr lang="en-US" b="1" dirty="0" err="1">
                <a:solidFill>
                  <a:schemeClr val="accent1"/>
                </a:solidFill>
                <a:latin typeface="Rockwell" panose="02060603020205020403" pitchFamily="18" charset="0"/>
              </a:rPr>
              <a:t>Vaex</a:t>
            </a:r>
            <a:endParaRPr lang="en-US" b="1" dirty="0">
              <a:solidFill>
                <a:schemeClr val="accent1"/>
              </a:solidFill>
              <a:latin typeface="Rockwell" panose="02060603020205020403" pitchFamily="18" charset="0"/>
            </a:endParaRP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a:bodyPr>
          <a:lstStyle/>
          <a:p>
            <a:r>
              <a:rPr lang="en-US" b="1" dirty="0">
                <a:solidFill>
                  <a:srgbClr val="0070C0"/>
                </a:solidFill>
              </a:rPr>
              <a:t>Plasma In Memory Object Store:</a:t>
            </a:r>
          </a:p>
          <a:p>
            <a:pPr lvl="1"/>
            <a:r>
              <a:rPr lang="en-US" dirty="0">
                <a:hlinkClick r:id="rId2"/>
              </a:rPr>
              <a:t>https://arrow.apache.org/blog/2017/08/08/plasma-in-memory-object-store/</a:t>
            </a:r>
            <a:endParaRPr lang="en-US" b="1" dirty="0">
              <a:solidFill>
                <a:srgbClr val="0070C0"/>
              </a:solidFill>
            </a:endParaRPr>
          </a:p>
          <a:p>
            <a:r>
              <a:rPr lang="en-US" b="1" dirty="0">
                <a:solidFill>
                  <a:srgbClr val="0070C0"/>
                </a:solidFill>
              </a:rPr>
              <a:t>Arrow Flight</a:t>
            </a:r>
            <a:r>
              <a:rPr lang="en-US" dirty="0">
                <a:solidFill>
                  <a:srgbClr val="0070C0"/>
                </a:solidFill>
              </a:rPr>
              <a:t>:</a:t>
            </a:r>
          </a:p>
          <a:p>
            <a:pPr lvl="1"/>
            <a:r>
              <a:rPr lang="en-US" dirty="0">
                <a:hlinkClick r:id="rId3"/>
              </a:rPr>
              <a:t>https://arrow.apache.org/blog/2019/10/13/introducing-arrow-flight/</a:t>
            </a:r>
            <a:endParaRPr lang="en-US" dirty="0"/>
          </a:p>
          <a:p>
            <a:pPr lvl="1"/>
            <a:r>
              <a:rPr lang="en-US" dirty="0">
                <a:hlinkClick r:id="rId4"/>
              </a:rPr>
              <a:t>https://www.dremio.com/is-time-to-replace-odbc-jdbc/</a:t>
            </a:r>
            <a:endParaRPr lang="en-US" dirty="0"/>
          </a:p>
          <a:p>
            <a:pPr lvl="1"/>
            <a:r>
              <a:rPr lang="en-US" dirty="0">
                <a:hlinkClick r:id="rId5"/>
              </a:rPr>
              <a:t>https://github.com/apache/arrow/tree/apache-arrow-0.15.0/python/examples/flight</a:t>
            </a:r>
            <a:endParaRPr lang="en-US" b="1" dirty="0">
              <a:solidFill>
                <a:srgbClr val="0070C0"/>
              </a:solidFill>
            </a:endParaRPr>
          </a:p>
          <a:p>
            <a:r>
              <a:rPr lang="en-US" b="1" dirty="0" err="1">
                <a:solidFill>
                  <a:srgbClr val="0070C0"/>
                </a:solidFill>
              </a:rPr>
              <a:t>Vaex</a:t>
            </a:r>
            <a:r>
              <a:rPr lang="en-US" b="1" dirty="0">
                <a:solidFill>
                  <a:srgbClr val="0070C0"/>
                </a:solidFill>
              </a:rPr>
              <a:t>:</a:t>
            </a:r>
          </a:p>
          <a:p>
            <a:pPr lvl="1"/>
            <a:r>
              <a:rPr lang="en-US" dirty="0">
                <a:hlinkClick r:id="rId6"/>
              </a:rPr>
              <a:t>https://towardsdatascience.com/ml-impossible-train-a-1-billion-sample-model-in-20-minutes-with-vaex-and-scikit-learn-on-your-9e2968e6f385</a:t>
            </a:r>
            <a:endParaRPr lang="en-US" dirty="0"/>
          </a:p>
          <a:p>
            <a:pPr lvl="1"/>
            <a:r>
              <a:rPr lang="en-US" dirty="0">
                <a:hlinkClick r:id="rId7"/>
              </a:rPr>
              <a:t>https://vaex.readthedocs.io/en/latest/</a:t>
            </a:r>
            <a:endParaRPr lang="en-US" b="1"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5258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D83ED-CC6E-4509-A00D-E4276DE5DB73}"/>
              </a:ext>
            </a:extLst>
          </p:cNvPr>
          <p:cNvSpPr>
            <a:spLocks noGrp="1"/>
          </p:cNvSpPr>
          <p:nvPr>
            <p:ph type="title"/>
          </p:nvPr>
        </p:nvSpPr>
        <p:spPr>
          <a:xfrm>
            <a:off x="838200" y="338492"/>
            <a:ext cx="10515600" cy="1325563"/>
          </a:xfrm>
        </p:spPr>
        <p:txBody>
          <a:bodyPr/>
          <a:lstStyle/>
          <a:p>
            <a:r>
              <a:rPr lang="en-US" b="1" dirty="0">
                <a:solidFill>
                  <a:schemeClr val="accent1"/>
                </a:solidFill>
                <a:latin typeface="Rockwell" panose="02060603020205020403" pitchFamily="18" charset="0"/>
              </a:rPr>
              <a:t>Any Questions ….</a:t>
            </a:r>
            <a:endParaRPr lang="en-US" dirty="0"/>
          </a:p>
        </p:txBody>
      </p:sp>
      <p:sp>
        <p:nvSpPr>
          <p:cNvPr id="4" name="Rectangle 3">
            <a:extLst>
              <a:ext uri="{FF2B5EF4-FFF2-40B4-BE49-F238E27FC236}">
                <a16:creationId xmlns:a16="http://schemas.microsoft.com/office/drawing/2014/main" id="{E214D8D2-7243-43DB-8394-5D5AC9448B13}"/>
              </a:ext>
            </a:extLst>
          </p:cNvPr>
          <p:cNvSpPr/>
          <p:nvPr/>
        </p:nvSpPr>
        <p:spPr>
          <a:xfrm>
            <a:off x="838200" y="1664055"/>
            <a:ext cx="10515600" cy="1477328"/>
          </a:xfrm>
          <a:prstGeom prst="rect">
            <a:avLst/>
          </a:prstGeom>
        </p:spPr>
        <p:txBody>
          <a:bodyPr wrap="square">
            <a:spAutoFit/>
          </a:bodyPr>
          <a:lstStyle/>
          <a:p>
            <a:r>
              <a:rPr lang="en-US" b="1" dirty="0">
                <a:solidFill>
                  <a:srgbClr val="0070C0"/>
                </a:solidFill>
              </a:rPr>
              <a:t>Notebook links:</a:t>
            </a:r>
          </a:p>
          <a:p>
            <a:endParaRPr lang="en-US" dirty="0">
              <a:solidFill>
                <a:srgbClr val="0070C0"/>
              </a:solidFill>
            </a:endParaRPr>
          </a:p>
          <a:p>
            <a:r>
              <a:rPr lang="en-US" dirty="0">
                <a:hlinkClick r:id="rId2"/>
              </a:rPr>
              <a:t>https://github.com/nagaraj-datascientist/turbodbc_basics</a:t>
            </a:r>
            <a:endParaRPr lang="en-US" dirty="0"/>
          </a:p>
          <a:p>
            <a:endParaRPr lang="en-US" dirty="0">
              <a:solidFill>
                <a:srgbClr val="0070C0"/>
              </a:solidFill>
            </a:endParaRPr>
          </a:p>
          <a:p>
            <a:r>
              <a:rPr lang="en-US" dirty="0">
                <a:hlinkClick r:id="rId3"/>
              </a:rPr>
              <a:t>https://github.com/nagaraj-datascientist/apache_arrow_basics</a:t>
            </a:r>
            <a:endParaRPr lang="en-US" dirty="0">
              <a:solidFill>
                <a:srgbClr val="0070C0"/>
              </a:solidFill>
            </a:endParaRPr>
          </a:p>
        </p:txBody>
      </p:sp>
    </p:spTree>
    <p:extLst>
      <p:ext uri="{BB962C8B-B14F-4D97-AF65-F5344CB8AC3E}">
        <p14:creationId xmlns:p14="http://schemas.microsoft.com/office/powerpoint/2010/main" val="49840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Who am I?</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0813585" cy="4525963"/>
          </a:xfrm>
        </p:spPr>
        <p:txBody>
          <a:bodyPr>
            <a:normAutofit/>
          </a:bodyPr>
          <a:lstStyle/>
          <a:p>
            <a:r>
              <a:rPr lang="en-US" dirty="0">
                <a:solidFill>
                  <a:srgbClr val="0070C0"/>
                </a:solidFill>
              </a:rPr>
              <a:t>Nagaraj Sundaramahalingam</a:t>
            </a:r>
          </a:p>
          <a:p>
            <a:r>
              <a:rPr lang="en-US" dirty="0">
                <a:solidFill>
                  <a:srgbClr val="0070C0"/>
                </a:solidFill>
              </a:rPr>
              <a:t>Product Software Engineer II @ Wolters Kluwer India</a:t>
            </a:r>
          </a:p>
          <a:p>
            <a:r>
              <a:rPr lang="en-US" dirty="0">
                <a:solidFill>
                  <a:srgbClr val="0070C0"/>
                </a:solidFill>
              </a:rPr>
              <a:t>Experience in Data Warehousing, Data Analytics, Data Science</a:t>
            </a:r>
          </a:p>
          <a:p>
            <a:r>
              <a:rPr lang="en-US" dirty="0">
                <a:solidFill>
                  <a:srgbClr val="0070C0"/>
                </a:solidFill>
              </a:rPr>
              <a:t>Active cyclist</a:t>
            </a: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3731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20E88D-7CD5-40F9-8874-7BF4D059ADD0}"/>
              </a:ext>
            </a:extLst>
          </p:cNvPr>
          <p:cNvSpPr>
            <a:spLocks noGrp="1"/>
          </p:cNvSpPr>
          <p:nvPr>
            <p:ph type="title"/>
          </p:nvPr>
        </p:nvSpPr>
        <p:spPr>
          <a:xfrm>
            <a:off x="1908541" y="2857500"/>
            <a:ext cx="8374918" cy="1143000"/>
          </a:xfrm>
        </p:spPr>
        <p:txBody>
          <a:bodyPr>
            <a:normAutofit/>
          </a:bodyPr>
          <a:lstStyle/>
          <a:p>
            <a:pPr algn="ctr"/>
            <a:r>
              <a:rPr lang="en-US" b="1" dirty="0">
                <a:solidFill>
                  <a:schemeClr val="accent1"/>
                </a:solidFill>
                <a:latin typeface="Rockwell" panose="02060603020205020403" pitchFamily="18" charset="0"/>
              </a:rPr>
              <a:t>Apache Arrow</a:t>
            </a:r>
          </a:p>
        </p:txBody>
      </p:sp>
    </p:spTree>
    <p:extLst>
      <p:ext uri="{BB962C8B-B14F-4D97-AF65-F5344CB8AC3E}">
        <p14:creationId xmlns:p14="http://schemas.microsoft.com/office/powerpoint/2010/main" val="70022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Apache Arrow</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lnSpcReduction="10000"/>
          </a:bodyPr>
          <a:lstStyle/>
          <a:p>
            <a:r>
              <a:rPr lang="en-US" dirty="0">
                <a:solidFill>
                  <a:srgbClr val="0070C0"/>
                </a:solidFill>
              </a:rPr>
              <a:t>Cross-language development platform for in-memory data.</a:t>
            </a:r>
          </a:p>
          <a:p>
            <a:r>
              <a:rPr lang="en-US" dirty="0">
                <a:solidFill>
                  <a:srgbClr val="0070C0"/>
                </a:solidFill>
              </a:rPr>
              <a:t>Computational libraries and zero-copy streaming messaging and inter-process communication.</a:t>
            </a:r>
          </a:p>
          <a:p>
            <a:r>
              <a:rPr lang="en-US" dirty="0">
                <a:solidFill>
                  <a:srgbClr val="0070C0"/>
                </a:solidFill>
              </a:rPr>
              <a:t>Standardized language-independent columnar memory format for flat and hierarchical data.</a:t>
            </a:r>
          </a:p>
          <a:p>
            <a:r>
              <a:rPr lang="en-US" dirty="0">
                <a:solidFill>
                  <a:srgbClr val="0070C0"/>
                </a:solidFill>
              </a:rPr>
              <a:t>Languages currently supported - C, C++, C#, Go, Java, JavaScript, MATLAB, Python, R, Ruby.</a:t>
            </a:r>
          </a:p>
          <a:p>
            <a:endParaRPr lang="en-US" dirty="0">
              <a:solidFill>
                <a:srgbClr val="0070C0"/>
              </a:solidFill>
            </a:endParaRPr>
          </a:p>
          <a:p>
            <a:endParaRPr lang="en-US" dirty="0">
              <a:solidFill>
                <a:srgbClr val="0070C0"/>
              </a:solidFill>
            </a:endParaRPr>
          </a:p>
          <a:p>
            <a:pPr marL="0" indent="0">
              <a:buNone/>
            </a:pPr>
            <a:endParaRPr lang="en-US" sz="1900" dirty="0">
              <a:solidFill>
                <a:srgbClr val="0070C0"/>
              </a:solidFill>
            </a:endParaRPr>
          </a:p>
          <a:p>
            <a:pPr marL="0" indent="0">
              <a:buNone/>
            </a:pPr>
            <a:r>
              <a:rPr lang="en-US" sz="1900" dirty="0">
                <a:solidFill>
                  <a:srgbClr val="0070C0"/>
                </a:solidFill>
              </a:rPr>
              <a:t>Reference: </a:t>
            </a:r>
            <a:r>
              <a:rPr lang="en-US" sz="1900" dirty="0">
                <a:hlinkClick r:id="rId2"/>
              </a:rPr>
              <a:t>https://arrow.apache.org/</a:t>
            </a:r>
            <a:endParaRPr lang="en-US" sz="1900"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2144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D95BCE-6578-4C93-9BD9-60B8CD99D10E}"/>
              </a:ext>
            </a:extLst>
          </p:cNvPr>
          <p:cNvSpPr>
            <a:spLocks noGrp="1"/>
          </p:cNvSpPr>
          <p:nvPr>
            <p:ph type="title"/>
          </p:nvPr>
        </p:nvSpPr>
        <p:spPr>
          <a:xfrm>
            <a:off x="380424" y="152400"/>
            <a:ext cx="8374918" cy="1143000"/>
          </a:xfrm>
        </p:spPr>
        <p:txBody>
          <a:bodyPr>
            <a:normAutofit/>
          </a:bodyPr>
          <a:lstStyle/>
          <a:p>
            <a:r>
              <a:rPr lang="en-US" b="1" dirty="0">
                <a:solidFill>
                  <a:schemeClr val="accent1"/>
                </a:solidFill>
                <a:latin typeface="Rockwell" panose="02060603020205020403" pitchFamily="18" charset="0"/>
              </a:rPr>
              <a:t>Apache Arrow</a:t>
            </a:r>
          </a:p>
        </p:txBody>
      </p:sp>
      <p:sp>
        <p:nvSpPr>
          <p:cNvPr id="4" name="TextBox 3">
            <a:extLst>
              <a:ext uri="{FF2B5EF4-FFF2-40B4-BE49-F238E27FC236}">
                <a16:creationId xmlns:a16="http://schemas.microsoft.com/office/drawing/2014/main" id="{8A24C1B8-1DB9-4112-9D99-4289A668ACC4}"/>
              </a:ext>
            </a:extLst>
          </p:cNvPr>
          <p:cNvSpPr txBox="1"/>
          <p:nvPr/>
        </p:nvSpPr>
        <p:spPr>
          <a:xfrm>
            <a:off x="2461214" y="1424970"/>
            <a:ext cx="3905251" cy="400110"/>
          </a:xfrm>
          <a:prstGeom prst="rect">
            <a:avLst/>
          </a:prstGeom>
          <a:noFill/>
        </p:spPr>
        <p:txBody>
          <a:bodyPr wrap="square" rtlCol="0">
            <a:spAutoFit/>
          </a:bodyPr>
          <a:lstStyle/>
          <a:p>
            <a:r>
              <a:rPr lang="en-GB" sz="2000" b="1" dirty="0">
                <a:solidFill>
                  <a:schemeClr val="bg1"/>
                </a:solidFill>
              </a:rPr>
              <a:t>Feature Engineering</a:t>
            </a:r>
            <a:endParaRPr lang="en-US" sz="2000" b="1" dirty="0">
              <a:solidFill>
                <a:schemeClr val="bg1"/>
              </a:solidFill>
            </a:endParaRPr>
          </a:p>
        </p:txBody>
      </p:sp>
      <p:sp>
        <p:nvSpPr>
          <p:cNvPr id="7" name="TextBox 6">
            <a:extLst>
              <a:ext uri="{FF2B5EF4-FFF2-40B4-BE49-F238E27FC236}">
                <a16:creationId xmlns:a16="http://schemas.microsoft.com/office/drawing/2014/main" id="{06E11075-9661-4CDA-B2A2-E191B98AE98E}"/>
              </a:ext>
            </a:extLst>
          </p:cNvPr>
          <p:cNvSpPr txBox="1"/>
          <p:nvPr/>
        </p:nvSpPr>
        <p:spPr>
          <a:xfrm>
            <a:off x="6772274" y="1304925"/>
            <a:ext cx="2466975" cy="400110"/>
          </a:xfrm>
          <a:prstGeom prst="rect">
            <a:avLst/>
          </a:prstGeom>
          <a:noFill/>
        </p:spPr>
        <p:txBody>
          <a:bodyPr wrap="square" rtlCol="0">
            <a:spAutoFit/>
          </a:bodyPr>
          <a:lstStyle/>
          <a:p>
            <a:r>
              <a:rPr lang="en-GB" sz="2000" b="1" dirty="0">
                <a:solidFill>
                  <a:schemeClr val="bg1"/>
                </a:solidFill>
              </a:rPr>
              <a:t>XGBOOST</a:t>
            </a:r>
            <a:endParaRPr lang="en-US" sz="2000" b="1" dirty="0">
              <a:solidFill>
                <a:schemeClr val="bg1"/>
              </a:solidFill>
            </a:endParaRPr>
          </a:p>
        </p:txBody>
      </p:sp>
      <p:sp>
        <p:nvSpPr>
          <p:cNvPr id="8" name="TextBox 7">
            <a:extLst>
              <a:ext uri="{FF2B5EF4-FFF2-40B4-BE49-F238E27FC236}">
                <a16:creationId xmlns:a16="http://schemas.microsoft.com/office/drawing/2014/main" id="{2D1C3ED6-A918-4BA7-893F-04459ADB9EA7}"/>
              </a:ext>
            </a:extLst>
          </p:cNvPr>
          <p:cNvSpPr txBox="1"/>
          <p:nvPr/>
        </p:nvSpPr>
        <p:spPr>
          <a:xfrm>
            <a:off x="7370484" y="2176790"/>
            <a:ext cx="2078317" cy="400110"/>
          </a:xfrm>
          <a:prstGeom prst="rect">
            <a:avLst/>
          </a:prstGeom>
          <a:noFill/>
        </p:spPr>
        <p:txBody>
          <a:bodyPr wrap="square" rtlCol="0">
            <a:spAutoFit/>
          </a:bodyPr>
          <a:lstStyle/>
          <a:p>
            <a:r>
              <a:rPr lang="en-GB" sz="2000" b="1" dirty="0">
                <a:solidFill>
                  <a:schemeClr val="bg1"/>
                </a:solidFill>
              </a:rPr>
              <a:t>TensorFlow</a:t>
            </a:r>
            <a:endParaRPr lang="en-US" sz="2000" b="1" dirty="0">
              <a:solidFill>
                <a:schemeClr val="bg1"/>
              </a:solidFill>
            </a:endParaRPr>
          </a:p>
        </p:txBody>
      </p:sp>
      <p:sp>
        <p:nvSpPr>
          <p:cNvPr id="9" name="TextBox 8">
            <a:extLst>
              <a:ext uri="{FF2B5EF4-FFF2-40B4-BE49-F238E27FC236}">
                <a16:creationId xmlns:a16="http://schemas.microsoft.com/office/drawing/2014/main" id="{88192D8A-BDC7-4076-BC63-26B58B44C1E0}"/>
              </a:ext>
            </a:extLst>
          </p:cNvPr>
          <p:cNvSpPr txBox="1"/>
          <p:nvPr/>
        </p:nvSpPr>
        <p:spPr>
          <a:xfrm>
            <a:off x="2466039" y="2231023"/>
            <a:ext cx="2354543" cy="400110"/>
          </a:xfrm>
          <a:prstGeom prst="rect">
            <a:avLst/>
          </a:prstGeom>
          <a:noFill/>
        </p:spPr>
        <p:txBody>
          <a:bodyPr wrap="square" rtlCol="0">
            <a:spAutoFit/>
          </a:bodyPr>
          <a:lstStyle/>
          <a:p>
            <a:r>
              <a:rPr lang="en-GB" sz="2000" b="1" dirty="0">
                <a:solidFill>
                  <a:schemeClr val="bg1"/>
                </a:solidFill>
              </a:rPr>
              <a:t>Neural Networks</a:t>
            </a:r>
            <a:endParaRPr lang="en-US" sz="2000" b="1" dirty="0">
              <a:solidFill>
                <a:schemeClr val="bg1"/>
              </a:solidFill>
            </a:endParaRPr>
          </a:p>
        </p:txBody>
      </p:sp>
      <p:sp>
        <p:nvSpPr>
          <p:cNvPr id="10" name="TextBox 9">
            <a:extLst>
              <a:ext uri="{FF2B5EF4-FFF2-40B4-BE49-F238E27FC236}">
                <a16:creationId xmlns:a16="http://schemas.microsoft.com/office/drawing/2014/main" id="{A6486284-12D1-4EE9-A97C-29C0D2A79903}"/>
              </a:ext>
            </a:extLst>
          </p:cNvPr>
          <p:cNvSpPr txBox="1"/>
          <p:nvPr/>
        </p:nvSpPr>
        <p:spPr>
          <a:xfrm>
            <a:off x="6017692" y="1870591"/>
            <a:ext cx="1172863" cy="400110"/>
          </a:xfrm>
          <a:prstGeom prst="rect">
            <a:avLst/>
          </a:prstGeom>
          <a:noFill/>
        </p:spPr>
        <p:txBody>
          <a:bodyPr wrap="square" rtlCol="0">
            <a:spAutoFit/>
          </a:bodyPr>
          <a:lstStyle/>
          <a:p>
            <a:r>
              <a:rPr lang="en-GB" sz="2000" b="1" dirty="0">
                <a:solidFill>
                  <a:schemeClr val="bg1"/>
                </a:solidFill>
              </a:rPr>
              <a:t>GPU</a:t>
            </a:r>
            <a:endParaRPr lang="en-US" sz="2000" b="1" dirty="0">
              <a:solidFill>
                <a:schemeClr val="bg1"/>
              </a:solidFill>
            </a:endParaRPr>
          </a:p>
        </p:txBody>
      </p:sp>
      <p:pic>
        <p:nvPicPr>
          <p:cNvPr id="11" name="Picture 2" descr="common data layer">
            <a:extLst>
              <a:ext uri="{FF2B5EF4-FFF2-40B4-BE49-F238E27FC236}">
                <a16:creationId xmlns:a16="http://schemas.microsoft.com/office/drawing/2014/main" id="{B423CC27-275B-4844-9476-CFBEF244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873" y="1295400"/>
            <a:ext cx="7330901" cy="40613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C5D764-E94E-4075-86D6-A0915888F845}"/>
              </a:ext>
            </a:extLst>
          </p:cNvPr>
          <p:cNvSpPr/>
          <p:nvPr/>
        </p:nvSpPr>
        <p:spPr>
          <a:xfrm>
            <a:off x="380424" y="5762713"/>
            <a:ext cx="3698641" cy="369332"/>
          </a:xfrm>
          <a:prstGeom prst="rect">
            <a:avLst/>
          </a:prstGeom>
        </p:spPr>
        <p:txBody>
          <a:bodyPr wrap="none">
            <a:spAutoFit/>
          </a:bodyPr>
          <a:lstStyle/>
          <a:p>
            <a:r>
              <a:rPr lang="en-US" dirty="0">
                <a:solidFill>
                  <a:srgbClr val="0070C0"/>
                </a:solidFill>
              </a:rPr>
              <a:t>Reference: </a:t>
            </a:r>
            <a:r>
              <a:rPr lang="en-US" dirty="0">
                <a:hlinkClick r:id="rId3"/>
              </a:rPr>
              <a:t>https://arrow.apache.org/</a:t>
            </a:r>
            <a:endParaRPr lang="en-US" dirty="0">
              <a:solidFill>
                <a:srgbClr val="0070C0"/>
              </a:solidFill>
            </a:endParaRPr>
          </a:p>
        </p:txBody>
      </p:sp>
    </p:spTree>
    <p:extLst>
      <p:ext uri="{BB962C8B-B14F-4D97-AF65-F5344CB8AC3E}">
        <p14:creationId xmlns:p14="http://schemas.microsoft.com/office/powerpoint/2010/main" val="341221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D95BCE-6578-4C93-9BD9-60B8CD99D10E}"/>
              </a:ext>
            </a:extLst>
          </p:cNvPr>
          <p:cNvSpPr>
            <a:spLocks noGrp="1"/>
          </p:cNvSpPr>
          <p:nvPr>
            <p:ph type="title"/>
          </p:nvPr>
        </p:nvSpPr>
        <p:spPr>
          <a:xfrm>
            <a:off x="380424" y="152400"/>
            <a:ext cx="8374918" cy="1143000"/>
          </a:xfrm>
        </p:spPr>
        <p:txBody>
          <a:bodyPr>
            <a:normAutofit/>
          </a:bodyPr>
          <a:lstStyle/>
          <a:p>
            <a:r>
              <a:rPr lang="en-US" b="1" dirty="0">
                <a:solidFill>
                  <a:schemeClr val="accent1"/>
                </a:solidFill>
                <a:latin typeface="Rockwell" panose="02060603020205020403" pitchFamily="18" charset="0"/>
              </a:rPr>
              <a:t>Apache Arrow</a:t>
            </a:r>
          </a:p>
        </p:txBody>
      </p:sp>
      <p:sp>
        <p:nvSpPr>
          <p:cNvPr id="4" name="TextBox 3">
            <a:extLst>
              <a:ext uri="{FF2B5EF4-FFF2-40B4-BE49-F238E27FC236}">
                <a16:creationId xmlns:a16="http://schemas.microsoft.com/office/drawing/2014/main" id="{8A24C1B8-1DB9-4112-9D99-4289A668ACC4}"/>
              </a:ext>
            </a:extLst>
          </p:cNvPr>
          <p:cNvSpPr txBox="1"/>
          <p:nvPr/>
        </p:nvSpPr>
        <p:spPr>
          <a:xfrm>
            <a:off x="2461214" y="1424970"/>
            <a:ext cx="3905251" cy="400110"/>
          </a:xfrm>
          <a:prstGeom prst="rect">
            <a:avLst/>
          </a:prstGeom>
          <a:noFill/>
        </p:spPr>
        <p:txBody>
          <a:bodyPr wrap="square" rtlCol="0">
            <a:spAutoFit/>
          </a:bodyPr>
          <a:lstStyle/>
          <a:p>
            <a:r>
              <a:rPr lang="en-GB" sz="2000" b="1" dirty="0">
                <a:solidFill>
                  <a:schemeClr val="bg1"/>
                </a:solidFill>
              </a:rPr>
              <a:t>Feature Engineering</a:t>
            </a:r>
            <a:endParaRPr lang="en-US" sz="2000" b="1" dirty="0">
              <a:solidFill>
                <a:schemeClr val="bg1"/>
              </a:solidFill>
            </a:endParaRPr>
          </a:p>
        </p:txBody>
      </p:sp>
      <p:sp>
        <p:nvSpPr>
          <p:cNvPr id="7" name="TextBox 6">
            <a:extLst>
              <a:ext uri="{FF2B5EF4-FFF2-40B4-BE49-F238E27FC236}">
                <a16:creationId xmlns:a16="http://schemas.microsoft.com/office/drawing/2014/main" id="{06E11075-9661-4CDA-B2A2-E191B98AE98E}"/>
              </a:ext>
            </a:extLst>
          </p:cNvPr>
          <p:cNvSpPr txBox="1"/>
          <p:nvPr/>
        </p:nvSpPr>
        <p:spPr>
          <a:xfrm>
            <a:off x="6772274" y="1304925"/>
            <a:ext cx="2466975" cy="400110"/>
          </a:xfrm>
          <a:prstGeom prst="rect">
            <a:avLst/>
          </a:prstGeom>
          <a:noFill/>
        </p:spPr>
        <p:txBody>
          <a:bodyPr wrap="square" rtlCol="0">
            <a:spAutoFit/>
          </a:bodyPr>
          <a:lstStyle/>
          <a:p>
            <a:r>
              <a:rPr lang="en-GB" sz="2000" b="1" dirty="0">
                <a:solidFill>
                  <a:schemeClr val="bg1"/>
                </a:solidFill>
              </a:rPr>
              <a:t>XGBOOST</a:t>
            </a:r>
            <a:endParaRPr lang="en-US" sz="2000" b="1" dirty="0">
              <a:solidFill>
                <a:schemeClr val="bg1"/>
              </a:solidFill>
            </a:endParaRPr>
          </a:p>
        </p:txBody>
      </p:sp>
      <p:sp>
        <p:nvSpPr>
          <p:cNvPr id="8" name="TextBox 7">
            <a:extLst>
              <a:ext uri="{FF2B5EF4-FFF2-40B4-BE49-F238E27FC236}">
                <a16:creationId xmlns:a16="http://schemas.microsoft.com/office/drawing/2014/main" id="{2D1C3ED6-A918-4BA7-893F-04459ADB9EA7}"/>
              </a:ext>
            </a:extLst>
          </p:cNvPr>
          <p:cNvSpPr txBox="1"/>
          <p:nvPr/>
        </p:nvSpPr>
        <p:spPr>
          <a:xfrm>
            <a:off x="7370484" y="2176790"/>
            <a:ext cx="2078317" cy="400110"/>
          </a:xfrm>
          <a:prstGeom prst="rect">
            <a:avLst/>
          </a:prstGeom>
          <a:noFill/>
        </p:spPr>
        <p:txBody>
          <a:bodyPr wrap="square" rtlCol="0">
            <a:spAutoFit/>
          </a:bodyPr>
          <a:lstStyle/>
          <a:p>
            <a:r>
              <a:rPr lang="en-GB" sz="2000" b="1" dirty="0">
                <a:solidFill>
                  <a:schemeClr val="bg1"/>
                </a:solidFill>
              </a:rPr>
              <a:t>TensorFlow</a:t>
            </a:r>
            <a:endParaRPr lang="en-US" sz="2000" b="1" dirty="0">
              <a:solidFill>
                <a:schemeClr val="bg1"/>
              </a:solidFill>
            </a:endParaRPr>
          </a:p>
        </p:txBody>
      </p:sp>
      <p:sp>
        <p:nvSpPr>
          <p:cNvPr id="9" name="TextBox 8">
            <a:extLst>
              <a:ext uri="{FF2B5EF4-FFF2-40B4-BE49-F238E27FC236}">
                <a16:creationId xmlns:a16="http://schemas.microsoft.com/office/drawing/2014/main" id="{88192D8A-BDC7-4076-BC63-26B58B44C1E0}"/>
              </a:ext>
            </a:extLst>
          </p:cNvPr>
          <p:cNvSpPr txBox="1"/>
          <p:nvPr/>
        </p:nvSpPr>
        <p:spPr>
          <a:xfrm>
            <a:off x="2466039" y="2231023"/>
            <a:ext cx="2354543" cy="400110"/>
          </a:xfrm>
          <a:prstGeom prst="rect">
            <a:avLst/>
          </a:prstGeom>
          <a:noFill/>
        </p:spPr>
        <p:txBody>
          <a:bodyPr wrap="square" rtlCol="0">
            <a:spAutoFit/>
          </a:bodyPr>
          <a:lstStyle/>
          <a:p>
            <a:r>
              <a:rPr lang="en-GB" sz="2000" b="1" dirty="0">
                <a:solidFill>
                  <a:schemeClr val="bg1"/>
                </a:solidFill>
              </a:rPr>
              <a:t>Neural Networks</a:t>
            </a:r>
            <a:endParaRPr lang="en-US" sz="2000" b="1" dirty="0">
              <a:solidFill>
                <a:schemeClr val="bg1"/>
              </a:solidFill>
            </a:endParaRPr>
          </a:p>
        </p:txBody>
      </p:sp>
      <p:sp>
        <p:nvSpPr>
          <p:cNvPr id="10" name="TextBox 9">
            <a:extLst>
              <a:ext uri="{FF2B5EF4-FFF2-40B4-BE49-F238E27FC236}">
                <a16:creationId xmlns:a16="http://schemas.microsoft.com/office/drawing/2014/main" id="{A6486284-12D1-4EE9-A97C-29C0D2A79903}"/>
              </a:ext>
            </a:extLst>
          </p:cNvPr>
          <p:cNvSpPr txBox="1"/>
          <p:nvPr/>
        </p:nvSpPr>
        <p:spPr>
          <a:xfrm>
            <a:off x="6017692" y="1870591"/>
            <a:ext cx="1172863" cy="400110"/>
          </a:xfrm>
          <a:prstGeom prst="rect">
            <a:avLst/>
          </a:prstGeom>
          <a:noFill/>
        </p:spPr>
        <p:txBody>
          <a:bodyPr wrap="square" rtlCol="0">
            <a:spAutoFit/>
          </a:bodyPr>
          <a:lstStyle/>
          <a:p>
            <a:r>
              <a:rPr lang="en-GB" sz="2000" b="1" dirty="0">
                <a:solidFill>
                  <a:schemeClr val="bg1"/>
                </a:solidFill>
              </a:rPr>
              <a:t>GPU</a:t>
            </a:r>
            <a:endParaRPr lang="en-US" sz="2000" b="1" dirty="0">
              <a:solidFill>
                <a:schemeClr val="bg1"/>
              </a:solidFill>
            </a:endParaRPr>
          </a:p>
        </p:txBody>
      </p:sp>
      <p:pic>
        <p:nvPicPr>
          <p:cNvPr id="1026" name="Picture 2" descr="SIMD">
            <a:extLst>
              <a:ext uri="{FF2B5EF4-FFF2-40B4-BE49-F238E27FC236}">
                <a16:creationId xmlns:a16="http://schemas.microsoft.com/office/drawing/2014/main" id="{77DF0917-5E0C-4127-B797-58800CB51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1" y="657225"/>
            <a:ext cx="9029700" cy="6200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E39A268-F7CF-4D1D-8E0C-58FF7BFF5ECD}"/>
              </a:ext>
            </a:extLst>
          </p:cNvPr>
          <p:cNvSpPr/>
          <p:nvPr/>
        </p:nvSpPr>
        <p:spPr>
          <a:xfrm>
            <a:off x="380424" y="5831443"/>
            <a:ext cx="3698641" cy="369332"/>
          </a:xfrm>
          <a:prstGeom prst="rect">
            <a:avLst/>
          </a:prstGeom>
        </p:spPr>
        <p:txBody>
          <a:bodyPr wrap="none">
            <a:spAutoFit/>
          </a:bodyPr>
          <a:lstStyle/>
          <a:p>
            <a:r>
              <a:rPr lang="en-US" dirty="0">
                <a:solidFill>
                  <a:srgbClr val="0070C0"/>
                </a:solidFill>
              </a:rPr>
              <a:t>Reference: </a:t>
            </a:r>
            <a:r>
              <a:rPr lang="en-US" dirty="0">
                <a:hlinkClick r:id="rId3"/>
              </a:rPr>
              <a:t>https://arrow.apache.org/</a:t>
            </a:r>
            <a:endParaRPr lang="en-US" dirty="0">
              <a:solidFill>
                <a:srgbClr val="0070C0"/>
              </a:solidFill>
            </a:endParaRPr>
          </a:p>
        </p:txBody>
      </p:sp>
    </p:spTree>
    <p:extLst>
      <p:ext uri="{BB962C8B-B14F-4D97-AF65-F5344CB8AC3E}">
        <p14:creationId xmlns:p14="http://schemas.microsoft.com/office/powerpoint/2010/main" val="219759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Zero-Copy</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a:bodyPr>
          <a:lstStyle/>
          <a:p>
            <a:r>
              <a:rPr lang="en-US" dirty="0">
                <a:solidFill>
                  <a:srgbClr val="0070C0"/>
                </a:solidFill>
              </a:rPr>
              <a:t>Zero-copy operations reduce the number of time-consuming mode switches between user space and kernel space.</a:t>
            </a:r>
          </a:p>
          <a:p>
            <a:r>
              <a:rPr lang="en-US" dirty="0">
                <a:solidFill>
                  <a:srgbClr val="0070C0"/>
                </a:solidFill>
              </a:rPr>
              <a:t>Ex.: Reading a file and then sending it over a network the traditional way requires two data copies and two context switches per read/write cycle. Sending the same file via zero copy reduces the context switches to two and eliminates all CPU data copies</a:t>
            </a:r>
          </a:p>
          <a:p>
            <a:endParaRPr lang="en-US" dirty="0">
              <a:solidFill>
                <a:srgbClr val="0070C0"/>
              </a:solidFill>
            </a:endParaRPr>
          </a:p>
          <a:p>
            <a:pPr marL="0" indent="0">
              <a:buNone/>
            </a:pPr>
            <a:endParaRPr lang="en-US" dirty="0">
              <a:solidFill>
                <a:srgbClr val="0070C0"/>
              </a:solidFill>
            </a:endParaRPr>
          </a:p>
          <a:p>
            <a:pPr marL="0" indent="0">
              <a:buNone/>
            </a:pPr>
            <a:endParaRPr lang="en-US" sz="2000" dirty="0">
              <a:solidFill>
                <a:srgbClr val="0070C0"/>
              </a:solidFill>
            </a:endParaRPr>
          </a:p>
          <a:p>
            <a:pPr marL="0" indent="0">
              <a:buNone/>
            </a:pPr>
            <a:r>
              <a:rPr lang="en-US" sz="2000" dirty="0">
                <a:solidFill>
                  <a:srgbClr val="0070C0"/>
                </a:solidFill>
              </a:rPr>
              <a:t>Reference: </a:t>
            </a:r>
            <a:r>
              <a:rPr lang="en-US" sz="2000" dirty="0">
                <a:hlinkClick r:id="rId2"/>
              </a:rPr>
              <a:t>https://en.wikipedia.org/wiki/Zero-copy</a:t>
            </a:r>
            <a:endParaRPr lang="en-US" sz="2000"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10697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D95BCE-6578-4C93-9BD9-60B8CD99D10E}"/>
              </a:ext>
            </a:extLst>
          </p:cNvPr>
          <p:cNvSpPr>
            <a:spLocks noGrp="1"/>
          </p:cNvSpPr>
          <p:nvPr>
            <p:ph type="title"/>
          </p:nvPr>
        </p:nvSpPr>
        <p:spPr>
          <a:xfrm>
            <a:off x="380424" y="152400"/>
            <a:ext cx="8374918" cy="1143000"/>
          </a:xfrm>
        </p:spPr>
        <p:txBody>
          <a:bodyPr>
            <a:normAutofit/>
          </a:bodyPr>
          <a:lstStyle/>
          <a:p>
            <a:r>
              <a:rPr lang="en-US" b="1" dirty="0">
                <a:solidFill>
                  <a:schemeClr val="accent1"/>
                </a:solidFill>
                <a:latin typeface="Rockwell" panose="02060603020205020403" pitchFamily="18" charset="0"/>
              </a:rPr>
              <a:t>Traditional-Copy</a:t>
            </a:r>
          </a:p>
        </p:txBody>
      </p:sp>
      <p:sp>
        <p:nvSpPr>
          <p:cNvPr id="4" name="TextBox 3">
            <a:extLst>
              <a:ext uri="{FF2B5EF4-FFF2-40B4-BE49-F238E27FC236}">
                <a16:creationId xmlns:a16="http://schemas.microsoft.com/office/drawing/2014/main" id="{8A24C1B8-1DB9-4112-9D99-4289A668ACC4}"/>
              </a:ext>
            </a:extLst>
          </p:cNvPr>
          <p:cNvSpPr txBox="1"/>
          <p:nvPr/>
        </p:nvSpPr>
        <p:spPr>
          <a:xfrm>
            <a:off x="2461214" y="1424970"/>
            <a:ext cx="3905251" cy="400110"/>
          </a:xfrm>
          <a:prstGeom prst="rect">
            <a:avLst/>
          </a:prstGeom>
          <a:noFill/>
        </p:spPr>
        <p:txBody>
          <a:bodyPr wrap="square" rtlCol="0">
            <a:spAutoFit/>
          </a:bodyPr>
          <a:lstStyle/>
          <a:p>
            <a:r>
              <a:rPr lang="en-GB" sz="2000" b="1" dirty="0">
                <a:solidFill>
                  <a:schemeClr val="bg1"/>
                </a:solidFill>
              </a:rPr>
              <a:t>Feature Engineering</a:t>
            </a:r>
            <a:endParaRPr lang="en-US" sz="2000" b="1" dirty="0">
              <a:solidFill>
                <a:schemeClr val="bg1"/>
              </a:solidFill>
            </a:endParaRPr>
          </a:p>
        </p:txBody>
      </p:sp>
      <p:sp>
        <p:nvSpPr>
          <p:cNvPr id="7" name="TextBox 6">
            <a:extLst>
              <a:ext uri="{FF2B5EF4-FFF2-40B4-BE49-F238E27FC236}">
                <a16:creationId xmlns:a16="http://schemas.microsoft.com/office/drawing/2014/main" id="{06E11075-9661-4CDA-B2A2-E191B98AE98E}"/>
              </a:ext>
            </a:extLst>
          </p:cNvPr>
          <p:cNvSpPr txBox="1"/>
          <p:nvPr/>
        </p:nvSpPr>
        <p:spPr>
          <a:xfrm>
            <a:off x="6772274" y="1304925"/>
            <a:ext cx="2466975" cy="400110"/>
          </a:xfrm>
          <a:prstGeom prst="rect">
            <a:avLst/>
          </a:prstGeom>
          <a:noFill/>
        </p:spPr>
        <p:txBody>
          <a:bodyPr wrap="square" rtlCol="0">
            <a:spAutoFit/>
          </a:bodyPr>
          <a:lstStyle/>
          <a:p>
            <a:r>
              <a:rPr lang="en-GB" sz="2000" b="1" dirty="0">
                <a:solidFill>
                  <a:schemeClr val="bg1"/>
                </a:solidFill>
              </a:rPr>
              <a:t>XGBOOST</a:t>
            </a:r>
            <a:endParaRPr lang="en-US" sz="2000" b="1" dirty="0">
              <a:solidFill>
                <a:schemeClr val="bg1"/>
              </a:solidFill>
            </a:endParaRPr>
          </a:p>
        </p:txBody>
      </p:sp>
      <p:sp>
        <p:nvSpPr>
          <p:cNvPr id="8" name="TextBox 7">
            <a:extLst>
              <a:ext uri="{FF2B5EF4-FFF2-40B4-BE49-F238E27FC236}">
                <a16:creationId xmlns:a16="http://schemas.microsoft.com/office/drawing/2014/main" id="{2D1C3ED6-A918-4BA7-893F-04459ADB9EA7}"/>
              </a:ext>
            </a:extLst>
          </p:cNvPr>
          <p:cNvSpPr txBox="1"/>
          <p:nvPr/>
        </p:nvSpPr>
        <p:spPr>
          <a:xfrm>
            <a:off x="7370484" y="2176790"/>
            <a:ext cx="2078317" cy="400110"/>
          </a:xfrm>
          <a:prstGeom prst="rect">
            <a:avLst/>
          </a:prstGeom>
          <a:noFill/>
        </p:spPr>
        <p:txBody>
          <a:bodyPr wrap="square" rtlCol="0">
            <a:spAutoFit/>
          </a:bodyPr>
          <a:lstStyle/>
          <a:p>
            <a:r>
              <a:rPr lang="en-GB" sz="2000" b="1" dirty="0">
                <a:solidFill>
                  <a:schemeClr val="bg1"/>
                </a:solidFill>
              </a:rPr>
              <a:t>TensorFlow</a:t>
            </a:r>
            <a:endParaRPr lang="en-US" sz="2000" b="1" dirty="0">
              <a:solidFill>
                <a:schemeClr val="bg1"/>
              </a:solidFill>
            </a:endParaRPr>
          </a:p>
        </p:txBody>
      </p:sp>
      <p:sp>
        <p:nvSpPr>
          <p:cNvPr id="9" name="TextBox 8">
            <a:extLst>
              <a:ext uri="{FF2B5EF4-FFF2-40B4-BE49-F238E27FC236}">
                <a16:creationId xmlns:a16="http://schemas.microsoft.com/office/drawing/2014/main" id="{88192D8A-BDC7-4076-BC63-26B58B44C1E0}"/>
              </a:ext>
            </a:extLst>
          </p:cNvPr>
          <p:cNvSpPr txBox="1"/>
          <p:nvPr/>
        </p:nvSpPr>
        <p:spPr>
          <a:xfrm>
            <a:off x="2466039" y="2231023"/>
            <a:ext cx="2354543" cy="400110"/>
          </a:xfrm>
          <a:prstGeom prst="rect">
            <a:avLst/>
          </a:prstGeom>
          <a:noFill/>
        </p:spPr>
        <p:txBody>
          <a:bodyPr wrap="square" rtlCol="0">
            <a:spAutoFit/>
          </a:bodyPr>
          <a:lstStyle/>
          <a:p>
            <a:r>
              <a:rPr lang="en-GB" sz="2000" b="1" dirty="0">
                <a:solidFill>
                  <a:schemeClr val="bg1"/>
                </a:solidFill>
              </a:rPr>
              <a:t>Neural Networks</a:t>
            </a:r>
            <a:endParaRPr lang="en-US" sz="2000" b="1" dirty="0">
              <a:solidFill>
                <a:schemeClr val="bg1"/>
              </a:solidFill>
            </a:endParaRPr>
          </a:p>
        </p:txBody>
      </p:sp>
      <p:sp>
        <p:nvSpPr>
          <p:cNvPr id="10" name="TextBox 9">
            <a:extLst>
              <a:ext uri="{FF2B5EF4-FFF2-40B4-BE49-F238E27FC236}">
                <a16:creationId xmlns:a16="http://schemas.microsoft.com/office/drawing/2014/main" id="{A6486284-12D1-4EE9-A97C-29C0D2A79903}"/>
              </a:ext>
            </a:extLst>
          </p:cNvPr>
          <p:cNvSpPr txBox="1"/>
          <p:nvPr/>
        </p:nvSpPr>
        <p:spPr>
          <a:xfrm>
            <a:off x="6017692" y="1870591"/>
            <a:ext cx="1172863" cy="400110"/>
          </a:xfrm>
          <a:prstGeom prst="rect">
            <a:avLst/>
          </a:prstGeom>
          <a:noFill/>
        </p:spPr>
        <p:txBody>
          <a:bodyPr wrap="square" rtlCol="0">
            <a:spAutoFit/>
          </a:bodyPr>
          <a:lstStyle/>
          <a:p>
            <a:r>
              <a:rPr lang="en-GB" sz="2000" b="1" dirty="0">
                <a:solidFill>
                  <a:schemeClr val="bg1"/>
                </a:solidFill>
              </a:rPr>
              <a:t>GPU</a:t>
            </a:r>
            <a:endParaRPr lang="en-US" sz="2000" b="1" dirty="0">
              <a:solidFill>
                <a:schemeClr val="bg1"/>
              </a:solidFill>
            </a:endParaRPr>
          </a:p>
        </p:txBody>
      </p:sp>
      <p:sp>
        <p:nvSpPr>
          <p:cNvPr id="3" name="Rectangle 2">
            <a:extLst>
              <a:ext uri="{FF2B5EF4-FFF2-40B4-BE49-F238E27FC236}">
                <a16:creationId xmlns:a16="http://schemas.microsoft.com/office/drawing/2014/main" id="{EE39A268-F7CF-4D1D-8E0C-58FF7BFF5ECD}"/>
              </a:ext>
            </a:extLst>
          </p:cNvPr>
          <p:cNvSpPr/>
          <p:nvPr/>
        </p:nvSpPr>
        <p:spPr>
          <a:xfrm>
            <a:off x="380424" y="5831443"/>
            <a:ext cx="7420108" cy="369332"/>
          </a:xfrm>
          <a:prstGeom prst="rect">
            <a:avLst/>
          </a:prstGeom>
        </p:spPr>
        <p:txBody>
          <a:bodyPr wrap="none">
            <a:spAutoFit/>
          </a:bodyPr>
          <a:lstStyle/>
          <a:p>
            <a:r>
              <a:rPr lang="en-US" dirty="0">
                <a:solidFill>
                  <a:srgbClr val="0070C0"/>
                </a:solidFill>
              </a:rPr>
              <a:t>Reference: </a:t>
            </a:r>
            <a:r>
              <a:rPr lang="en-US" dirty="0">
                <a:hlinkClick r:id="rId2"/>
              </a:rPr>
              <a:t>https://developer.ibm.com/technologies/java/articles/j-zerocopy/</a:t>
            </a:r>
            <a:endParaRPr lang="en-US" dirty="0">
              <a:solidFill>
                <a:srgbClr val="0070C0"/>
              </a:solidFill>
            </a:endParaRPr>
          </a:p>
        </p:txBody>
      </p:sp>
      <p:pic>
        <p:nvPicPr>
          <p:cNvPr id="3074" name="Picture 2" descr="Traditional data copying approach">
            <a:extLst>
              <a:ext uri="{FF2B5EF4-FFF2-40B4-BE49-F238E27FC236}">
                <a16:creationId xmlns:a16="http://schemas.microsoft.com/office/drawing/2014/main" id="{7A664697-AB00-49B6-8C42-0FAD6984C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82" y="1310075"/>
            <a:ext cx="40005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aditional context switches">
            <a:extLst>
              <a:ext uri="{FF2B5EF4-FFF2-40B4-BE49-F238E27FC236}">
                <a16:creationId xmlns:a16="http://schemas.microsoft.com/office/drawing/2014/main" id="{5F03DB98-8978-4EBE-B152-E01C225B8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123" y="1415445"/>
            <a:ext cx="385762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64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0E5773-E55F-4A7B-895C-4FAE5C9FFE68}"/>
              </a:ext>
            </a:extLst>
          </p:cNvPr>
          <p:cNvSpPr>
            <a:spLocks noGrp="1"/>
          </p:cNvSpPr>
          <p:nvPr>
            <p:ph type="title"/>
          </p:nvPr>
        </p:nvSpPr>
        <p:spPr>
          <a:xfrm>
            <a:off x="399474" y="229740"/>
            <a:ext cx="8374918" cy="1143000"/>
          </a:xfrm>
        </p:spPr>
        <p:txBody>
          <a:bodyPr/>
          <a:lstStyle/>
          <a:p>
            <a:r>
              <a:rPr lang="en-US" b="1" dirty="0">
                <a:solidFill>
                  <a:schemeClr val="accent1"/>
                </a:solidFill>
                <a:latin typeface="Rockwell" panose="02060603020205020403" pitchFamily="18" charset="0"/>
              </a:rPr>
              <a:t>Traditional-Copy</a:t>
            </a:r>
          </a:p>
        </p:txBody>
      </p:sp>
      <p:sp>
        <p:nvSpPr>
          <p:cNvPr id="5" name="Content Placeholder 2">
            <a:extLst>
              <a:ext uri="{FF2B5EF4-FFF2-40B4-BE49-F238E27FC236}">
                <a16:creationId xmlns:a16="http://schemas.microsoft.com/office/drawing/2014/main" id="{593EFB8C-B093-471A-A58D-7C4B335C99EA}"/>
              </a:ext>
            </a:extLst>
          </p:cNvPr>
          <p:cNvSpPr>
            <a:spLocks noGrp="1"/>
          </p:cNvSpPr>
          <p:nvPr>
            <p:ph idx="1"/>
          </p:nvPr>
        </p:nvSpPr>
        <p:spPr>
          <a:xfrm>
            <a:off x="457199" y="1600200"/>
            <a:ext cx="11303256" cy="4525963"/>
          </a:xfrm>
        </p:spPr>
        <p:txBody>
          <a:bodyPr>
            <a:normAutofit/>
          </a:bodyPr>
          <a:lstStyle/>
          <a:p>
            <a:r>
              <a:rPr lang="en-US" dirty="0">
                <a:solidFill>
                  <a:srgbClr val="0070C0"/>
                </a:solidFill>
              </a:rPr>
              <a:t>Reads file contents from the disk and stores them into a kernel address space buffer.</a:t>
            </a:r>
          </a:p>
          <a:p>
            <a:r>
              <a:rPr lang="en-US" dirty="0">
                <a:solidFill>
                  <a:srgbClr val="0070C0"/>
                </a:solidFill>
              </a:rPr>
              <a:t>Context switch from kernel to user mode. Now the data is stored in the user address space buffer.</a:t>
            </a:r>
          </a:p>
          <a:p>
            <a:r>
              <a:rPr lang="en-US" dirty="0">
                <a:solidFill>
                  <a:srgbClr val="0070C0"/>
                </a:solidFill>
              </a:rPr>
              <a:t>Context switch from user mode to kernel mode. Data is put into a different buffer, that is associated with the destination socket.</a:t>
            </a:r>
          </a:p>
          <a:p>
            <a:r>
              <a:rPr lang="en-US" dirty="0">
                <a:solidFill>
                  <a:srgbClr val="0070C0"/>
                </a:solidFill>
              </a:rPr>
              <a:t>DMA engine passes the data from the kernel buffer to the protocol engine.</a:t>
            </a:r>
          </a:p>
          <a:p>
            <a:endParaRPr lang="en-US" dirty="0">
              <a:solidFill>
                <a:srgbClr val="0070C0"/>
              </a:solidFill>
            </a:endParaRPr>
          </a:p>
          <a:p>
            <a:pPr marL="0" indent="0">
              <a:buNone/>
            </a:pPr>
            <a:endParaRPr lang="en-US" sz="2000" dirty="0">
              <a:solidFill>
                <a:srgbClr val="0070C0"/>
              </a:solidFill>
            </a:endParaRPr>
          </a:p>
          <a:p>
            <a:pPr marL="0" indent="0">
              <a:buNone/>
            </a:pPr>
            <a:r>
              <a:rPr lang="en-US" sz="2000" dirty="0">
                <a:solidFill>
                  <a:srgbClr val="0070C0"/>
                </a:solidFill>
              </a:rPr>
              <a:t>Reference: </a:t>
            </a:r>
            <a:r>
              <a:rPr lang="en-US" sz="2000" dirty="0">
                <a:hlinkClick r:id="rId2"/>
              </a:rPr>
              <a:t>https://developer.ibm.com/technologies/java/articles/j-zerocopy/</a:t>
            </a:r>
            <a:endParaRPr lang="en-US" sz="2000" dirty="0">
              <a:solidFill>
                <a:srgbClr val="0070C0"/>
              </a:solidFill>
            </a:endParaRPr>
          </a:p>
        </p:txBody>
      </p:sp>
      <p:sp>
        <p:nvSpPr>
          <p:cNvPr id="7" name="Slide Number Placeholder 5">
            <a:extLst>
              <a:ext uri="{FF2B5EF4-FFF2-40B4-BE49-F238E27FC236}">
                <a16:creationId xmlns:a16="http://schemas.microsoft.com/office/drawing/2014/main" id="{5718E62A-05EB-4165-AC91-F96C6DE2069C}"/>
              </a:ext>
            </a:extLst>
          </p:cNvPr>
          <p:cNvSpPr txBox="1">
            <a:spLocks/>
          </p:cNvSpPr>
          <p:nvPr/>
        </p:nvSpPr>
        <p:spPr>
          <a:xfrm>
            <a:off x="11270784" y="6317865"/>
            <a:ext cx="48967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3122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700</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Rockwell</vt:lpstr>
      <vt:lpstr>Office Theme</vt:lpstr>
      <vt:lpstr>Apache Arrow : Columnar  In-Memory Analytics</vt:lpstr>
      <vt:lpstr>Who am I?</vt:lpstr>
      <vt:lpstr>Apache Arrow</vt:lpstr>
      <vt:lpstr>Apache Arrow</vt:lpstr>
      <vt:lpstr>Apache Arrow</vt:lpstr>
      <vt:lpstr>Apache Arrow</vt:lpstr>
      <vt:lpstr>Zero-Copy</vt:lpstr>
      <vt:lpstr>Traditional-Copy</vt:lpstr>
      <vt:lpstr>Traditional-Copy</vt:lpstr>
      <vt:lpstr>Zero-Copy</vt:lpstr>
      <vt:lpstr>Zero-Copy</vt:lpstr>
      <vt:lpstr>Apache Arrow</vt:lpstr>
      <vt:lpstr>More on Apache Arrow</vt:lpstr>
      <vt:lpstr>Apache Arrow</vt:lpstr>
      <vt:lpstr>Demo (CSV, MS-SQL Server)</vt:lpstr>
      <vt:lpstr>Even more exciting…</vt:lpstr>
      <vt:lpstr>Arrow Flight, Vaex</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Beyond The Hype</dc:title>
  <dc:creator>Gadhave, Sudarshan</dc:creator>
  <cp:lastModifiedBy>Sundaramahalingam, Nagaraj</cp:lastModifiedBy>
  <cp:revision>18</cp:revision>
  <dcterms:created xsi:type="dcterms:W3CDTF">2019-06-01T18:02:01Z</dcterms:created>
  <dcterms:modified xsi:type="dcterms:W3CDTF">2020-05-01T07:57:23Z</dcterms:modified>
</cp:coreProperties>
</file>