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notesMasterIdLst>
    <p:notesMasterId r:id="rId14"/>
  </p:notesMasterIdLst>
  <p:sldIdLst>
    <p:sldId id="256" r:id="rId2"/>
    <p:sldId id="272" r:id="rId3"/>
    <p:sldId id="276" r:id="rId4"/>
    <p:sldId id="273" r:id="rId5"/>
    <p:sldId id="277" r:id="rId6"/>
    <p:sldId id="274" r:id="rId7"/>
    <p:sldId id="286" r:id="rId8"/>
    <p:sldId id="287" r:id="rId9"/>
    <p:sldId id="288" r:id="rId10"/>
    <p:sldId id="289" r:id="rId11"/>
    <p:sldId id="290" r:id="rId12"/>
    <p:sldId id="280" r:id="rId13"/>
  </p:sldIdLst>
  <p:sldSz cx="18288000" cy="10287000"/>
  <p:notesSz cx="6858000" cy="9144000"/>
  <p:custShowLst>
    <p:custShow name="Appendix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Thakur" initials="AT" lastIdx="3" clrIdx="0">
    <p:extLst>
      <p:ext uri="{19B8F6BF-5375-455C-9EA6-DF929625EA0E}">
        <p15:presenceInfo xmlns:p15="http://schemas.microsoft.com/office/powerpoint/2012/main" userId="S::abhishek.thakur@msysindia.onmicrosoft.com::c4c15c9f-470a-4eab-9e0b-5ba03c2bd2ac" providerId="AD"/>
      </p:ext>
    </p:extLst>
  </p:cmAuthor>
  <p:cmAuthor id="2" name="Suhas Jadhav" initials="SJ" lastIdx="1" clrIdx="1">
    <p:extLst>
      <p:ext uri="{19B8F6BF-5375-455C-9EA6-DF929625EA0E}">
        <p15:presenceInfo xmlns:p15="http://schemas.microsoft.com/office/powerpoint/2012/main" userId="S::suhas.jadhav@msysindia.onmicrosoft.com::850b95f6-0100-4e95-ba18-a16566231557" providerId="AD"/>
      </p:ext>
    </p:extLst>
  </p:cmAuthor>
  <p:cmAuthor id="3" name="Karthick Asaithambi" initials="KA" lastIdx="1" clrIdx="2">
    <p:extLst>
      <p:ext uri="{19B8F6BF-5375-455C-9EA6-DF929625EA0E}">
        <p15:presenceInfo xmlns:p15="http://schemas.microsoft.com/office/powerpoint/2012/main" userId="S::karthick.asaithambi@msysindia.onmicrosoft.com::13340307-0eb9-4401-9f9c-8aefba2ecd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68"/>
    <a:srgbClr val="006C92"/>
    <a:srgbClr val="007FAC"/>
    <a:srgbClr val="00759E"/>
    <a:srgbClr val="009AD0"/>
    <a:srgbClr val="0B7ADF"/>
    <a:srgbClr val="59C6F1"/>
    <a:srgbClr val="0C3457"/>
    <a:srgbClr val="11589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7" autoAdjust="0"/>
    <p:restoredTop sz="94095" autoAdjust="0"/>
  </p:normalViewPr>
  <p:slideViewPr>
    <p:cSldViewPr snapToGrid="0" snapToObjects="1">
      <p:cViewPr varScale="1">
        <p:scale>
          <a:sx n="76" d="100"/>
          <a:sy n="76" d="100"/>
        </p:scale>
        <p:origin x="978" y="102"/>
      </p:cViewPr>
      <p:guideLst/>
    </p:cSldViewPr>
  </p:slideViewPr>
  <p:outlineViewPr>
    <p:cViewPr>
      <p:scale>
        <a:sx n="33" d="100"/>
        <a:sy n="33" d="100"/>
      </p:scale>
      <p:origin x="0" y="-12"/>
    </p:cViewPr>
  </p:outlineViewPr>
  <p:notesTextViewPr>
    <p:cViewPr>
      <p:scale>
        <a:sx n="10" d="100"/>
        <a:sy n="10" d="100"/>
      </p:scale>
      <p:origin x="0" y="0"/>
    </p:cViewPr>
  </p:notesTextViewPr>
  <p:sorterViewPr>
    <p:cViewPr>
      <p:scale>
        <a:sx n="66" d="100"/>
        <a:sy n="66" d="100"/>
      </p:scale>
      <p:origin x="0" y="0"/>
    </p:cViewPr>
  </p:sorterViewPr>
  <p:notesViewPr>
    <p:cSldViewPr snapToGrid="0" snapToObjects="1">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DAAA3-8ACB-CD40-AD6D-6251F3A66261}" type="datetimeFigureOut">
              <a:rPr lang="en-US" smtClean="0"/>
              <a:t>3/21/2023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0174-ECD4-9546-81DF-B980FE0AB275}" type="slidenum">
              <a:rPr lang="en-US" smtClean="0"/>
              <a:t>‹#›</a:t>
            </a:fld>
            <a:endParaRPr lang="en-US" dirty="0"/>
          </a:p>
        </p:txBody>
      </p:sp>
    </p:spTree>
    <p:extLst>
      <p:ext uri="{BB962C8B-B14F-4D97-AF65-F5344CB8AC3E}">
        <p14:creationId xmlns:p14="http://schemas.microsoft.com/office/powerpoint/2010/main" val="211587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00174-ECD4-9546-81DF-B980FE0AB275}" type="slidenum">
              <a:rPr lang="en-US" smtClean="0"/>
              <a:t>1</a:t>
            </a:fld>
            <a:endParaRPr lang="en-US" dirty="0"/>
          </a:p>
        </p:txBody>
      </p:sp>
    </p:spTree>
    <p:extLst>
      <p:ext uri="{BB962C8B-B14F-4D97-AF65-F5344CB8AC3E}">
        <p14:creationId xmlns:p14="http://schemas.microsoft.com/office/powerpoint/2010/main" val="14841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339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910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83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39217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89567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3957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313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1567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9810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spTree>
      <p:nvGrpSpPr>
        <p:cNvPr id="1" name="Shape 17"/>
        <p:cNvGrpSpPr/>
        <p:nvPr/>
      </p:nvGrpSpPr>
      <p:grpSpPr>
        <a:xfrm>
          <a:off x="0" y="0"/>
          <a:ext cx="0" cy="0"/>
          <a:chOff x="0" y="0"/>
          <a:chExt cx="0" cy="0"/>
        </a:xfrm>
      </p:grpSpPr>
      <p:grpSp>
        <p:nvGrpSpPr>
          <p:cNvPr id="11" name="Group 10">
            <a:extLst>
              <a:ext uri="{FF2B5EF4-FFF2-40B4-BE49-F238E27FC236}">
                <a16:creationId xmlns:a16="http://schemas.microsoft.com/office/drawing/2014/main" id="{7CCF41D5-DF3D-49D0-BF31-8E01C8E7239B}"/>
              </a:ext>
            </a:extLst>
          </p:cNvPr>
          <p:cNvGrpSpPr/>
          <p:nvPr userDrawn="1"/>
        </p:nvGrpSpPr>
        <p:grpSpPr>
          <a:xfrm>
            <a:off x="556599" y="1849580"/>
            <a:ext cx="999066" cy="220133"/>
            <a:chOff x="728305" y="1894054"/>
            <a:chExt cx="999066" cy="220133"/>
          </a:xfrm>
        </p:grpSpPr>
        <p:sp>
          <p:nvSpPr>
            <p:cNvPr id="12" name="Oval 11">
              <a:extLst>
                <a:ext uri="{FF2B5EF4-FFF2-40B4-BE49-F238E27FC236}">
                  <a16:creationId xmlns:a16="http://schemas.microsoft.com/office/drawing/2014/main" id="{D84CB74C-99A9-45A1-8BC2-481CFBB96AB8}"/>
                </a:ext>
              </a:extLst>
            </p:cNvPr>
            <p:cNvSpPr/>
            <p:nvPr/>
          </p:nvSpPr>
          <p:spPr>
            <a:xfrm>
              <a:off x="728305"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3" name="Oval 12">
              <a:extLst>
                <a:ext uri="{FF2B5EF4-FFF2-40B4-BE49-F238E27FC236}">
                  <a16:creationId xmlns:a16="http://schemas.microsoft.com/office/drawing/2014/main" id="{E7A511B8-80CA-4157-A6A7-946C2BC163A3}"/>
                </a:ext>
              </a:extLst>
            </p:cNvPr>
            <p:cNvSpPr/>
            <p:nvPr/>
          </p:nvSpPr>
          <p:spPr>
            <a:xfrm>
              <a:off x="1117771"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4" name="Oval 13">
              <a:extLst>
                <a:ext uri="{FF2B5EF4-FFF2-40B4-BE49-F238E27FC236}">
                  <a16:creationId xmlns:a16="http://schemas.microsoft.com/office/drawing/2014/main" id="{6D9D9461-4B49-49DA-B965-251CC259AD0E}"/>
                </a:ext>
              </a:extLst>
            </p:cNvPr>
            <p:cNvSpPr/>
            <p:nvPr/>
          </p:nvSpPr>
          <p:spPr>
            <a:xfrm>
              <a:off x="1507238"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15" name="Title 6">
            <a:extLst>
              <a:ext uri="{FF2B5EF4-FFF2-40B4-BE49-F238E27FC236}">
                <a16:creationId xmlns:a16="http://schemas.microsoft.com/office/drawing/2014/main" id="{3C4B336D-040D-4917-A960-7B8CEE2567B8}"/>
              </a:ext>
            </a:extLst>
          </p:cNvPr>
          <p:cNvSpPr>
            <a:spLocks noGrp="1"/>
          </p:cNvSpPr>
          <p:nvPr>
            <p:ph type="title" hasCustomPrompt="1"/>
          </p:nvPr>
        </p:nvSpPr>
        <p:spPr>
          <a:xfrm>
            <a:off x="425967" y="433392"/>
            <a:ext cx="15773400" cy="1582444"/>
          </a:xfrm>
          <a:prstGeom prst="rect">
            <a:avLst/>
          </a:prstGeom>
        </p:spPr>
        <p:txBody>
          <a:bodyPr anchor="t"/>
          <a:lstStyle>
            <a:lvl1pPr marL="0" algn="l" defTabSz="457200" rtl="0" eaLnBrk="1" latinLnBrk="0" hangingPunct="1">
              <a:lnSpc>
                <a:spcPts val="4800"/>
              </a:lnSpc>
              <a:defRPr lang="en-GB" sz="4800" b="1"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stStyle>
          <a:p>
            <a:r>
              <a:rPr lang="en-US" dirty="0"/>
              <a:t>CLICK TO EDIT MASTER TITLE STYLECLICK TO EDIT MASTER TITLE STYLE</a:t>
            </a:r>
            <a:endParaRPr lang="en-GB" dirty="0"/>
          </a:p>
        </p:txBody>
      </p:sp>
      <p:sp>
        <p:nvSpPr>
          <p:cNvPr id="20" name="Text Placeholder 19">
            <a:extLst>
              <a:ext uri="{FF2B5EF4-FFF2-40B4-BE49-F238E27FC236}">
                <a16:creationId xmlns:a16="http://schemas.microsoft.com/office/drawing/2014/main" id="{4221D1C8-9E51-4377-9928-9C6A27F9D644}"/>
              </a:ext>
            </a:extLst>
          </p:cNvPr>
          <p:cNvSpPr>
            <a:spLocks noGrp="1"/>
          </p:cNvSpPr>
          <p:nvPr>
            <p:ph type="body" sz="quarter" idx="10"/>
          </p:nvPr>
        </p:nvSpPr>
        <p:spPr>
          <a:xfrm>
            <a:off x="448269" y="2171055"/>
            <a:ext cx="17050022" cy="466750"/>
          </a:xfrm>
        </p:spPr>
        <p:txBody>
          <a:bodyPr vert="horz" lIns="91440" tIns="45720" rIns="91440" bIns="45720" rtlCol="0">
            <a:normAutofit/>
          </a:bodyPr>
          <a:lstStyle>
            <a:lvl1pPr>
              <a:lnSpc>
                <a:spcPct val="100000"/>
              </a:lnSpc>
              <a:defRPr lang="en-US" sz="2000" dirty="0" smtClean="0">
                <a:latin typeface="Corbel" panose="020B0503020204020204" pitchFamily="34" charset="0"/>
              </a:defRPr>
            </a:lvl1pPr>
          </a:lstStyle>
          <a:p>
            <a:pPr marL="0" lvl="0" indent="0">
              <a:buNone/>
            </a:pPr>
            <a:r>
              <a:rPr lang="en-US" dirty="0"/>
              <a:t>Click to edit Master text styles</a:t>
            </a:r>
          </a:p>
        </p:txBody>
      </p:sp>
      <p:sp>
        <p:nvSpPr>
          <p:cNvPr id="10" name="TextBox 9">
            <a:extLst>
              <a:ext uri="{FF2B5EF4-FFF2-40B4-BE49-F238E27FC236}">
                <a16:creationId xmlns:a16="http://schemas.microsoft.com/office/drawing/2014/main" id="{85B7E24A-C300-4D95-AC2C-4CB294E9269C}"/>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a:t>
            </a:r>
            <a:r>
              <a:rPr lang="en-US" sz="1400" dirty="0" err="1">
                <a:solidFill>
                  <a:srgbClr val="616161"/>
                </a:solidFill>
                <a:latin typeface="Corbel" panose="020B0503020204020204" pitchFamily="34" charset="0"/>
                <a:cs typeface="Arial" panose="020B0604020202020204" pitchFamily="34" charset="0"/>
              </a:rPr>
              <a:t>MSys</a:t>
            </a:r>
            <a:r>
              <a:rPr lang="en-US" sz="1400" dirty="0">
                <a:solidFill>
                  <a:srgbClr val="616161"/>
                </a:solidFill>
                <a:latin typeface="Corbel" panose="020B0503020204020204" pitchFamily="34" charset="0"/>
                <a:cs typeface="Arial" panose="020B0604020202020204" pitchFamily="34" charset="0"/>
              </a:rPr>
              <a:t> Technologies</a:t>
            </a:r>
          </a:p>
        </p:txBody>
      </p:sp>
      <p:cxnSp>
        <p:nvCxnSpPr>
          <p:cNvPr id="16" name="Straight Connector 15">
            <a:extLst>
              <a:ext uri="{FF2B5EF4-FFF2-40B4-BE49-F238E27FC236}">
                <a16:creationId xmlns:a16="http://schemas.microsoft.com/office/drawing/2014/main" id="{658C0E81-9DC4-4880-9825-1D31C4D7BF2F}"/>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581542C4-7CE8-4014-A349-532A33573D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4094588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16373F-E759-5542-AE24-A1CBF5276CC3}"/>
              </a:ext>
            </a:extLst>
          </p:cNvPr>
          <p:cNvGrpSpPr/>
          <p:nvPr userDrawn="1"/>
        </p:nvGrpSpPr>
        <p:grpSpPr>
          <a:xfrm>
            <a:off x="556599" y="1227611"/>
            <a:ext cx="999066" cy="220133"/>
            <a:chOff x="728305" y="1894054"/>
            <a:chExt cx="999066" cy="220133"/>
          </a:xfrm>
        </p:grpSpPr>
        <p:sp>
          <p:nvSpPr>
            <p:cNvPr id="4" name="Oval 3">
              <a:extLst>
                <a:ext uri="{FF2B5EF4-FFF2-40B4-BE49-F238E27FC236}">
                  <a16:creationId xmlns:a16="http://schemas.microsoft.com/office/drawing/2014/main" id="{91C1B417-E83F-274A-B757-5774835E5D80}"/>
                </a:ext>
              </a:extLst>
            </p:cNvPr>
            <p:cNvSpPr/>
            <p:nvPr/>
          </p:nvSpPr>
          <p:spPr>
            <a:xfrm>
              <a:off x="728305"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5" name="Oval 4">
              <a:extLst>
                <a:ext uri="{FF2B5EF4-FFF2-40B4-BE49-F238E27FC236}">
                  <a16:creationId xmlns:a16="http://schemas.microsoft.com/office/drawing/2014/main" id="{902919E6-F0E7-2443-B85E-9C2E53A871F8}"/>
                </a:ext>
              </a:extLst>
            </p:cNvPr>
            <p:cNvSpPr/>
            <p:nvPr/>
          </p:nvSpPr>
          <p:spPr>
            <a:xfrm>
              <a:off x="1117771"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6" name="Oval 5">
              <a:extLst>
                <a:ext uri="{FF2B5EF4-FFF2-40B4-BE49-F238E27FC236}">
                  <a16:creationId xmlns:a16="http://schemas.microsoft.com/office/drawing/2014/main" id="{9059A97B-8E8F-A44A-A9DF-EA055F17E3D1}"/>
                </a:ext>
              </a:extLst>
            </p:cNvPr>
            <p:cNvSpPr/>
            <p:nvPr/>
          </p:nvSpPr>
          <p:spPr>
            <a:xfrm>
              <a:off x="1507238"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7" name="Title 6">
            <a:extLst>
              <a:ext uri="{FF2B5EF4-FFF2-40B4-BE49-F238E27FC236}">
                <a16:creationId xmlns:a16="http://schemas.microsoft.com/office/drawing/2014/main" id="{4E53B302-B3B4-C344-98E7-D9EF5C670AAC}"/>
              </a:ext>
            </a:extLst>
          </p:cNvPr>
          <p:cNvSpPr>
            <a:spLocks noGrp="1"/>
          </p:cNvSpPr>
          <p:nvPr>
            <p:ph type="title" hasCustomPrompt="1"/>
          </p:nvPr>
        </p:nvSpPr>
        <p:spPr>
          <a:xfrm>
            <a:off x="425967" y="433392"/>
            <a:ext cx="15773400" cy="716478"/>
          </a:xfrm>
          <a:prstGeom prst="rect">
            <a:avLst/>
          </a:prstGeom>
        </p:spPr>
        <p:txBody>
          <a:bodyPr anchor="t"/>
          <a:lstStyle>
            <a:lvl1pPr marL="0" algn="l" defTabSz="457200" rtl="0" eaLnBrk="1" latinLnBrk="0" hangingPunct="1">
              <a:lnSpc>
                <a:spcPts val="4800"/>
              </a:lnSpc>
              <a:defRPr lang="en-GB" sz="4800" b="1"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stStyle>
          <a:p>
            <a:r>
              <a:rPr lang="en-US" dirty="0"/>
              <a:t>CLICK TO EDIT MASTER TITLE STYLE</a:t>
            </a:r>
            <a:endParaRPr lang="en-GB" dirty="0"/>
          </a:p>
        </p:txBody>
      </p:sp>
      <p:sp>
        <p:nvSpPr>
          <p:cNvPr id="8" name="TextBox 7">
            <a:extLst>
              <a:ext uri="{FF2B5EF4-FFF2-40B4-BE49-F238E27FC236}">
                <a16:creationId xmlns:a16="http://schemas.microsoft.com/office/drawing/2014/main" id="{38BAB1BD-BEB4-4A83-8871-12A06026CBD3}"/>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a:t>
            </a:r>
            <a:r>
              <a:rPr lang="en-US" sz="1400" dirty="0" err="1">
                <a:solidFill>
                  <a:srgbClr val="616161"/>
                </a:solidFill>
                <a:latin typeface="Corbel" panose="020B0503020204020204" pitchFamily="34" charset="0"/>
                <a:cs typeface="Arial" panose="020B0604020202020204" pitchFamily="34" charset="0"/>
              </a:rPr>
              <a:t>MSys</a:t>
            </a:r>
            <a:r>
              <a:rPr lang="en-US" sz="1400" dirty="0">
                <a:solidFill>
                  <a:srgbClr val="616161"/>
                </a:solidFill>
                <a:latin typeface="Corbel" panose="020B0503020204020204" pitchFamily="34" charset="0"/>
                <a:cs typeface="Arial" panose="020B0604020202020204" pitchFamily="34" charset="0"/>
              </a:rPr>
              <a:t> Technologies</a:t>
            </a:r>
          </a:p>
        </p:txBody>
      </p:sp>
      <p:cxnSp>
        <p:nvCxnSpPr>
          <p:cNvPr id="9" name="Straight Connector 8">
            <a:extLst>
              <a:ext uri="{FF2B5EF4-FFF2-40B4-BE49-F238E27FC236}">
                <a16:creationId xmlns:a16="http://schemas.microsoft.com/office/drawing/2014/main" id="{241B463F-6C12-431B-9E9A-2B454376A0C2}"/>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3AA2D79E-1697-4DC8-AD3A-4B04C764F6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9469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96A931-7FBE-4F1B-AB0E-036BC493BED7}"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038C6-46B5-414C-A98D-1FE0CEB79998}" type="slidenum">
              <a:rPr lang="en-IN" smtClean="0"/>
              <a:t>‹#›</a:t>
            </a:fld>
            <a:endParaRPr lang="en-IN"/>
          </a:p>
        </p:txBody>
      </p:sp>
    </p:spTree>
    <p:extLst>
      <p:ext uri="{BB962C8B-B14F-4D97-AF65-F5344CB8AC3E}">
        <p14:creationId xmlns:p14="http://schemas.microsoft.com/office/powerpoint/2010/main" val="1494959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2661-0554-42B8-9984-918D30F0ECF1}"/>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MSys Technologies</a:t>
            </a:r>
          </a:p>
        </p:txBody>
      </p:sp>
      <p:cxnSp>
        <p:nvCxnSpPr>
          <p:cNvPr id="3" name="Straight Connector 2">
            <a:extLst>
              <a:ext uri="{FF2B5EF4-FFF2-40B4-BE49-F238E27FC236}">
                <a16:creationId xmlns:a16="http://schemas.microsoft.com/office/drawing/2014/main" id="{B4DD1862-3DB0-4586-942B-C590C319860A}"/>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762FD854-1C24-477E-AC1F-A172EC72A9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2975697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8" name="Picture 7" descr="A picture containing text, display&#10;&#10;Description automatically generated">
            <a:extLst>
              <a:ext uri="{FF2B5EF4-FFF2-40B4-BE49-F238E27FC236}">
                <a16:creationId xmlns:a16="http://schemas.microsoft.com/office/drawing/2014/main" id="{633A9E66-994B-4633-A0FA-F2D2400D65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51382" y="-34836"/>
            <a:ext cx="7070400" cy="10311247"/>
          </a:xfrm>
          <a:prstGeom prst="rect">
            <a:avLst/>
          </a:prstGeom>
        </p:spPr>
      </p:pic>
      <p:sp>
        <p:nvSpPr>
          <p:cNvPr id="4" name="Rectangle 3">
            <a:extLst>
              <a:ext uri="{FF2B5EF4-FFF2-40B4-BE49-F238E27FC236}">
                <a16:creationId xmlns:a16="http://schemas.microsoft.com/office/drawing/2014/main" id="{3CE0B4E4-6A15-344D-80A9-D1746C2331F0}"/>
              </a:ext>
            </a:extLst>
          </p:cNvPr>
          <p:cNvSpPr/>
          <p:nvPr userDrawn="1"/>
        </p:nvSpPr>
        <p:spPr>
          <a:xfrm>
            <a:off x="11650133" y="6011333"/>
            <a:ext cx="2895600" cy="28956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A5312499-5B59-BC49-ADAB-A76F7D7F1278}"/>
              </a:ext>
            </a:extLst>
          </p:cNvPr>
          <p:cNvSpPr/>
          <p:nvPr userDrawn="1"/>
        </p:nvSpPr>
        <p:spPr>
          <a:xfrm>
            <a:off x="4614332" y="2421467"/>
            <a:ext cx="8822267" cy="5469466"/>
          </a:xfrm>
          <a:prstGeom prst="rect">
            <a:avLst/>
          </a:prstGeom>
          <a:solidFill>
            <a:schemeClr val="bg1"/>
          </a:solidFill>
          <a:ln w="222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 name="Group 4">
            <a:extLst>
              <a:ext uri="{FF2B5EF4-FFF2-40B4-BE49-F238E27FC236}">
                <a16:creationId xmlns:a16="http://schemas.microsoft.com/office/drawing/2014/main" id="{00E37655-DFBD-6D4B-B182-1A3457E3C544}"/>
              </a:ext>
            </a:extLst>
          </p:cNvPr>
          <p:cNvGrpSpPr/>
          <p:nvPr userDrawn="1"/>
        </p:nvGrpSpPr>
        <p:grpSpPr>
          <a:xfrm>
            <a:off x="15223066" y="457200"/>
            <a:ext cx="2607734" cy="2641600"/>
            <a:chOff x="14850533" y="677333"/>
            <a:chExt cx="2607734" cy="2641600"/>
          </a:xfrm>
        </p:grpSpPr>
        <p:sp>
          <p:nvSpPr>
            <p:cNvPr id="6" name="Rectangle 5">
              <a:extLst>
                <a:ext uri="{FF2B5EF4-FFF2-40B4-BE49-F238E27FC236}">
                  <a16:creationId xmlns:a16="http://schemas.microsoft.com/office/drawing/2014/main" id="{1BBF4688-54C2-6344-B16A-301B49AE9FF9}"/>
                </a:ext>
              </a:extLst>
            </p:cNvPr>
            <p:cNvSpPr/>
            <p:nvPr/>
          </p:nvSpPr>
          <p:spPr>
            <a:xfrm>
              <a:off x="14850533" y="677333"/>
              <a:ext cx="2607734" cy="5080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760B9F3-B58F-984D-BB11-01BB1E82C22F}"/>
                </a:ext>
              </a:extLst>
            </p:cNvPr>
            <p:cNvSpPr/>
            <p:nvPr/>
          </p:nvSpPr>
          <p:spPr>
            <a:xfrm rot="5400000">
              <a:off x="15900400" y="1761066"/>
              <a:ext cx="2607734" cy="5080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2" name="Straight Connector 11">
            <a:extLst>
              <a:ext uri="{FF2B5EF4-FFF2-40B4-BE49-F238E27FC236}">
                <a16:creationId xmlns:a16="http://schemas.microsoft.com/office/drawing/2014/main" id="{6F417C08-9C9E-5346-830D-B9ABC4322641}"/>
              </a:ext>
            </a:extLst>
          </p:cNvPr>
          <p:cNvCxnSpPr>
            <a:cxnSpLocks/>
          </p:cNvCxnSpPr>
          <p:nvPr userDrawn="1"/>
        </p:nvCxnSpPr>
        <p:spPr>
          <a:xfrm>
            <a:off x="7187609" y="3205124"/>
            <a:ext cx="5910324" cy="0"/>
          </a:xfrm>
          <a:prstGeom prst="line">
            <a:avLst/>
          </a:prstGeom>
          <a:ln w="38100">
            <a:solidFill>
              <a:srgbClr val="181B3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E98932C-9871-2C42-A7E7-0A4A8B7802E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4219" y="2785999"/>
            <a:ext cx="2008783" cy="838251"/>
          </a:xfrm>
          <a:prstGeom prst="rect">
            <a:avLst/>
          </a:prstGeom>
        </p:spPr>
      </p:pic>
    </p:spTree>
    <p:extLst>
      <p:ext uri="{BB962C8B-B14F-4D97-AF65-F5344CB8AC3E}">
        <p14:creationId xmlns:p14="http://schemas.microsoft.com/office/powerpoint/2010/main" val="267292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93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25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1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009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432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558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979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A09CC288-A227-4A6A-8C01-B60692A72A61}" type="datetimeFigureOut">
              <a:rPr lang="en-US" smtClean="0">
                <a:solidFill>
                  <a:prstClr val="black">
                    <a:tint val="75000"/>
                  </a:prstClr>
                </a:solidFill>
              </a:rPr>
              <a:pPr/>
              <a:t>3/21/2023</a:t>
            </a:fld>
            <a:endParaRPr lang="en-US" dirty="0">
              <a:solidFill>
                <a:prstClr val="black">
                  <a:tint val="75000"/>
                </a:prstClr>
              </a:solidFill>
            </a:endParaRPr>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0435932"/>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700" r:id="rId20"/>
    <p:sldLayoutId id="2147483739" r:id="rId21"/>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3207-A0ED-2119-861B-C5A7D7F93E10}"/>
              </a:ext>
            </a:extLst>
          </p:cNvPr>
          <p:cNvSpPr txBox="1"/>
          <p:nvPr/>
        </p:nvSpPr>
        <p:spPr>
          <a:xfrm>
            <a:off x="7127874" y="4268358"/>
            <a:ext cx="8518526" cy="2308324"/>
          </a:xfrm>
          <a:prstGeom prst="rect">
            <a:avLst/>
          </a:prstGeom>
          <a:noFill/>
        </p:spPr>
        <p:txBody>
          <a:bodyPr wrap="square" rtlCol="0">
            <a:spAutoFit/>
          </a:bodyPr>
          <a:lstStyle/>
          <a:p>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Continuous </a:t>
            </a:r>
          </a:p>
          <a:p>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Deployment</a:t>
            </a:r>
            <a:endPar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TextBox 10">
            <a:extLst>
              <a:ext uri="{FF2B5EF4-FFF2-40B4-BE49-F238E27FC236}">
                <a16:creationId xmlns:a16="http://schemas.microsoft.com/office/drawing/2014/main" id="{3FDF51A7-3C2B-A67D-BCA0-192CF9A2DA1A}"/>
              </a:ext>
            </a:extLst>
          </p:cNvPr>
          <p:cNvSpPr txBox="1"/>
          <p:nvPr/>
        </p:nvSpPr>
        <p:spPr>
          <a:xfrm>
            <a:off x="14764681" y="9864380"/>
            <a:ext cx="3396319" cy="369332"/>
          </a:xfrm>
          <a:prstGeom prst="rect">
            <a:avLst/>
          </a:prstGeom>
          <a:noFill/>
        </p:spPr>
        <p:txBody>
          <a:bodyPr wrap="square" rtlCol="0">
            <a:spAutoFit/>
          </a:bodyPr>
          <a:lstStyle/>
          <a:p>
            <a:r>
              <a:rPr lang="en-US" dirty="0"/>
              <a:t>Sundar Rajan </a:t>
            </a:r>
            <a:r>
              <a:rPr lang="en-US" dirty="0" err="1"/>
              <a:t>Renganathan</a:t>
            </a:r>
            <a:endParaRPr lang="en-US" dirty="0"/>
          </a:p>
        </p:txBody>
      </p:sp>
    </p:spTree>
    <p:extLst>
      <p:ext uri="{BB962C8B-B14F-4D97-AF65-F5344CB8AC3E}">
        <p14:creationId xmlns:p14="http://schemas.microsoft.com/office/powerpoint/2010/main" val="239040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A/B Testing</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1748135"/>
            <a:ext cx="84201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deploys the update to a subset of users, just like canary deployments. However, A/B testing is mainly about getting feedback from the users about our changes. One part of the users keep using “version A” of the application while another part of them uses “version B”</a:t>
            </a:r>
          </a:p>
        </p:txBody>
      </p:sp>
      <p:sp>
        <p:nvSpPr>
          <p:cNvPr id="4" name="TextBox 3">
            <a:extLst>
              <a:ext uri="{FF2B5EF4-FFF2-40B4-BE49-F238E27FC236}">
                <a16:creationId xmlns:a16="http://schemas.microsoft.com/office/drawing/2014/main" id="{DE049A8A-100C-8BF5-FD2A-DDD380CAD12A}"/>
              </a:ext>
            </a:extLst>
          </p:cNvPr>
          <p:cNvSpPr txBox="1"/>
          <p:nvPr/>
        </p:nvSpPr>
        <p:spPr>
          <a:xfrm>
            <a:off x="10071100" y="6184246"/>
            <a:ext cx="7124700" cy="3416320"/>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Additional infra cost</a:t>
            </a:r>
          </a:p>
          <a:p>
            <a:pPr marL="285750" indent="-285750">
              <a:buFont typeface="Arial" panose="020B0604020202020204" pitchFamily="34" charset="0"/>
              <a:buChar char="•"/>
            </a:pPr>
            <a:r>
              <a:rPr lang="en-US" dirty="0"/>
              <a:t>Difficult to implement as it needs application arch changes </a:t>
            </a:r>
          </a:p>
          <a:p>
            <a:pPr marL="285750" indent="-285750">
              <a:buFont typeface="Arial" panose="020B0604020202020204" pitchFamily="34" charset="0"/>
              <a:buChar char="•"/>
            </a:pPr>
            <a:r>
              <a:rPr lang="en-US" dirty="0"/>
              <a:t>decide if we want to roll out the update to all users. This can be a complicated process.</a:t>
            </a:r>
          </a:p>
          <a:p>
            <a:pPr marL="285750" indent="-285750">
              <a:buFont typeface="Arial" panose="020B0604020202020204" pitchFamily="34" charset="0"/>
              <a:buChar char="•"/>
            </a:pPr>
            <a:r>
              <a:rPr lang="en-US" dirty="0"/>
              <a:t>We should consider technical aspects like application performance, but we might also want to receive feedback from users if they like the changes or not. For example, with A/B testing, we can measure if the users are more likely to click on a button if we replace the text on it.</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2827ED6-6346-37A5-410C-8222826D1130}"/>
              </a:ext>
            </a:extLst>
          </p:cNvPr>
          <p:cNvSpPr txBox="1"/>
          <p:nvPr/>
        </p:nvSpPr>
        <p:spPr>
          <a:xfrm>
            <a:off x="10071100" y="3319860"/>
            <a:ext cx="7124700" cy="1477328"/>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No downtime </a:t>
            </a:r>
          </a:p>
          <a:p>
            <a:pPr marL="285750" indent="-285750">
              <a:buFont typeface="Arial" panose="020B0604020202020204" pitchFamily="34" charset="0"/>
              <a:buChar char="•"/>
            </a:pPr>
            <a:r>
              <a:rPr lang="en-US" dirty="0"/>
              <a:t>Rollback is faster</a:t>
            </a:r>
          </a:p>
          <a:p>
            <a:pPr marL="285750" indent="-285750">
              <a:buFont typeface="Arial" panose="020B0604020202020204" pitchFamily="34" charset="0"/>
              <a:buChar char="•"/>
            </a:pPr>
            <a:r>
              <a:rPr lang="en-US" dirty="0"/>
              <a:t>High level of control</a:t>
            </a:r>
          </a:p>
        </p:txBody>
      </p:sp>
      <p:pic>
        <p:nvPicPr>
          <p:cNvPr id="5122" name="Picture 2" descr="A/B Testing">
            <a:extLst>
              <a:ext uri="{FF2B5EF4-FFF2-40B4-BE49-F238E27FC236}">
                <a16:creationId xmlns:a16="http://schemas.microsoft.com/office/drawing/2014/main" id="{18C3F878-FB6B-E612-C539-BD2C8910F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4048124"/>
            <a:ext cx="7291388" cy="469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Shadow Deployment</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1748135"/>
            <a:ext cx="8420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two identical environments</a:t>
            </a:r>
          </a:p>
          <a:p>
            <a:pPr marL="285750" indent="-285750">
              <a:buFont typeface="Arial" panose="020B0604020202020204" pitchFamily="34" charset="0"/>
              <a:buChar char="•"/>
            </a:pPr>
            <a:r>
              <a:rPr lang="en-US" dirty="0"/>
              <a:t>both environments receive the requests, but the responses come from the original application version</a:t>
            </a:r>
          </a:p>
        </p:txBody>
      </p:sp>
      <p:sp>
        <p:nvSpPr>
          <p:cNvPr id="4" name="TextBox 3">
            <a:extLst>
              <a:ext uri="{FF2B5EF4-FFF2-40B4-BE49-F238E27FC236}">
                <a16:creationId xmlns:a16="http://schemas.microsoft.com/office/drawing/2014/main" id="{DE049A8A-100C-8BF5-FD2A-DDD380CAD12A}"/>
              </a:ext>
            </a:extLst>
          </p:cNvPr>
          <p:cNvSpPr txBox="1"/>
          <p:nvPr/>
        </p:nvSpPr>
        <p:spPr>
          <a:xfrm>
            <a:off x="10071100" y="6184246"/>
            <a:ext cx="7124700" cy="2031325"/>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Additional infra cost </a:t>
            </a:r>
          </a:p>
          <a:p>
            <a:pPr marL="285750" indent="-285750">
              <a:buFont typeface="Arial" panose="020B0604020202020204" pitchFamily="34" charset="0"/>
              <a:buChar char="•"/>
            </a:pPr>
            <a:r>
              <a:rPr lang="en-US" dirty="0"/>
              <a:t>need to ensure that the new version doesn’t have any side effects</a:t>
            </a:r>
          </a:p>
          <a:p>
            <a:pPr marL="285750" indent="-285750">
              <a:buFont typeface="Arial" panose="020B0604020202020204" pitchFamily="34" charset="0"/>
              <a:buChar char="•"/>
            </a:pPr>
            <a:r>
              <a:rPr lang="en-US" dirty="0"/>
              <a:t>Difficult to implement</a:t>
            </a:r>
          </a:p>
          <a:p>
            <a:endParaRPr lang="en-US" dirty="0"/>
          </a:p>
        </p:txBody>
      </p:sp>
      <p:sp>
        <p:nvSpPr>
          <p:cNvPr id="5" name="TextBox 4">
            <a:extLst>
              <a:ext uri="{FF2B5EF4-FFF2-40B4-BE49-F238E27FC236}">
                <a16:creationId xmlns:a16="http://schemas.microsoft.com/office/drawing/2014/main" id="{92827ED6-6346-37A5-410C-8222826D1130}"/>
              </a:ext>
            </a:extLst>
          </p:cNvPr>
          <p:cNvSpPr txBox="1"/>
          <p:nvPr/>
        </p:nvSpPr>
        <p:spPr>
          <a:xfrm>
            <a:off x="10071100" y="3319860"/>
            <a:ext cx="7124700" cy="1754326"/>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No downtime </a:t>
            </a:r>
          </a:p>
          <a:p>
            <a:pPr marL="285750" indent="-285750">
              <a:buFont typeface="Arial" panose="020B0604020202020204" pitchFamily="34" charset="0"/>
              <a:buChar char="•"/>
            </a:pPr>
            <a:r>
              <a:rPr lang="en-US" dirty="0"/>
              <a:t>Rollback is faster</a:t>
            </a:r>
          </a:p>
          <a:p>
            <a:pPr marL="285750" indent="-285750">
              <a:buFont typeface="Arial" panose="020B0604020202020204" pitchFamily="34" charset="0"/>
              <a:buChar char="•"/>
            </a:pPr>
            <a:r>
              <a:rPr lang="en-US" dirty="0"/>
              <a:t>we don’t have the risk of introducing bugs to the system</a:t>
            </a:r>
          </a:p>
          <a:p>
            <a:pPr marL="285750" indent="-285750">
              <a:buFont typeface="Arial" panose="020B0604020202020204" pitchFamily="34" charset="0"/>
              <a:buChar char="•"/>
            </a:pPr>
            <a:r>
              <a:rPr lang="en-US" dirty="0"/>
              <a:t>we can monitor and test the new version under load.</a:t>
            </a:r>
          </a:p>
        </p:txBody>
      </p:sp>
      <p:pic>
        <p:nvPicPr>
          <p:cNvPr id="6146" name="Picture 2" descr="Shadow deployment">
            <a:extLst>
              <a:ext uri="{FF2B5EF4-FFF2-40B4-BE49-F238E27FC236}">
                <a16:creationId xmlns:a16="http://schemas.microsoft.com/office/drawing/2014/main" id="{B166F1F8-FD5D-50BF-3B16-149F8423C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3758556"/>
            <a:ext cx="64198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32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99862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Deployment Strategy – Consideration </a:t>
            </a:r>
          </a:p>
        </p:txBody>
      </p:sp>
      <p:sp>
        <p:nvSpPr>
          <p:cNvPr id="7" name="TextBox 6">
            <a:extLst>
              <a:ext uri="{FF2B5EF4-FFF2-40B4-BE49-F238E27FC236}">
                <a16:creationId xmlns:a16="http://schemas.microsoft.com/office/drawing/2014/main" id="{2E79D160-6E8B-C74B-99F2-E2F56E76CAA2}"/>
              </a:ext>
            </a:extLst>
          </p:cNvPr>
          <p:cNvSpPr txBox="1"/>
          <p:nvPr/>
        </p:nvSpPr>
        <p:spPr>
          <a:xfrm>
            <a:off x="863600" y="2326491"/>
            <a:ext cx="16192500" cy="3139321"/>
          </a:xfrm>
          <a:prstGeom prst="rect">
            <a:avLst/>
          </a:prstGeom>
          <a:noFill/>
        </p:spPr>
        <p:txBody>
          <a:bodyPr wrap="square">
            <a:spAutoFit/>
          </a:bodyPr>
          <a:lstStyle/>
          <a:p>
            <a:r>
              <a:rPr lang="en-US" dirty="0"/>
              <a:t>There are things to consider when choosing a deployment strategy.</a:t>
            </a:r>
          </a:p>
          <a:p>
            <a:endParaRPr lang="en-US" dirty="0"/>
          </a:p>
          <a:p>
            <a:pPr marL="285750" indent="-285750">
              <a:buFont typeface="Arial" panose="020B0604020202020204" pitchFamily="34" charset="0"/>
              <a:buChar char="•"/>
            </a:pPr>
            <a:r>
              <a:rPr lang="en-US" dirty="0"/>
              <a:t>Long running connections need to be handled gracefully.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Database conversions can get tricky and will need to be done and rolled back along with the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application is a hybrid of microservices and traditional components downtime may be needed to complete the transition.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need the infrastructure to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have a non-isolated test environment, you can break both new and old versions.</a:t>
            </a:r>
          </a:p>
        </p:txBody>
      </p:sp>
    </p:spTree>
    <p:extLst>
      <p:ext uri="{BB962C8B-B14F-4D97-AF65-F5344CB8AC3E}">
        <p14:creationId xmlns:p14="http://schemas.microsoft.com/office/powerpoint/2010/main" val="9352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9849F5-CA79-2744-640F-E6FF8DC8E19F}"/>
              </a:ext>
            </a:extLst>
          </p:cNvPr>
          <p:cNvSpPr txBox="1">
            <a:spLocks/>
          </p:cNvSpPr>
          <p:nvPr/>
        </p:nvSpPr>
        <p:spPr>
          <a:xfrm>
            <a:off x="300736" y="319959"/>
            <a:ext cx="97195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CI vs. CD vs. Continuous Delivery </a:t>
            </a:r>
          </a:p>
        </p:txBody>
      </p:sp>
      <p:pic>
        <p:nvPicPr>
          <p:cNvPr id="2050" name="Picture 2">
            <a:extLst>
              <a:ext uri="{FF2B5EF4-FFF2-40B4-BE49-F238E27FC236}">
                <a16:creationId xmlns:a16="http://schemas.microsoft.com/office/drawing/2014/main" id="{6CD034FC-972B-5958-2DB4-BC920AD86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11966"/>
            <a:ext cx="9753600" cy="898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1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04180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&amp; Deployment</a:t>
            </a:r>
          </a:p>
        </p:txBody>
      </p:sp>
      <p:pic>
        <p:nvPicPr>
          <p:cNvPr id="7170" name="Picture 2" descr="CI/CD: Continuous Integration and Continuous Delivery - GeeksforGeeks">
            <a:extLst>
              <a:ext uri="{FF2B5EF4-FFF2-40B4-BE49-F238E27FC236}">
                <a16:creationId xmlns:a16="http://schemas.microsoft.com/office/drawing/2014/main" id="{73F9FF14-0E86-EBC1-E52D-C6837EC47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78013"/>
            <a:ext cx="17195800" cy="477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5475418"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CD Tools</a:t>
            </a:r>
          </a:p>
        </p:txBody>
      </p:sp>
      <p:pic>
        <p:nvPicPr>
          <p:cNvPr id="4116" name="Picture 20" descr="AWS CodePipeline | AWS Developer Tools">
            <a:extLst>
              <a:ext uri="{FF2B5EF4-FFF2-40B4-BE49-F238E27FC236}">
                <a16:creationId xmlns:a16="http://schemas.microsoft.com/office/drawing/2014/main" id="{BC651E47-C5A5-5AB1-2485-475609813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31" y="2428875"/>
            <a:ext cx="200025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est Software Deployment Tools | Harness">
            <a:extLst>
              <a:ext uri="{FF2B5EF4-FFF2-40B4-BE49-F238E27FC236}">
                <a16:creationId xmlns:a16="http://schemas.microsoft.com/office/drawing/2014/main" id="{E0418D3F-B951-4A74-2AFA-D60630186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908" y="2312960"/>
            <a:ext cx="2473326" cy="2245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Deploybot Alternatives 2023 | G2">
            <a:extLst>
              <a:ext uri="{FF2B5EF4-FFF2-40B4-BE49-F238E27FC236}">
                <a16:creationId xmlns:a16="http://schemas.microsoft.com/office/drawing/2014/main" id="{4BFC0AD6-EC88-DFAF-0969-CDB5E2E7D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 y="6097905"/>
            <a:ext cx="3352800" cy="17602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ddy Reviews 2023: Details, Pricing, &amp; Features | G2">
            <a:extLst>
              <a:ext uri="{FF2B5EF4-FFF2-40B4-BE49-F238E27FC236}">
                <a16:creationId xmlns:a16="http://schemas.microsoft.com/office/drawing/2014/main" id="{E2F9BDFC-C274-D550-DC85-64905E7A3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4148" y="25812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deShip · GitHub">
            <a:extLst>
              <a:ext uri="{FF2B5EF4-FFF2-40B4-BE49-F238E27FC236}">
                <a16:creationId xmlns:a16="http://schemas.microsoft.com/office/drawing/2014/main" id="{C7111CAC-F8EF-D560-7600-BD5600137F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1671" y="5856447"/>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innaker Reviews 2023: Details, Pricing, &amp; Features | G2">
            <a:extLst>
              <a:ext uri="{FF2B5EF4-FFF2-40B4-BE49-F238E27FC236}">
                <a16:creationId xmlns:a16="http://schemas.microsoft.com/office/drawing/2014/main" id="{FB5CFA3A-C78A-DC98-72DB-D18EC92AE0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7730" y="2300259"/>
            <a:ext cx="4879987" cy="25619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mparison: Flux vs Argo CD - Earthly Blog">
            <a:extLst>
              <a:ext uri="{FF2B5EF4-FFF2-40B4-BE49-F238E27FC236}">
                <a16:creationId xmlns:a16="http://schemas.microsoft.com/office/drawing/2014/main" id="{023BB48F-E150-01A9-F337-CCC13C83CA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4586" y="6097905"/>
            <a:ext cx="2243136" cy="224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0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
                                        </p:tgtEl>
                                        <p:attrNameLst>
                                          <p:attrName>style.visibility</p:attrName>
                                        </p:attrNameLst>
                                      </p:cBhvr>
                                      <p:to>
                                        <p:strVal val="visible"/>
                                      </p:to>
                                    </p:set>
                                    <p:anim calcmode="lin" valueType="num">
                                      <p:cBhvr additive="base">
                                        <p:cTn id="7" dur="500" fill="hold"/>
                                        <p:tgtEl>
                                          <p:spTgt spid="4116"/>
                                        </p:tgtEl>
                                        <p:attrNameLst>
                                          <p:attrName>ppt_x</p:attrName>
                                        </p:attrNameLst>
                                      </p:cBhvr>
                                      <p:tavLst>
                                        <p:tav tm="0">
                                          <p:val>
                                            <p:strVal val="#ppt_x"/>
                                          </p:val>
                                        </p:tav>
                                        <p:tav tm="100000">
                                          <p:val>
                                            <p:strVal val="#ppt_x"/>
                                          </p:val>
                                        </p:tav>
                                      </p:tavLst>
                                    </p:anim>
                                    <p:anim calcmode="lin" valueType="num">
                                      <p:cBhvr additive="base">
                                        <p:cTn id="8" dur="500" fill="hold"/>
                                        <p:tgtEl>
                                          <p:spTgt spid="41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1000"/>
                                        <p:tgtEl>
                                          <p:spTgt spid="1030"/>
                                        </p:tgtEl>
                                      </p:cBhvr>
                                    </p:animEffect>
                                    <p:anim calcmode="lin" valueType="num">
                                      <p:cBhvr>
                                        <p:cTn id="20" dur="1000" fill="hold"/>
                                        <p:tgtEl>
                                          <p:spTgt spid="1030"/>
                                        </p:tgtEl>
                                        <p:attrNameLst>
                                          <p:attrName>ppt_x</p:attrName>
                                        </p:attrNameLst>
                                      </p:cBhvr>
                                      <p:tavLst>
                                        <p:tav tm="0">
                                          <p:val>
                                            <p:strVal val="#ppt_x"/>
                                          </p:val>
                                        </p:tav>
                                        <p:tav tm="100000">
                                          <p:val>
                                            <p:strVal val="#ppt_x"/>
                                          </p:val>
                                        </p:tav>
                                      </p:tavLst>
                                    </p:anim>
                                    <p:anim calcmode="lin" valueType="num">
                                      <p:cBhvr>
                                        <p:cTn id="21"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34"/>
                                        </p:tgtEl>
                                        <p:attrNameLst>
                                          <p:attrName>style.visibility</p:attrName>
                                        </p:attrNameLst>
                                      </p:cBhvr>
                                      <p:to>
                                        <p:strVal val="visible"/>
                                      </p:to>
                                    </p:set>
                                    <p:anim calcmode="lin" valueType="num">
                                      <p:cBhvr additive="base">
                                        <p:cTn id="26" dur="500" fill="hold"/>
                                        <p:tgtEl>
                                          <p:spTgt spid="1034"/>
                                        </p:tgtEl>
                                        <p:attrNameLst>
                                          <p:attrName>ppt_x</p:attrName>
                                        </p:attrNameLst>
                                      </p:cBhvr>
                                      <p:tavLst>
                                        <p:tav tm="0">
                                          <p:val>
                                            <p:strVal val="#ppt_x"/>
                                          </p:val>
                                        </p:tav>
                                        <p:tav tm="100000">
                                          <p:val>
                                            <p:strVal val="#ppt_x"/>
                                          </p:val>
                                        </p:tav>
                                      </p:tavLst>
                                    </p:anim>
                                    <p:anim calcmode="lin" valueType="num">
                                      <p:cBhvr additive="base">
                                        <p:cTn id="27"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1000"/>
                                        <p:tgtEl>
                                          <p:spTgt spid="1028"/>
                                        </p:tgtEl>
                                      </p:cBhvr>
                                    </p:animEffect>
                                    <p:anim calcmode="lin" valueType="num">
                                      <p:cBhvr>
                                        <p:cTn id="33" dur="1000" fill="hold"/>
                                        <p:tgtEl>
                                          <p:spTgt spid="1028"/>
                                        </p:tgtEl>
                                        <p:attrNameLst>
                                          <p:attrName>ppt_x</p:attrName>
                                        </p:attrNameLst>
                                      </p:cBhvr>
                                      <p:tavLst>
                                        <p:tav tm="0">
                                          <p:val>
                                            <p:strVal val="#ppt_x"/>
                                          </p:val>
                                        </p:tav>
                                        <p:tav tm="100000">
                                          <p:val>
                                            <p:strVal val="#ppt_x"/>
                                          </p:val>
                                        </p:tav>
                                      </p:tavLst>
                                    </p:anim>
                                    <p:anim calcmode="lin" valueType="num">
                                      <p:cBhvr>
                                        <p:cTn id="3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anim calcmode="lin" valueType="num">
                                      <p:cBhvr additive="base">
                                        <p:cTn id="39" dur="500" fill="hold"/>
                                        <p:tgtEl>
                                          <p:spTgt spid="1036"/>
                                        </p:tgtEl>
                                        <p:attrNameLst>
                                          <p:attrName>ppt_x</p:attrName>
                                        </p:attrNameLst>
                                      </p:cBhvr>
                                      <p:tavLst>
                                        <p:tav tm="0">
                                          <p:val>
                                            <p:strVal val="#ppt_x"/>
                                          </p:val>
                                        </p:tav>
                                        <p:tav tm="100000">
                                          <p:val>
                                            <p:strVal val="#ppt_x"/>
                                          </p:val>
                                        </p:tav>
                                      </p:tavLst>
                                    </p:anim>
                                    <p:anim calcmode="lin" valueType="num">
                                      <p:cBhvr additive="base">
                                        <p:cTn id="40"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32"/>
                                        </p:tgtEl>
                                        <p:attrNameLst>
                                          <p:attrName>style.visibility</p:attrName>
                                        </p:attrNameLst>
                                      </p:cBhvr>
                                      <p:to>
                                        <p:strVal val="visible"/>
                                      </p:to>
                                    </p:set>
                                    <p:animEffect transition="in" filter="fade">
                                      <p:cBhvr>
                                        <p:cTn id="45" dur="1000"/>
                                        <p:tgtEl>
                                          <p:spTgt spid="1032"/>
                                        </p:tgtEl>
                                      </p:cBhvr>
                                    </p:animEffect>
                                    <p:anim calcmode="lin" valueType="num">
                                      <p:cBhvr>
                                        <p:cTn id="46" dur="1000" fill="hold"/>
                                        <p:tgtEl>
                                          <p:spTgt spid="1032"/>
                                        </p:tgtEl>
                                        <p:attrNameLst>
                                          <p:attrName>ppt_x</p:attrName>
                                        </p:attrNameLst>
                                      </p:cBhvr>
                                      <p:tavLst>
                                        <p:tav tm="0">
                                          <p:val>
                                            <p:strVal val="#ppt_x"/>
                                          </p:val>
                                        </p:tav>
                                        <p:tav tm="100000">
                                          <p:val>
                                            <p:strVal val="#ppt_x"/>
                                          </p:val>
                                        </p:tav>
                                      </p:tavLst>
                                    </p:anim>
                                    <p:anim calcmode="lin" valueType="num">
                                      <p:cBhvr>
                                        <p:cTn id="47"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Deployment Strategy</a:t>
            </a:r>
          </a:p>
        </p:txBody>
      </p:sp>
      <p:sp>
        <p:nvSpPr>
          <p:cNvPr id="6" name="TextBox 5">
            <a:extLst>
              <a:ext uri="{FF2B5EF4-FFF2-40B4-BE49-F238E27FC236}">
                <a16:creationId xmlns:a16="http://schemas.microsoft.com/office/drawing/2014/main" id="{B58A8704-7806-664C-B53A-9AF72EB3C099}"/>
              </a:ext>
            </a:extLst>
          </p:cNvPr>
          <p:cNvSpPr txBox="1"/>
          <p:nvPr/>
        </p:nvSpPr>
        <p:spPr>
          <a:xfrm>
            <a:off x="469900" y="2007285"/>
            <a:ext cx="17018000" cy="5632311"/>
          </a:xfrm>
          <a:prstGeom prst="rect">
            <a:avLst/>
          </a:prstGeom>
          <a:noFill/>
        </p:spPr>
        <p:txBody>
          <a:bodyPr wrap="square">
            <a:spAutoFit/>
          </a:bodyPr>
          <a:lstStyle/>
          <a:p>
            <a:r>
              <a:rPr lang="en-US" sz="2400" b="1" dirty="0"/>
              <a:t>A deployment strategy is any technique employed by DevOps teams to successfully launch a new version of the software solution they provide. These techniques cover how network traffic in a production environment is transitioned from the old version to the new version.</a:t>
            </a:r>
          </a:p>
          <a:p>
            <a:endParaRPr lang="en-US" sz="2400" b="1" dirty="0"/>
          </a:p>
          <a:p>
            <a:r>
              <a:rPr lang="en-US" sz="2400" b="1" dirty="0"/>
              <a:t>Whenever we deploy an application, we have to carefully plan the process. We need to consider different aspects and how it affects the user experience. A deployment aims to install or upgrade the application without downtime and without disturbing the user experience.</a:t>
            </a:r>
          </a:p>
          <a:p>
            <a:endParaRPr lang="en-US" sz="2400" b="1" dirty="0"/>
          </a:p>
          <a:p>
            <a:endParaRPr lang="en-US" sz="2400" b="1" dirty="0"/>
          </a:p>
          <a:p>
            <a:pPr marL="342900" indent="-342900">
              <a:buFont typeface="Arial" panose="020B0604020202020204" pitchFamily="34" charset="0"/>
              <a:buChar char="•"/>
            </a:pPr>
            <a:r>
              <a:rPr lang="en-US" sz="2400" b="1" dirty="0"/>
              <a:t>Recreate Deployment Strategy</a:t>
            </a:r>
          </a:p>
          <a:p>
            <a:pPr marL="342900" indent="-342900">
              <a:buFont typeface="Arial" panose="020B0604020202020204" pitchFamily="34" charset="0"/>
              <a:buChar char="•"/>
            </a:pPr>
            <a:r>
              <a:rPr lang="en-US" sz="2400" b="1" dirty="0"/>
              <a:t>Blue-Green Deployment</a:t>
            </a:r>
          </a:p>
          <a:p>
            <a:pPr marL="342900" indent="-342900">
              <a:buFont typeface="Arial" panose="020B0604020202020204" pitchFamily="34" charset="0"/>
              <a:buChar char="•"/>
            </a:pPr>
            <a:r>
              <a:rPr lang="en-US" sz="2400" b="1" dirty="0"/>
              <a:t>Rolling Update</a:t>
            </a:r>
          </a:p>
          <a:p>
            <a:pPr marL="342900" indent="-342900">
              <a:buFont typeface="Arial" panose="020B0604020202020204" pitchFamily="34" charset="0"/>
              <a:buChar char="•"/>
            </a:pPr>
            <a:r>
              <a:rPr lang="en-US" sz="2400" b="1" dirty="0"/>
              <a:t>Canary Deployment</a:t>
            </a:r>
          </a:p>
          <a:p>
            <a:pPr marL="342900" indent="-342900">
              <a:buFont typeface="Arial" panose="020B0604020202020204" pitchFamily="34" charset="0"/>
              <a:buChar char="•"/>
            </a:pPr>
            <a:r>
              <a:rPr lang="en-US" sz="2400" b="1" dirty="0"/>
              <a:t>A/B Testing</a:t>
            </a:r>
          </a:p>
          <a:p>
            <a:pPr marL="342900" indent="-342900">
              <a:buFont typeface="Arial" panose="020B0604020202020204" pitchFamily="34" charset="0"/>
              <a:buChar char="•"/>
            </a:pPr>
            <a:r>
              <a:rPr lang="en-US" sz="2400" b="1" dirty="0"/>
              <a:t>Shadow Deployment</a:t>
            </a:r>
          </a:p>
        </p:txBody>
      </p:sp>
    </p:spTree>
    <p:extLst>
      <p:ext uri="{BB962C8B-B14F-4D97-AF65-F5344CB8AC3E}">
        <p14:creationId xmlns:p14="http://schemas.microsoft.com/office/powerpoint/2010/main" val="343099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Recreate Deployment Strategy</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2209800"/>
            <a:ext cx="61341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basic strategy</a:t>
            </a:r>
          </a:p>
          <a:p>
            <a:pPr marL="285750" indent="-285750">
              <a:buFont typeface="Arial" panose="020B0604020202020204" pitchFamily="34" charset="0"/>
              <a:buChar char="•"/>
            </a:pPr>
            <a:r>
              <a:rPr lang="en-US" dirty="0"/>
              <a:t>Stop and then recreate the application</a:t>
            </a:r>
          </a:p>
        </p:txBody>
      </p:sp>
      <p:sp>
        <p:nvSpPr>
          <p:cNvPr id="4" name="TextBox 3">
            <a:extLst>
              <a:ext uri="{FF2B5EF4-FFF2-40B4-BE49-F238E27FC236}">
                <a16:creationId xmlns:a16="http://schemas.microsoft.com/office/drawing/2014/main" id="{DE049A8A-100C-8BF5-FD2A-DDD380CAD12A}"/>
              </a:ext>
            </a:extLst>
          </p:cNvPr>
          <p:cNvSpPr txBox="1"/>
          <p:nvPr/>
        </p:nvSpPr>
        <p:spPr>
          <a:xfrm>
            <a:off x="9639300" y="6958231"/>
            <a:ext cx="6134100" cy="1200329"/>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Downtime to end users </a:t>
            </a:r>
          </a:p>
          <a:p>
            <a:pPr marL="285750" indent="-285750">
              <a:buFont typeface="Arial" panose="020B0604020202020204" pitchFamily="34" charset="0"/>
              <a:buChar char="•"/>
            </a:pPr>
            <a:r>
              <a:rPr lang="en-US" dirty="0"/>
              <a:t>Rollback also causes downtime </a:t>
            </a:r>
          </a:p>
        </p:txBody>
      </p:sp>
      <p:sp>
        <p:nvSpPr>
          <p:cNvPr id="5" name="TextBox 4">
            <a:extLst>
              <a:ext uri="{FF2B5EF4-FFF2-40B4-BE49-F238E27FC236}">
                <a16:creationId xmlns:a16="http://schemas.microsoft.com/office/drawing/2014/main" id="{92827ED6-6346-37A5-410C-8222826D1130}"/>
              </a:ext>
            </a:extLst>
          </p:cNvPr>
          <p:cNvSpPr txBox="1"/>
          <p:nvPr/>
        </p:nvSpPr>
        <p:spPr>
          <a:xfrm>
            <a:off x="9639300" y="2209800"/>
            <a:ext cx="6134100" cy="1477328"/>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Easy to setup</a:t>
            </a:r>
          </a:p>
          <a:p>
            <a:pPr marL="285750" indent="-285750">
              <a:buFont typeface="Arial" panose="020B0604020202020204" pitchFamily="34" charset="0"/>
              <a:buChar char="•"/>
            </a:pPr>
            <a:r>
              <a:rPr lang="en-US" dirty="0"/>
              <a:t>Easy to manage</a:t>
            </a:r>
          </a:p>
          <a:p>
            <a:pPr marL="285750" indent="-285750">
              <a:buFont typeface="Arial" panose="020B0604020202020204" pitchFamily="34" charset="0"/>
              <a:buChar char="•"/>
            </a:pPr>
            <a:r>
              <a:rPr lang="en-US" dirty="0"/>
              <a:t>No additional cost </a:t>
            </a:r>
          </a:p>
        </p:txBody>
      </p:sp>
    </p:spTree>
    <p:extLst>
      <p:ext uri="{BB962C8B-B14F-4D97-AF65-F5344CB8AC3E}">
        <p14:creationId xmlns:p14="http://schemas.microsoft.com/office/powerpoint/2010/main" val="344370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Blue-Green Deployment</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2209800"/>
            <a:ext cx="6134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original, old version is called blue environment, and the new updated version is called green environment</a:t>
            </a:r>
          </a:p>
        </p:txBody>
      </p:sp>
      <p:sp>
        <p:nvSpPr>
          <p:cNvPr id="4" name="TextBox 3">
            <a:extLst>
              <a:ext uri="{FF2B5EF4-FFF2-40B4-BE49-F238E27FC236}">
                <a16:creationId xmlns:a16="http://schemas.microsoft.com/office/drawing/2014/main" id="{DE049A8A-100C-8BF5-FD2A-DDD380CAD12A}"/>
              </a:ext>
            </a:extLst>
          </p:cNvPr>
          <p:cNvSpPr txBox="1"/>
          <p:nvPr/>
        </p:nvSpPr>
        <p:spPr>
          <a:xfrm>
            <a:off x="9753600" y="7839691"/>
            <a:ext cx="6134100" cy="1477328"/>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Additional infra cost </a:t>
            </a:r>
          </a:p>
          <a:p>
            <a:pPr marL="285750" indent="-285750">
              <a:buFont typeface="Arial" panose="020B0604020202020204" pitchFamily="34" charset="0"/>
              <a:buChar char="•"/>
            </a:pPr>
            <a:r>
              <a:rPr lang="en-US" dirty="0"/>
              <a:t>Backward compatibility issues may occur</a:t>
            </a:r>
          </a:p>
          <a:p>
            <a:pPr marL="285750" indent="-285750">
              <a:buFont typeface="Arial" panose="020B0604020202020204" pitchFamily="34" charset="0"/>
              <a:buChar char="•"/>
            </a:pPr>
            <a:r>
              <a:rPr lang="en-US" dirty="0"/>
              <a:t>Data sync up issues may occur</a:t>
            </a:r>
          </a:p>
        </p:txBody>
      </p:sp>
      <p:sp>
        <p:nvSpPr>
          <p:cNvPr id="5" name="TextBox 4">
            <a:extLst>
              <a:ext uri="{FF2B5EF4-FFF2-40B4-BE49-F238E27FC236}">
                <a16:creationId xmlns:a16="http://schemas.microsoft.com/office/drawing/2014/main" id="{92827ED6-6346-37A5-410C-8222826D1130}"/>
              </a:ext>
            </a:extLst>
          </p:cNvPr>
          <p:cNvSpPr txBox="1"/>
          <p:nvPr/>
        </p:nvSpPr>
        <p:spPr>
          <a:xfrm>
            <a:off x="9753600" y="5669360"/>
            <a:ext cx="6134100" cy="1477328"/>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No downtime </a:t>
            </a:r>
          </a:p>
          <a:p>
            <a:pPr marL="285750" indent="-285750">
              <a:buFont typeface="Arial" panose="020B0604020202020204" pitchFamily="34" charset="0"/>
              <a:buChar char="•"/>
            </a:pPr>
            <a:r>
              <a:rPr lang="en-US" dirty="0"/>
              <a:t>Rollback is faster</a:t>
            </a:r>
          </a:p>
          <a:p>
            <a:pPr marL="285750" indent="-285750">
              <a:buFont typeface="Arial" panose="020B0604020202020204" pitchFamily="34" charset="0"/>
              <a:buChar char="•"/>
            </a:pPr>
            <a:endParaRPr lang="en-US" dirty="0"/>
          </a:p>
        </p:txBody>
      </p:sp>
      <p:pic>
        <p:nvPicPr>
          <p:cNvPr id="2050" name="Picture 2" descr="Blue-green deployment (before update)">
            <a:extLst>
              <a:ext uri="{FF2B5EF4-FFF2-40B4-BE49-F238E27FC236}">
                <a16:creationId xmlns:a16="http://schemas.microsoft.com/office/drawing/2014/main" id="{2E53F422-B5E5-9922-1382-6CEA00B3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3459163"/>
            <a:ext cx="67246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ue-green deployment (after update)">
            <a:extLst>
              <a:ext uri="{FF2B5EF4-FFF2-40B4-BE49-F238E27FC236}">
                <a16:creationId xmlns:a16="http://schemas.microsoft.com/office/drawing/2014/main" id="{DB480164-2E5E-12C1-2896-BF177804E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037" y="790575"/>
            <a:ext cx="675322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6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Rolling Update</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2209800"/>
            <a:ext cx="6134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applicable only if we have multiple instances of an application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E049A8A-100C-8BF5-FD2A-DDD380CAD12A}"/>
              </a:ext>
            </a:extLst>
          </p:cNvPr>
          <p:cNvSpPr txBox="1"/>
          <p:nvPr/>
        </p:nvSpPr>
        <p:spPr>
          <a:xfrm>
            <a:off x="10071100" y="6184246"/>
            <a:ext cx="6134100" cy="1477328"/>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Additional infra cost </a:t>
            </a:r>
          </a:p>
          <a:p>
            <a:pPr marL="285750" indent="-285750">
              <a:buFont typeface="Arial" panose="020B0604020202020204" pitchFamily="34" charset="0"/>
              <a:buChar char="•"/>
            </a:pPr>
            <a:r>
              <a:rPr lang="en-US" dirty="0"/>
              <a:t>User may get old functionality until all the instances are replaced. </a:t>
            </a:r>
          </a:p>
        </p:txBody>
      </p:sp>
      <p:sp>
        <p:nvSpPr>
          <p:cNvPr id="5" name="TextBox 4">
            <a:extLst>
              <a:ext uri="{FF2B5EF4-FFF2-40B4-BE49-F238E27FC236}">
                <a16:creationId xmlns:a16="http://schemas.microsoft.com/office/drawing/2014/main" id="{92827ED6-6346-37A5-410C-8222826D1130}"/>
              </a:ext>
            </a:extLst>
          </p:cNvPr>
          <p:cNvSpPr txBox="1"/>
          <p:nvPr/>
        </p:nvSpPr>
        <p:spPr>
          <a:xfrm>
            <a:off x="10071100" y="3319860"/>
            <a:ext cx="6134100" cy="1754326"/>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No downtime </a:t>
            </a:r>
          </a:p>
          <a:p>
            <a:pPr marL="285750" indent="-285750">
              <a:buFont typeface="Arial" panose="020B0604020202020204" pitchFamily="34" charset="0"/>
              <a:buChar char="•"/>
            </a:pPr>
            <a:r>
              <a:rPr lang="en-US" dirty="0"/>
              <a:t>Rollback is faster</a:t>
            </a:r>
          </a:p>
          <a:p>
            <a:pPr marL="285750" indent="-285750">
              <a:buFont typeface="Arial" panose="020B0604020202020204" pitchFamily="34" charset="0"/>
              <a:buChar char="•"/>
            </a:pPr>
            <a:r>
              <a:rPr lang="en-US" dirty="0"/>
              <a:t>Works well for Containerized environment</a:t>
            </a:r>
          </a:p>
          <a:p>
            <a:pPr marL="285750" indent="-285750">
              <a:buFont typeface="Arial" panose="020B0604020202020204" pitchFamily="34" charset="0"/>
              <a:buChar char="•"/>
            </a:pPr>
            <a:endParaRPr lang="en-US" dirty="0"/>
          </a:p>
        </p:txBody>
      </p:sp>
      <p:pic>
        <p:nvPicPr>
          <p:cNvPr id="3074" name="Picture 2" descr="Rolling Update (first instance updated)">
            <a:extLst>
              <a:ext uri="{FF2B5EF4-FFF2-40B4-BE49-F238E27FC236}">
                <a16:creationId xmlns:a16="http://schemas.microsoft.com/office/drawing/2014/main" id="{6FCC5E81-377F-B60D-AC55-96C0D6DAD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3529410"/>
            <a:ext cx="664845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olling Update (second instance updated)">
            <a:extLst>
              <a:ext uri="{FF2B5EF4-FFF2-40B4-BE49-F238E27FC236}">
                <a16:creationId xmlns:a16="http://schemas.microsoft.com/office/drawing/2014/main" id="{33308A26-31F8-4807-58F6-9E17CC966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6796703"/>
            <a:ext cx="664845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5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Canary Deployment</a:t>
            </a:r>
          </a:p>
        </p:txBody>
      </p:sp>
      <p:sp>
        <p:nvSpPr>
          <p:cNvPr id="2" name="TextBox 1">
            <a:extLst>
              <a:ext uri="{FF2B5EF4-FFF2-40B4-BE49-F238E27FC236}">
                <a16:creationId xmlns:a16="http://schemas.microsoft.com/office/drawing/2014/main" id="{1CF954D3-E595-776C-F3E3-6DDC3C758A88}"/>
              </a:ext>
            </a:extLst>
          </p:cNvPr>
          <p:cNvSpPr txBox="1"/>
          <p:nvPr/>
        </p:nvSpPr>
        <p:spPr>
          <a:xfrm>
            <a:off x="571500" y="1748135"/>
            <a:ext cx="7950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Iterative model </a:t>
            </a:r>
          </a:p>
          <a:p>
            <a:pPr marL="285750" indent="-285750">
              <a:buFont typeface="Arial" panose="020B0604020202020204" pitchFamily="34" charset="0"/>
              <a:buChar char="•"/>
            </a:pPr>
            <a:r>
              <a:rPr lang="en-US" dirty="0"/>
              <a:t>only a small part of the users receive the update</a:t>
            </a:r>
          </a:p>
          <a:p>
            <a:pPr marL="285750" indent="-285750">
              <a:buFont typeface="Arial" panose="020B0604020202020204" pitchFamily="34" charset="0"/>
              <a:buChar char="•"/>
            </a:pPr>
            <a:r>
              <a:rPr lang="en-US" dirty="0"/>
              <a:t>When we are sure that the update is successful, we can continue the rollout to all of the users</a:t>
            </a:r>
          </a:p>
        </p:txBody>
      </p:sp>
      <p:sp>
        <p:nvSpPr>
          <p:cNvPr id="4" name="TextBox 3">
            <a:extLst>
              <a:ext uri="{FF2B5EF4-FFF2-40B4-BE49-F238E27FC236}">
                <a16:creationId xmlns:a16="http://schemas.microsoft.com/office/drawing/2014/main" id="{DE049A8A-100C-8BF5-FD2A-DDD380CAD12A}"/>
              </a:ext>
            </a:extLst>
          </p:cNvPr>
          <p:cNvSpPr txBox="1"/>
          <p:nvPr/>
        </p:nvSpPr>
        <p:spPr>
          <a:xfrm>
            <a:off x="10071100" y="6184246"/>
            <a:ext cx="7124700" cy="2031325"/>
          </a:xfrm>
          <a:prstGeom prst="rect">
            <a:avLst/>
          </a:prstGeom>
          <a:noFill/>
        </p:spPr>
        <p:txBody>
          <a:bodyPr wrap="square" rtlCol="0">
            <a:spAutoFit/>
          </a:bodyPr>
          <a:lstStyle/>
          <a:p>
            <a:r>
              <a:rPr lang="en-US" dirty="0"/>
              <a:t>Cons</a:t>
            </a:r>
          </a:p>
          <a:p>
            <a:endParaRPr lang="en-US" dirty="0"/>
          </a:p>
          <a:p>
            <a:pPr marL="285750" indent="-285750">
              <a:buFont typeface="Arial" panose="020B0604020202020204" pitchFamily="34" charset="0"/>
              <a:buChar char="•"/>
            </a:pPr>
            <a:r>
              <a:rPr lang="en-US" dirty="0"/>
              <a:t>Difficult to implement as it needs application arch changes </a:t>
            </a:r>
          </a:p>
          <a:p>
            <a:pPr marL="285750" indent="-285750">
              <a:buFont typeface="Arial" panose="020B0604020202020204" pitchFamily="34" charset="0"/>
              <a:buChar char="•"/>
            </a:pPr>
            <a:r>
              <a:rPr lang="en-US" dirty="0"/>
              <a:t>We need to select the target audience who gets the updates first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2827ED6-6346-37A5-410C-8222826D1130}"/>
              </a:ext>
            </a:extLst>
          </p:cNvPr>
          <p:cNvSpPr txBox="1"/>
          <p:nvPr/>
        </p:nvSpPr>
        <p:spPr>
          <a:xfrm>
            <a:off x="10071100" y="3319860"/>
            <a:ext cx="7124700" cy="2585323"/>
          </a:xfrm>
          <a:prstGeom prst="rect">
            <a:avLst/>
          </a:prstGeom>
          <a:noFill/>
        </p:spPr>
        <p:txBody>
          <a:bodyPr wrap="square" rtlCol="0">
            <a:spAutoFit/>
          </a:bodyPr>
          <a:lstStyle/>
          <a:p>
            <a:r>
              <a:rPr lang="en-US" dirty="0"/>
              <a:t>Pros</a:t>
            </a:r>
          </a:p>
          <a:p>
            <a:endParaRPr lang="en-US" dirty="0"/>
          </a:p>
          <a:p>
            <a:pPr marL="285750" indent="-285750">
              <a:buFont typeface="Arial" panose="020B0604020202020204" pitchFamily="34" charset="0"/>
              <a:buChar char="•"/>
            </a:pPr>
            <a:r>
              <a:rPr lang="en-US" dirty="0"/>
              <a:t>No downtime </a:t>
            </a:r>
          </a:p>
          <a:p>
            <a:pPr marL="285750" indent="-285750">
              <a:buFont typeface="Arial" panose="020B0604020202020204" pitchFamily="34" charset="0"/>
              <a:buChar char="•"/>
            </a:pPr>
            <a:r>
              <a:rPr lang="en-US" dirty="0"/>
              <a:t>Rollback is faster</a:t>
            </a:r>
          </a:p>
          <a:p>
            <a:pPr marL="285750" indent="-285750">
              <a:buFont typeface="Arial" panose="020B0604020202020204" pitchFamily="34" charset="0"/>
              <a:buChar char="•"/>
            </a:pPr>
            <a:r>
              <a:rPr lang="en-US" dirty="0"/>
              <a:t>High level of control</a:t>
            </a:r>
          </a:p>
          <a:p>
            <a:pPr marL="285750" indent="-285750">
              <a:buFont typeface="Arial" panose="020B0604020202020204" pitchFamily="34" charset="0"/>
              <a:buChar char="•"/>
            </a:pPr>
            <a:r>
              <a:rPr lang="en-US" dirty="0"/>
              <a:t>doesn’t need as many resources as the blue-green deployment because we are not duplicating the environments </a:t>
            </a:r>
          </a:p>
          <a:p>
            <a:pPr marL="285750" indent="-285750">
              <a:buFont typeface="Arial" panose="020B0604020202020204" pitchFamily="34" charset="0"/>
              <a:buChar char="•"/>
            </a:pPr>
            <a:endParaRPr lang="en-US" dirty="0"/>
          </a:p>
        </p:txBody>
      </p:sp>
      <p:pic>
        <p:nvPicPr>
          <p:cNvPr id="4098" name="Picture 2" descr="Process of canary deployment">
            <a:extLst>
              <a:ext uri="{FF2B5EF4-FFF2-40B4-BE49-F238E27FC236}">
                <a16:creationId xmlns:a16="http://schemas.microsoft.com/office/drawing/2014/main" id="{B250F238-5E06-15DD-6EF7-80A52786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11598"/>
            <a:ext cx="852487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7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44108</TotalTime>
  <Words>637</Words>
  <Application>Microsoft Office PowerPoint</Application>
  <PresentationFormat>Custom</PresentationFormat>
  <Paragraphs>106</Paragraphs>
  <Slides>12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19" baseType="lpstr">
      <vt:lpstr>Arial</vt:lpstr>
      <vt:lpstr>Calibri</vt:lpstr>
      <vt:lpstr>Century Gothic</vt:lpstr>
      <vt:lpstr>Corbel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Rajan Renganathan</dc:creator>
  <cp:lastModifiedBy>Sundar Rajan</cp:lastModifiedBy>
  <cp:revision>1615</cp:revision>
  <dcterms:created xsi:type="dcterms:W3CDTF">2020-02-03T07:08:46Z</dcterms:created>
  <dcterms:modified xsi:type="dcterms:W3CDTF">2023-03-21T11:26:56Z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2631144</vt:lpwstr>
  </property>
  <property fmtid="{D5CDD505-2E9C-101B-9397-08002B2CF9AE}" pid="3" name="NXPowerLiteSettings">
    <vt:lpwstr>C7000400038000</vt:lpwstr>
  </property>
  <property fmtid="{D5CDD505-2E9C-101B-9397-08002B2CF9AE}" pid="4" name="NXPowerLiteVersion">
    <vt:lpwstr>S9.0.1</vt:lpwstr>
  </property>
</Properties>
</file>