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9" r:id="rId1"/>
  </p:sldMasterIdLst>
  <p:notesMasterIdLst>
    <p:notesMasterId r:id="rId21"/>
  </p:notesMasterIdLst>
  <p:sldIdLst>
    <p:sldId id="256" r:id="rId2"/>
    <p:sldId id="264" r:id="rId3"/>
    <p:sldId id="271" r:id="rId4"/>
    <p:sldId id="272" r:id="rId5"/>
    <p:sldId id="265" r:id="rId6"/>
    <p:sldId id="266" r:id="rId7"/>
    <p:sldId id="273" r:id="rId8"/>
    <p:sldId id="275" r:id="rId9"/>
    <p:sldId id="276" r:id="rId10"/>
    <p:sldId id="277" r:id="rId11"/>
    <p:sldId id="274" r:id="rId12"/>
    <p:sldId id="280" r:id="rId13"/>
    <p:sldId id="278" r:id="rId14"/>
    <p:sldId id="279" r:id="rId15"/>
    <p:sldId id="281" r:id="rId16"/>
    <p:sldId id="284" r:id="rId17"/>
    <p:sldId id="282" r:id="rId18"/>
    <p:sldId id="285" r:id="rId19"/>
    <p:sldId id="283" r:id="rId20"/>
  </p:sldIdLst>
  <p:sldSz cx="18288000" cy="10287000"/>
  <p:notesSz cx="6858000" cy="9144000"/>
  <p:custShowLst>
    <p:custShow name="Appendix 1" id="0">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shek  Thakur" initials="AT" lastIdx="3" clrIdx="0">
    <p:extLst>
      <p:ext uri="{19B8F6BF-5375-455C-9EA6-DF929625EA0E}">
        <p15:presenceInfo xmlns:p15="http://schemas.microsoft.com/office/powerpoint/2012/main" userId="S::abhishek.thakur@msysindia.onmicrosoft.com::c4c15c9f-470a-4eab-9e0b-5ba03c2bd2ac" providerId="AD"/>
      </p:ext>
    </p:extLst>
  </p:cmAuthor>
  <p:cmAuthor id="2" name="Suhas Jadhav" initials="SJ" lastIdx="1" clrIdx="1">
    <p:extLst>
      <p:ext uri="{19B8F6BF-5375-455C-9EA6-DF929625EA0E}">
        <p15:presenceInfo xmlns:p15="http://schemas.microsoft.com/office/powerpoint/2012/main" userId="S::suhas.jadhav@msysindia.onmicrosoft.com::850b95f6-0100-4e95-ba18-a16566231557" providerId="AD"/>
      </p:ext>
    </p:extLst>
  </p:cmAuthor>
  <p:cmAuthor id="3" name="Karthick Asaithambi" initials="KA" lastIdx="1" clrIdx="2">
    <p:extLst>
      <p:ext uri="{19B8F6BF-5375-455C-9EA6-DF929625EA0E}">
        <p15:presenceInfo xmlns:p15="http://schemas.microsoft.com/office/powerpoint/2012/main" userId="S::karthick.asaithambi@msysindia.onmicrosoft.com::13340307-0eb9-4401-9f9c-8aefba2ecd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68"/>
    <a:srgbClr val="006C92"/>
    <a:srgbClr val="007FAC"/>
    <a:srgbClr val="00759E"/>
    <a:srgbClr val="009AD0"/>
    <a:srgbClr val="0B7ADF"/>
    <a:srgbClr val="59C6F1"/>
    <a:srgbClr val="0C3457"/>
    <a:srgbClr val="11589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97" autoAdjust="0"/>
    <p:restoredTop sz="94095" autoAdjust="0"/>
  </p:normalViewPr>
  <p:slideViewPr>
    <p:cSldViewPr snapToGrid="0" snapToObjects="1">
      <p:cViewPr varScale="1">
        <p:scale>
          <a:sx n="76" d="100"/>
          <a:sy n="76" d="100"/>
        </p:scale>
        <p:origin x="978" y="102"/>
      </p:cViewPr>
      <p:guideLst/>
    </p:cSldViewPr>
  </p:slideViewPr>
  <p:outlineViewPr>
    <p:cViewPr>
      <p:scale>
        <a:sx n="33" d="100"/>
        <a:sy n="33" d="100"/>
      </p:scale>
      <p:origin x="0" y="-12"/>
    </p:cViewPr>
  </p:outlineViewPr>
  <p:notesTextViewPr>
    <p:cViewPr>
      <p:scale>
        <a:sx n="10" d="100"/>
        <a:sy n="10" d="100"/>
      </p:scale>
      <p:origin x="0" y="0"/>
    </p:cViewPr>
  </p:notesTextViewPr>
  <p:sorterViewPr>
    <p:cViewPr>
      <p:scale>
        <a:sx n="66" d="100"/>
        <a:sy n="66" d="100"/>
      </p:scale>
      <p:origin x="0" y="0"/>
    </p:cViewPr>
  </p:sorterViewPr>
  <p:notesViewPr>
    <p:cSldViewPr snapToGrid="0" snapToObjects="1">
      <p:cViewPr varScale="1">
        <p:scale>
          <a:sx n="53" d="100"/>
          <a:sy n="53" d="100"/>
        </p:scale>
        <p:origin x="2648"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1A5D0-2023-4F64-AD3D-A9BCE1A4D147}"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E8D0F47F-99A8-435D-BDE3-26CD9347A8A3}">
      <dgm:prSet phldrT="[Text]"/>
      <dgm:spPr/>
      <dgm:t>
        <a:bodyPr/>
        <a:lstStyle/>
        <a:p>
          <a:r>
            <a:rPr lang="en-US" dirty="0"/>
            <a:t>Trigger</a:t>
          </a:r>
        </a:p>
      </dgm:t>
    </dgm:pt>
    <dgm:pt modelId="{307AF4D8-93AD-469C-9243-2134EFB77D1F}" type="parTrans" cxnId="{95CAC5A1-B688-4F63-BE42-99CA77686AF0}">
      <dgm:prSet/>
      <dgm:spPr/>
      <dgm:t>
        <a:bodyPr/>
        <a:lstStyle/>
        <a:p>
          <a:endParaRPr lang="en-US"/>
        </a:p>
      </dgm:t>
    </dgm:pt>
    <dgm:pt modelId="{29CF68F2-65D7-4669-81EE-12CC248D702F}" type="sibTrans" cxnId="{95CAC5A1-B688-4F63-BE42-99CA77686AF0}">
      <dgm:prSet/>
      <dgm:spPr/>
      <dgm:t>
        <a:bodyPr/>
        <a:lstStyle/>
        <a:p>
          <a:endParaRPr lang="en-US"/>
        </a:p>
      </dgm:t>
    </dgm:pt>
    <dgm:pt modelId="{CE4551F2-E21A-499B-BAE7-D5F94863EEF6}">
      <dgm:prSet phldrT="[Text]"/>
      <dgm:spPr/>
      <dgm:t>
        <a:bodyPr/>
        <a:lstStyle/>
        <a:p>
          <a:r>
            <a:rPr lang="en-US" dirty="0"/>
            <a:t>Code Checkout</a:t>
          </a:r>
        </a:p>
      </dgm:t>
    </dgm:pt>
    <dgm:pt modelId="{A082F90A-FA39-4AEC-B14C-5312E7870D8D}" type="parTrans" cxnId="{75708F2D-56B2-4C02-9922-66CAC82F6465}">
      <dgm:prSet/>
      <dgm:spPr/>
      <dgm:t>
        <a:bodyPr/>
        <a:lstStyle/>
        <a:p>
          <a:endParaRPr lang="en-US"/>
        </a:p>
      </dgm:t>
    </dgm:pt>
    <dgm:pt modelId="{892CE5C1-5501-4572-A597-16A1723CCF7B}" type="sibTrans" cxnId="{75708F2D-56B2-4C02-9922-66CAC82F6465}">
      <dgm:prSet/>
      <dgm:spPr/>
      <dgm:t>
        <a:bodyPr/>
        <a:lstStyle/>
        <a:p>
          <a:endParaRPr lang="en-US"/>
        </a:p>
      </dgm:t>
    </dgm:pt>
    <dgm:pt modelId="{9DBFD243-ED81-4F45-8245-AEAA1395A3C1}">
      <dgm:prSet phldrT="[Text]"/>
      <dgm:spPr/>
      <dgm:t>
        <a:bodyPr/>
        <a:lstStyle/>
        <a:p>
          <a:r>
            <a:rPr lang="en-US" dirty="0"/>
            <a:t>Compile / Build</a:t>
          </a:r>
        </a:p>
      </dgm:t>
    </dgm:pt>
    <dgm:pt modelId="{537906C8-89C4-46E6-BDF9-03D28E3036B2}" type="parTrans" cxnId="{2089C7C4-931D-4185-B032-D4DFAAB19EE4}">
      <dgm:prSet/>
      <dgm:spPr/>
      <dgm:t>
        <a:bodyPr/>
        <a:lstStyle/>
        <a:p>
          <a:endParaRPr lang="en-US"/>
        </a:p>
      </dgm:t>
    </dgm:pt>
    <dgm:pt modelId="{489445BA-3C14-4486-99AC-88CB5218A32B}" type="sibTrans" cxnId="{2089C7C4-931D-4185-B032-D4DFAAB19EE4}">
      <dgm:prSet/>
      <dgm:spPr/>
      <dgm:t>
        <a:bodyPr/>
        <a:lstStyle/>
        <a:p>
          <a:endParaRPr lang="en-US"/>
        </a:p>
      </dgm:t>
    </dgm:pt>
    <dgm:pt modelId="{E6C20242-4808-430D-9D9C-CE26D773FC66}">
      <dgm:prSet phldrT="[Text]"/>
      <dgm:spPr/>
      <dgm:t>
        <a:bodyPr/>
        <a:lstStyle/>
        <a:p>
          <a:r>
            <a:rPr lang="en-US" dirty="0"/>
            <a:t>Unit test</a:t>
          </a:r>
        </a:p>
      </dgm:t>
    </dgm:pt>
    <dgm:pt modelId="{5F3A3B81-0387-4583-9BC1-EAA0A4A3548B}" type="parTrans" cxnId="{879DF35A-4FF6-441E-95F3-90CD90DC51B4}">
      <dgm:prSet/>
      <dgm:spPr/>
      <dgm:t>
        <a:bodyPr/>
        <a:lstStyle/>
        <a:p>
          <a:endParaRPr lang="en-US"/>
        </a:p>
      </dgm:t>
    </dgm:pt>
    <dgm:pt modelId="{1782EFE7-C939-4356-BD7D-B69A01163813}" type="sibTrans" cxnId="{879DF35A-4FF6-441E-95F3-90CD90DC51B4}">
      <dgm:prSet/>
      <dgm:spPr/>
      <dgm:t>
        <a:bodyPr/>
        <a:lstStyle/>
        <a:p>
          <a:endParaRPr lang="en-US"/>
        </a:p>
      </dgm:t>
    </dgm:pt>
    <dgm:pt modelId="{DEB43468-F83A-4C9B-9C98-3D3BA137C06E}">
      <dgm:prSet phldrT="[Text]"/>
      <dgm:spPr/>
      <dgm:t>
        <a:bodyPr/>
        <a:lstStyle/>
        <a:p>
          <a:r>
            <a:rPr lang="en-US" dirty="0"/>
            <a:t>Package</a:t>
          </a:r>
        </a:p>
      </dgm:t>
    </dgm:pt>
    <dgm:pt modelId="{D796122F-2F57-4FFA-A5E9-C4A3DB79613C}" type="parTrans" cxnId="{05C8D977-1F04-4F50-92BF-C75E2D303A03}">
      <dgm:prSet/>
      <dgm:spPr/>
      <dgm:t>
        <a:bodyPr/>
        <a:lstStyle/>
        <a:p>
          <a:endParaRPr lang="en-US"/>
        </a:p>
      </dgm:t>
    </dgm:pt>
    <dgm:pt modelId="{CBA6E87B-7F46-41F5-B20F-E375D8DB0F6C}" type="sibTrans" cxnId="{05C8D977-1F04-4F50-92BF-C75E2D303A03}">
      <dgm:prSet/>
      <dgm:spPr/>
      <dgm:t>
        <a:bodyPr/>
        <a:lstStyle/>
        <a:p>
          <a:endParaRPr lang="en-US"/>
        </a:p>
      </dgm:t>
    </dgm:pt>
    <dgm:pt modelId="{7D8CB7DB-E342-47DD-B852-885F25698B37}">
      <dgm:prSet phldrT="[Text]"/>
      <dgm:spPr/>
      <dgm:t>
        <a:bodyPr/>
        <a:lstStyle/>
        <a:p>
          <a:r>
            <a:rPr lang="en-US" dirty="0"/>
            <a:t>Functional testing</a:t>
          </a:r>
        </a:p>
      </dgm:t>
    </dgm:pt>
    <dgm:pt modelId="{1DD84B50-2634-4462-AFD1-2CFE3A51C4E8}" type="parTrans" cxnId="{D5B33D69-E8D9-4003-A5EB-903A0DBF54D7}">
      <dgm:prSet/>
      <dgm:spPr/>
      <dgm:t>
        <a:bodyPr/>
        <a:lstStyle/>
        <a:p>
          <a:endParaRPr lang="en-US"/>
        </a:p>
      </dgm:t>
    </dgm:pt>
    <dgm:pt modelId="{6275D64E-8825-4F1A-9BD0-03C424241E79}" type="sibTrans" cxnId="{D5B33D69-E8D9-4003-A5EB-903A0DBF54D7}">
      <dgm:prSet/>
      <dgm:spPr/>
      <dgm:t>
        <a:bodyPr/>
        <a:lstStyle/>
        <a:p>
          <a:endParaRPr lang="en-US"/>
        </a:p>
      </dgm:t>
    </dgm:pt>
    <dgm:pt modelId="{464BCC80-FFD2-45BD-B4C2-54EF23359A76}">
      <dgm:prSet phldrT="[Text]"/>
      <dgm:spPr/>
      <dgm:t>
        <a:bodyPr/>
        <a:lstStyle/>
        <a:p>
          <a:r>
            <a:rPr lang="en-US" dirty="0"/>
            <a:t>Deployment</a:t>
          </a:r>
        </a:p>
      </dgm:t>
    </dgm:pt>
    <dgm:pt modelId="{5EF3D493-1C6D-45EA-A51E-DF75124D9B61}" type="parTrans" cxnId="{0E8776A9-C395-421E-8BDC-5F526E214EA3}">
      <dgm:prSet/>
      <dgm:spPr/>
      <dgm:t>
        <a:bodyPr/>
        <a:lstStyle/>
        <a:p>
          <a:endParaRPr lang="en-US"/>
        </a:p>
      </dgm:t>
    </dgm:pt>
    <dgm:pt modelId="{E86D8F11-7993-4C53-90B4-FDC16100EAF2}" type="sibTrans" cxnId="{0E8776A9-C395-421E-8BDC-5F526E214EA3}">
      <dgm:prSet/>
      <dgm:spPr/>
      <dgm:t>
        <a:bodyPr/>
        <a:lstStyle/>
        <a:p>
          <a:endParaRPr lang="en-US"/>
        </a:p>
      </dgm:t>
    </dgm:pt>
    <dgm:pt modelId="{CDB4ADD6-ABE2-4D12-8578-F3350E28E33B}">
      <dgm:prSet phldrT="[Text]"/>
      <dgm:spPr/>
      <dgm:t>
        <a:bodyPr/>
        <a:lstStyle/>
        <a:p>
          <a:r>
            <a:rPr lang="en-US" dirty="0"/>
            <a:t>Code Scan</a:t>
          </a:r>
        </a:p>
      </dgm:t>
    </dgm:pt>
    <dgm:pt modelId="{01424B7C-7A59-40E2-B1B9-A12028836911}" type="parTrans" cxnId="{C88B7ED5-81F6-43FE-8A01-D41EF4DFA688}">
      <dgm:prSet/>
      <dgm:spPr/>
      <dgm:t>
        <a:bodyPr/>
        <a:lstStyle/>
        <a:p>
          <a:endParaRPr lang="en-US"/>
        </a:p>
      </dgm:t>
    </dgm:pt>
    <dgm:pt modelId="{14EEF8DE-9BEC-4896-83A5-634F6E13FEF1}" type="sibTrans" cxnId="{C88B7ED5-81F6-43FE-8A01-D41EF4DFA688}">
      <dgm:prSet/>
      <dgm:spPr/>
      <dgm:t>
        <a:bodyPr/>
        <a:lstStyle/>
        <a:p>
          <a:endParaRPr lang="en-US"/>
        </a:p>
      </dgm:t>
    </dgm:pt>
    <dgm:pt modelId="{649C49A1-3ECE-40C5-A2D3-1EDD7B9147FF}" type="pres">
      <dgm:prSet presAssocID="{5C71A5D0-2023-4F64-AD3D-A9BCE1A4D147}" presName="rootnode" presStyleCnt="0">
        <dgm:presLayoutVars>
          <dgm:chMax/>
          <dgm:chPref/>
          <dgm:dir/>
          <dgm:animLvl val="lvl"/>
        </dgm:presLayoutVars>
      </dgm:prSet>
      <dgm:spPr/>
    </dgm:pt>
    <dgm:pt modelId="{75392EAF-DC3F-4D66-8E76-2EC5F009DF5B}" type="pres">
      <dgm:prSet presAssocID="{E8D0F47F-99A8-435D-BDE3-26CD9347A8A3}" presName="composite" presStyleCnt="0"/>
      <dgm:spPr/>
    </dgm:pt>
    <dgm:pt modelId="{491E1C67-09E6-41A0-A97E-FB7681A9466F}" type="pres">
      <dgm:prSet presAssocID="{E8D0F47F-99A8-435D-BDE3-26CD9347A8A3}" presName="bentUpArrow1" presStyleLbl="alignImgPlace1" presStyleIdx="0" presStyleCnt="7"/>
      <dgm:spPr/>
    </dgm:pt>
    <dgm:pt modelId="{7586CE18-1DE3-4783-8AAB-B2AEA2A5C787}" type="pres">
      <dgm:prSet presAssocID="{E8D0F47F-99A8-435D-BDE3-26CD9347A8A3}" presName="ParentText" presStyleLbl="node1" presStyleIdx="0" presStyleCnt="8">
        <dgm:presLayoutVars>
          <dgm:chMax val="1"/>
          <dgm:chPref val="1"/>
          <dgm:bulletEnabled val="1"/>
        </dgm:presLayoutVars>
      </dgm:prSet>
      <dgm:spPr/>
    </dgm:pt>
    <dgm:pt modelId="{F58DE904-C93B-4EAC-8FCB-B76AD0C41BE1}" type="pres">
      <dgm:prSet presAssocID="{E8D0F47F-99A8-435D-BDE3-26CD9347A8A3}" presName="ChildText" presStyleLbl="revTx" presStyleIdx="0" presStyleCnt="7">
        <dgm:presLayoutVars>
          <dgm:chMax val="0"/>
          <dgm:chPref val="0"/>
          <dgm:bulletEnabled val="1"/>
        </dgm:presLayoutVars>
      </dgm:prSet>
      <dgm:spPr/>
    </dgm:pt>
    <dgm:pt modelId="{66145954-5924-46A2-91EF-AF641C222C7B}" type="pres">
      <dgm:prSet presAssocID="{29CF68F2-65D7-4669-81EE-12CC248D702F}" presName="sibTrans" presStyleCnt="0"/>
      <dgm:spPr/>
    </dgm:pt>
    <dgm:pt modelId="{E46D9E76-9A6F-4530-B28C-1797C339D23B}" type="pres">
      <dgm:prSet presAssocID="{CE4551F2-E21A-499B-BAE7-D5F94863EEF6}" presName="composite" presStyleCnt="0"/>
      <dgm:spPr/>
    </dgm:pt>
    <dgm:pt modelId="{B5261263-4577-4E2F-B7CB-ADD0ACF4BC36}" type="pres">
      <dgm:prSet presAssocID="{CE4551F2-E21A-499B-BAE7-D5F94863EEF6}" presName="bentUpArrow1" presStyleLbl="alignImgPlace1" presStyleIdx="1" presStyleCnt="7"/>
      <dgm:spPr/>
    </dgm:pt>
    <dgm:pt modelId="{ADADE5B4-5591-4423-A308-1EA6EDC38BCA}" type="pres">
      <dgm:prSet presAssocID="{CE4551F2-E21A-499B-BAE7-D5F94863EEF6}" presName="ParentText" presStyleLbl="node1" presStyleIdx="1" presStyleCnt="8">
        <dgm:presLayoutVars>
          <dgm:chMax val="1"/>
          <dgm:chPref val="1"/>
          <dgm:bulletEnabled val="1"/>
        </dgm:presLayoutVars>
      </dgm:prSet>
      <dgm:spPr/>
    </dgm:pt>
    <dgm:pt modelId="{D8F9C62B-650E-41B1-8FFA-172302D0107F}" type="pres">
      <dgm:prSet presAssocID="{CE4551F2-E21A-499B-BAE7-D5F94863EEF6}" presName="ChildText" presStyleLbl="revTx" presStyleIdx="1" presStyleCnt="7">
        <dgm:presLayoutVars>
          <dgm:chMax val="0"/>
          <dgm:chPref val="0"/>
          <dgm:bulletEnabled val="1"/>
        </dgm:presLayoutVars>
      </dgm:prSet>
      <dgm:spPr/>
    </dgm:pt>
    <dgm:pt modelId="{CDFF8998-4562-4DBC-A595-C646BEF12FA0}" type="pres">
      <dgm:prSet presAssocID="{892CE5C1-5501-4572-A597-16A1723CCF7B}" presName="sibTrans" presStyleCnt="0"/>
      <dgm:spPr/>
    </dgm:pt>
    <dgm:pt modelId="{43286B6E-77D9-4D4C-A5F2-549261C9DF6D}" type="pres">
      <dgm:prSet presAssocID="{9DBFD243-ED81-4F45-8245-AEAA1395A3C1}" presName="composite" presStyleCnt="0"/>
      <dgm:spPr/>
    </dgm:pt>
    <dgm:pt modelId="{7D33CC24-B9F9-4B21-A30E-72E4F310DB40}" type="pres">
      <dgm:prSet presAssocID="{9DBFD243-ED81-4F45-8245-AEAA1395A3C1}" presName="bentUpArrow1" presStyleLbl="alignImgPlace1" presStyleIdx="2" presStyleCnt="7"/>
      <dgm:spPr/>
    </dgm:pt>
    <dgm:pt modelId="{876D86B0-82E4-437A-A785-6894DA84ABC6}" type="pres">
      <dgm:prSet presAssocID="{9DBFD243-ED81-4F45-8245-AEAA1395A3C1}" presName="ParentText" presStyleLbl="node1" presStyleIdx="2" presStyleCnt="8">
        <dgm:presLayoutVars>
          <dgm:chMax val="1"/>
          <dgm:chPref val="1"/>
          <dgm:bulletEnabled val="1"/>
        </dgm:presLayoutVars>
      </dgm:prSet>
      <dgm:spPr/>
    </dgm:pt>
    <dgm:pt modelId="{507C406C-F0CF-43B9-BDC3-CDED627F1E46}" type="pres">
      <dgm:prSet presAssocID="{9DBFD243-ED81-4F45-8245-AEAA1395A3C1}" presName="ChildText" presStyleLbl="revTx" presStyleIdx="2" presStyleCnt="7">
        <dgm:presLayoutVars>
          <dgm:chMax val="0"/>
          <dgm:chPref val="0"/>
          <dgm:bulletEnabled val="1"/>
        </dgm:presLayoutVars>
      </dgm:prSet>
      <dgm:spPr/>
    </dgm:pt>
    <dgm:pt modelId="{75A3F8B8-F7FF-4F33-B702-F571F65566A9}" type="pres">
      <dgm:prSet presAssocID="{489445BA-3C14-4486-99AC-88CB5218A32B}" presName="sibTrans" presStyleCnt="0"/>
      <dgm:spPr/>
    </dgm:pt>
    <dgm:pt modelId="{85CF545A-4A33-4EDE-AB47-2C9194BF89EE}" type="pres">
      <dgm:prSet presAssocID="{E6C20242-4808-430D-9D9C-CE26D773FC66}" presName="composite" presStyleCnt="0"/>
      <dgm:spPr/>
    </dgm:pt>
    <dgm:pt modelId="{17D65230-BE07-4055-AD6F-068369BAF88B}" type="pres">
      <dgm:prSet presAssocID="{E6C20242-4808-430D-9D9C-CE26D773FC66}" presName="bentUpArrow1" presStyleLbl="alignImgPlace1" presStyleIdx="3" presStyleCnt="7"/>
      <dgm:spPr/>
    </dgm:pt>
    <dgm:pt modelId="{B4DCFCF6-8B5A-44CD-AF7E-FE527CAE1289}" type="pres">
      <dgm:prSet presAssocID="{E6C20242-4808-430D-9D9C-CE26D773FC66}" presName="ParentText" presStyleLbl="node1" presStyleIdx="3" presStyleCnt="8">
        <dgm:presLayoutVars>
          <dgm:chMax val="1"/>
          <dgm:chPref val="1"/>
          <dgm:bulletEnabled val="1"/>
        </dgm:presLayoutVars>
      </dgm:prSet>
      <dgm:spPr/>
    </dgm:pt>
    <dgm:pt modelId="{CBD73643-87E2-4A4D-9E4F-9212F1E7E188}" type="pres">
      <dgm:prSet presAssocID="{E6C20242-4808-430D-9D9C-CE26D773FC66}" presName="ChildText" presStyleLbl="revTx" presStyleIdx="3" presStyleCnt="7">
        <dgm:presLayoutVars>
          <dgm:chMax val="0"/>
          <dgm:chPref val="0"/>
          <dgm:bulletEnabled val="1"/>
        </dgm:presLayoutVars>
      </dgm:prSet>
      <dgm:spPr/>
    </dgm:pt>
    <dgm:pt modelId="{C4C7A919-FA53-4520-9F44-CC1A879AAA68}" type="pres">
      <dgm:prSet presAssocID="{1782EFE7-C939-4356-BD7D-B69A01163813}" presName="sibTrans" presStyleCnt="0"/>
      <dgm:spPr/>
    </dgm:pt>
    <dgm:pt modelId="{DE4DBEA5-AC41-433F-A263-E4EC4ADF002C}" type="pres">
      <dgm:prSet presAssocID="{CDB4ADD6-ABE2-4D12-8578-F3350E28E33B}" presName="composite" presStyleCnt="0"/>
      <dgm:spPr/>
    </dgm:pt>
    <dgm:pt modelId="{B094BABB-4AA0-4ACD-83B4-728477152F57}" type="pres">
      <dgm:prSet presAssocID="{CDB4ADD6-ABE2-4D12-8578-F3350E28E33B}" presName="bentUpArrow1" presStyleLbl="alignImgPlace1" presStyleIdx="4" presStyleCnt="7"/>
      <dgm:spPr/>
    </dgm:pt>
    <dgm:pt modelId="{571F1A0B-D102-4E81-9FC9-04433FCAC941}" type="pres">
      <dgm:prSet presAssocID="{CDB4ADD6-ABE2-4D12-8578-F3350E28E33B}" presName="ParentText" presStyleLbl="node1" presStyleIdx="4" presStyleCnt="8">
        <dgm:presLayoutVars>
          <dgm:chMax val="1"/>
          <dgm:chPref val="1"/>
          <dgm:bulletEnabled val="1"/>
        </dgm:presLayoutVars>
      </dgm:prSet>
      <dgm:spPr/>
    </dgm:pt>
    <dgm:pt modelId="{BF8B522E-97B0-45E2-BD2A-B20ACC60EE13}" type="pres">
      <dgm:prSet presAssocID="{CDB4ADD6-ABE2-4D12-8578-F3350E28E33B}" presName="ChildText" presStyleLbl="revTx" presStyleIdx="4" presStyleCnt="7">
        <dgm:presLayoutVars>
          <dgm:chMax val="0"/>
          <dgm:chPref val="0"/>
          <dgm:bulletEnabled val="1"/>
        </dgm:presLayoutVars>
      </dgm:prSet>
      <dgm:spPr/>
    </dgm:pt>
    <dgm:pt modelId="{BF6F1D13-E19A-4D63-89CE-F942DDA1F96D}" type="pres">
      <dgm:prSet presAssocID="{14EEF8DE-9BEC-4896-83A5-634F6E13FEF1}" presName="sibTrans" presStyleCnt="0"/>
      <dgm:spPr/>
    </dgm:pt>
    <dgm:pt modelId="{643ED951-7549-4EAF-B556-B84226CF8138}" type="pres">
      <dgm:prSet presAssocID="{DEB43468-F83A-4C9B-9C98-3D3BA137C06E}" presName="composite" presStyleCnt="0"/>
      <dgm:spPr/>
    </dgm:pt>
    <dgm:pt modelId="{E2C0BFC8-FA08-435C-AE8C-6365454078E2}" type="pres">
      <dgm:prSet presAssocID="{DEB43468-F83A-4C9B-9C98-3D3BA137C06E}" presName="bentUpArrow1" presStyleLbl="alignImgPlace1" presStyleIdx="5" presStyleCnt="7"/>
      <dgm:spPr/>
    </dgm:pt>
    <dgm:pt modelId="{AC0F0436-0EEF-410D-9713-6C67339EB911}" type="pres">
      <dgm:prSet presAssocID="{DEB43468-F83A-4C9B-9C98-3D3BA137C06E}" presName="ParentText" presStyleLbl="node1" presStyleIdx="5" presStyleCnt="8">
        <dgm:presLayoutVars>
          <dgm:chMax val="1"/>
          <dgm:chPref val="1"/>
          <dgm:bulletEnabled val="1"/>
        </dgm:presLayoutVars>
      </dgm:prSet>
      <dgm:spPr/>
    </dgm:pt>
    <dgm:pt modelId="{EB3FB4B1-45BE-4769-B76D-4BCDA77671F0}" type="pres">
      <dgm:prSet presAssocID="{DEB43468-F83A-4C9B-9C98-3D3BA137C06E}" presName="ChildText" presStyleLbl="revTx" presStyleIdx="5" presStyleCnt="7">
        <dgm:presLayoutVars>
          <dgm:chMax val="0"/>
          <dgm:chPref val="0"/>
          <dgm:bulletEnabled val="1"/>
        </dgm:presLayoutVars>
      </dgm:prSet>
      <dgm:spPr/>
    </dgm:pt>
    <dgm:pt modelId="{A97A33ED-1756-484D-A211-21CB42A95CF4}" type="pres">
      <dgm:prSet presAssocID="{CBA6E87B-7F46-41F5-B20F-E375D8DB0F6C}" presName="sibTrans" presStyleCnt="0"/>
      <dgm:spPr/>
    </dgm:pt>
    <dgm:pt modelId="{3AB87C14-4078-4D56-9F0B-B5779A60C4D8}" type="pres">
      <dgm:prSet presAssocID="{7D8CB7DB-E342-47DD-B852-885F25698B37}" presName="composite" presStyleCnt="0"/>
      <dgm:spPr/>
    </dgm:pt>
    <dgm:pt modelId="{2F1880C6-C526-4328-B8EF-D8AD8A4C5D58}" type="pres">
      <dgm:prSet presAssocID="{7D8CB7DB-E342-47DD-B852-885F25698B37}" presName="bentUpArrow1" presStyleLbl="alignImgPlace1" presStyleIdx="6" presStyleCnt="7"/>
      <dgm:spPr/>
    </dgm:pt>
    <dgm:pt modelId="{28197A4A-1074-4D48-8B17-A7F8AE84DB14}" type="pres">
      <dgm:prSet presAssocID="{7D8CB7DB-E342-47DD-B852-885F25698B37}" presName="ParentText" presStyleLbl="node1" presStyleIdx="6" presStyleCnt="8">
        <dgm:presLayoutVars>
          <dgm:chMax val="1"/>
          <dgm:chPref val="1"/>
          <dgm:bulletEnabled val="1"/>
        </dgm:presLayoutVars>
      </dgm:prSet>
      <dgm:spPr/>
    </dgm:pt>
    <dgm:pt modelId="{5ABB9E28-0768-4E96-B32F-F6008FCBFC10}" type="pres">
      <dgm:prSet presAssocID="{7D8CB7DB-E342-47DD-B852-885F25698B37}" presName="ChildText" presStyleLbl="revTx" presStyleIdx="6" presStyleCnt="7">
        <dgm:presLayoutVars>
          <dgm:chMax val="0"/>
          <dgm:chPref val="0"/>
          <dgm:bulletEnabled val="1"/>
        </dgm:presLayoutVars>
      </dgm:prSet>
      <dgm:spPr/>
    </dgm:pt>
    <dgm:pt modelId="{6A978528-8E12-4ED3-9239-AB57243E0B3B}" type="pres">
      <dgm:prSet presAssocID="{6275D64E-8825-4F1A-9BD0-03C424241E79}" presName="sibTrans" presStyleCnt="0"/>
      <dgm:spPr/>
    </dgm:pt>
    <dgm:pt modelId="{F181AE17-FDA5-4BD2-BB9A-B036EA2852C7}" type="pres">
      <dgm:prSet presAssocID="{464BCC80-FFD2-45BD-B4C2-54EF23359A76}" presName="composite" presStyleCnt="0"/>
      <dgm:spPr/>
    </dgm:pt>
    <dgm:pt modelId="{A6E9CC97-CAA0-4C60-8653-9ACACC0638F8}" type="pres">
      <dgm:prSet presAssocID="{464BCC80-FFD2-45BD-B4C2-54EF23359A76}" presName="ParentText" presStyleLbl="node1" presStyleIdx="7" presStyleCnt="8">
        <dgm:presLayoutVars>
          <dgm:chMax val="1"/>
          <dgm:chPref val="1"/>
          <dgm:bulletEnabled val="1"/>
        </dgm:presLayoutVars>
      </dgm:prSet>
      <dgm:spPr/>
    </dgm:pt>
  </dgm:ptLst>
  <dgm:cxnLst>
    <dgm:cxn modelId="{441F7C02-D32E-4ADC-BD2D-4AF01A9178AF}" type="presOf" srcId="{DEB43468-F83A-4C9B-9C98-3D3BA137C06E}" destId="{AC0F0436-0EEF-410D-9713-6C67339EB911}" srcOrd="0" destOrd="0" presId="urn:microsoft.com/office/officeart/2005/8/layout/StepDownProcess"/>
    <dgm:cxn modelId="{75708F2D-56B2-4C02-9922-66CAC82F6465}" srcId="{5C71A5D0-2023-4F64-AD3D-A9BCE1A4D147}" destId="{CE4551F2-E21A-499B-BAE7-D5F94863EEF6}" srcOrd="1" destOrd="0" parTransId="{A082F90A-FA39-4AEC-B14C-5312E7870D8D}" sibTransId="{892CE5C1-5501-4572-A597-16A1723CCF7B}"/>
    <dgm:cxn modelId="{2FA6025E-EDCF-4BFE-9A35-6075ACA88B85}" type="presOf" srcId="{CDB4ADD6-ABE2-4D12-8578-F3350E28E33B}" destId="{571F1A0B-D102-4E81-9FC9-04433FCAC941}" srcOrd="0" destOrd="0" presId="urn:microsoft.com/office/officeart/2005/8/layout/StepDownProcess"/>
    <dgm:cxn modelId="{D5B33D69-E8D9-4003-A5EB-903A0DBF54D7}" srcId="{5C71A5D0-2023-4F64-AD3D-A9BCE1A4D147}" destId="{7D8CB7DB-E342-47DD-B852-885F25698B37}" srcOrd="6" destOrd="0" parTransId="{1DD84B50-2634-4462-AFD1-2CFE3A51C4E8}" sibTransId="{6275D64E-8825-4F1A-9BD0-03C424241E79}"/>
    <dgm:cxn modelId="{D783206D-BA31-4BCA-B66B-1D11BDC010C9}" type="presOf" srcId="{CE4551F2-E21A-499B-BAE7-D5F94863EEF6}" destId="{ADADE5B4-5591-4423-A308-1EA6EDC38BCA}" srcOrd="0" destOrd="0" presId="urn:microsoft.com/office/officeart/2005/8/layout/StepDownProcess"/>
    <dgm:cxn modelId="{88255650-506A-43F8-81D4-AAF4177E589F}" type="presOf" srcId="{464BCC80-FFD2-45BD-B4C2-54EF23359A76}" destId="{A6E9CC97-CAA0-4C60-8653-9ACACC0638F8}" srcOrd="0" destOrd="0" presId="urn:microsoft.com/office/officeart/2005/8/layout/StepDownProcess"/>
    <dgm:cxn modelId="{05C8D977-1F04-4F50-92BF-C75E2D303A03}" srcId="{5C71A5D0-2023-4F64-AD3D-A9BCE1A4D147}" destId="{DEB43468-F83A-4C9B-9C98-3D3BA137C06E}" srcOrd="5" destOrd="0" parTransId="{D796122F-2F57-4FFA-A5E9-C4A3DB79613C}" sibTransId="{CBA6E87B-7F46-41F5-B20F-E375D8DB0F6C}"/>
    <dgm:cxn modelId="{879DF35A-4FF6-441E-95F3-90CD90DC51B4}" srcId="{5C71A5D0-2023-4F64-AD3D-A9BCE1A4D147}" destId="{E6C20242-4808-430D-9D9C-CE26D773FC66}" srcOrd="3" destOrd="0" parTransId="{5F3A3B81-0387-4583-9BC1-EAA0A4A3548B}" sibTransId="{1782EFE7-C939-4356-BD7D-B69A01163813}"/>
    <dgm:cxn modelId="{23984C84-70F0-4069-B927-36B14987AC4E}" type="presOf" srcId="{E6C20242-4808-430D-9D9C-CE26D773FC66}" destId="{B4DCFCF6-8B5A-44CD-AF7E-FE527CAE1289}" srcOrd="0" destOrd="0" presId="urn:microsoft.com/office/officeart/2005/8/layout/StepDownProcess"/>
    <dgm:cxn modelId="{95CAC5A1-B688-4F63-BE42-99CA77686AF0}" srcId="{5C71A5D0-2023-4F64-AD3D-A9BCE1A4D147}" destId="{E8D0F47F-99A8-435D-BDE3-26CD9347A8A3}" srcOrd="0" destOrd="0" parTransId="{307AF4D8-93AD-469C-9243-2134EFB77D1F}" sibTransId="{29CF68F2-65D7-4669-81EE-12CC248D702F}"/>
    <dgm:cxn modelId="{0E8776A9-C395-421E-8BDC-5F526E214EA3}" srcId="{5C71A5D0-2023-4F64-AD3D-A9BCE1A4D147}" destId="{464BCC80-FFD2-45BD-B4C2-54EF23359A76}" srcOrd="7" destOrd="0" parTransId="{5EF3D493-1C6D-45EA-A51E-DF75124D9B61}" sibTransId="{E86D8F11-7993-4C53-90B4-FDC16100EAF2}"/>
    <dgm:cxn modelId="{6755E3AC-4AE6-463D-B89D-B6CBBA371EB1}" type="presOf" srcId="{5C71A5D0-2023-4F64-AD3D-A9BCE1A4D147}" destId="{649C49A1-3ECE-40C5-A2D3-1EDD7B9147FF}" srcOrd="0" destOrd="0" presId="urn:microsoft.com/office/officeart/2005/8/layout/StepDownProcess"/>
    <dgm:cxn modelId="{F24C75B1-7EB3-4596-B5C8-148473685D70}" type="presOf" srcId="{7D8CB7DB-E342-47DD-B852-885F25698B37}" destId="{28197A4A-1074-4D48-8B17-A7F8AE84DB14}" srcOrd="0" destOrd="0" presId="urn:microsoft.com/office/officeart/2005/8/layout/StepDownProcess"/>
    <dgm:cxn modelId="{A31541B4-19AB-4B8F-8ADF-CE22311760D8}" type="presOf" srcId="{9DBFD243-ED81-4F45-8245-AEAA1395A3C1}" destId="{876D86B0-82E4-437A-A785-6894DA84ABC6}" srcOrd="0" destOrd="0" presId="urn:microsoft.com/office/officeart/2005/8/layout/StepDownProcess"/>
    <dgm:cxn modelId="{2089C7C4-931D-4185-B032-D4DFAAB19EE4}" srcId="{5C71A5D0-2023-4F64-AD3D-A9BCE1A4D147}" destId="{9DBFD243-ED81-4F45-8245-AEAA1395A3C1}" srcOrd="2" destOrd="0" parTransId="{537906C8-89C4-46E6-BDF9-03D28E3036B2}" sibTransId="{489445BA-3C14-4486-99AC-88CB5218A32B}"/>
    <dgm:cxn modelId="{C88B7ED5-81F6-43FE-8A01-D41EF4DFA688}" srcId="{5C71A5D0-2023-4F64-AD3D-A9BCE1A4D147}" destId="{CDB4ADD6-ABE2-4D12-8578-F3350E28E33B}" srcOrd="4" destOrd="0" parTransId="{01424B7C-7A59-40E2-B1B9-A12028836911}" sibTransId="{14EEF8DE-9BEC-4896-83A5-634F6E13FEF1}"/>
    <dgm:cxn modelId="{12B260F3-1067-487E-BAD0-3BEA45C194E6}" type="presOf" srcId="{E8D0F47F-99A8-435D-BDE3-26CD9347A8A3}" destId="{7586CE18-1DE3-4783-8AAB-B2AEA2A5C787}" srcOrd="0" destOrd="0" presId="urn:microsoft.com/office/officeart/2005/8/layout/StepDownProcess"/>
    <dgm:cxn modelId="{B4558344-631E-4BAD-AE09-025170C7AEF4}" type="presParOf" srcId="{649C49A1-3ECE-40C5-A2D3-1EDD7B9147FF}" destId="{75392EAF-DC3F-4D66-8E76-2EC5F009DF5B}" srcOrd="0" destOrd="0" presId="urn:microsoft.com/office/officeart/2005/8/layout/StepDownProcess"/>
    <dgm:cxn modelId="{1B2BD177-425F-4BDF-AA33-666C6CD0EF1C}" type="presParOf" srcId="{75392EAF-DC3F-4D66-8E76-2EC5F009DF5B}" destId="{491E1C67-09E6-41A0-A97E-FB7681A9466F}" srcOrd="0" destOrd="0" presId="urn:microsoft.com/office/officeart/2005/8/layout/StepDownProcess"/>
    <dgm:cxn modelId="{57675D31-27E8-491C-8A84-74528A95D36B}" type="presParOf" srcId="{75392EAF-DC3F-4D66-8E76-2EC5F009DF5B}" destId="{7586CE18-1DE3-4783-8AAB-B2AEA2A5C787}" srcOrd="1" destOrd="0" presId="urn:microsoft.com/office/officeart/2005/8/layout/StepDownProcess"/>
    <dgm:cxn modelId="{16C3B0F6-8915-480D-B4B6-3B97C9A3EFEA}" type="presParOf" srcId="{75392EAF-DC3F-4D66-8E76-2EC5F009DF5B}" destId="{F58DE904-C93B-4EAC-8FCB-B76AD0C41BE1}" srcOrd="2" destOrd="0" presId="urn:microsoft.com/office/officeart/2005/8/layout/StepDownProcess"/>
    <dgm:cxn modelId="{6BDC312F-EC3E-42E3-954C-3A910F90B3E8}" type="presParOf" srcId="{649C49A1-3ECE-40C5-A2D3-1EDD7B9147FF}" destId="{66145954-5924-46A2-91EF-AF641C222C7B}" srcOrd="1" destOrd="0" presId="urn:microsoft.com/office/officeart/2005/8/layout/StepDownProcess"/>
    <dgm:cxn modelId="{9225D5AF-5628-4CC0-A237-3DC694A40718}" type="presParOf" srcId="{649C49A1-3ECE-40C5-A2D3-1EDD7B9147FF}" destId="{E46D9E76-9A6F-4530-B28C-1797C339D23B}" srcOrd="2" destOrd="0" presId="urn:microsoft.com/office/officeart/2005/8/layout/StepDownProcess"/>
    <dgm:cxn modelId="{9F867450-20FF-4E9D-AB75-BAB0D56AC0A1}" type="presParOf" srcId="{E46D9E76-9A6F-4530-B28C-1797C339D23B}" destId="{B5261263-4577-4E2F-B7CB-ADD0ACF4BC36}" srcOrd="0" destOrd="0" presId="urn:microsoft.com/office/officeart/2005/8/layout/StepDownProcess"/>
    <dgm:cxn modelId="{D50E9DE7-DF44-4C87-9431-84ECBE0B2338}" type="presParOf" srcId="{E46D9E76-9A6F-4530-B28C-1797C339D23B}" destId="{ADADE5B4-5591-4423-A308-1EA6EDC38BCA}" srcOrd="1" destOrd="0" presId="urn:microsoft.com/office/officeart/2005/8/layout/StepDownProcess"/>
    <dgm:cxn modelId="{5D5EDF7C-DF0C-4E65-9D77-48C140A5D7E8}" type="presParOf" srcId="{E46D9E76-9A6F-4530-B28C-1797C339D23B}" destId="{D8F9C62B-650E-41B1-8FFA-172302D0107F}" srcOrd="2" destOrd="0" presId="urn:microsoft.com/office/officeart/2005/8/layout/StepDownProcess"/>
    <dgm:cxn modelId="{BDF1660B-8CA3-49AD-819C-D25448EDE8C7}" type="presParOf" srcId="{649C49A1-3ECE-40C5-A2D3-1EDD7B9147FF}" destId="{CDFF8998-4562-4DBC-A595-C646BEF12FA0}" srcOrd="3" destOrd="0" presId="urn:microsoft.com/office/officeart/2005/8/layout/StepDownProcess"/>
    <dgm:cxn modelId="{0F43A30D-1C17-485D-BABB-195C7CEA0CC6}" type="presParOf" srcId="{649C49A1-3ECE-40C5-A2D3-1EDD7B9147FF}" destId="{43286B6E-77D9-4D4C-A5F2-549261C9DF6D}" srcOrd="4" destOrd="0" presId="urn:microsoft.com/office/officeart/2005/8/layout/StepDownProcess"/>
    <dgm:cxn modelId="{3A235B32-E320-496C-BEDF-C0EB5954F0A4}" type="presParOf" srcId="{43286B6E-77D9-4D4C-A5F2-549261C9DF6D}" destId="{7D33CC24-B9F9-4B21-A30E-72E4F310DB40}" srcOrd="0" destOrd="0" presId="urn:microsoft.com/office/officeart/2005/8/layout/StepDownProcess"/>
    <dgm:cxn modelId="{753D39EA-2BCD-4989-BC48-8E41E11A903F}" type="presParOf" srcId="{43286B6E-77D9-4D4C-A5F2-549261C9DF6D}" destId="{876D86B0-82E4-437A-A785-6894DA84ABC6}" srcOrd="1" destOrd="0" presId="urn:microsoft.com/office/officeart/2005/8/layout/StepDownProcess"/>
    <dgm:cxn modelId="{6FC01E14-FE2B-4161-B8A4-2E2F7D39BE23}" type="presParOf" srcId="{43286B6E-77D9-4D4C-A5F2-549261C9DF6D}" destId="{507C406C-F0CF-43B9-BDC3-CDED627F1E46}" srcOrd="2" destOrd="0" presId="urn:microsoft.com/office/officeart/2005/8/layout/StepDownProcess"/>
    <dgm:cxn modelId="{11AF2C9C-9E82-4F5D-9A6D-DD21FF9B51D8}" type="presParOf" srcId="{649C49A1-3ECE-40C5-A2D3-1EDD7B9147FF}" destId="{75A3F8B8-F7FF-4F33-B702-F571F65566A9}" srcOrd="5" destOrd="0" presId="urn:microsoft.com/office/officeart/2005/8/layout/StepDownProcess"/>
    <dgm:cxn modelId="{BB91CEA2-4811-4364-87F0-6698DC8340B3}" type="presParOf" srcId="{649C49A1-3ECE-40C5-A2D3-1EDD7B9147FF}" destId="{85CF545A-4A33-4EDE-AB47-2C9194BF89EE}" srcOrd="6" destOrd="0" presId="urn:microsoft.com/office/officeart/2005/8/layout/StepDownProcess"/>
    <dgm:cxn modelId="{0C9B1F03-226F-4319-AE14-4EAD3DA7F620}" type="presParOf" srcId="{85CF545A-4A33-4EDE-AB47-2C9194BF89EE}" destId="{17D65230-BE07-4055-AD6F-068369BAF88B}" srcOrd="0" destOrd="0" presId="urn:microsoft.com/office/officeart/2005/8/layout/StepDownProcess"/>
    <dgm:cxn modelId="{EB78E3EC-B7E0-4382-92C7-57EFB8A0227B}" type="presParOf" srcId="{85CF545A-4A33-4EDE-AB47-2C9194BF89EE}" destId="{B4DCFCF6-8B5A-44CD-AF7E-FE527CAE1289}" srcOrd="1" destOrd="0" presId="urn:microsoft.com/office/officeart/2005/8/layout/StepDownProcess"/>
    <dgm:cxn modelId="{C7212332-C772-40DB-B9EA-C1968DEDC63B}" type="presParOf" srcId="{85CF545A-4A33-4EDE-AB47-2C9194BF89EE}" destId="{CBD73643-87E2-4A4D-9E4F-9212F1E7E188}" srcOrd="2" destOrd="0" presId="urn:microsoft.com/office/officeart/2005/8/layout/StepDownProcess"/>
    <dgm:cxn modelId="{1DE3A6DA-F8B3-4EAD-A8BA-E3FD96FF645D}" type="presParOf" srcId="{649C49A1-3ECE-40C5-A2D3-1EDD7B9147FF}" destId="{C4C7A919-FA53-4520-9F44-CC1A879AAA68}" srcOrd="7" destOrd="0" presId="urn:microsoft.com/office/officeart/2005/8/layout/StepDownProcess"/>
    <dgm:cxn modelId="{1F9A2835-C4D0-4E70-AD0E-D0B26704298B}" type="presParOf" srcId="{649C49A1-3ECE-40C5-A2D3-1EDD7B9147FF}" destId="{DE4DBEA5-AC41-433F-A263-E4EC4ADF002C}" srcOrd="8" destOrd="0" presId="urn:microsoft.com/office/officeart/2005/8/layout/StepDownProcess"/>
    <dgm:cxn modelId="{0F486A3D-A992-492C-8888-75FF99DB9C3E}" type="presParOf" srcId="{DE4DBEA5-AC41-433F-A263-E4EC4ADF002C}" destId="{B094BABB-4AA0-4ACD-83B4-728477152F57}" srcOrd="0" destOrd="0" presId="urn:microsoft.com/office/officeart/2005/8/layout/StepDownProcess"/>
    <dgm:cxn modelId="{14F045D0-C4C0-40F1-B721-718BCCE52774}" type="presParOf" srcId="{DE4DBEA5-AC41-433F-A263-E4EC4ADF002C}" destId="{571F1A0B-D102-4E81-9FC9-04433FCAC941}" srcOrd="1" destOrd="0" presId="urn:microsoft.com/office/officeart/2005/8/layout/StepDownProcess"/>
    <dgm:cxn modelId="{BC8DCCFA-A8B4-499D-8CB7-F7D2D74FAD9A}" type="presParOf" srcId="{DE4DBEA5-AC41-433F-A263-E4EC4ADF002C}" destId="{BF8B522E-97B0-45E2-BD2A-B20ACC60EE13}" srcOrd="2" destOrd="0" presId="urn:microsoft.com/office/officeart/2005/8/layout/StepDownProcess"/>
    <dgm:cxn modelId="{CD33FEE8-F51A-48C1-A378-0DCB70634385}" type="presParOf" srcId="{649C49A1-3ECE-40C5-A2D3-1EDD7B9147FF}" destId="{BF6F1D13-E19A-4D63-89CE-F942DDA1F96D}" srcOrd="9" destOrd="0" presId="urn:microsoft.com/office/officeart/2005/8/layout/StepDownProcess"/>
    <dgm:cxn modelId="{D980816D-064E-4CF9-90D7-CEFBE29C4692}" type="presParOf" srcId="{649C49A1-3ECE-40C5-A2D3-1EDD7B9147FF}" destId="{643ED951-7549-4EAF-B556-B84226CF8138}" srcOrd="10" destOrd="0" presId="urn:microsoft.com/office/officeart/2005/8/layout/StepDownProcess"/>
    <dgm:cxn modelId="{B2EFE456-6886-451E-A85C-B224D7741CE2}" type="presParOf" srcId="{643ED951-7549-4EAF-B556-B84226CF8138}" destId="{E2C0BFC8-FA08-435C-AE8C-6365454078E2}" srcOrd="0" destOrd="0" presId="urn:microsoft.com/office/officeart/2005/8/layout/StepDownProcess"/>
    <dgm:cxn modelId="{3DC210FC-5D33-47E5-8EF5-0C72D8DDB612}" type="presParOf" srcId="{643ED951-7549-4EAF-B556-B84226CF8138}" destId="{AC0F0436-0EEF-410D-9713-6C67339EB911}" srcOrd="1" destOrd="0" presId="urn:microsoft.com/office/officeart/2005/8/layout/StepDownProcess"/>
    <dgm:cxn modelId="{2BE8A2CA-6AB4-4ADD-8F9B-D5B24308C1E1}" type="presParOf" srcId="{643ED951-7549-4EAF-B556-B84226CF8138}" destId="{EB3FB4B1-45BE-4769-B76D-4BCDA77671F0}" srcOrd="2" destOrd="0" presId="urn:microsoft.com/office/officeart/2005/8/layout/StepDownProcess"/>
    <dgm:cxn modelId="{749B03A1-3180-4BD9-8C43-21077D81D4EC}" type="presParOf" srcId="{649C49A1-3ECE-40C5-A2D3-1EDD7B9147FF}" destId="{A97A33ED-1756-484D-A211-21CB42A95CF4}" srcOrd="11" destOrd="0" presId="urn:microsoft.com/office/officeart/2005/8/layout/StepDownProcess"/>
    <dgm:cxn modelId="{B8D259C8-96FD-4518-975D-9A7780E1E156}" type="presParOf" srcId="{649C49A1-3ECE-40C5-A2D3-1EDD7B9147FF}" destId="{3AB87C14-4078-4D56-9F0B-B5779A60C4D8}" srcOrd="12" destOrd="0" presId="urn:microsoft.com/office/officeart/2005/8/layout/StepDownProcess"/>
    <dgm:cxn modelId="{F705A153-386C-4414-85ED-65196389038D}" type="presParOf" srcId="{3AB87C14-4078-4D56-9F0B-B5779A60C4D8}" destId="{2F1880C6-C526-4328-B8EF-D8AD8A4C5D58}" srcOrd="0" destOrd="0" presId="urn:microsoft.com/office/officeart/2005/8/layout/StepDownProcess"/>
    <dgm:cxn modelId="{F8C648F7-E19B-4A9D-8CE2-D40D5FB45ED6}" type="presParOf" srcId="{3AB87C14-4078-4D56-9F0B-B5779A60C4D8}" destId="{28197A4A-1074-4D48-8B17-A7F8AE84DB14}" srcOrd="1" destOrd="0" presId="urn:microsoft.com/office/officeart/2005/8/layout/StepDownProcess"/>
    <dgm:cxn modelId="{36AFC5F6-3254-4171-816A-BA4C81285771}" type="presParOf" srcId="{3AB87C14-4078-4D56-9F0B-B5779A60C4D8}" destId="{5ABB9E28-0768-4E96-B32F-F6008FCBFC10}" srcOrd="2" destOrd="0" presId="urn:microsoft.com/office/officeart/2005/8/layout/StepDownProcess"/>
    <dgm:cxn modelId="{30659BA9-71AE-4328-881E-48E82E8DC02C}" type="presParOf" srcId="{649C49A1-3ECE-40C5-A2D3-1EDD7B9147FF}" destId="{6A978528-8E12-4ED3-9239-AB57243E0B3B}" srcOrd="13" destOrd="0" presId="urn:microsoft.com/office/officeart/2005/8/layout/StepDownProcess"/>
    <dgm:cxn modelId="{39DC071B-0B75-41A5-BA39-320D62581BD6}" type="presParOf" srcId="{649C49A1-3ECE-40C5-A2D3-1EDD7B9147FF}" destId="{F181AE17-FDA5-4BD2-BB9A-B036EA2852C7}" srcOrd="14" destOrd="0" presId="urn:microsoft.com/office/officeart/2005/8/layout/StepDownProcess"/>
    <dgm:cxn modelId="{473F8ACA-CFBF-4BDE-8999-43BDCBA7B131}" type="presParOf" srcId="{F181AE17-FDA5-4BD2-BB9A-B036EA2852C7}" destId="{A6E9CC97-CAA0-4C60-8653-9ACACC0638F8}"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E1C67-09E6-41A0-A97E-FB7681A9466F}">
      <dsp:nvSpPr>
        <dsp:cNvPr id="0" name=""/>
        <dsp:cNvSpPr/>
      </dsp:nvSpPr>
      <dsp:spPr>
        <a:xfrm rot="5400000">
          <a:off x="2209869" y="940530"/>
          <a:ext cx="796380" cy="906651"/>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86CE18-1DE3-4783-8AAB-B2AEA2A5C787}">
      <dsp:nvSpPr>
        <dsp:cNvPr id="0" name=""/>
        <dsp:cNvSpPr/>
      </dsp:nvSpPr>
      <dsp:spPr>
        <a:xfrm>
          <a:off x="1998876" y="57726"/>
          <a:ext cx="1340636" cy="938402"/>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Trigger</a:t>
          </a:r>
        </a:p>
      </dsp:txBody>
      <dsp:txXfrm>
        <a:off x="2044693" y="103543"/>
        <a:ext cx="1249002" cy="846768"/>
      </dsp:txXfrm>
    </dsp:sp>
    <dsp:sp modelId="{F58DE904-C93B-4EAC-8FCB-B76AD0C41BE1}">
      <dsp:nvSpPr>
        <dsp:cNvPr id="0" name=""/>
        <dsp:cNvSpPr/>
      </dsp:nvSpPr>
      <dsp:spPr>
        <a:xfrm>
          <a:off x="3339512" y="147224"/>
          <a:ext cx="975051" cy="758457"/>
        </a:xfrm>
        <a:prstGeom prst="rect">
          <a:avLst/>
        </a:prstGeom>
        <a:noFill/>
        <a:ln>
          <a:noFill/>
        </a:ln>
        <a:effectLst/>
      </dsp:spPr>
      <dsp:style>
        <a:lnRef idx="0">
          <a:scrgbClr r="0" g="0" b="0"/>
        </a:lnRef>
        <a:fillRef idx="0">
          <a:scrgbClr r="0" g="0" b="0"/>
        </a:fillRef>
        <a:effectRef idx="0">
          <a:scrgbClr r="0" g="0" b="0"/>
        </a:effectRef>
        <a:fontRef idx="minor"/>
      </dsp:style>
    </dsp:sp>
    <dsp:sp modelId="{B5261263-4577-4E2F-B7CB-ADD0ACF4BC36}">
      <dsp:nvSpPr>
        <dsp:cNvPr id="0" name=""/>
        <dsp:cNvSpPr/>
      </dsp:nvSpPr>
      <dsp:spPr>
        <a:xfrm rot="5400000">
          <a:off x="3321399" y="1994665"/>
          <a:ext cx="796380" cy="906651"/>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ADE5B4-5591-4423-A308-1EA6EDC38BCA}">
      <dsp:nvSpPr>
        <dsp:cNvPr id="0" name=""/>
        <dsp:cNvSpPr/>
      </dsp:nvSpPr>
      <dsp:spPr>
        <a:xfrm>
          <a:off x="3110406" y="1111861"/>
          <a:ext cx="1340636" cy="938402"/>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Code Checkout</a:t>
          </a:r>
        </a:p>
      </dsp:txBody>
      <dsp:txXfrm>
        <a:off x="3156223" y="1157678"/>
        <a:ext cx="1249002" cy="846768"/>
      </dsp:txXfrm>
    </dsp:sp>
    <dsp:sp modelId="{D8F9C62B-650E-41B1-8FFA-172302D0107F}">
      <dsp:nvSpPr>
        <dsp:cNvPr id="0" name=""/>
        <dsp:cNvSpPr/>
      </dsp:nvSpPr>
      <dsp:spPr>
        <a:xfrm>
          <a:off x="4451043" y="1201359"/>
          <a:ext cx="975051" cy="758457"/>
        </a:xfrm>
        <a:prstGeom prst="rect">
          <a:avLst/>
        </a:prstGeom>
        <a:noFill/>
        <a:ln>
          <a:noFill/>
        </a:ln>
        <a:effectLst/>
      </dsp:spPr>
      <dsp:style>
        <a:lnRef idx="0">
          <a:scrgbClr r="0" g="0" b="0"/>
        </a:lnRef>
        <a:fillRef idx="0">
          <a:scrgbClr r="0" g="0" b="0"/>
        </a:fillRef>
        <a:effectRef idx="0">
          <a:scrgbClr r="0" g="0" b="0"/>
        </a:effectRef>
        <a:fontRef idx="minor"/>
      </dsp:style>
    </dsp:sp>
    <dsp:sp modelId="{7D33CC24-B9F9-4B21-A30E-72E4F310DB40}">
      <dsp:nvSpPr>
        <dsp:cNvPr id="0" name=""/>
        <dsp:cNvSpPr/>
      </dsp:nvSpPr>
      <dsp:spPr>
        <a:xfrm rot="5400000">
          <a:off x="4432929" y="3048800"/>
          <a:ext cx="796380" cy="906651"/>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6D86B0-82E4-437A-A785-6894DA84ABC6}">
      <dsp:nvSpPr>
        <dsp:cNvPr id="0" name=""/>
        <dsp:cNvSpPr/>
      </dsp:nvSpPr>
      <dsp:spPr>
        <a:xfrm>
          <a:off x="4221936" y="2165996"/>
          <a:ext cx="1340636" cy="938402"/>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Compile / Build</a:t>
          </a:r>
        </a:p>
      </dsp:txBody>
      <dsp:txXfrm>
        <a:off x="4267753" y="2211813"/>
        <a:ext cx="1249002" cy="846768"/>
      </dsp:txXfrm>
    </dsp:sp>
    <dsp:sp modelId="{507C406C-F0CF-43B9-BDC3-CDED627F1E46}">
      <dsp:nvSpPr>
        <dsp:cNvPr id="0" name=""/>
        <dsp:cNvSpPr/>
      </dsp:nvSpPr>
      <dsp:spPr>
        <a:xfrm>
          <a:off x="5562573" y="2255494"/>
          <a:ext cx="975051" cy="758457"/>
        </a:xfrm>
        <a:prstGeom prst="rect">
          <a:avLst/>
        </a:prstGeom>
        <a:noFill/>
        <a:ln>
          <a:noFill/>
        </a:ln>
        <a:effectLst/>
      </dsp:spPr>
      <dsp:style>
        <a:lnRef idx="0">
          <a:scrgbClr r="0" g="0" b="0"/>
        </a:lnRef>
        <a:fillRef idx="0">
          <a:scrgbClr r="0" g="0" b="0"/>
        </a:fillRef>
        <a:effectRef idx="0">
          <a:scrgbClr r="0" g="0" b="0"/>
        </a:effectRef>
        <a:fontRef idx="minor"/>
      </dsp:style>
    </dsp:sp>
    <dsp:sp modelId="{17D65230-BE07-4055-AD6F-068369BAF88B}">
      <dsp:nvSpPr>
        <dsp:cNvPr id="0" name=""/>
        <dsp:cNvSpPr/>
      </dsp:nvSpPr>
      <dsp:spPr>
        <a:xfrm rot="5400000">
          <a:off x="5544459" y="4102935"/>
          <a:ext cx="796380" cy="906651"/>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DCFCF6-8B5A-44CD-AF7E-FE527CAE1289}">
      <dsp:nvSpPr>
        <dsp:cNvPr id="0" name=""/>
        <dsp:cNvSpPr/>
      </dsp:nvSpPr>
      <dsp:spPr>
        <a:xfrm>
          <a:off x="5333466" y="3220131"/>
          <a:ext cx="1340636" cy="938402"/>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Unit test</a:t>
          </a:r>
        </a:p>
      </dsp:txBody>
      <dsp:txXfrm>
        <a:off x="5379283" y="3265948"/>
        <a:ext cx="1249002" cy="846768"/>
      </dsp:txXfrm>
    </dsp:sp>
    <dsp:sp modelId="{CBD73643-87E2-4A4D-9E4F-9212F1E7E188}">
      <dsp:nvSpPr>
        <dsp:cNvPr id="0" name=""/>
        <dsp:cNvSpPr/>
      </dsp:nvSpPr>
      <dsp:spPr>
        <a:xfrm>
          <a:off x="6674103" y="3309629"/>
          <a:ext cx="975051" cy="758457"/>
        </a:xfrm>
        <a:prstGeom prst="rect">
          <a:avLst/>
        </a:prstGeom>
        <a:noFill/>
        <a:ln>
          <a:noFill/>
        </a:ln>
        <a:effectLst/>
      </dsp:spPr>
      <dsp:style>
        <a:lnRef idx="0">
          <a:scrgbClr r="0" g="0" b="0"/>
        </a:lnRef>
        <a:fillRef idx="0">
          <a:scrgbClr r="0" g="0" b="0"/>
        </a:fillRef>
        <a:effectRef idx="0">
          <a:scrgbClr r="0" g="0" b="0"/>
        </a:effectRef>
        <a:fontRef idx="minor"/>
      </dsp:style>
    </dsp:sp>
    <dsp:sp modelId="{B094BABB-4AA0-4ACD-83B4-728477152F57}">
      <dsp:nvSpPr>
        <dsp:cNvPr id="0" name=""/>
        <dsp:cNvSpPr/>
      </dsp:nvSpPr>
      <dsp:spPr>
        <a:xfrm rot="5400000">
          <a:off x="6655989" y="5157070"/>
          <a:ext cx="796380" cy="906651"/>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1F1A0B-D102-4E81-9FC9-04433FCAC941}">
      <dsp:nvSpPr>
        <dsp:cNvPr id="0" name=""/>
        <dsp:cNvSpPr/>
      </dsp:nvSpPr>
      <dsp:spPr>
        <a:xfrm>
          <a:off x="6444996" y="4274266"/>
          <a:ext cx="1340636" cy="938402"/>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Code Scan</a:t>
          </a:r>
        </a:p>
      </dsp:txBody>
      <dsp:txXfrm>
        <a:off x="6490813" y="4320083"/>
        <a:ext cx="1249002" cy="846768"/>
      </dsp:txXfrm>
    </dsp:sp>
    <dsp:sp modelId="{BF8B522E-97B0-45E2-BD2A-B20ACC60EE13}">
      <dsp:nvSpPr>
        <dsp:cNvPr id="0" name=""/>
        <dsp:cNvSpPr/>
      </dsp:nvSpPr>
      <dsp:spPr>
        <a:xfrm>
          <a:off x="7785633" y="4363764"/>
          <a:ext cx="975051" cy="758457"/>
        </a:xfrm>
        <a:prstGeom prst="rect">
          <a:avLst/>
        </a:prstGeom>
        <a:noFill/>
        <a:ln>
          <a:noFill/>
        </a:ln>
        <a:effectLst/>
      </dsp:spPr>
      <dsp:style>
        <a:lnRef idx="0">
          <a:scrgbClr r="0" g="0" b="0"/>
        </a:lnRef>
        <a:fillRef idx="0">
          <a:scrgbClr r="0" g="0" b="0"/>
        </a:fillRef>
        <a:effectRef idx="0">
          <a:scrgbClr r="0" g="0" b="0"/>
        </a:effectRef>
        <a:fontRef idx="minor"/>
      </dsp:style>
    </dsp:sp>
    <dsp:sp modelId="{E2C0BFC8-FA08-435C-AE8C-6365454078E2}">
      <dsp:nvSpPr>
        <dsp:cNvPr id="0" name=""/>
        <dsp:cNvSpPr/>
      </dsp:nvSpPr>
      <dsp:spPr>
        <a:xfrm rot="5400000">
          <a:off x="7767519" y="6211205"/>
          <a:ext cx="796380" cy="906651"/>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0F0436-0EEF-410D-9713-6C67339EB911}">
      <dsp:nvSpPr>
        <dsp:cNvPr id="0" name=""/>
        <dsp:cNvSpPr/>
      </dsp:nvSpPr>
      <dsp:spPr>
        <a:xfrm>
          <a:off x="7556526" y="5328401"/>
          <a:ext cx="1340636" cy="938402"/>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Package</a:t>
          </a:r>
        </a:p>
      </dsp:txBody>
      <dsp:txXfrm>
        <a:off x="7602343" y="5374218"/>
        <a:ext cx="1249002" cy="846768"/>
      </dsp:txXfrm>
    </dsp:sp>
    <dsp:sp modelId="{EB3FB4B1-45BE-4769-B76D-4BCDA77671F0}">
      <dsp:nvSpPr>
        <dsp:cNvPr id="0" name=""/>
        <dsp:cNvSpPr/>
      </dsp:nvSpPr>
      <dsp:spPr>
        <a:xfrm>
          <a:off x="8897163" y="5417899"/>
          <a:ext cx="975051" cy="758457"/>
        </a:xfrm>
        <a:prstGeom prst="rect">
          <a:avLst/>
        </a:prstGeom>
        <a:noFill/>
        <a:ln>
          <a:noFill/>
        </a:ln>
        <a:effectLst/>
      </dsp:spPr>
      <dsp:style>
        <a:lnRef idx="0">
          <a:scrgbClr r="0" g="0" b="0"/>
        </a:lnRef>
        <a:fillRef idx="0">
          <a:scrgbClr r="0" g="0" b="0"/>
        </a:fillRef>
        <a:effectRef idx="0">
          <a:scrgbClr r="0" g="0" b="0"/>
        </a:effectRef>
        <a:fontRef idx="minor"/>
      </dsp:style>
    </dsp:sp>
    <dsp:sp modelId="{2F1880C6-C526-4328-B8EF-D8AD8A4C5D58}">
      <dsp:nvSpPr>
        <dsp:cNvPr id="0" name=""/>
        <dsp:cNvSpPr/>
      </dsp:nvSpPr>
      <dsp:spPr>
        <a:xfrm rot="5400000">
          <a:off x="8879049" y="7265340"/>
          <a:ext cx="796380" cy="906651"/>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197A4A-1074-4D48-8B17-A7F8AE84DB14}">
      <dsp:nvSpPr>
        <dsp:cNvPr id="0" name=""/>
        <dsp:cNvSpPr/>
      </dsp:nvSpPr>
      <dsp:spPr>
        <a:xfrm>
          <a:off x="8668056" y="6382536"/>
          <a:ext cx="1340636" cy="938402"/>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Functional testing</a:t>
          </a:r>
        </a:p>
      </dsp:txBody>
      <dsp:txXfrm>
        <a:off x="8713873" y="6428353"/>
        <a:ext cx="1249002" cy="846768"/>
      </dsp:txXfrm>
    </dsp:sp>
    <dsp:sp modelId="{5ABB9E28-0768-4E96-B32F-F6008FCBFC10}">
      <dsp:nvSpPr>
        <dsp:cNvPr id="0" name=""/>
        <dsp:cNvSpPr/>
      </dsp:nvSpPr>
      <dsp:spPr>
        <a:xfrm>
          <a:off x="10008693" y="6472034"/>
          <a:ext cx="975051" cy="758457"/>
        </a:xfrm>
        <a:prstGeom prst="rect">
          <a:avLst/>
        </a:prstGeom>
        <a:noFill/>
        <a:ln>
          <a:noFill/>
        </a:ln>
        <a:effectLst/>
      </dsp:spPr>
      <dsp:style>
        <a:lnRef idx="0">
          <a:scrgbClr r="0" g="0" b="0"/>
        </a:lnRef>
        <a:fillRef idx="0">
          <a:scrgbClr r="0" g="0" b="0"/>
        </a:fillRef>
        <a:effectRef idx="0">
          <a:scrgbClr r="0" g="0" b="0"/>
        </a:effectRef>
        <a:fontRef idx="minor"/>
      </dsp:style>
    </dsp:sp>
    <dsp:sp modelId="{A6E9CC97-CAA0-4C60-8653-9ACACC0638F8}">
      <dsp:nvSpPr>
        <dsp:cNvPr id="0" name=""/>
        <dsp:cNvSpPr/>
      </dsp:nvSpPr>
      <dsp:spPr>
        <a:xfrm>
          <a:off x="9779587" y="7436671"/>
          <a:ext cx="1340636" cy="938402"/>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Deployment</a:t>
          </a:r>
        </a:p>
      </dsp:txBody>
      <dsp:txXfrm>
        <a:off x="9825404" y="7482488"/>
        <a:ext cx="1249002" cy="846768"/>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7DAAA3-8ACB-CD40-AD6D-6251F3A66261}" type="datetimeFigureOut">
              <a:rPr lang="en-US" smtClean="0"/>
              <a:t>3/20/2023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C00174-ECD4-9546-81DF-B980FE0AB275}" type="slidenum">
              <a:rPr lang="en-US" smtClean="0"/>
              <a:t>‹#›</a:t>
            </a:fld>
            <a:endParaRPr lang="en-US" dirty="0"/>
          </a:p>
        </p:txBody>
      </p:sp>
    </p:spTree>
    <p:extLst>
      <p:ext uri="{BB962C8B-B14F-4D97-AF65-F5344CB8AC3E}">
        <p14:creationId xmlns:p14="http://schemas.microsoft.com/office/powerpoint/2010/main" val="2115870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C00174-ECD4-9546-81DF-B980FE0AB275}" type="slidenum">
              <a:rPr lang="en-US" smtClean="0"/>
              <a:t>1</a:t>
            </a:fld>
            <a:endParaRPr lang="en-US" dirty="0"/>
          </a:p>
        </p:txBody>
      </p:sp>
    </p:spTree>
    <p:extLst>
      <p:ext uri="{BB962C8B-B14F-4D97-AF65-F5344CB8AC3E}">
        <p14:creationId xmlns:p14="http://schemas.microsoft.com/office/powerpoint/2010/main" val="148418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9CC288-A227-4A6A-8C01-B60692A72A61}" type="datetimeFigureOut">
              <a:rPr lang="en-US" smtClean="0">
                <a:solidFill>
                  <a:prstClr val="black">
                    <a:tint val="75000"/>
                  </a:prstClr>
                </a:solidFill>
              </a:rPr>
              <a:pPr/>
              <a:t>3/20/2023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03394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A09CC288-A227-4A6A-8C01-B60692A72A61}" type="datetimeFigureOut">
              <a:rPr lang="en-US" smtClean="0">
                <a:solidFill>
                  <a:prstClr val="black">
                    <a:tint val="75000"/>
                  </a:prstClr>
                </a:solidFill>
              </a:rPr>
              <a:pPr/>
              <a:t>3/20/2023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99102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A09CC288-A227-4A6A-8C01-B60692A72A61}" type="datetimeFigureOut">
              <a:rPr lang="en-US" smtClean="0">
                <a:solidFill>
                  <a:prstClr val="black">
                    <a:tint val="75000"/>
                  </a:prstClr>
                </a:solidFill>
              </a:rPr>
              <a:pPr/>
              <a:t>3/20/2023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4835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Click to 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A09CC288-A227-4A6A-8C01-B60692A72A61}" type="datetimeFigureOut">
              <a:rPr lang="en-US" smtClean="0">
                <a:solidFill>
                  <a:prstClr val="black">
                    <a:tint val="75000"/>
                  </a:prstClr>
                </a:solidFill>
              </a:rPr>
              <a:pPr/>
              <a:t>3/20/2023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3921771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CC288-A227-4A6A-8C01-B60692A72A61}" type="datetimeFigureOut">
              <a:rPr lang="en-US" smtClean="0">
                <a:solidFill>
                  <a:prstClr val="black">
                    <a:tint val="75000"/>
                  </a:prstClr>
                </a:solidFill>
              </a:rPr>
              <a:pPr/>
              <a:t>3/20/2023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89567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09CC288-A227-4A6A-8C01-B60692A72A61}" type="datetimeFigureOut">
              <a:rPr lang="en-US" smtClean="0">
                <a:solidFill>
                  <a:prstClr val="black">
                    <a:tint val="75000"/>
                  </a:prstClr>
                </a:solidFill>
              </a:rPr>
              <a:pPr/>
              <a:t>3/20/2023</a:t>
            </a:fld>
            <a:endParaRPr lang="en-US" dirty="0">
              <a:solidFill>
                <a:prstClr val="black">
                  <a:tint val="75000"/>
                </a:prstClr>
              </a:solidFill>
            </a:endParaRPr>
          </a:p>
        </p:txBody>
      </p:sp>
      <p:sp>
        <p:nvSpPr>
          <p:cNvPr id="4"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39572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09CC288-A227-4A6A-8C01-B60692A72A61}" type="datetimeFigureOut">
              <a:rPr lang="en-US" smtClean="0">
                <a:solidFill>
                  <a:prstClr val="black">
                    <a:tint val="75000"/>
                  </a:prstClr>
                </a:solidFill>
              </a:rPr>
              <a:pPr/>
              <a:t>3/20/2023</a:t>
            </a:fld>
            <a:endParaRPr lang="en-US" dirty="0">
              <a:solidFill>
                <a:prstClr val="black">
                  <a:tint val="75000"/>
                </a:prstClr>
              </a:solidFill>
            </a:endParaRPr>
          </a:p>
        </p:txBody>
      </p:sp>
      <p:sp>
        <p:nvSpPr>
          <p:cNvPr id="4"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3136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CC288-A227-4A6A-8C01-B60692A72A61}" type="datetimeFigureOut">
              <a:rPr lang="en-US" smtClean="0">
                <a:solidFill>
                  <a:prstClr val="black">
                    <a:tint val="75000"/>
                  </a:prstClr>
                </a:solidFill>
              </a:rPr>
              <a:pPr/>
              <a:t>3/20/2023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71567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CC288-A227-4A6A-8C01-B60692A72A61}" type="datetimeFigureOut">
              <a:rPr lang="en-US" smtClean="0">
                <a:solidFill>
                  <a:prstClr val="black">
                    <a:tint val="75000"/>
                  </a:prstClr>
                </a:solidFill>
              </a:rPr>
              <a:pPr/>
              <a:t>3/20/2023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398102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userDrawn="1">
  <p:cSld name="1_Section Header">
    <p:spTree>
      <p:nvGrpSpPr>
        <p:cNvPr id="1" name="Shape 17"/>
        <p:cNvGrpSpPr/>
        <p:nvPr/>
      </p:nvGrpSpPr>
      <p:grpSpPr>
        <a:xfrm>
          <a:off x="0" y="0"/>
          <a:ext cx="0" cy="0"/>
          <a:chOff x="0" y="0"/>
          <a:chExt cx="0" cy="0"/>
        </a:xfrm>
      </p:grpSpPr>
      <p:grpSp>
        <p:nvGrpSpPr>
          <p:cNvPr id="11" name="Group 10">
            <a:extLst>
              <a:ext uri="{FF2B5EF4-FFF2-40B4-BE49-F238E27FC236}">
                <a16:creationId xmlns:a16="http://schemas.microsoft.com/office/drawing/2014/main" id="{7CCF41D5-DF3D-49D0-BF31-8E01C8E7239B}"/>
              </a:ext>
            </a:extLst>
          </p:cNvPr>
          <p:cNvGrpSpPr/>
          <p:nvPr userDrawn="1"/>
        </p:nvGrpSpPr>
        <p:grpSpPr>
          <a:xfrm>
            <a:off x="556599" y="1849580"/>
            <a:ext cx="999066" cy="220133"/>
            <a:chOff x="728305" y="1894054"/>
            <a:chExt cx="999066" cy="220133"/>
          </a:xfrm>
        </p:grpSpPr>
        <p:sp>
          <p:nvSpPr>
            <p:cNvPr id="12" name="Oval 11">
              <a:extLst>
                <a:ext uri="{FF2B5EF4-FFF2-40B4-BE49-F238E27FC236}">
                  <a16:creationId xmlns:a16="http://schemas.microsoft.com/office/drawing/2014/main" id="{D84CB74C-99A9-45A1-8BC2-481CFBB96AB8}"/>
                </a:ext>
              </a:extLst>
            </p:cNvPr>
            <p:cNvSpPr/>
            <p:nvPr/>
          </p:nvSpPr>
          <p:spPr>
            <a:xfrm>
              <a:off x="728305" y="1894054"/>
              <a:ext cx="220133" cy="220133"/>
            </a:xfrm>
            <a:prstGeom prst="ellipse">
              <a:avLst/>
            </a:prstGeom>
            <a:solidFill>
              <a:srgbClr val="0F8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13" name="Oval 12">
              <a:extLst>
                <a:ext uri="{FF2B5EF4-FFF2-40B4-BE49-F238E27FC236}">
                  <a16:creationId xmlns:a16="http://schemas.microsoft.com/office/drawing/2014/main" id="{E7A511B8-80CA-4157-A6A7-946C2BC163A3}"/>
                </a:ext>
              </a:extLst>
            </p:cNvPr>
            <p:cNvSpPr/>
            <p:nvPr/>
          </p:nvSpPr>
          <p:spPr>
            <a:xfrm>
              <a:off x="1117771" y="1894054"/>
              <a:ext cx="220133" cy="220133"/>
            </a:xfrm>
            <a:prstGeom prst="ellipse">
              <a:avLst/>
            </a:prstGeom>
            <a:solidFill>
              <a:srgbClr val="0F8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14" name="Oval 13">
              <a:extLst>
                <a:ext uri="{FF2B5EF4-FFF2-40B4-BE49-F238E27FC236}">
                  <a16:creationId xmlns:a16="http://schemas.microsoft.com/office/drawing/2014/main" id="{6D9D9461-4B49-49DA-B965-251CC259AD0E}"/>
                </a:ext>
              </a:extLst>
            </p:cNvPr>
            <p:cNvSpPr/>
            <p:nvPr/>
          </p:nvSpPr>
          <p:spPr>
            <a:xfrm>
              <a:off x="1507238" y="1894054"/>
              <a:ext cx="220133" cy="220133"/>
            </a:xfrm>
            <a:prstGeom prst="ellipse">
              <a:avLst/>
            </a:prstGeom>
            <a:solidFill>
              <a:srgbClr val="0F8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grpSp>
      <p:sp>
        <p:nvSpPr>
          <p:cNvPr id="15" name="Title 6">
            <a:extLst>
              <a:ext uri="{FF2B5EF4-FFF2-40B4-BE49-F238E27FC236}">
                <a16:creationId xmlns:a16="http://schemas.microsoft.com/office/drawing/2014/main" id="{3C4B336D-040D-4917-A960-7B8CEE2567B8}"/>
              </a:ext>
            </a:extLst>
          </p:cNvPr>
          <p:cNvSpPr>
            <a:spLocks noGrp="1"/>
          </p:cNvSpPr>
          <p:nvPr>
            <p:ph type="title" hasCustomPrompt="1"/>
          </p:nvPr>
        </p:nvSpPr>
        <p:spPr>
          <a:xfrm>
            <a:off x="425967" y="433392"/>
            <a:ext cx="15773400" cy="1582444"/>
          </a:xfrm>
          <a:prstGeom prst="rect">
            <a:avLst/>
          </a:prstGeom>
        </p:spPr>
        <p:txBody>
          <a:bodyPr anchor="t"/>
          <a:lstStyle>
            <a:lvl1pPr marL="0" algn="l" defTabSz="457200" rtl="0" eaLnBrk="1" latinLnBrk="0" hangingPunct="1">
              <a:lnSpc>
                <a:spcPts val="4800"/>
              </a:lnSpc>
              <a:defRPr lang="en-GB" sz="4800" b="1" kern="1200" spc="-150" dirty="0">
                <a:solidFill>
                  <a:srgbClr val="181B31"/>
                </a:solidFill>
                <a:latin typeface="Corbel" panose="020B0503020204020204" pitchFamily="34" charset="0"/>
                <a:ea typeface="Calibri" panose="020F0502020204030204" pitchFamily="34" charset="0"/>
                <a:cs typeface="Times New Roman" panose="02020603050405020304" pitchFamily="18" charset="0"/>
              </a:defRPr>
            </a:lvl1pPr>
          </a:lstStyle>
          <a:p>
            <a:r>
              <a:rPr lang="en-US" dirty="0"/>
              <a:t>CLICK TO EDIT MASTER TITLE STYLECLICK TO EDIT MASTER TITLE STYLE</a:t>
            </a:r>
            <a:endParaRPr lang="en-GB" dirty="0"/>
          </a:p>
        </p:txBody>
      </p:sp>
      <p:sp>
        <p:nvSpPr>
          <p:cNvPr id="20" name="Text Placeholder 19">
            <a:extLst>
              <a:ext uri="{FF2B5EF4-FFF2-40B4-BE49-F238E27FC236}">
                <a16:creationId xmlns:a16="http://schemas.microsoft.com/office/drawing/2014/main" id="{4221D1C8-9E51-4377-9928-9C6A27F9D644}"/>
              </a:ext>
            </a:extLst>
          </p:cNvPr>
          <p:cNvSpPr>
            <a:spLocks noGrp="1"/>
          </p:cNvSpPr>
          <p:nvPr>
            <p:ph type="body" sz="quarter" idx="10"/>
          </p:nvPr>
        </p:nvSpPr>
        <p:spPr>
          <a:xfrm>
            <a:off x="448269" y="2171055"/>
            <a:ext cx="17050022" cy="466750"/>
          </a:xfrm>
        </p:spPr>
        <p:txBody>
          <a:bodyPr vert="horz" lIns="91440" tIns="45720" rIns="91440" bIns="45720" rtlCol="0">
            <a:normAutofit/>
          </a:bodyPr>
          <a:lstStyle>
            <a:lvl1pPr>
              <a:lnSpc>
                <a:spcPct val="100000"/>
              </a:lnSpc>
              <a:defRPr lang="en-US" sz="2000" dirty="0" smtClean="0">
                <a:latin typeface="Corbel" panose="020B0503020204020204" pitchFamily="34" charset="0"/>
              </a:defRPr>
            </a:lvl1pPr>
          </a:lstStyle>
          <a:p>
            <a:pPr marL="0" lvl="0" indent="0">
              <a:buNone/>
            </a:pPr>
            <a:r>
              <a:rPr lang="en-US" dirty="0"/>
              <a:t>Click to edit Master text styles</a:t>
            </a:r>
          </a:p>
        </p:txBody>
      </p:sp>
      <p:sp>
        <p:nvSpPr>
          <p:cNvPr id="10" name="TextBox 9">
            <a:extLst>
              <a:ext uri="{FF2B5EF4-FFF2-40B4-BE49-F238E27FC236}">
                <a16:creationId xmlns:a16="http://schemas.microsoft.com/office/drawing/2014/main" id="{85B7E24A-C300-4D95-AC2C-4CB294E9269C}"/>
              </a:ext>
            </a:extLst>
          </p:cNvPr>
          <p:cNvSpPr txBox="1"/>
          <p:nvPr userDrawn="1"/>
        </p:nvSpPr>
        <p:spPr>
          <a:xfrm>
            <a:off x="160259" y="9855421"/>
            <a:ext cx="2935868" cy="307777"/>
          </a:xfrm>
          <a:prstGeom prst="rect">
            <a:avLst/>
          </a:prstGeom>
          <a:noFill/>
        </p:spPr>
        <p:txBody>
          <a:bodyPr wrap="none" rtlCol="0">
            <a:spAutoFit/>
          </a:bodyPr>
          <a:lstStyle/>
          <a:p>
            <a:r>
              <a:rPr lang="en-US" sz="1400" dirty="0">
                <a:solidFill>
                  <a:srgbClr val="616161"/>
                </a:solidFill>
                <a:latin typeface="Corbel" panose="020B0503020204020204" pitchFamily="34" charset="0"/>
                <a:cs typeface="Arial" panose="020B0604020202020204" pitchFamily="34" charset="0"/>
              </a:rPr>
              <a:t>© 2022 Copyright </a:t>
            </a:r>
            <a:r>
              <a:rPr lang="en-US" sz="1400" dirty="0" err="1">
                <a:solidFill>
                  <a:srgbClr val="616161"/>
                </a:solidFill>
                <a:latin typeface="Corbel" panose="020B0503020204020204" pitchFamily="34" charset="0"/>
                <a:cs typeface="Arial" panose="020B0604020202020204" pitchFamily="34" charset="0"/>
              </a:rPr>
              <a:t>MSys</a:t>
            </a:r>
            <a:r>
              <a:rPr lang="en-US" sz="1400" dirty="0">
                <a:solidFill>
                  <a:srgbClr val="616161"/>
                </a:solidFill>
                <a:latin typeface="Corbel" panose="020B0503020204020204" pitchFamily="34" charset="0"/>
                <a:cs typeface="Arial" panose="020B0604020202020204" pitchFamily="34" charset="0"/>
              </a:rPr>
              <a:t> Technologies</a:t>
            </a:r>
          </a:p>
        </p:txBody>
      </p:sp>
      <p:cxnSp>
        <p:nvCxnSpPr>
          <p:cNvPr id="16" name="Straight Connector 15">
            <a:extLst>
              <a:ext uri="{FF2B5EF4-FFF2-40B4-BE49-F238E27FC236}">
                <a16:creationId xmlns:a16="http://schemas.microsoft.com/office/drawing/2014/main" id="{658C0E81-9DC4-4880-9825-1D31C4D7BF2F}"/>
              </a:ext>
            </a:extLst>
          </p:cNvPr>
          <p:cNvCxnSpPr>
            <a:cxnSpLocks/>
          </p:cNvCxnSpPr>
          <p:nvPr userDrawn="1"/>
        </p:nvCxnSpPr>
        <p:spPr>
          <a:xfrm>
            <a:off x="3096127" y="10015795"/>
            <a:ext cx="13537885" cy="0"/>
          </a:xfrm>
          <a:prstGeom prst="line">
            <a:avLst/>
          </a:prstGeom>
          <a:ln>
            <a:solidFill>
              <a:srgbClr val="2E87C8"/>
            </a:solidFill>
          </a:ln>
        </p:spPr>
        <p:style>
          <a:lnRef idx="1">
            <a:schemeClr val="dk1"/>
          </a:lnRef>
          <a:fillRef idx="0">
            <a:schemeClr val="dk1"/>
          </a:fillRef>
          <a:effectRef idx="0">
            <a:schemeClr val="dk1"/>
          </a:effectRef>
          <a:fontRef idx="minor">
            <a:schemeClr val="tx1"/>
          </a:fontRef>
        </p:style>
      </p:cxnSp>
      <p:pic>
        <p:nvPicPr>
          <p:cNvPr id="17" name="Picture 16">
            <a:extLst>
              <a:ext uri="{FF2B5EF4-FFF2-40B4-BE49-F238E27FC236}">
                <a16:creationId xmlns:a16="http://schemas.microsoft.com/office/drawing/2014/main" id="{581542C4-7CE8-4014-A349-532A33573D9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38600" y="9584479"/>
            <a:ext cx="1389141" cy="579679"/>
          </a:xfrm>
          <a:prstGeom prst="rect">
            <a:avLst/>
          </a:prstGeom>
        </p:spPr>
      </p:pic>
    </p:spTree>
    <p:extLst>
      <p:ext uri="{BB962C8B-B14F-4D97-AF65-F5344CB8AC3E}">
        <p14:creationId xmlns:p14="http://schemas.microsoft.com/office/powerpoint/2010/main" val="40945885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A16373F-E759-5542-AE24-A1CBF5276CC3}"/>
              </a:ext>
            </a:extLst>
          </p:cNvPr>
          <p:cNvGrpSpPr/>
          <p:nvPr userDrawn="1"/>
        </p:nvGrpSpPr>
        <p:grpSpPr>
          <a:xfrm>
            <a:off x="556599" y="1227611"/>
            <a:ext cx="999066" cy="220133"/>
            <a:chOff x="728305" y="1894054"/>
            <a:chExt cx="999066" cy="220133"/>
          </a:xfrm>
        </p:grpSpPr>
        <p:sp>
          <p:nvSpPr>
            <p:cNvPr id="4" name="Oval 3">
              <a:extLst>
                <a:ext uri="{FF2B5EF4-FFF2-40B4-BE49-F238E27FC236}">
                  <a16:creationId xmlns:a16="http://schemas.microsoft.com/office/drawing/2014/main" id="{91C1B417-E83F-274A-B757-5774835E5D80}"/>
                </a:ext>
              </a:extLst>
            </p:cNvPr>
            <p:cNvSpPr/>
            <p:nvPr/>
          </p:nvSpPr>
          <p:spPr>
            <a:xfrm>
              <a:off x="728305" y="1894054"/>
              <a:ext cx="220133" cy="220133"/>
            </a:xfrm>
            <a:prstGeom prst="ellipse">
              <a:avLst/>
            </a:prstGeom>
            <a:solidFill>
              <a:srgbClr val="0F8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5" name="Oval 4">
              <a:extLst>
                <a:ext uri="{FF2B5EF4-FFF2-40B4-BE49-F238E27FC236}">
                  <a16:creationId xmlns:a16="http://schemas.microsoft.com/office/drawing/2014/main" id="{902919E6-F0E7-2443-B85E-9C2E53A871F8}"/>
                </a:ext>
              </a:extLst>
            </p:cNvPr>
            <p:cNvSpPr/>
            <p:nvPr/>
          </p:nvSpPr>
          <p:spPr>
            <a:xfrm>
              <a:off x="1117771" y="1894054"/>
              <a:ext cx="220133" cy="220133"/>
            </a:xfrm>
            <a:prstGeom prst="ellipse">
              <a:avLst/>
            </a:prstGeom>
            <a:solidFill>
              <a:srgbClr val="0F8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6" name="Oval 5">
              <a:extLst>
                <a:ext uri="{FF2B5EF4-FFF2-40B4-BE49-F238E27FC236}">
                  <a16:creationId xmlns:a16="http://schemas.microsoft.com/office/drawing/2014/main" id="{9059A97B-8E8F-A44A-A9DF-EA055F17E3D1}"/>
                </a:ext>
              </a:extLst>
            </p:cNvPr>
            <p:cNvSpPr/>
            <p:nvPr/>
          </p:nvSpPr>
          <p:spPr>
            <a:xfrm>
              <a:off x="1507238" y="1894054"/>
              <a:ext cx="220133" cy="220133"/>
            </a:xfrm>
            <a:prstGeom prst="ellipse">
              <a:avLst/>
            </a:prstGeom>
            <a:solidFill>
              <a:srgbClr val="0F8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grpSp>
      <p:sp>
        <p:nvSpPr>
          <p:cNvPr id="7" name="Title 6">
            <a:extLst>
              <a:ext uri="{FF2B5EF4-FFF2-40B4-BE49-F238E27FC236}">
                <a16:creationId xmlns:a16="http://schemas.microsoft.com/office/drawing/2014/main" id="{4E53B302-B3B4-C344-98E7-D9EF5C670AAC}"/>
              </a:ext>
            </a:extLst>
          </p:cNvPr>
          <p:cNvSpPr>
            <a:spLocks noGrp="1"/>
          </p:cNvSpPr>
          <p:nvPr>
            <p:ph type="title" hasCustomPrompt="1"/>
          </p:nvPr>
        </p:nvSpPr>
        <p:spPr>
          <a:xfrm>
            <a:off x="425967" y="433392"/>
            <a:ext cx="15773400" cy="716478"/>
          </a:xfrm>
          <a:prstGeom prst="rect">
            <a:avLst/>
          </a:prstGeom>
        </p:spPr>
        <p:txBody>
          <a:bodyPr anchor="t"/>
          <a:lstStyle>
            <a:lvl1pPr marL="0" algn="l" defTabSz="457200" rtl="0" eaLnBrk="1" latinLnBrk="0" hangingPunct="1">
              <a:lnSpc>
                <a:spcPts val="4800"/>
              </a:lnSpc>
              <a:defRPr lang="en-GB" sz="4800" b="1" kern="1200" spc="-150" dirty="0">
                <a:solidFill>
                  <a:srgbClr val="181B31"/>
                </a:solidFill>
                <a:latin typeface="Corbel" panose="020B0503020204020204" pitchFamily="34" charset="0"/>
                <a:ea typeface="Calibri" panose="020F0502020204030204" pitchFamily="34" charset="0"/>
                <a:cs typeface="Times New Roman" panose="02020603050405020304" pitchFamily="18" charset="0"/>
              </a:defRPr>
            </a:lvl1pPr>
          </a:lstStyle>
          <a:p>
            <a:r>
              <a:rPr lang="en-US" dirty="0"/>
              <a:t>CLICK TO EDIT MASTER TITLE STYLE</a:t>
            </a:r>
            <a:endParaRPr lang="en-GB" dirty="0"/>
          </a:p>
        </p:txBody>
      </p:sp>
      <p:sp>
        <p:nvSpPr>
          <p:cNvPr id="8" name="TextBox 7">
            <a:extLst>
              <a:ext uri="{FF2B5EF4-FFF2-40B4-BE49-F238E27FC236}">
                <a16:creationId xmlns:a16="http://schemas.microsoft.com/office/drawing/2014/main" id="{38BAB1BD-BEB4-4A83-8871-12A06026CBD3}"/>
              </a:ext>
            </a:extLst>
          </p:cNvPr>
          <p:cNvSpPr txBox="1"/>
          <p:nvPr userDrawn="1"/>
        </p:nvSpPr>
        <p:spPr>
          <a:xfrm>
            <a:off x="160259" y="9855421"/>
            <a:ext cx="2935868" cy="307777"/>
          </a:xfrm>
          <a:prstGeom prst="rect">
            <a:avLst/>
          </a:prstGeom>
          <a:noFill/>
        </p:spPr>
        <p:txBody>
          <a:bodyPr wrap="none" rtlCol="0">
            <a:spAutoFit/>
          </a:bodyPr>
          <a:lstStyle/>
          <a:p>
            <a:r>
              <a:rPr lang="en-US" sz="1400" dirty="0">
                <a:solidFill>
                  <a:srgbClr val="616161"/>
                </a:solidFill>
                <a:latin typeface="Corbel" panose="020B0503020204020204" pitchFamily="34" charset="0"/>
                <a:cs typeface="Arial" panose="020B0604020202020204" pitchFamily="34" charset="0"/>
              </a:rPr>
              <a:t>© 2022 Copyright </a:t>
            </a:r>
            <a:r>
              <a:rPr lang="en-US" sz="1400" dirty="0" err="1">
                <a:solidFill>
                  <a:srgbClr val="616161"/>
                </a:solidFill>
                <a:latin typeface="Corbel" panose="020B0503020204020204" pitchFamily="34" charset="0"/>
                <a:cs typeface="Arial" panose="020B0604020202020204" pitchFamily="34" charset="0"/>
              </a:rPr>
              <a:t>MSys</a:t>
            </a:r>
            <a:r>
              <a:rPr lang="en-US" sz="1400" dirty="0">
                <a:solidFill>
                  <a:srgbClr val="616161"/>
                </a:solidFill>
                <a:latin typeface="Corbel" panose="020B0503020204020204" pitchFamily="34" charset="0"/>
                <a:cs typeface="Arial" panose="020B0604020202020204" pitchFamily="34" charset="0"/>
              </a:rPr>
              <a:t> Technologies</a:t>
            </a:r>
          </a:p>
        </p:txBody>
      </p:sp>
      <p:cxnSp>
        <p:nvCxnSpPr>
          <p:cNvPr id="9" name="Straight Connector 8">
            <a:extLst>
              <a:ext uri="{FF2B5EF4-FFF2-40B4-BE49-F238E27FC236}">
                <a16:creationId xmlns:a16="http://schemas.microsoft.com/office/drawing/2014/main" id="{241B463F-6C12-431B-9E9A-2B454376A0C2}"/>
              </a:ext>
            </a:extLst>
          </p:cNvPr>
          <p:cNvCxnSpPr>
            <a:cxnSpLocks/>
          </p:cNvCxnSpPr>
          <p:nvPr userDrawn="1"/>
        </p:nvCxnSpPr>
        <p:spPr>
          <a:xfrm>
            <a:off x="3096127" y="10015795"/>
            <a:ext cx="13537885" cy="0"/>
          </a:xfrm>
          <a:prstGeom prst="line">
            <a:avLst/>
          </a:prstGeom>
          <a:ln>
            <a:solidFill>
              <a:srgbClr val="2E87C8"/>
            </a:solidFill>
          </a:ln>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3AA2D79E-1697-4DC8-AD3A-4B04C764F6C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38600" y="9584479"/>
            <a:ext cx="1389141" cy="579679"/>
          </a:xfrm>
          <a:prstGeom prst="rect">
            <a:avLst/>
          </a:prstGeom>
        </p:spPr>
      </p:pic>
    </p:spTree>
    <p:extLst>
      <p:ext uri="{BB962C8B-B14F-4D97-AF65-F5344CB8AC3E}">
        <p14:creationId xmlns:p14="http://schemas.microsoft.com/office/powerpoint/2010/main" val="94694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096A931-7FBE-4F1B-AB0E-036BC493BED7}"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038C6-46B5-414C-A98D-1FE0CEB79998}" type="slidenum">
              <a:rPr lang="en-IN" smtClean="0"/>
              <a:t>‹#›</a:t>
            </a:fld>
            <a:endParaRPr lang="en-IN"/>
          </a:p>
        </p:txBody>
      </p:sp>
    </p:spTree>
    <p:extLst>
      <p:ext uri="{BB962C8B-B14F-4D97-AF65-F5344CB8AC3E}">
        <p14:creationId xmlns:p14="http://schemas.microsoft.com/office/powerpoint/2010/main" val="14949593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C72661-0554-42B8-9984-918D30F0ECF1}"/>
              </a:ext>
            </a:extLst>
          </p:cNvPr>
          <p:cNvSpPr txBox="1"/>
          <p:nvPr userDrawn="1"/>
        </p:nvSpPr>
        <p:spPr>
          <a:xfrm>
            <a:off x="160259" y="9855421"/>
            <a:ext cx="2935868" cy="307777"/>
          </a:xfrm>
          <a:prstGeom prst="rect">
            <a:avLst/>
          </a:prstGeom>
          <a:noFill/>
        </p:spPr>
        <p:txBody>
          <a:bodyPr wrap="none" rtlCol="0">
            <a:spAutoFit/>
          </a:bodyPr>
          <a:lstStyle/>
          <a:p>
            <a:r>
              <a:rPr lang="en-US" sz="1400" dirty="0">
                <a:solidFill>
                  <a:srgbClr val="616161"/>
                </a:solidFill>
                <a:latin typeface="Corbel" panose="020B0503020204020204" pitchFamily="34" charset="0"/>
                <a:cs typeface="Arial" panose="020B0604020202020204" pitchFamily="34" charset="0"/>
              </a:rPr>
              <a:t>© 2022 Copyright MSys Technologies</a:t>
            </a:r>
          </a:p>
        </p:txBody>
      </p:sp>
      <p:cxnSp>
        <p:nvCxnSpPr>
          <p:cNvPr id="3" name="Straight Connector 2">
            <a:extLst>
              <a:ext uri="{FF2B5EF4-FFF2-40B4-BE49-F238E27FC236}">
                <a16:creationId xmlns:a16="http://schemas.microsoft.com/office/drawing/2014/main" id="{B4DD1862-3DB0-4586-942B-C590C319860A}"/>
              </a:ext>
            </a:extLst>
          </p:cNvPr>
          <p:cNvCxnSpPr>
            <a:cxnSpLocks/>
          </p:cNvCxnSpPr>
          <p:nvPr userDrawn="1"/>
        </p:nvCxnSpPr>
        <p:spPr>
          <a:xfrm>
            <a:off x="3096127" y="10015795"/>
            <a:ext cx="13537885" cy="0"/>
          </a:xfrm>
          <a:prstGeom prst="line">
            <a:avLst/>
          </a:prstGeom>
          <a:ln>
            <a:solidFill>
              <a:srgbClr val="2E87C8"/>
            </a:solidFill>
          </a:ln>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762FD854-1C24-477E-AC1F-A172EC72A91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38600" y="9584479"/>
            <a:ext cx="1389141" cy="579679"/>
          </a:xfrm>
          <a:prstGeom prst="rect">
            <a:avLst/>
          </a:prstGeom>
        </p:spPr>
      </p:pic>
    </p:spTree>
    <p:extLst>
      <p:ext uri="{BB962C8B-B14F-4D97-AF65-F5344CB8AC3E}">
        <p14:creationId xmlns:p14="http://schemas.microsoft.com/office/powerpoint/2010/main" val="29756972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pic>
        <p:nvPicPr>
          <p:cNvPr id="8" name="Picture 7" descr="A picture containing text, display&#10;&#10;Description automatically generated">
            <a:extLst>
              <a:ext uri="{FF2B5EF4-FFF2-40B4-BE49-F238E27FC236}">
                <a16:creationId xmlns:a16="http://schemas.microsoft.com/office/drawing/2014/main" id="{633A9E66-994B-4633-A0FA-F2D2400D65C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951382" y="-34836"/>
            <a:ext cx="7070400" cy="10311247"/>
          </a:xfrm>
          <a:prstGeom prst="rect">
            <a:avLst/>
          </a:prstGeom>
        </p:spPr>
      </p:pic>
      <p:sp>
        <p:nvSpPr>
          <p:cNvPr id="4" name="Rectangle 3">
            <a:extLst>
              <a:ext uri="{FF2B5EF4-FFF2-40B4-BE49-F238E27FC236}">
                <a16:creationId xmlns:a16="http://schemas.microsoft.com/office/drawing/2014/main" id="{3CE0B4E4-6A15-344D-80A9-D1746C2331F0}"/>
              </a:ext>
            </a:extLst>
          </p:cNvPr>
          <p:cNvSpPr/>
          <p:nvPr userDrawn="1"/>
        </p:nvSpPr>
        <p:spPr>
          <a:xfrm>
            <a:off x="11650133" y="6011333"/>
            <a:ext cx="2895600" cy="2895600"/>
          </a:xfrm>
          <a:prstGeom prst="rect">
            <a:avLst/>
          </a:prstGeom>
          <a:solidFill>
            <a:srgbClr val="0F8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2">
            <a:extLst>
              <a:ext uri="{FF2B5EF4-FFF2-40B4-BE49-F238E27FC236}">
                <a16:creationId xmlns:a16="http://schemas.microsoft.com/office/drawing/2014/main" id="{A5312499-5B59-BC49-ADAB-A76F7D7F1278}"/>
              </a:ext>
            </a:extLst>
          </p:cNvPr>
          <p:cNvSpPr/>
          <p:nvPr userDrawn="1"/>
        </p:nvSpPr>
        <p:spPr>
          <a:xfrm>
            <a:off x="4614332" y="2421467"/>
            <a:ext cx="8822267" cy="5469466"/>
          </a:xfrm>
          <a:prstGeom prst="rect">
            <a:avLst/>
          </a:prstGeom>
          <a:solidFill>
            <a:schemeClr val="bg1"/>
          </a:solidFill>
          <a:ln w="222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 name="Group 4">
            <a:extLst>
              <a:ext uri="{FF2B5EF4-FFF2-40B4-BE49-F238E27FC236}">
                <a16:creationId xmlns:a16="http://schemas.microsoft.com/office/drawing/2014/main" id="{00E37655-DFBD-6D4B-B182-1A3457E3C544}"/>
              </a:ext>
            </a:extLst>
          </p:cNvPr>
          <p:cNvGrpSpPr/>
          <p:nvPr userDrawn="1"/>
        </p:nvGrpSpPr>
        <p:grpSpPr>
          <a:xfrm>
            <a:off x="15223066" y="457200"/>
            <a:ext cx="2607734" cy="2641600"/>
            <a:chOff x="14850533" y="677333"/>
            <a:chExt cx="2607734" cy="2641600"/>
          </a:xfrm>
        </p:grpSpPr>
        <p:sp>
          <p:nvSpPr>
            <p:cNvPr id="6" name="Rectangle 5">
              <a:extLst>
                <a:ext uri="{FF2B5EF4-FFF2-40B4-BE49-F238E27FC236}">
                  <a16:creationId xmlns:a16="http://schemas.microsoft.com/office/drawing/2014/main" id="{1BBF4688-54C2-6344-B16A-301B49AE9FF9}"/>
                </a:ext>
              </a:extLst>
            </p:cNvPr>
            <p:cNvSpPr/>
            <p:nvPr/>
          </p:nvSpPr>
          <p:spPr>
            <a:xfrm>
              <a:off x="14850533" y="677333"/>
              <a:ext cx="2607734" cy="508000"/>
            </a:xfrm>
            <a:prstGeom prst="rect">
              <a:avLst/>
            </a:prstGeom>
            <a:solidFill>
              <a:srgbClr val="0F8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0760B9F3-B58F-984D-BB11-01BB1E82C22F}"/>
                </a:ext>
              </a:extLst>
            </p:cNvPr>
            <p:cNvSpPr/>
            <p:nvPr/>
          </p:nvSpPr>
          <p:spPr>
            <a:xfrm rot="5400000">
              <a:off x="15900400" y="1761066"/>
              <a:ext cx="2607734" cy="508000"/>
            </a:xfrm>
            <a:prstGeom prst="rect">
              <a:avLst/>
            </a:prstGeom>
            <a:solidFill>
              <a:srgbClr val="0F8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12" name="Straight Connector 11">
            <a:extLst>
              <a:ext uri="{FF2B5EF4-FFF2-40B4-BE49-F238E27FC236}">
                <a16:creationId xmlns:a16="http://schemas.microsoft.com/office/drawing/2014/main" id="{6F417C08-9C9E-5346-830D-B9ABC4322641}"/>
              </a:ext>
            </a:extLst>
          </p:cNvPr>
          <p:cNvCxnSpPr>
            <a:cxnSpLocks/>
          </p:cNvCxnSpPr>
          <p:nvPr userDrawn="1"/>
        </p:nvCxnSpPr>
        <p:spPr>
          <a:xfrm>
            <a:off x="7187609" y="3205124"/>
            <a:ext cx="5910324" cy="0"/>
          </a:xfrm>
          <a:prstGeom prst="line">
            <a:avLst/>
          </a:prstGeom>
          <a:ln w="38100">
            <a:solidFill>
              <a:srgbClr val="181B3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DE98932C-9871-2C42-A7E7-0A4A8B7802E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014219" y="2785999"/>
            <a:ext cx="2008783" cy="838251"/>
          </a:xfrm>
          <a:prstGeom prst="rect">
            <a:avLst/>
          </a:prstGeom>
        </p:spPr>
      </p:pic>
    </p:spTree>
    <p:extLst>
      <p:ext uri="{BB962C8B-B14F-4D97-AF65-F5344CB8AC3E}">
        <p14:creationId xmlns:p14="http://schemas.microsoft.com/office/powerpoint/2010/main" val="2672924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CC288-A227-4A6A-8C01-B60692A72A61}" type="datetimeFigureOut">
              <a:rPr lang="en-US" smtClean="0">
                <a:solidFill>
                  <a:prstClr val="black">
                    <a:tint val="75000"/>
                  </a:prstClr>
                </a:solidFill>
              </a:rPr>
              <a:pPr/>
              <a:t>3/20/2023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593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9CC288-A227-4A6A-8C01-B60692A72A61}" type="datetimeFigureOut">
              <a:rPr lang="en-US" smtClean="0">
                <a:solidFill>
                  <a:prstClr val="black">
                    <a:tint val="75000"/>
                  </a:prstClr>
                </a:solidFill>
              </a:rPr>
              <a:pPr/>
              <a:t>3/20/2023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4252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9CC288-A227-4A6A-8C01-B60692A72A61}" type="datetimeFigureOut">
              <a:rPr lang="en-US" smtClean="0">
                <a:solidFill>
                  <a:prstClr val="black">
                    <a:tint val="75000"/>
                  </a:prstClr>
                </a:solidFill>
              </a:rPr>
              <a:pPr/>
              <a:t>3/20/2023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1181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09CC288-A227-4A6A-8C01-B60692A72A61}" type="datetimeFigureOut">
              <a:rPr lang="en-US" smtClean="0">
                <a:solidFill>
                  <a:prstClr val="black">
                    <a:tint val="75000"/>
                  </a:prstClr>
                </a:solidFill>
              </a:rPr>
              <a:pPr/>
              <a:t>3/20/2023</a:t>
            </a:fld>
            <a:endParaRPr lang="en-US" dirty="0">
              <a:solidFill>
                <a:prstClr val="black">
                  <a:tint val="75000"/>
                </a:prstClr>
              </a:solidFill>
            </a:endParaRPr>
          </a:p>
        </p:txBody>
      </p:sp>
      <p:sp>
        <p:nvSpPr>
          <p:cNvPr id="5"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4"/>
          <p:cNvSpPr>
            <a:spLocks noGrp="1"/>
          </p:cNvSpPr>
          <p:nvPr>
            <p:ph type="sldNum" sz="quarter" idx="12"/>
          </p:nvPr>
        </p:nvSpPr>
        <p:spPr/>
        <p:txBody>
          <a:body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50094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09CC288-A227-4A6A-8C01-B60692A72A61}" type="datetimeFigureOut">
              <a:rPr lang="en-US" smtClean="0">
                <a:solidFill>
                  <a:prstClr val="black">
                    <a:tint val="75000"/>
                  </a:prstClr>
                </a:solidFill>
              </a:rPr>
              <a:pPr/>
              <a:t>3/20/2023</a:t>
            </a:fld>
            <a:endParaRPr lang="en-US" dirty="0">
              <a:solidFill>
                <a:prstClr val="black">
                  <a:tint val="75000"/>
                </a:prstClr>
              </a:solidFill>
            </a:endParaRPr>
          </a:p>
        </p:txBody>
      </p:sp>
      <p:sp>
        <p:nvSpPr>
          <p:cNvPr id="5"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3"/>
          <p:cNvSpPr>
            <a:spLocks noGrp="1"/>
          </p:cNvSpPr>
          <p:nvPr>
            <p:ph type="sldNum" sz="quarter" idx="12"/>
          </p:nvPr>
        </p:nvSpPr>
        <p:spPr/>
        <p:txBody>
          <a:body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34325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7" name="Date Placeholder 4"/>
          <p:cNvSpPr>
            <a:spLocks noGrp="1"/>
          </p:cNvSpPr>
          <p:nvPr>
            <p:ph type="dt" sz="half" idx="10"/>
          </p:nvPr>
        </p:nvSpPr>
        <p:spPr/>
        <p:txBody>
          <a:bodyPr/>
          <a:lstStyle/>
          <a:p>
            <a:fld id="{A09CC288-A227-4A6A-8C01-B60692A72A61}" type="datetimeFigureOut">
              <a:rPr lang="en-US" smtClean="0">
                <a:solidFill>
                  <a:prstClr val="black">
                    <a:tint val="75000"/>
                  </a:prstClr>
                </a:solidFill>
              </a:rPr>
              <a:pPr/>
              <a:t>3/20/2023</a:t>
            </a:fld>
            <a:endParaRPr lang="en-US" dirty="0">
              <a:solidFill>
                <a:prstClr val="black">
                  <a:tint val="75000"/>
                </a:prstClr>
              </a:solidFill>
            </a:endParaRPr>
          </a:p>
        </p:txBody>
      </p:sp>
      <p:sp>
        <p:nvSpPr>
          <p:cNvPr id="5"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6"/>
          <p:cNvSpPr>
            <a:spLocks noGrp="1"/>
          </p:cNvSpPr>
          <p:nvPr>
            <p:ph type="sldNum" sz="quarter" idx="12"/>
          </p:nvPr>
        </p:nvSpPr>
        <p:spPr/>
        <p:txBody>
          <a:body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55867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A09CC288-A227-4A6A-8C01-B60692A72A61}" type="datetimeFigureOut">
              <a:rPr lang="en-US" smtClean="0">
                <a:solidFill>
                  <a:prstClr val="black">
                    <a:tint val="75000"/>
                  </a:prstClr>
                </a:solidFill>
              </a:rPr>
              <a:pPr/>
              <a:t>3/20/2023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09796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3">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5">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6">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A09CC288-A227-4A6A-8C01-B60692A72A61}" type="datetimeFigureOut">
              <a:rPr lang="en-US" smtClean="0">
                <a:solidFill>
                  <a:prstClr val="black">
                    <a:tint val="75000"/>
                  </a:prstClr>
                </a:solidFill>
              </a:rPr>
              <a:pPr/>
              <a:t>3/20/2023</a:t>
            </a:fld>
            <a:endParaRPr lang="en-US" dirty="0">
              <a:solidFill>
                <a:prstClr val="black">
                  <a:tint val="75000"/>
                </a:prstClr>
              </a:solidFill>
            </a:endParaRPr>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008275B0-DB56-418E-8203-468E2450F4B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10435932"/>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 id="2147483827" r:id="rId18"/>
    <p:sldLayoutId id="2147483828" r:id="rId19"/>
    <p:sldLayoutId id="2147483700" r:id="rId20"/>
    <p:sldLayoutId id="2147483739" r:id="rId21"/>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9.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9.xml"/><Relationship Id="rId6" Type="http://schemas.openxmlformats.org/officeDocument/2006/relationships/image" Target="../media/image14.png"/><Relationship Id="rId11" Type="http://schemas.openxmlformats.org/officeDocument/2006/relationships/image" Target="../media/image19.jpeg"/><Relationship Id="rId5" Type="http://schemas.openxmlformats.org/officeDocument/2006/relationships/image" Target="../media/image13.jpe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813207-A0ED-2119-861B-C5A7D7F93E10}"/>
              </a:ext>
            </a:extLst>
          </p:cNvPr>
          <p:cNvSpPr txBox="1"/>
          <p:nvPr/>
        </p:nvSpPr>
        <p:spPr>
          <a:xfrm>
            <a:off x="7127874" y="4268358"/>
            <a:ext cx="8518526" cy="2308324"/>
          </a:xfrm>
          <a:prstGeom prst="rect">
            <a:avLst/>
          </a:prstGeom>
          <a:noFill/>
        </p:spPr>
        <p:txBody>
          <a:bodyPr wrap="square" rtlCol="0">
            <a:spAutoFit/>
          </a:bodyPr>
          <a:lstStyle/>
          <a:p>
            <a:r>
              <a:rPr lang="en-US" sz="72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Continuous </a:t>
            </a:r>
          </a:p>
          <a:p>
            <a:r>
              <a:rPr lang="en-US" sz="72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Integration</a:t>
            </a:r>
            <a:endParaRPr lang="en-US" sz="7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TextBox 10">
            <a:extLst>
              <a:ext uri="{FF2B5EF4-FFF2-40B4-BE49-F238E27FC236}">
                <a16:creationId xmlns:a16="http://schemas.microsoft.com/office/drawing/2014/main" id="{3FDF51A7-3C2B-A67D-BCA0-192CF9A2DA1A}"/>
              </a:ext>
            </a:extLst>
          </p:cNvPr>
          <p:cNvSpPr txBox="1"/>
          <p:nvPr/>
        </p:nvSpPr>
        <p:spPr>
          <a:xfrm>
            <a:off x="14764681" y="9864380"/>
            <a:ext cx="3396319" cy="369332"/>
          </a:xfrm>
          <a:prstGeom prst="rect">
            <a:avLst/>
          </a:prstGeom>
          <a:noFill/>
        </p:spPr>
        <p:txBody>
          <a:bodyPr wrap="square" rtlCol="0">
            <a:spAutoFit/>
          </a:bodyPr>
          <a:lstStyle/>
          <a:p>
            <a:r>
              <a:rPr lang="en-US" dirty="0"/>
              <a:t>Sundar Rajan </a:t>
            </a:r>
            <a:r>
              <a:rPr lang="en-US" dirty="0" err="1"/>
              <a:t>Renganathan</a:t>
            </a:r>
            <a:endParaRPr lang="en-US" dirty="0"/>
          </a:p>
        </p:txBody>
      </p:sp>
    </p:spTree>
    <p:extLst>
      <p:ext uri="{BB962C8B-B14F-4D97-AF65-F5344CB8AC3E}">
        <p14:creationId xmlns:p14="http://schemas.microsoft.com/office/powerpoint/2010/main" val="2390403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8B5F94-DDA6-FA85-BD7A-44A385AD670C}"/>
              </a:ext>
            </a:extLst>
          </p:cNvPr>
          <p:cNvSpPr txBox="1">
            <a:spLocks/>
          </p:cNvSpPr>
          <p:nvPr/>
        </p:nvSpPr>
        <p:spPr>
          <a:xfrm>
            <a:off x="300736" y="319959"/>
            <a:ext cx="7395464" cy="1889841"/>
          </a:xfrm>
          <a:prstGeom prst="rect">
            <a:avLst/>
          </a:prstGeom>
        </p:spPr>
        <p:txBody>
          <a:bodyPr vert="horz" lIns="91440" tIns="45720" rIns="91440" bIns="45720" rtlCol="0" anchor="t">
            <a:normAutofit/>
          </a:bodyPr>
          <a:lstStyle>
            <a:lvl1pPr marL="0" algn="l" defTabSz="457200" rtl="0" eaLnBrk="1" latinLnBrk="0" hangingPunct="1">
              <a:lnSpc>
                <a:spcPts val="4800"/>
              </a:lnSpc>
              <a:spcBef>
                <a:spcPct val="0"/>
              </a:spcBef>
              <a:buNone/>
              <a:defRPr lang="en-GB" sz="4800" b="1" i="0" kern="1200" spc="-150" dirty="0">
                <a:solidFill>
                  <a:srgbClr val="181B31"/>
                </a:solidFill>
                <a:latin typeface="Corbel" panose="020B0503020204020204" pitchFamily="34" charset="0"/>
                <a:ea typeface="Calibri" panose="020F0502020204030204" pitchFamily="34" charset="0"/>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chemeClr val="tx1">
                    <a:lumMod val="85000"/>
                    <a:lumOff val="15000"/>
                  </a:schemeClr>
                </a:solidFill>
                <a:latin typeface="+mj-lt"/>
                <a:ea typeface="+mj-ea"/>
                <a:cs typeface="+mj-cs"/>
              </a:rPr>
              <a:t>Continuous Integration - Phases</a:t>
            </a:r>
          </a:p>
        </p:txBody>
      </p:sp>
      <p:sp>
        <p:nvSpPr>
          <p:cNvPr id="6" name="TextBox 5">
            <a:extLst>
              <a:ext uri="{FF2B5EF4-FFF2-40B4-BE49-F238E27FC236}">
                <a16:creationId xmlns:a16="http://schemas.microsoft.com/office/drawing/2014/main" id="{B58A8704-7806-664C-B53A-9AF72EB3C099}"/>
              </a:ext>
            </a:extLst>
          </p:cNvPr>
          <p:cNvSpPr txBox="1"/>
          <p:nvPr/>
        </p:nvSpPr>
        <p:spPr>
          <a:xfrm>
            <a:off x="1028700" y="2007285"/>
            <a:ext cx="12407900" cy="5262979"/>
          </a:xfrm>
          <a:prstGeom prst="rect">
            <a:avLst/>
          </a:prstGeom>
          <a:noFill/>
        </p:spPr>
        <p:txBody>
          <a:bodyPr wrap="square">
            <a:spAutoFit/>
          </a:bodyPr>
          <a:lstStyle/>
          <a:p>
            <a:r>
              <a:rPr lang="en-US" sz="2400" b="1" dirty="0"/>
              <a:t>Phase 1 - No Build Server</a:t>
            </a:r>
          </a:p>
          <a:p>
            <a:endParaRPr lang="en-US" sz="2400" b="1" dirty="0"/>
          </a:p>
          <a:p>
            <a:r>
              <a:rPr lang="en-US" sz="2400" b="1" dirty="0"/>
              <a:t>Phase 2 - Nightly Builds</a:t>
            </a:r>
          </a:p>
          <a:p>
            <a:endParaRPr lang="en-US" sz="2400" b="1" dirty="0"/>
          </a:p>
          <a:p>
            <a:r>
              <a:rPr lang="en-US" sz="2400" b="1" dirty="0"/>
              <a:t>Phase 3 - Nightly Builds and Basic Automated Tests</a:t>
            </a:r>
          </a:p>
          <a:p>
            <a:endParaRPr lang="en-US" sz="2400" b="1" dirty="0"/>
          </a:p>
          <a:p>
            <a:r>
              <a:rPr lang="en-US" sz="2400" b="1" dirty="0"/>
              <a:t>Phase 4 - Enter the Metrics</a:t>
            </a:r>
          </a:p>
          <a:p>
            <a:endParaRPr lang="en-US" sz="2400" b="1" dirty="0"/>
          </a:p>
          <a:p>
            <a:r>
              <a:rPr lang="en-US" sz="2400" b="1" dirty="0"/>
              <a:t>Phase 5 - Getting More Serious About Testing</a:t>
            </a:r>
          </a:p>
          <a:p>
            <a:endParaRPr lang="en-US" sz="2400" b="1" dirty="0"/>
          </a:p>
          <a:p>
            <a:r>
              <a:rPr lang="en-US" sz="2400" b="1" dirty="0"/>
              <a:t>Phase 6 - Automated Acceptance Tests and More Automated Deployment</a:t>
            </a:r>
          </a:p>
          <a:p>
            <a:endParaRPr lang="en-US" sz="2400" b="1" dirty="0"/>
          </a:p>
          <a:p>
            <a:r>
              <a:rPr lang="en-US" sz="2400" b="1" dirty="0"/>
              <a:t>Phase 7 - Continuous Deployment</a:t>
            </a:r>
          </a:p>
          <a:p>
            <a:endParaRPr lang="en-US" sz="2400" b="1" dirty="0"/>
          </a:p>
        </p:txBody>
      </p:sp>
    </p:spTree>
    <p:extLst>
      <p:ext uri="{BB962C8B-B14F-4D97-AF65-F5344CB8AC3E}">
        <p14:creationId xmlns:p14="http://schemas.microsoft.com/office/powerpoint/2010/main" val="3430996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8B5F94-DDA6-FA85-BD7A-44A385AD670C}"/>
              </a:ext>
            </a:extLst>
          </p:cNvPr>
          <p:cNvSpPr txBox="1">
            <a:spLocks/>
          </p:cNvSpPr>
          <p:nvPr/>
        </p:nvSpPr>
        <p:spPr>
          <a:xfrm>
            <a:off x="300736" y="319959"/>
            <a:ext cx="11141964" cy="1889841"/>
          </a:xfrm>
          <a:prstGeom prst="rect">
            <a:avLst/>
          </a:prstGeom>
        </p:spPr>
        <p:txBody>
          <a:bodyPr vert="horz" lIns="91440" tIns="45720" rIns="91440" bIns="45720" rtlCol="0" anchor="t">
            <a:normAutofit/>
          </a:bodyPr>
          <a:lstStyle>
            <a:lvl1pPr marL="0" algn="l" defTabSz="457200" rtl="0" eaLnBrk="1" latinLnBrk="0" hangingPunct="1">
              <a:lnSpc>
                <a:spcPts val="4800"/>
              </a:lnSpc>
              <a:spcBef>
                <a:spcPct val="0"/>
              </a:spcBef>
              <a:buNone/>
              <a:defRPr lang="en-GB" sz="4800" b="1" i="0" kern="1200" spc="-150" dirty="0">
                <a:solidFill>
                  <a:srgbClr val="181B31"/>
                </a:solidFill>
                <a:latin typeface="Corbel" panose="020B0503020204020204" pitchFamily="34" charset="0"/>
                <a:ea typeface="Calibri" panose="020F0502020204030204" pitchFamily="34" charset="0"/>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chemeClr val="tx1">
                    <a:lumMod val="85000"/>
                    <a:lumOff val="15000"/>
                  </a:schemeClr>
                </a:solidFill>
                <a:latin typeface="+mj-lt"/>
                <a:ea typeface="+mj-ea"/>
                <a:cs typeface="+mj-cs"/>
              </a:rPr>
              <a:t>Continuous Delivery Maturity Matrix</a:t>
            </a:r>
          </a:p>
        </p:txBody>
      </p:sp>
      <p:pic>
        <p:nvPicPr>
          <p:cNvPr id="5122" name="Picture 2" descr="CD maturity mix">
            <a:extLst>
              <a:ext uri="{FF2B5EF4-FFF2-40B4-BE49-F238E27FC236}">
                <a16:creationId xmlns:a16="http://schemas.microsoft.com/office/drawing/2014/main" id="{448601B4-567A-AAA1-9347-F2F3F6E17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9985" y="1620838"/>
            <a:ext cx="11007755" cy="7917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708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8B5F94-DDA6-FA85-BD7A-44A385AD670C}"/>
              </a:ext>
            </a:extLst>
          </p:cNvPr>
          <p:cNvSpPr txBox="1">
            <a:spLocks/>
          </p:cNvSpPr>
          <p:nvPr/>
        </p:nvSpPr>
        <p:spPr>
          <a:xfrm>
            <a:off x="300736" y="319959"/>
            <a:ext cx="7395464" cy="1889841"/>
          </a:xfrm>
          <a:prstGeom prst="rect">
            <a:avLst/>
          </a:prstGeom>
        </p:spPr>
        <p:txBody>
          <a:bodyPr vert="horz" lIns="91440" tIns="45720" rIns="91440" bIns="45720" rtlCol="0" anchor="t">
            <a:normAutofit/>
          </a:bodyPr>
          <a:lstStyle>
            <a:lvl1pPr marL="0" algn="l" defTabSz="457200" rtl="0" eaLnBrk="1" latinLnBrk="0" hangingPunct="1">
              <a:lnSpc>
                <a:spcPts val="4800"/>
              </a:lnSpc>
              <a:spcBef>
                <a:spcPct val="0"/>
              </a:spcBef>
              <a:buNone/>
              <a:defRPr lang="en-GB" sz="4800" b="1" i="0" kern="1200" spc="-150" dirty="0">
                <a:solidFill>
                  <a:srgbClr val="181B31"/>
                </a:solidFill>
                <a:latin typeface="Corbel" panose="020B0503020204020204" pitchFamily="34" charset="0"/>
                <a:ea typeface="Calibri" panose="020F0502020204030204" pitchFamily="34" charset="0"/>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chemeClr val="tx1">
                    <a:lumMod val="85000"/>
                    <a:lumOff val="15000"/>
                  </a:schemeClr>
                </a:solidFill>
                <a:latin typeface="+mj-lt"/>
                <a:ea typeface="+mj-ea"/>
                <a:cs typeface="+mj-cs"/>
              </a:rPr>
              <a:t>Continuous Integration - Stages</a:t>
            </a:r>
          </a:p>
        </p:txBody>
      </p:sp>
      <p:graphicFrame>
        <p:nvGraphicFramePr>
          <p:cNvPr id="2" name="Diagram 1">
            <a:extLst>
              <a:ext uri="{FF2B5EF4-FFF2-40B4-BE49-F238E27FC236}">
                <a16:creationId xmlns:a16="http://schemas.microsoft.com/office/drawing/2014/main" id="{0AAC4FCB-C5E9-0EA3-C025-1CCB86DC3CED}"/>
              </a:ext>
            </a:extLst>
          </p:cNvPr>
          <p:cNvGraphicFramePr/>
          <p:nvPr>
            <p:extLst>
              <p:ext uri="{D42A27DB-BD31-4B8C-83A1-F6EECF244321}">
                <p14:modId xmlns:p14="http://schemas.microsoft.com/office/powerpoint/2010/main" val="2141246741"/>
              </p:ext>
            </p:extLst>
          </p:nvPr>
        </p:nvGraphicFramePr>
        <p:xfrm>
          <a:off x="3048000" y="1079500"/>
          <a:ext cx="13119100" cy="843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526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8B5F94-DDA6-FA85-BD7A-44A385AD670C}"/>
              </a:ext>
            </a:extLst>
          </p:cNvPr>
          <p:cNvSpPr txBox="1">
            <a:spLocks/>
          </p:cNvSpPr>
          <p:nvPr/>
        </p:nvSpPr>
        <p:spPr>
          <a:xfrm>
            <a:off x="300736" y="319959"/>
            <a:ext cx="7395464" cy="1889841"/>
          </a:xfrm>
          <a:prstGeom prst="rect">
            <a:avLst/>
          </a:prstGeom>
        </p:spPr>
        <p:txBody>
          <a:bodyPr vert="horz" lIns="91440" tIns="45720" rIns="91440" bIns="45720" rtlCol="0" anchor="t">
            <a:normAutofit/>
          </a:bodyPr>
          <a:lstStyle>
            <a:lvl1pPr marL="0" algn="l" defTabSz="457200" rtl="0" eaLnBrk="1" latinLnBrk="0" hangingPunct="1">
              <a:lnSpc>
                <a:spcPts val="4800"/>
              </a:lnSpc>
              <a:spcBef>
                <a:spcPct val="0"/>
              </a:spcBef>
              <a:buNone/>
              <a:defRPr lang="en-GB" sz="4800" b="1" i="0" kern="1200" spc="-150" dirty="0">
                <a:solidFill>
                  <a:srgbClr val="181B31"/>
                </a:solidFill>
                <a:latin typeface="Corbel" panose="020B0503020204020204" pitchFamily="34" charset="0"/>
                <a:ea typeface="Calibri" panose="020F0502020204030204" pitchFamily="34" charset="0"/>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chemeClr val="tx1">
                    <a:lumMod val="85000"/>
                    <a:lumOff val="15000"/>
                  </a:schemeClr>
                </a:solidFill>
                <a:latin typeface="+mj-lt"/>
                <a:ea typeface="+mj-ea"/>
                <a:cs typeface="+mj-cs"/>
              </a:rPr>
              <a:t>Continuous Integration - Stages</a:t>
            </a:r>
          </a:p>
        </p:txBody>
      </p:sp>
      <p:sp>
        <p:nvSpPr>
          <p:cNvPr id="6" name="TextBox 5">
            <a:extLst>
              <a:ext uri="{FF2B5EF4-FFF2-40B4-BE49-F238E27FC236}">
                <a16:creationId xmlns:a16="http://schemas.microsoft.com/office/drawing/2014/main" id="{B58A8704-7806-664C-B53A-9AF72EB3C099}"/>
              </a:ext>
            </a:extLst>
          </p:cNvPr>
          <p:cNvSpPr txBox="1"/>
          <p:nvPr/>
        </p:nvSpPr>
        <p:spPr>
          <a:xfrm>
            <a:off x="1028700" y="2007285"/>
            <a:ext cx="12407900" cy="3046988"/>
          </a:xfrm>
          <a:prstGeom prst="rect">
            <a:avLst/>
          </a:prstGeom>
          <a:noFill/>
        </p:spPr>
        <p:txBody>
          <a:bodyPr wrap="square">
            <a:spAutoFit/>
          </a:bodyPr>
          <a:lstStyle/>
          <a:p>
            <a:r>
              <a:rPr lang="en-US" sz="2400" b="1" dirty="0"/>
              <a:t>Trigger</a:t>
            </a:r>
          </a:p>
          <a:p>
            <a:endParaRPr lang="en-US" sz="2400" b="1" dirty="0"/>
          </a:p>
          <a:p>
            <a:pPr marL="342900" indent="-342900">
              <a:buFont typeface="Arial" panose="020B0604020202020204" pitchFamily="34" charset="0"/>
              <a:buChar char="•"/>
            </a:pPr>
            <a:r>
              <a:rPr lang="en-US" sz="2400" b="1" dirty="0"/>
              <a:t>Manual trigger</a:t>
            </a:r>
          </a:p>
          <a:p>
            <a:pPr marL="342900" indent="-342900">
              <a:buFont typeface="Arial" panose="020B0604020202020204" pitchFamily="34" charset="0"/>
              <a:buChar char="•"/>
            </a:pPr>
            <a:r>
              <a:rPr lang="en-US" sz="2400" b="1" dirty="0"/>
              <a:t>Automated trigger</a:t>
            </a:r>
          </a:p>
          <a:p>
            <a:pPr marL="800100" lvl="1" indent="-342900">
              <a:buFont typeface="Arial" panose="020B0604020202020204" pitchFamily="34" charset="0"/>
              <a:buChar char="•"/>
            </a:pPr>
            <a:r>
              <a:rPr lang="en-US" sz="2400" b="1" dirty="0"/>
              <a:t>Scheduled </a:t>
            </a:r>
          </a:p>
          <a:p>
            <a:pPr marL="800100" lvl="1" indent="-342900">
              <a:buFont typeface="Arial" panose="020B0604020202020204" pitchFamily="34" charset="0"/>
              <a:buChar char="•"/>
            </a:pPr>
            <a:r>
              <a:rPr lang="en-US" sz="2400" b="1" dirty="0"/>
              <a:t>Event based </a:t>
            </a:r>
          </a:p>
          <a:p>
            <a:pPr marL="1257300" lvl="2" indent="-342900">
              <a:buFont typeface="Arial" panose="020B0604020202020204" pitchFamily="34" charset="0"/>
              <a:buChar char="•"/>
            </a:pPr>
            <a:r>
              <a:rPr lang="en-US" sz="2400" b="1" dirty="0"/>
              <a:t>Poll </a:t>
            </a:r>
          </a:p>
          <a:p>
            <a:pPr marL="1257300" lvl="2" indent="-342900">
              <a:buFont typeface="Arial" panose="020B0604020202020204" pitchFamily="34" charset="0"/>
              <a:buChar char="•"/>
            </a:pPr>
            <a:r>
              <a:rPr lang="en-US" sz="2400" b="1" dirty="0"/>
              <a:t>using webhook</a:t>
            </a:r>
          </a:p>
        </p:txBody>
      </p:sp>
      <p:pic>
        <p:nvPicPr>
          <p:cNvPr id="9220" name="Picture 4" descr="Continuous integration with GitHub and Jenkins | Advanced Infrastructure  Penetration Testing">
            <a:extLst>
              <a:ext uri="{FF2B5EF4-FFF2-40B4-BE49-F238E27FC236}">
                <a16:creationId xmlns:a16="http://schemas.microsoft.com/office/drawing/2014/main" id="{CF473F90-99E5-1A49-CF6F-41E2B0FECB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1005" y="157633"/>
            <a:ext cx="5078669" cy="3373146"/>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git - I need help setting up a github webhook with a localhost jenkins -  Stack Overflow">
            <a:extLst>
              <a:ext uri="{FF2B5EF4-FFF2-40B4-BE49-F238E27FC236}">
                <a16:creationId xmlns:a16="http://schemas.microsoft.com/office/drawing/2014/main" id="{D353FDE4-271B-98C3-BDBB-56F41BD60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 y="6741599"/>
            <a:ext cx="314325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Move Work Forward | Post Webhooks for Bitbucket">
            <a:extLst>
              <a:ext uri="{FF2B5EF4-FFF2-40B4-BE49-F238E27FC236}">
                <a16:creationId xmlns:a16="http://schemas.microsoft.com/office/drawing/2014/main" id="{52D2A3DB-2553-3052-20CE-117EA52E4E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2650" y="3994685"/>
            <a:ext cx="8739188" cy="6017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27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8B5F94-DDA6-FA85-BD7A-44A385AD670C}"/>
              </a:ext>
            </a:extLst>
          </p:cNvPr>
          <p:cNvSpPr txBox="1">
            <a:spLocks/>
          </p:cNvSpPr>
          <p:nvPr/>
        </p:nvSpPr>
        <p:spPr>
          <a:xfrm>
            <a:off x="300736" y="319959"/>
            <a:ext cx="7395464" cy="1889841"/>
          </a:xfrm>
          <a:prstGeom prst="rect">
            <a:avLst/>
          </a:prstGeom>
        </p:spPr>
        <p:txBody>
          <a:bodyPr vert="horz" lIns="91440" tIns="45720" rIns="91440" bIns="45720" rtlCol="0" anchor="t">
            <a:normAutofit/>
          </a:bodyPr>
          <a:lstStyle>
            <a:lvl1pPr marL="0" algn="l" defTabSz="457200" rtl="0" eaLnBrk="1" latinLnBrk="0" hangingPunct="1">
              <a:lnSpc>
                <a:spcPts val="4800"/>
              </a:lnSpc>
              <a:spcBef>
                <a:spcPct val="0"/>
              </a:spcBef>
              <a:buNone/>
              <a:defRPr lang="en-GB" sz="4800" b="1" i="0" kern="1200" spc="-150" dirty="0">
                <a:solidFill>
                  <a:srgbClr val="181B31"/>
                </a:solidFill>
                <a:latin typeface="Corbel" panose="020B0503020204020204" pitchFamily="34" charset="0"/>
                <a:ea typeface="Calibri" panose="020F0502020204030204" pitchFamily="34" charset="0"/>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chemeClr val="tx1">
                    <a:lumMod val="85000"/>
                    <a:lumOff val="15000"/>
                  </a:schemeClr>
                </a:solidFill>
                <a:latin typeface="+mj-lt"/>
                <a:ea typeface="+mj-ea"/>
                <a:cs typeface="+mj-cs"/>
              </a:rPr>
              <a:t>Continuous Integration - Stages</a:t>
            </a:r>
          </a:p>
        </p:txBody>
      </p:sp>
      <p:sp>
        <p:nvSpPr>
          <p:cNvPr id="6" name="TextBox 5">
            <a:extLst>
              <a:ext uri="{FF2B5EF4-FFF2-40B4-BE49-F238E27FC236}">
                <a16:creationId xmlns:a16="http://schemas.microsoft.com/office/drawing/2014/main" id="{B58A8704-7806-664C-B53A-9AF72EB3C099}"/>
              </a:ext>
            </a:extLst>
          </p:cNvPr>
          <p:cNvSpPr txBox="1"/>
          <p:nvPr/>
        </p:nvSpPr>
        <p:spPr>
          <a:xfrm>
            <a:off x="850900" y="1977430"/>
            <a:ext cx="5905500" cy="1569660"/>
          </a:xfrm>
          <a:prstGeom prst="rect">
            <a:avLst/>
          </a:prstGeom>
          <a:noFill/>
        </p:spPr>
        <p:txBody>
          <a:bodyPr wrap="square">
            <a:spAutoFit/>
          </a:bodyPr>
          <a:lstStyle/>
          <a:p>
            <a:r>
              <a:rPr lang="en-US" sz="2400" b="1"/>
              <a:t>Code Checkout</a:t>
            </a:r>
          </a:p>
          <a:p>
            <a:endParaRPr lang="en-US" sz="2400" b="1"/>
          </a:p>
          <a:p>
            <a:pPr marL="342900" indent="-342900">
              <a:buFont typeface="Arial" panose="020B0604020202020204" pitchFamily="34" charset="0"/>
              <a:buChar char="•"/>
            </a:pPr>
            <a:r>
              <a:rPr lang="en-US" sz="2400" b="1"/>
              <a:t>Fresh checkout </a:t>
            </a:r>
          </a:p>
          <a:p>
            <a:pPr marL="342900" indent="-342900">
              <a:buFont typeface="Arial" panose="020B0604020202020204" pitchFamily="34" charset="0"/>
              <a:buChar char="•"/>
            </a:pPr>
            <a:r>
              <a:rPr lang="en-US" sz="2400" b="1"/>
              <a:t>Commit based checkout</a:t>
            </a:r>
            <a:endParaRPr lang="en-US" sz="2400" b="1" dirty="0"/>
          </a:p>
        </p:txBody>
      </p:sp>
      <p:sp>
        <p:nvSpPr>
          <p:cNvPr id="7" name="TextBox 6">
            <a:extLst>
              <a:ext uri="{FF2B5EF4-FFF2-40B4-BE49-F238E27FC236}">
                <a16:creationId xmlns:a16="http://schemas.microsoft.com/office/drawing/2014/main" id="{2DBA83B4-0D26-717E-7473-7617ACA57979}"/>
              </a:ext>
            </a:extLst>
          </p:cNvPr>
          <p:cNvSpPr txBox="1"/>
          <p:nvPr/>
        </p:nvSpPr>
        <p:spPr>
          <a:xfrm>
            <a:off x="9829800" y="1840468"/>
            <a:ext cx="4813300" cy="1200329"/>
          </a:xfrm>
          <a:prstGeom prst="rect">
            <a:avLst/>
          </a:prstGeom>
          <a:noFill/>
        </p:spPr>
        <p:txBody>
          <a:bodyPr wrap="square">
            <a:spAutoFit/>
          </a:bodyPr>
          <a:lstStyle/>
          <a:p>
            <a:r>
              <a:rPr lang="en-US" sz="2400" b="1" dirty="0"/>
              <a:t>Compile the code</a:t>
            </a:r>
          </a:p>
          <a:p>
            <a:endParaRPr lang="en-US" sz="2400" b="1" dirty="0"/>
          </a:p>
          <a:p>
            <a:pPr marL="342900" indent="-342900">
              <a:buFont typeface="Arial" panose="020B0604020202020204" pitchFamily="34" charset="0"/>
              <a:buChar char="•"/>
            </a:pPr>
            <a:r>
              <a:rPr lang="en-US" sz="2400" b="1" dirty="0"/>
              <a:t>Build script </a:t>
            </a:r>
          </a:p>
        </p:txBody>
      </p:sp>
      <p:sp>
        <p:nvSpPr>
          <p:cNvPr id="8" name="TextBox 7">
            <a:extLst>
              <a:ext uri="{FF2B5EF4-FFF2-40B4-BE49-F238E27FC236}">
                <a16:creationId xmlns:a16="http://schemas.microsoft.com/office/drawing/2014/main" id="{E6B2C318-67C3-0F54-735F-B98400F4597C}"/>
              </a:ext>
            </a:extLst>
          </p:cNvPr>
          <p:cNvSpPr txBox="1"/>
          <p:nvPr/>
        </p:nvSpPr>
        <p:spPr>
          <a:xfrm>
            <a:off x="850900" y="5143500"/>
            <a:ext cx="4813300" cy="1938992"/>
          </a:xfrm>
          <a:prstGeom prst="rect">
            <a:avLst/>
          </a:prstGeom>
          <a:noFill/>
        </p:spPr>
        <p:txBody>
          <a:bodyPr wrap="square">
            <a:spAutoFit/>
          </a:bodyPr>
          <a:lstStyle/>
          <a:p>
            <a:r>
              <a:rPr lang="en-US" sz="2400" b="1" dirty="0"/>
              <a:t>Unit testing</a:t>
            </a:r>
          </a:p>
          <a:p>
            <a:endParaRPr lang="en-US" sz="2400" b="1" dirty="0"/>
          </a:p>
          <a:p>
            <a:pPr marL="342900" indent="-342900">
              <a:buFont typeface="Arial" panose="020B0604020202020204" pitchFamily="34" charset="0"/>
              <a:buChar char="•"/>
            </a:pPr>
            <a:r>
              <a:rPr lang="en-US" sz="2400" b="1" dirty="0"/>
              <a:t>Usually build script itself will have trigger to execute unit testing </a:t>
            </a:r>
          </a:p>
        </p:txBody>
      </p:sp>
      <p:sp>
        <p:nvSpPr>
          <p:cNvPr id="9" name="TextBox 8">
            <a:extLst>
              <a:ext uri="{FF2B5EF4-FFF2-40B4-BE49-F238E27FC236}">
                <a16:creationId xmlns:a16="http://schemas.microsoft.com/office/drawing/2014/main" id="{DCBAACA8-AFF5-C3C6-8B95-DCAD59D89B8B}"/>
              </a:ext>
            </a:extLst>
          </p:cNvPr>
          <p:cNvSpPr txBox="1"/>
          <p:nvPr/>
        </p:nvSpPr>
        <p:spPr>
          <a:xfrm>
            <a:off x="9829800" y="5143500"/>
            <a:ext cx="6832600" cy="3046988"/>
          </a:xfrm>
          <a:prstGeom prst="rect">
            <a:avLst/>
          </a:prstGeom>
          <a:noFill/>
        </p:spPr>
        <p:txBody>
          <a:bodyPr wrap="square">
            <a:spAutoFit/>
          </a:bodyPr>
          <a:lstStyle/>
          <a:p>
            <a:r>
              <a:rPr lang="en-US" sz="2400" b="1" dirty="0"/>
              <a:t>Code scan</a:t>
            </a:r>
          </a:p>
          <a:p>
            <a:endParaRPr lang="en-US" sz="2400" b="1" dirty="0"/>
          </a:p>
          <a:p>
            <a:pPr marL="342900" indent="-342900">
              <a:buFont typeface="Arial" panose="020B0604020202020204" pitchFamily="34" charset="0"/>
              <a:buChar char="•"/>
            </a:pPr>
            <a:r>
              <a:rPr lang="en-US" sz="2400" b="1" dirty="0" err="1"/>
              <a:t>Sonarqube</a:t>
            </a:r>
            <a:r>
              <a:rPr lang="en-US" sz="2400" b="1" dirty="0"/>
              <a:t> is the widely used code scan tool </a:t>
            </a:r>
          </a:p>
          <a:p>
            <a:pPr marL="342900" indent="-342900">
              <a:buFont typeface="Arial" panose="020B0604020202020204" pitchFamily="34" charset="0"/>
              <a:buChar char="•"/>
            </a:pPr>
            <a:r>
              <a:rPr lang="en-US" sz="2400" b="1" dirty="0"/>
              <a:t>It scans for coding standards, coverage, basic security </a:t>
            </a:r>
          </a:p>
          <a:p>
            <a:pPr marL="342900" indent="-342900">
              <a:buFont typeface="Arial" panose="020B0604020202020204" pitchFamily="34" charset="0"/>
              <a:buChar char="•"/>
            </a:pPr>
            <a:r>
              <a:rPr lang="en-US" sz="2400" b="1" dirty="0"/>
              <a:t>We can set quality gate and based on the result either approve or reject the build. </a:t>
            </a:r>
          </a:p>
        </p:txBody>
      </p:sp>
    </p:spTree>
    <p:extLst>
      <p:ext uri="{BB962C8B-B14F-4D97-AF65-F5344CB8AC3E}">
        <p14:creationId xmlns:p14="http://schemas.microsoft.com/office/powerpoint/2010/main" val="927843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8B5F94-DDA6-FA85-BD7A-44A385AD670C}"/>
              </a:ext>
            </a:extLst>
          </p:cNvPr>
          <p:cNvSpPr txBox="1">
            <a:spLocks/>
          </p:cNvSpPr>
          <p:nvPr/>
        </p:nvSpPr>
        <p:spPr>
          <a:xfrm>
            <a:off x="300736" y="319959"/>
            <a:ext cx="7395464" cy="1889841"/>
          </a:xfrm>
          <a:prstGeom prst="rect">
            <a:avLst/>
          </a:prstGeom>
        </p:spPr>
        <p:txBody>
          <a:bodyPr vert="horz" lIns="91440" tIns="45720" rIns="91440" bIns="45720" rtlCol="0" anchor="t">
            <a:normAutofit/>
          </a:bodyPr>
          <a:lstStyle>
            <a:lvl1pPr marL="0" algn="l" defTabSz="457200" rtl="0" eaLnBrk="1" latinLnBrk="0" hangingPunct="1">
              <a:lnSpc>
                <a:spcPts val="4800"/>
              </a:lnSpc>
              <a:spcBef>
                <a:spcPct val="0"/>
              </a:spcBef>
              <a:buNone/>
              <a:defRPr lang="en-GB" sz="4800" b="1" i="0" kern="1200" spc="-150" dirty="0">
                <a:solidFill>
                  <a:srgbClr val="181B31"/>
                </a:solidFill>
                <a:latin typeface="Corbel" panose="020B0503020204020204" pitchFamily="34" charset="0"/>
                <a:ea typeface="Calibri" panose="020F0502020204030204" pitchFamily="34" charset="0"/>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chemeClr val="tx1">
                    <a:lumMod val="85000"/>
                    <a:lumOff val="15000"/>
                  </a:schemeClr>
                </a:solidFill>
                <a:latin typeface="+mj-lt"/>
                <a:ea typeface="+mj-ea"/>
                <a:cs typeface="+mj-cs"/>
              </a:rPr>
              <a:t>Continuous Integration - Stages</a:t>
            </a:r>
          </a:p>
        </p:txBody>
      </p:sp>
      <p:sp>
        <p:nvSpPr>
          <p:cNvPr id="6" name="TextBox 5">
            <a:extLst>
              <a:ext uri="{FF2B5EF4-FFF2-40B4-BE49-F238E27FC236}">
                <a16:creationId xmlns:a16="http://schemas.microsoft.com/office/drawing/2014/main" id="{B58A8704-7806-664C-B53A-9AF72EB3C099}"/>
              </a:ext>
            </a:extLst>
          </p:cNvPr>
          <p:cNvSpPr txBox="1"/>
          <p:nvPr/>
        </p:nvSpPr>
        <p:spPr>
          <a:xfrm>
            <a:off x="850900" y="1977430"/>
            <a:ext cx="5905500" cy="1569660"/>
          </a:xfrm>
          <a:prstGeom prst="rect">
            <a:avLst/>
          </a:prstGeom>
          <a:noFill/>
        </p:spPr>
        <p:txBody>
          <a:bodyPr wrap="square">
            <a:spAutoFit/>
          </a:bodyPr>
          <a:lstStyle/>
          <a:p>
            <a:r>
              <a:rPr lang="en-US" sz="2400" b="1" dirty="0"/>
              <a:t>Package</a:t>
            </a:r>
          </a:p>
          <a:p>
            <a:endParaRPr lang="en-US" sz="2400" b="1" dirty="0"/>
          </a:p>
          <a:p>
            <a:pPr marL="342900" indent="-342900">
              <a:buFont typeface="Arial" panose="020B0604020202020204" pitchFamily="34" charset="0"/>
              <a:buChar char="•"/>
            </a:pPr>
            <a:r>
              <a:rPr lang="en-US" sz="2400" b="1" dirty="0"/>
              <a:t>Build output / artifacts </a:t>
            </a:r>
          </a:p>
          <a:p>
            <a:pPr marL="342900" indent="-342900">
              <a:buFont typeface="Arial" panose="020B0604020202020204" pitchFamily="34" charset="0"/>
              <a:buChar char="•"/>
            </a:pPr>
            <a:r>
              <a:rPr lang="en-US" sz="2400" b="1" dirty="0"/>
              <a:t>Container image</a:t>
            </a:r>
          </a:p>
        </p:txBody>
      </p:sp>
      <p:sp>
        <p:nvSpPr>
          <p:cNvPr id="7" name="TextBox 6">
            <a:extLst>
              <a:ext uri="{FF2B5EF4-FFF2-40B4-BE49-F238E27FC236}">
                <a16:creationId xmlns:a16="http://schemas.microsoft.com/office/drawing/2014/main" id="{2DBA83B4-0D26-717E-7473-7617ACA57979}"/>
              </a:ext>
            </a:extLst>
          </p:cNvPr>
          <p:cNvSpPr txBox="1"/>
          <p:nvPr/>
        </p:nvSpPr>
        <p:spPr>
          <a:xfrm>
            <a:off x="9829800" y="1840468"/>
            <a:ext cx="6413500" cy="1569660"/>
          </a:xfrm>
          <a:prstGeom prst="rect">
            <a:avLst/>
          </a:prstGeom>
          <a:noFill/>
        </p:spPr>
        <p:txBody>
          <a:bodyPr wrap="square">
            <a:spAutoFit/>
          </a:bodyPr>
          <a:lstStyle/>
          <a:p>
            <a:r>
              <a:rPr lang="en-US" sz="2400" b="1" dirty="0"/>
              <a:t>Functional testing / acceptance testing </a:t>
            </a:r>
          </a:p>
          <a:p>
            <a:endParaRPr lang="en-US" sz="2400" b="1" dirty="0"/>
          </a:p>
          <a:p>
            <a:pPr marL="342900" indent="-342900">
              <a:buFont typeface="Arial" panose="020B0604020202020204" pitchFamily="34" charset="0"/>
              <a:buChar char="•"/>
            </a:pPr>
            <a:r>
              <a:rPr lang="en-US" sz="2400" b="1" dirty="0"/>
              <a:t>Reduces time spent on manual testing </a:t>
            </a:r>
          </a:p>
          <a:p>
            <a:pPr marL="342900" indent="-342900">
              <a:buFont typeface="Arial" panose="020B0604020202020204" pitchFamily="34" charset="0"/>
              <a:buChar char="•"/>
            </a:pPr>
            <a:r>
              <a:rPr lang="en-US" sz="2400" b="1" dirty="0"/>
              <a:t>Selenium, cucumber etc.. </a:t>
            </a:r>
          </a:p>
        </p:txBody>
      </p:sp>
      <p:sp>
        <p:nvSpPr>
          <p:cNvPr id="8" name="TextBox 7">
            <a:extLst>
              <a:ext uri="{FF2B5EF4-FFF2-40B4-BE49-F238E27FC236}">
                <a16:creationId xmlns:a16="http://schemas.microsoft.com/office/drawing/2014/main" id="{E6B2C318-67C3-0F54-735F-B98400F4597C}"/>
              </a:ext>
            </a:extLst>
          </p:cNvPr>
          <p:cNvSpPr txBox="1"/>
          <p:nvPr/>
        </p:nvSpPr>
        <p:spPr>
          <a:xfrm>
            <a:off x="850900" y="5143500"/>
            <a:ext cx="4813300" cy="1569660"/>
          </a:xfrm>
          <a:prstGeom prst="rect">
            <a:avLst/>
          </a:prstGeom>
          <a:noFill/>
        </p:spPr>
        <p:txBody>
          <a:bodyPr wrap="square">
            <a:spAutoFit/>
          </a:bodyPr>
          <a:lstStyle/>
          <a:p>
            <a:r>
              <a:rPr lang="en-US" sz="2400" b="1" dirty="0"/>
              <a:t>Approval</a:t>
            </a:r>
          </a:p>
          <a:p>
            <a:endParaRPr lang="en-US" sz="2400" b="1" dirty="0"/>
          </a:p>
          <a:p>
            <a:pPr marL="342900" indent="-342900">
              <a:buFont typeface="Arial" panose="020B0604020202020204" pitchFamily="34" charset="0"/>
              <a:buChar char="•"/>
            </a:pPr>
            <a:r>
              <a:rPr lang="en-US" sz="2400" b="1" dirty="0"/>
              <a:t>Approval stage for getting approval before deployment</a:t>
            </a:r>
          </a:p>
        </p:txBody>
      </p:sp>
      <p:sp>
        <p:nvSpPr>
          <p:cNvPr id="9" name="TextBox 8">
            <a:extLst>
              <a:ext uri="{FF2B5EF4-FFF2-40B4-BE49-F238E27FC236}">
                <a16:creationId xmlns:a16="http://schemas.microsoft.com/office/drawing/2014/main" id="{DCBAACA8-AFF5-C3C6-8B95-DCAD59D89B8B}"/>
              </a:ext>
            </a:extLst>
          </p:cNvPr>
          <p:cNvSpPr txBox="1"/>
          <p:nvPr/>
        </p:nvSpPr>
        <p:spPr>
          <a:xfrm>
            <a:off x="9829800" y="5143500"/>
            <a:ext cx="6832600" cy="3785652"/>
          </a:xfrm>
          <a:prstGeom prst="rect">
            <a:avLst/>
          </a:prstGeom>
          <a:noFill/>
        </p:spPr>
        <p:txBody>
          <a:bodyPr wrap="square">
            <a:spAutoFit/>
          </a:bodyPr>
          <a:lstStyle/>
          <a:p>
            <a:r>
              <a:rPr lang="en-US" sz="2400" b="1" dirty="0"/>
              <a:t>Notifications</a:t>
            </a:r>
          </a:p>
          <a:p>
            <a:endParaRPr lang="en-US" sz="2400" b="1" dirty="0"/>
          </a:p>
          <a:p>
            <a:pPr marL="342900" indent="-342900">
              <a:buFont typeface="Arial" panose="020B0604020202020204" pitchFamily="34" charset="0"/>
              <a:buChar char="•"/>
            </a:pPr>
            <a:r>
              <a:rPr lang="en-US" sz="2400" b="1" dirty="0"/>
              <a:t>We can have email triggers, chat notifications </a:t>
            </a:r>
            <a:r>
              <a:rPr lang="en-US" sz="2400" b="1" dirty="0" err="1"/>
              <a:t>etc</a:t>
            </a:r>
            <a:r>
              <a:rPr lang="en-US" sz="2400" b="1" dirty="0"/>
              <a:t>… after the each stage. </a:t>
            </a:r>
          </a:p>
          <a:p>
            <a:pPr marL="342900" indent="-342900">
              <a:buFont typeface="Arial" panose="020B0604020202020204" pitchFamily="34" charset="0"/>
              <a:buChar char="•"/>
            </a:pPr>
            <a:endParaRPr lang="en-US" sz="2400" b="1" dirty="0"/>
          </a:p>
          <a:p>
            <a:r>
              <a:rPr lang="en-US" sz="2400" b="1" dirty="0"/>
              <a:t>Deployment </a:t>
            </a:r>
          </a:p>
          <a:p>
            <a:endParaRPr lang="en-US" sz="2400" b="1" dirty="0"/>
          </a:p>
          <a:p>
            <a:pPr marL="342900" indent="-342900">
              <a:buFont typeface="Arial" panose="020B0604020202020204" pitchFamily="34" charset="0"/>
              <a:buChar char="•"/>
            </a:pPr>
            <a:r>
              <a:rPr lang="en-US" sz="2400" b="1" dirty="0"/>
              <a:t>Best practice is to have CI and CD in a separate pipelines. Build &amp; deploy pipeline. </a:t>
            </a:r>
          </a:p>
        </p:txBody>
      </p:sp>
    </p:spTree>
    <p:extLst>
      <p:ext uri="{BB962C8B-B14F-4D97-AF65-F5344CB8AC3E}">
        <p14:creationId xmlns:p14="http://schemas.microsoft.com/office/powerpoint/2010/main" val="2758413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8B5F94-DDA6-FA85-BD7A-44A385AD670C}"/>
              </a:ext>
            </a:extLst>
          </p:cNvPr>
          <p:cNvSpPr txBox="1">
            <a:spLocks/>
          </p:cNvSpPr>
          <p:nvPr/>
        </p:nvSpPr>
        <p:spPr>
          <a:xfrm>
            <a:off x="300736" y="319959"/>
            <a:ext cx="7395464" cy="1889841"/>
          </a:xfrm>
          <a:prstGeom prst="rect">
            <a:avLst/>
          </a:prstGeom>
        </p:spPr>
        <p:txBody>
          <a:bodyPr vert="horz" lIns="91440" tIns="45720" rIns="91440" bIns="45720" rtlCol="0" anchor="t">
            <a:normAutofit/>
          </a:bodyPr>
          <a:lstStyle>
            <a:lvl1pPr marL="0" algn="l" defTabSz="457200" rtl="0" eaLnBrk="1" latinLnBrk="0" hangingPunct="1">
              <a:lnSpc>
                <a:spcPts val="4800"/>
              </a:lnSpc>
              <a:spcBef>
                <a:spcPct val="0"/>
              </a:spcBef>
              <a:buNone/>
              <a:defRPr lang="en-GB" sz="4800" b="1" i="0" kern="1200" spc="-150" dirty="0">
                <a:solidFill>
                  <a:srgbClr val="181B31"/>
                </a:solidFill>
                <a:latin typeface="Corbel" panose="020B0503020204020204" pitchFamily="34" charset="0"/>
                <a:ea typeface="Calibri" panose="020F0502020204030204" pitchFamily="34" charset="0"/>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chemeClr val="tx1">
                    <a:lumMod val="85000"/>
                    <a:lumOff val="15000"/>
                  </a:schemeClr>
                </a:solidFill>
                <a:latin typeface="+mj-lt"/>
                <a:ea typeface="+mj-ea"/>
                <a:cs typeface="+mj-cs"/>
              </a:rPr>
              <a:t>Pipeline Vocabulary</a:t>
            </a:r>
          </a:p>
        </p:txBody>
      </p:sp>
      <p:sp>
        <p:nvSpPr>
          <p:cNvPr id="8" name="TextBox 7">
            <a:extLst>
              <a:ext uri="{FF2B5EF4-FFF2-40B4-BE49-F238E27FC236}">
                <a16:creationId xmlns:a16="http://schemas.microsoft.com/office/drawing/2014/main" id="{5DB988AD-B5A1-5C22-CE49-6018C2E0AC1E}"/>
              </a:ext>
            </a:extLst>
          </p:cNvPr>
          <p:cNvSpPr txBox="1"/>
          <p:nvPr/>
        </p:nvSpPr>
        <p:spPr>
          <a:xfrm>
            <a:off x="495300" y="1815397"/>
            <a:ext cx="16840200" cy="6463308"/>
          </a:xfrm>
          <a:prstGeom prst="rect">
            <a:avLst/>
          </a:prstGeom>
          <a:noFill/>
        </p:spPr>
        <p:txBody>
          <a:bodyPr wrap="square">
            <a:spAutoFit/>
          </a:bodyPr>
          <a:lstStyle/>
          <a:p>
            <a:r>
              <a:rPr lang="en-US" b="1" dirty="0"/>
              <a:t>Step - </a:t>
            </a:r>
            <a:r>
              <a:rPr lang="en-US" dirty="0"/>
              <a:t>a single task. Steps tell Jenkins what to do.</a:t>
            </a:r>
          </a:p>
          <a:p>
            <a:endParaRPr lang="en-US" dirty="0"/>
          </a:p>
          <a:p>
            <a:r>
              <a:rPr lang="en-US" b="1" dirty="0"/>
              <a:t>Node - </a:t>
            </a:r>
            <a:r>
              <a:rPr lang="en-US" dirty="0"/>
              <a:t>a “node” is a step that does two things, </a:t>
            </a:r>
          </a:p>
          <a:p>
            <a:endParaRPr lang="en-US" dirty="0"/>
          </a:p>
          <a:p>
            <a:pPr marL="285750" indent="-285750">
              <a:buFont typeface="Arial" panose="020B0604020202020204" pitchFamily="34" charset="0"/>
              <a:buChar char="•"/>
            </a:pPr>
            <a:r>
              <a:rPr lang="en-US" dirty="0"/>
              <a:t>Schedules the steps contained within it to run by adding them to the Jenkins build queue</a:t>
            </a:r>
          </a:p>
          <a:p>
            <a:pPr marL="285750" indent="-285750">
              <a:buFont typeface="Arial" panose="020B0604020202020204" pitchFamily="34" charset="0"/>
              <a:buChar char="•"/>
            </a:pPr>
            <a:r>
              <a:rPr lang="en-US" dirty="0"/>
              <a:t>Creates a workspace, meaning a file directory specific to a particular job, where resource-intensive processing can occur without negatively impacting your pipeline performance. Workspaces last for the duration of the tasks assigned to them.</a:t>
            </a:r>
          </a:p>
          <a:p>
            <a:endParaRPr lang="en-US" dirty="0"/>
          </a:p>
          <a:p>
            <a:r>
              <a:rPr lang="en-US" b="1" dirty="0"/>
              <a:t>Stage</a:t>
            </a:r>
          </a:p>
          <a:p>
            <a:endParaRPr lang="en-US" dirty="0"/>
          </a:p>
          <a:p>
            <a:r>
              <a:rPr lang="en-US" dirty="0"/>
              <a:t>A “stage” is a step that calls supported APIs. Pipeline syntax is comprised of stages. Each stage can have one or more build steps within it.</a:t>
            </a:r>
          </a:p>
          <a:p>
            <a:endParaRPr lang="en-US" dirty="0"/>
          </a:p>
          <a:p>
            <a:r>
              <a:rPr lang="en-US" dirty="0"/>
              <a:t>Familiarity with Jenkins terms such as “controller,” “agent”, and “executor” also helps with understanding how pipelines work. These terms are not specific to pipelines:</a:t>
            </a:r>
          </a:p>
          <a:p>
            <a:endParaRPr lang="en-US" dirty="0"/>
          </a:p>
          <a:p>
            <a:r>
              <a:rPr lang="en-US" dirty="0"/>
              <a:t>controller - A “controller” is the basic installation of Jenkins on a computer; it handles tasks for your build system. Pipeline scripts are parsed on controllers, and steps wrapped in node blocks are performed on available executors.</a:t>
            </a:r>
          </a:p>
          <a:p>
            <a:endParaRPr lang="en-US" dirty="0"/>
          </a:p>
          <a:p>
            <a:r>
              <a:rPr lang="en-US" dirty="0"/>
              <a:t>agent - An “agent” (formerly "slave") is a computer set up to offload particular projects from the controller. Your configuration determines the number and scope of operations that an agent can perform. Operations are performed by executors.</a:t>
            </a:r>
          </a:p>
          <a:p>
            <a:endParaRPr lang="en-US" dirty="0"/>
          </a:p>
          <a:p>
            <a:r>
              <a:rPr lang="en-US" dirty="0"/>
              <a:t>executor - An “executor” is a computational resource for compiling code. It can run on controller or agent machines, either by itself or in parallel with other executors. Jenkins assigns a </a:t>
            </a:r>
            <a:r>
              <a:rPr lang="en-US" dirty="0" err="1"/>
              <a:t>java.lang.Thread</a:t>
            </a:r>
            <a:r>
              <a:rPr lang="en-US" dirty="0"/>
              <a:t> to each executor.</a:t>
            </a:r>
          </a:p>
        </p:txBody>
      </p:sp>
    </p:spTree>
    <p:extLst>
      <p:ext uri="{BB962C8B-B14F-4D97-AF65-F5344CB8AC3E}">
        <p14:creationId xmlns:p14="http://schemas.microsoft.com/office/powerpoint/2010/main" val="1407791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8B5F94-DDA6-FA85-BD7A-44A385AD670C}"/>
              </a:ext>
            </a:extLst>
          </p:cNvPr>
          <p:cNvSpPr txBox="1">
            <a:spLocks/>
          </p:cNvSpPr>
          <p:nvPr/>
        </p:nvSpPr>
        <p:spPr>
          <a:xfrm>
            <a:off x="300736" y="319959"/>
            <a:ext cx="7395464" cy="1889841"/>
          </a:xfrm>
          <a:prstGeom prst="rect">
            <a:avLst/>
          </a:prstGeom>
        </p:spPr>
        <p:txBody>
          <a:bodyPr vert="horz" lIns="91440" tIns="45720" rIns="91440" bIns="45720" rtlCol="0" anchor="t">
            <a:normAutofit/>
          </a:bodyPr>
          <a:lstStyle>
            <a:lvl1pPr marL="0" algn="l" defTabSz="457200" rtl="0" eaLnBrk="1" latinLnBrk="0" hangingPunct="1">
              <a:lnSpc>
                <a:spcPts val="4800"/>
              </a:lnSpc>
              <a:spcBef>
                <a:spcPct val="0"/>
              </a:spcBef>
              <a:buNone/>
              <a:defRPr lang="en-GB" sz="4800" b="1" i="0" kern="1200" spc="-150" dirty="0">
                <a:solidFill>
                  <a:srgbClr val="181B31"/>
                </a:solidFill>
                <a:latin typeface="Corbel" panose="020B0503020204020204" pitchFamily="34" charset="0"/>
                <a:ea typeface="Calibri" panose="020F0502020204030204" pitchFamily="34" charset="0"/>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chemeClr val="tx1">
                    <a:lumMod val="85000"/>
                    <a:lumOff val="15000"/>
                  </a:schemeClr>
                </a:solidFill>
                <a:latin typeface="+mj-lt"/>
                <a:ea typeface="+mj-ea"/>
                <a:cs typeface="+mj-cs"/>
              </a:rPr>
              <a:t>Types of Jenkins jobs</a:t>
            </a:r>
          </a:p>
        </p:txBody>
      </p:sp>
      <p:sp>
        <p:nvSpPr>
          <p:cNvPr id="10" name="TextBox 9">
            <a:extLst>
              <a:ext uri="{FF2B5EF4-FFF2-40B4-BE49-F238E27FC236}">
                <a16:creationId xmlns:a16="http://schemas.microsoft.com/office/drawing/2014/main" id="{EEB0D544-98A0-1855-771A-19C54AF6BE57}"/>
              </a:ext>
            </a:extLst>
          </p:cNvPr>
          <p:cNvSpPr txBox="1"/>
          <p:nvPr/>
        </p:nvSpPr>
        <p:spPr>
          <a:xfrm>
            <a:off x="622300" y="2036286"/>
            <a:ext cx="9144000" cy="1631216"/>
          </a:xfrm>
          <a:prstGeom prst="rect">
            <a:avLst/>
          </a:prstGeom>
          <a:noFill/>
        </p:spPr>
        <p:txBody>
          <a:bodyPr wrap="square">
            <a:spAutoFit/>
          </a:bodyPr>
          <a:lstStyle/>
          <a:p>
            <a:r>
              <a:rPr lang="en-US" sz="2000" b="1"/>
              <a:t>Freestyle Job </a:t>
            </a:r>
          </a:p>
          <a:p>
            <a:endParaRPr lang="en-US" sz="2000" b="1"/>
          </a:p>
          <a:p>
            <a:r>
              <a:rPr lang="en-US" sz="2000" b="1"/>
              <a:t>Scripted Pipeline Job</a:t>
            </a:r>
          </a:p>
          <a:p>
            <a:endParaRPr lang="en-US" sz="2000" b="1"/>
          </a:p>
          <a:p>
            <a:r>
              <a:rPr lang="en-US" sz="2000" b="1"/>
              <a:t>Declarative Pipeline Job</a:t>
            </a:r>
            <a:endParaRPr lang="en-US" sz="2000" b="1" dirty="0"/>
          </a:p>
        </p:txBody>
      </p:sp>
      <p:sp>
        <p:nvSpPr>
          <p:cNvPr id="12" name="TextBox 11">
            <a:extLst>
              <a:ext uri="{FF2B5EF4-FFF2-40B4-BE49-F238E27FC236}">
                <a16:creationId xmlns:a16="http://schemas.microsoft.com/office/drawing/2014/main" id="{BEB1C816-1990-5562-8B03-1B5E8B632F67}"/>
              </a:ext>
            </a:extLst>
          </p:cNvPr>
          <p:cNvSpPr txBox="1"/>
          <p:nvPr/>
        </p:nvSpPr>
        <p:spPr>
          <a:xfrm>
            <a:off x="774700" y="4570968"/>
            <a:ext cx="9144000" cy="1200329"/>
          </a:xfrm>
          <a:prstGeom prst="rect">
            <a:avLst/>
          </a:prstGeom>
          <a:noFill/>
        </p:spPr>
        <p:txBody>
          <a:bodyPr wrap="square">
            <a:spAutoFit/>
          </a:bodyPr>
          <a:lstStyle/>
          <a:p>
            <a:r>
              <a:rPr lang="en-US" sz="1800" b="1" dirty="0"/>
              <a:t>Freestyle Job</a:t>
            </a:r>
          </a:p>
          <a:p>
            <a:endParaRPr lang="en-US" b="1" dirty="0"/>
          </a:p>
          <a:p>
            <a:pPr marL="285750" indent="-285750">
              <a:buFont typeface="Arial" panose="020B0604020202020204" pitchFamily="34" charset="0"/>
              <a:buChar char="•"/>
            </a:pPr>
            <a:r>
              <a:rPr lang="en-US" sz="1800" dirty="0"/>
              <a:t>GUI based </a:t>
            </a:r>
          </a:p>
          <a:p>
            <a:pPr marL="285750" indent="-285750">
              <a:buFont typeface="Arial" panose="020B0604020202020204" pitchFamily="34" charset="0"/>
              <a:buChar char="•"/>
            </a:pPr>
            <a:r>
              <a:rPr lang="en-US" dirty="0"/>
              <a:t>Might not be suitable for all the scenarios </a:t>
            </a:r>
            <a:endParaRPr lang="en-US" b="1" dirty="0"/>
          </a:p>
        </p:txBody>
      </p:sp>
      <p:sp>
        <p:nvSpPr>
          <p:cNvPr id="11" name="TextBox 10">
            <a:extLst>
              <a:ext uri="{FF2B5EF4-FFF2-40B4-BE49-F238E27FC236}">
                <a16:creationId xmlns:a16="http://schemas.microsoft.com/office/drawing/2014/main" id="{AAEF6FA1-A726-C928-3D82-8CF4402D6838}"/>
              </a:ext>
            </a:extLst>
          </p:cNvPr>
          <p:cNvSpPr txBox="1"/>
          <p:nvPr/>
        </p:nvSpPr>
        <p:spPr>
          <a:xfrm>
            <a:off x="774700" y="6028432"/>
            <a:ext cx="9144000" cy="646331"/>
          </a:xfrm>
          <a:prstGeom prst="rect">
            <a:avLst/>
          </a:prstGeom>
          <a:noFill/>
        </p:spPr>
        <p:txBody>
          <a:bodyPr wrap="square">
            <a:spAutoFit/>
          </a:bodyPr>
          <a:lstStyle/>
          <a:p>
            <a:r>
              <a:rPr lang="en-US" dirty="0"/>
              <a:t>A pipeline is a collection of steps or jobs which are interlinked with one another in a sequence.</a:t>
            </a:r>
          </a:p>
        </p:txBody>
      </p:sp>
      <p:sp>
        <p:nvSpPr>
          <p:cNvPr id="13" name="TextBox 12">
            <a:extLst>
              <a:ext uri="{FF2B5EF4-FFF2-40B4-BE49-F238E27FC236}">
                <a16:creationId xmlns:a16="http://schemas.microsoft.com/office/drawing/2014/main" id="{437E5CA9-E6ED-42AD-0B18-876DE8ED2525}"/>
              </a:ext>
            </a:extLst>
          </p:cNvPr>
          <p:cNvSpPr txBox="1"/>
          <p:nvPr/>
        </p:nvSpPr>
        <p:spPr>
          <a:xfrm>
            <a:off x="774700" y="6939220"/>
            <a:ext cx="9144000" cy="2308324"/>
          </a:xfrm>
          <a:prstGeom prst="rect">
            <a:avLst/>
          </a:prstGeom>
          <a:noFill/>
        </p:spPr>
        <p:txBody>
          <a:bodyPr wrap="square">
            <a:spAutoFit/>
          </a:bodyPr>
          <a:lstStyle/>
          <a:p>
            <a:r>
              <a:rPr lang="en-US" dirty="0"/>
              <a:t>Scripted vs. declarative pipelines are different only in their programmatic approach. One uses a declarative programming model, while the other uses an imperative programming model.</a:t>
            </a:r>
          </a:p>
          <a:p>
            <a:endParaRPr lang="en-US" dirty="0"/>
          </a:p>
          <a:p>
            <a:r>
              <a:rPr lang="en-US" dirty="0"/>
              <a:t>But they both run on the same Jenkins pipeline sub-system. There are no differences in the runtime performance, scalability and problem solvability perspective in the declarative vs. scripted pipeline debate. They only differ in the syntactic approach used to achieve an end goal.</a:t>
            </a:r>
          </a:p>
        </p:txBody>
      </p:sp>
      <p:pic>
        <p:nvPicPr>
          <p:cNvPr id="14" name="Picture 2" descr="declarative vs. scripted pipeline">
            <a:extLst>
              <a:ext uri="{FF2B5EF4-FFF2-40B4-BE49-F238E27FC236}">
                <a16:creationId xmlns:a16="http://schemas.microsoft.com/office/drawing/2014/main" id="{8A22E6D6-F946-9472-D4D8-B823EA96F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1899" y="1720969"/>
            <a:ext cx="6377293" cy="73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794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568EB53-7549-4806-0347-58F8AE591355}"/>
              </a:ext>
            </a:extLst>
          </p:cNvPr>
          <p:cNvSpPr txBox="1">
            <a:spLocks/>
          </p:cNvSpPr>
          <p:nvPr/>
        </p:nvSpPr>
        <p:spPr>
          <a:xfrm>
            <a:off x="300736" y="319959"/>
            <a:ext cx="7395464" cy="1889841"/>
          </a:xfrm>
          <a:prstGeom prst="rect">
            <a:avLst/>
          </a:prstGeom>
        </p:spPr>
        <p:txBody>
          <a:bodyPr vert="horz" lIns="91440" tIns="45720" rIns="91440" bIns="45720" rtlCol="0" anchor="t">
            <a:normAutofit/>
          </a:bodyPr>
          <a:lstStyle>
            <a:lvl1pPr marL="0" algn="l" defTabSz="457200" rtl="0" eaLnBrk="1" latinLnBrk="0" hangingPunct="1">
              <a:lnSpc>
                <a:spcPts val="4800"/>
              </a:lnSpc>
              <a:spcBef>
                <a:spcPct val="0"/>
              </a:spcBef>
              <a:buNone/>
              <a:defRPr lang="en-GB" sz="4800" b="1" i="0" kern="1200" spc="-150" dirty="0">
                <a:solidFill>
                  <a:srgbClr val="181B31"/>
                </a:solidFill>
                <a:latin typeface="Corbel" panose="020B0503020204020204" pitchFamily="34" charset="0"/>
                <a:ea typeface="Calibri" panose="020F0502020204030204" pitchFamily="34" charset="0"/>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chemeClr val="tx1">
                    <a:lumMod val="85000"/>
                    <a:lumOff val="15000"/>
                  </a:schemeClr>
                </a:solidFill>
                <a:latin typeface="+mj-lt"/>
                <a:ea typeface="+mj-ea"/>
                <a:cs typeface="+mj-cs"/>
              </a:rPr>
              <a:t>Scripted vs. Declarative Pipeline</a:t>
            </a:r>
          </a:p>
        </p:txBody>
      </p:sp>
      <p:graphicFrame>
        <p:nvGraphicFramePr>
          <p:cNvPr id="6" name="Table 6">
            <a:extLst>
              <a:ext uri="{FF2B5EF4-FFF2-40B4-BE49-F238E27FC236}">
                <a16:creationId xmlns:a16="http://schemas.microsoft.com/office/drawing/2014/main" id="{1D96D2A0-10DC-F2B7-80BB-4B9E59F6C942}"/>
              </a:ext>
            </a:extLst>
          </p:cNvPr>
          <p:cNvGraphicFramePr>
            <a:graphicFrameLocks noGrp="1"/>
          </p:cNvGraphicFramePr>
          <p:nvPr>
            <p:extLst>
              <p:ext uri="{D42A27DB-BD31-4B8C-83A1-F6EECF244321}">
                <p14:modId xmlns:p14="http://schemas.microsoft.com/office/powerpoint/2010/main" val="746850759"/>
              </p:ext>
            </p:extLst>
          </p:nvPr>
        </p:nvGraphicFramePr>
        <p:xfrm>
          <a:off x="211836" y="1504067"/>
          <a:ext cx="17491964" cy="6583680"/>
        </p:xfrm>
        <a:graphic>
          <a:graphicData uri="http://schemas.openxmlformats.org/drawingml/2006/table">
            <a:tbl>
              <a:tblPr firstRow="1" bandRow="1">
                <a:tableStyleId>{5C22544A-7EE6-4342-B048-85BDC9FD1C3A}</a:tableStyleId>
              </a:tblPr>
              <a:tblGrid>
                <a:gridCol w="3471627">
                  <a:extLst>
                    <a:ext uri="{9D8B030D-6E8A-4147-A177-3AD203B41FA5}">
                      <a16:colId xmlns:a16="http://schemas.microsoft.com/office/drawing/2014/main" val="443037103"/>
                    </a:ext>
                  </a:extLst>
                </a:gridCol>
                <a:gridCol w="6532203">
                  <a:extLst>
                    <a:ext uri="{9D8B030D-6E8A-4147-A177-3AD203B41FA5}">
                      <a16:colId xmlns:a16="http://schemas.microsoft.com/office/drawing/2014/main" val="542498722"/>
                    </a:ext>
                  </a:extLst>
                </a:gridCol>
                <a:gridCol w="7488134">
                  <a:extLst>
                    <a:ext uri="{9D8B030D-6E8A-4147-A177-3AD203B41FA5}">
                      <a16:colId xmlns:a16="http://schemas.microsoft.com/office/drawing/2014/main" val="2320541195"/>
                    </a:ext>
                  </a:extLst>
                </a:gridCol>
              </a:tblGrid>
              <a:tr h="211658">
                <a:tc>
                  <a:txBody>
                    <a:bodyPr/>
                    <a:lstStyle/>
                    <a:p>
                      <a:endParaRPr lang="en-US" sz="2000"/>
                    </a:p>
                  </a:txBody>
                  <a:tcPr/>
                </a:tc>
                <a:tc>
                  <a:txBody>
                    <a:bodyPr/>
                    <a:lstStyle/>
                    <a:p>
                      <a:r>
                        <a:rPr lang="en-US" sz="2000" dirty="0"/>
                        <a:t>Declarative </a:t>
                      </a:r>
                    </a:p>
                  </a:txBody>
                  <a:tcPr/>
                </a:tc>
                <a:tc>
                  <a:txBody>
                    <a:bodyPr/>
                    <a:lstStyle/>
                    <a:p>
                      <a:r>
                        <a:rPr lang="en-US" sz="2000" dirty="0"/>
                        <a:t>Scripted </a:t>
                      </a:r>
                    </a:p>
                  </a:txBody>
                  <a:tcPr/>
                </a:tc>
                <a:extLst>
                  <a:ext uri="{0D108BD9-81ED-4DB2-BD59-A6C34878D82A}">
                    <a16:rowId xmlns:a16="http://schemas.microsoft.com/office/drawing/2014/main" val="382489380"/>
                  </a:ext>
                </a:extLst>
              </a:tr>
              <a:tr h="307791">
                <a:tc>
                  <a:txBody>
                    <a:bodyPr/>
                    <a:lstStyle/>
                    <a:p>
                      <a:r>
                        <a:rPr lang="en-US" sz="2000" dirty="0"/>
                        <a:t>Introduction</a:t>
                      </a:r>
                    </a:p>
                  </a:txBody>
                  <a:tcPr/>
                </a:tc>
                <a:tc>
                  <a:txBody>
                    <a:bodyPr/>
                    <a:lstStyle/>
                    <a:p>
                      <a:r>
                        <a:rPr lang="en-US" sz="2000" dirty="0"/>
                        <a:t>more recent and advanced implementation of a pipeline as a code.</a:t>
                      </a:r>
                    </a:p>
                  </a:txBody>
                  <a:tcPr/>
                </a:tc>
                <a:tc>
                  <a:txBody>
                    <a:bodyPr/>
                    <a:lstStyle/>
                    <a:p>
                      <a:r>
                        <a:rPr lang="en-US" sz="2000" dirty="0"/>
                        <a:t>the first and traditional implementation of the pipeline as a code in Jenkins</a:t>
                      </a:r>
                    </a:p>
                  </a:txBody>
                  <a:tcPr/>
                </a:tc>
                <a:extLst>
                  <a:ext uri="{0D108BD9-81ED-4DB2-BD59-A6C34878D82A}">
                    <a16:rowId xmlns:a16="http://schemas.microsoft.com/office/drawing/2014/main" val="1912544519"/>
                  </a:ext>
                </a:extLst>
              </a:tr>
              <a:tr h="307791">
                <a:tc>
                  <a:txBody>
                    <a:bodyPr/>
                    <a:lstStyle/>
                    <a:p>
                      <a:r>
                        <a:rPr lang="en-US" sz="2000" dirty="0"/>
                        <a:t>Flexibility &amp; Simplicity</a:t>
                      </a:r>
                    </a:p>
                  </a:txBody>
                  <a:tcPr/>
                </a:tc>
                <a:tc>
                  <a:txBody>
                    <a:bodyPr/>
                    <a:lstStyle/>
                    <a:p>
                      <a:r>
                        <a:rPr lang="en-US" sz="2000" dirty="0"/>
                        <a:t>a simpler, more opinionated &amp; well-defined syntax for authoring Jenkins Pipeline.</a:t>
                      </a:r>
                    </a:p>
                  </a:txBody>
                  <a:tcPr/>
                </a:tc>
                <a:tc>
                  <a:txBody>
                    <a:bodyPr/>
                    <a:lstStyle/>
                    <a:p>
                      <a:r>
                        <a:rPr lang="en-US" sz="2000" b="0" i="0" kern="1200" dirty="0">
                          <a:solidFill>
                            <a:schemeClr val="dk1"/>
                          </a:solidFill>
                          <a:effectLst/>
                          <a:latin typeface="+mn-lt"/>
                          <a:ea typeface="+mn-ea"/>
                          <a:cs typeface="+mn-cs"/>
                        </a:rPr>
                        <a:t>a tremendous amount of flexibility and extensibility to Jenkins users</a:t>
                      </a:r>
                      <a:endParaRPr lang="en-US" sz="2000" dirty="0"/>
                    </a:p>
                  </a:txBody>
                  <a:tcPr/>
                </a:tc>
                <a:extLst>
                  <a:ext uri="{0D108BD9-81ED-4DB2-BD59-A6C34878D82A}">
                    <a16:rowId xmlns:a16="http://schemas.microsoft.com/office/drawing/2014/main" val="2245237652"/>
                  </a:ext>
                </a:extLst>
              </a:tr>
              <a:tr h="214521">
                <a:tc>
                  <a:txBody>
                    <a:bodyPr/>
                    <a:lstStyle/>
                    <a:p>
                      <a:r>
                        <a:rPr lang="en-US" sz="2000" dirty="0"/>
                        <a:t>Programming Model</a:t>
                      </a:r>
                    </a:p>
                  </a:txBody>
                  <a:tcPr/>
                </a:tc>
                <a:tc>
                  <a:txBody>
                    <a:bodyPr/>
                    <a:lstStyle/>
                    <a:p>
                      <a:r>
                        <a:rPr lang="en-US" sz="2000" dirty="0"/>
                        <a:t>Declarative Programming Model</a:t>
                      </a:r>
                    </a:p>
                  </a:txBody>
                  <a:tcPr/>
                </a:tc>
                <a:tc>
                  <a:txBody>
                    <a:bodyPr/>
                    <a:lstStyle/>
                    <a:p>
                      <a:r>
                        <a:rPr lang="en-US" sz="2000" dirty="0"/>
                        <a:t>Imperative Programming Model</a:t>
                      </a:r>
                    </a:p>
                  </a:txBody>
                  <a:tcPr/>
                </a:tc>
                <a:extLst>
                  <a:ext uri="{0D108BD9-81ED-4DB2-BD59-A6C34878D82A}">
                    <a16:rowId xmlns:a16="http://schemas.microsoft.com/office/drawing/2014/main" val="739222936"/>
                  </a:ext>
                </a:extLst>
              </a:tr>
              <a:tr h="494331">
                <a:tc>
                  <a:txBody>
                    <a:bodyPr/>
                    <a:lstStyle/>
                    <a:p>
                      <a:r>
                        <a:rPr lang="en-US" sz="2000" dirty="0"/>
                        <a:t>Limitations</a:t>
                      </a:r>
                    </a:p>
                  </a:txBody>
                  <a:tcPr/>
                </a:tc>
                <a:tc>
                  <a:txBody>
                    <a:bodyPr/>
                    <a:lstStyle/>
                    <a:p>
                      <a:r>
                        <a:rPr lang="en-US" sz="2000" dirty="0"/>
                        <a:t>limits what is available to the user with a more strict and pre-defined structure, making it an ideal choice for simpler CI/CD pipelines.</a:t>
                      </a:r>
                    </a:p>
                  </a:txBody>
                  <a:tcPr/>
                </a:tc>
                <a:tc>
                  <a:txBody>
                    <a:bodyPr/>
                    <a:lstStyle/>
                    <a:p>
                      <a:r>
                        <a:rPr lang="en-US" sz="2000" dirty="0"/>
                        <a:t>very few limits, such as structure and syntax are the only limits defined by Groovy itself. It is an ideal choice for those users who have more complex requirements.</a:t>
                      </a:r>
                    </a:p>
                  </a:txBody>
                  <a:tcPr/>
                </a:tc>
                <a:extLst>
                  <a:ext uri="{0D108BD9-81ED-4DB2-BD59-A6C34878D82A}">
                    <a16:rowId xmlns:a16="http://schemas.microsoft.com/office/drawing/2014/main" val="415499721"/>
                  </a:ext>
                </a:extLst>
              </a:tr>
              <a:tr h="214521">
                <a:tc>
                  <a:txBody>
                    <a:bodyPr/>
                    <a:lstStyle/>
                    <a:p>
                      <a:r>
                        <a:rPr lang="en-US" sz="2000" dirty="0"/>
                        <a:t>Integration</a:t>
                      </a:r>
                    </a:p>
                  </a:txBody>
                  <a:tcPr/>
                </a:tc>
                <a:tc>
                  <a:txBody>
                    <a:bodyPr/>
                    <a:lstStyle/>
                    <a:p>
                      <a:r>
                        <a:rPr lang="en-US" sz="2000" dirty="0"/>
                        <a:t>integrated with Blue Ocean</a:t>
                      </a:r>
                    </a:p>
                  </a:txBody>
                  <a:tcPr/>
                </a:tc>
                <a:tc>
                  <a:txBody>
                    <a:bodyPr/>
                    <a:lstStyle/>
                    <a:p>
                      <a:r>
                        <a:rPr lang="en-US" sz="2000" dirty="0"/>
                        <a:t>does not support Blue Ocean integration</a:t>
                      </a:r>
                    </a:p>
                  </a:txBody>
                  <a:tcPr/>
                </a:tc>
                <a:extLst>
                  <a:ext uri="{0D108BD9-81ED-4DB2-BD59-A6C34878D82A}">
                    <a16:rowId xmlns:a16="http://schemas.microsoft.com/office/drawing/2014/main" val="1347558832"/>
                  </a:ext>
                </a:extLst>
              </a:tr>
              <a:tr h="307791">
                <a:tc>
                  <a:txBody>
                    <a:bodyPr/>
                    <a:lstStyle/>
                    <a:p>
                      <a:r>
                        <a:rPr lang="en-US" sz="2000" dirty="0"/>
                        <a:t>Functional</a:t>
                      </a:r>
                    </a:p>
                  </a:txBody>
                  <a:tcPr/>
                </a:tc>
                <a:tc>
                  <a:txBody>
                    <a:bodyPr/>
                    <a:lstStyle/>
                    <a:p>
                      <a:r>
                        <a:rPr lang="en-US" sz="2000" dirty="0"/>
                        <a:t>Supports code validation. Code validation gets done before executing any stage</a:t>
                      </a:r>
                    </a:p>
                  </a:txBody>
                  <a:tcPr/>
                </a:tc>
                <a:tc>
                  <a:txBody>
                    <a:bodyPr/>
                    <a:lstStyle/>
                    <a:p>
                      <a:r>
                        <a:rPr lang="en-US" sz="2000" dirty="0"/>
                        <a:t>doesn’t support any kind of code validation</a:t>
                      </a:r>
                    </a:p>
                  </a:txBody>
                  <a:tcPr/>
                </a:tc>
                <a:extLst>
                  <a:ext uri="{0D108BD9-81ED-4DB2-BD59-A6C34878D82A}">
                    <a16:rowId xmlns:a16="http://schemas.microsoft.com/office/drawing/2014/main" val="323004574"/>
                  </a:ext>
                </a:extLst>
              </a:tr>
              <a:tr h="214521">
                <a:tc>
                  <a:txBody>
                    <a:bodyPr/>
                    <a:lstStyle/>
                    <a:p>
                      <a:r>
                        <a:rPr lang="en-US" sz="2000" dirty="0"/>
                        <a:t>Restart from Stage</a:t>
                      </a:r>
                    </a:p>
                  </a:txBody>
                  <a:tcPr/>
                </a:tc>
                <a:tc>
                  <a:txBody>
                    <a:bodyPr/>
                    <a:lstStyle/>
                    <a:p>
                      <a:r>
                        <a:rPr lang="en-US" sz="2000" dirty="0"/>
                        <a:t>support to restart from the failed stage</a:t>
                      </a:r>
                    </a:p>
                  </a:txBody>
                  <a:tcPr/>
                </a:tc>
                <a:tc>
                  <a:txBody>
                    <a:bodyPr/>
                    <a:lstStyle/>
                    <a:p>
                      <a:r>
                        <a:rPr lang="en-US" sz="2000" dirty="0"/>
                        <a:t>does not support the “Restart from Stage” option</a:t>
                      </a:r>
                    </a:p>
                  </a:txBody>
                  <a:tcPr/>
                </a:tc>
                <a:extLst>
                  <a:ext uri="{0D108BD9-81ED-4DB2-BD59-A6C34878D82A}">
                    <a16:rowId xmlns:a16="http://schemas.microsoft.com/office/drawing/2014/main" val="2792138931"/>
                  </a:ext>
                </a:extLst>
              </a:tr>
              <a:tr h="211658">
                <a:tc>
                  <a:txBody>
                    <a:bodyPr/>
                    <a:lstStyle/>
                    <a:p>
                      <a:r>
                        <a:rPr lang="en-US" sz="2000" dirty="0"/>
                        <a:t>Options</a:t>
                      </a:r>
                    </a:p>
                  </a:txBody>
                  <a:tcPr/>
                </a:tc>
                <a:tc>
                  <a:txBody>
                    <a:bodyPr/>
                    <a:lstStyle/>
                    <a:p>
                      <a:r>
                        <a:rPr lang="en-US" sz="2000" dirty="0"/>
                        <a:t>supports Options block</a:t>
                      </a:r>
                    </a:p>
                  </a:txBody>
                  <a:tcPr/>
                </a:tc>
                <a:tc>
                  <a:txBody>
                    <a:bodyPr/>
                    <a:lstStyle/>
                    <a:p>
                      <a:r>
                        <a:rPr lang="en-US" sz="2000" dirty="0"/>
                        <a:t>does not support the Options block</a:t>
                      </a:r>
                    </a:p>
                  </a:txBody>
                  <a:tcPr/>
                </a:tc>
                <a:extLst>
                  <a:ext uri="{0D108BD9-81ED-4DB2-BD59-A6C34878D82A}">
                    <a16:rowId xmlns:a16="http://schemas.microsoft.com/office/drawing/2014/main" val="2523056893"/>
                  </a:ext>
                </a:extLst>
              </a:tr>
              <a:tr h="211658">
                <a:tc>
                  <a:txBody>
                    <a:bodyPr/>
                    <a:lstStyle/>
                    <a:p>
                      <a:r>
                        <a:rPr lang="en-US" sz="2000" dirty="0"/>
                        <a:t>Skip Stage</a:t>
                      </a:r>
                    </a:p>
                  </a:txBody>
                  <a:tcPr/>
                </a:tc>
                <a:tc>
                  <a:txBody>
                    <a:bodyPr/>
                    <a:lstStyle/>
                    <a:p>
                      <a:r>
                        <a:rPr lang="en-US" sz="2000" dirty="0"/>
                        <a:t>stages can be skipped using the “When” block</a:t>
                      </a:r>
                    </a:p>
                  </a:txBody>
                  <a:tcPr/>
                </a:tc>
                <a:tc>
                  <a:txBody>
                    <a:bodyPr/>
                    <a:lstStyle/>
                    <a:p>
                      <a:r>
                        <a:rPr lang="en-US" sz="2000" dirty="0"/>
                        <a:t>stages can not be skipped totally</a:t>
                      </a:r>
                    </a:p>
                  </a:txBody>
                  <a:tcPr/>
                </a:tc>
                <a:extLst>
                  <a:ext uri="{0D108BD9-81ED-4DB2-BD59-A6C34878D82A}">
                    <a16:rowId xmlns:a16="http://schemas.microsoft.com/office/drawing/2014/main" val="362330282"/>
                  </a:ext>
                </a:extLst>
              </a:tr>
              <a:tr h="211658">
                <a:tc>
                  <a:txBody>
                    <a:bodyPr/>
                    <a:lstStyle/>
                    <a:p>
                      <a:r>
                        <a:rPr lang="en-US" sz="2000" dirty="0"/>
                        <a:t>Environment block</a:t>
                      </a:r>
                    </a:p>
                  </a:txBody>
                  <a:tcPr/>
                </a:tc>
                <a:tc>
                  <a:txBody>
                    <a:bodyPr/>
                    <a:lstStyle/>
                    <a:p>
                      <a:r>
                        <a:rPr lang="en-US" sz="2000" dirty="0"/>
                        <a:t>supports the Environment block</a:t>
                      </a:r>
                    </a:p>
                  </a:txBody>
                  <a:tcPr/>
                </a:tc>
                <a:tc>
                  <a:txBody>
                    <a:bodyPr/>
                    <a:lstStyle/>
                    <a:p>
                      <a:r>
                        <a:rPr lang="en-US" sz="2000" dirty="0"/>
                        <a:t>does not support Environment block</a:t>
                      </a:r>
                    </a:p>
                  </a:txBody>
                  <a:tcPr/>
                </a:tc>
                <a:extLst>
                  <a:ext uri="{0D108BD9-81ED-4DB2-BD59-A6C34878D82A}">
                    <a16:rowId xmlns:a16="http://schemas.microsoft.com/office/drawing/2014/main" val="408454923"/>
                  </a:ext>
                </a:extLst>
              </a:tr>
              <a:tr h="287032">
                <a:tc>
                  <a:txBody>
                    <a:bodyPr/>
                    <a:lstStyle/>
                    <a:p>
                      <a:r>
                        <a:rPr lang="en-US" sz="2000" dirty="0"/>
                        <a:t>Cross functional support</a:t>
                      </a:r>
                    </a:p>
                  </a:txBody>
                  <a:tcPr/>
                </a:tc>
                <a:tc>
                  <a:txBody>
                    <a:bodyPr/>
                    <a:lstStyle/>
                    <a:p>
                      <a:r>
                        <a:rPr lang="en-US" sz="2000" dirty="0"/>
                        <a:t>integrate the scripted pipeline block in a declarative pipeline inside the “script” step</a:t>
                      </a:r>
                    </a:p>
                  </a:txBody>
                  <a:tcPr/>
                </a:tc>
                <a:tc>
                  <a:txBody>
                    <a:bodyPr/>
                    <a:lstStyle/>
                    <a:p>
                      <a:r>
                        <a:rPr lang="en-US" sz="2000" dirty="0"/>
                        <a:t>Declarative pipeline-specific blocks cannot be used in a scripted pipeline.</a:t>
                      </a:r>
                    </a:p>
                  </a:txBody>
                  <a:tcPr/>
                </a:tc>
                <a:extLst>
                  <a:ext uri="{0D108BD9-81ED-4DB2-BD59-A6C34878D82A}">
                    <a16:rowId xmlns:a16="http://schemas.microsoft.com/office/drawing/2014/main" val="3988249823"/>
                  </a:ext>
                </a:extLst>
              </a:tr>
            </a:tbl>
          </a:graphicData>
        </a:graphic>
      </p:graphicFrame>
    </p:spTree>
    <p:extLst>
      <p:ext uri="{BB962C8B-B14F-4D97-AF65-F5344CB8AC3E}">
        <p14:creationId xmlns:p14="http://schemas.microsoft.com/office/powerpoint/2010/main" val="2629016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8B5F94-DDA6-FA85-BD7A-44A385AD670C}"/>
              </a:ext>
            </a:extLst>
          </p:cNvPr>
          <p:cNvSpPr txBox="1">
            <a:spLocks/>
          </p:cNvSpPr>
          <p:nvPr/>
        </p:nvSpPr>
        <p:spPr>
          <a:xfrm>
            <a:off x="300736" y="319959"/>
            <a:ext cx="7395464" cy="1889841"/>
          </a:xfrm>
          <a:prstGeom prst="rect">
            <a:avLst/>
          </a:prstGeom>
        </p:spPr>
        <p:txBody>
          <a:bodyPr vert="horz" lIns="91440" tIns="45720" rIns="91440" bIns="45720" rtlCol="0" anchor="t">
            <a:normAutofit/>
          </a:bodyPr>
          <a:lstStyle>
            <a:lvl1pPr marL="0" algn="l" defTabSz="457200" rtl="0" eaLnBrk="1" latinLnBrk="0" hangingPunct="1">
              <a:lnSpc>
                <a:spcPts val="4800"/>
              </a:lnSpc>
              <a:spcBef>
                <a:spcPct val="0"/>
              </a:spcBef>
              <a:buNone/>
              <a:defRPr lang="en-GB" sz="4800" b="1" i="0" kern="1200" spc="-150" dirty="0">
                <a:solidFill>
                  <a:srgbClr val="181B31"/>
                </a:solidFill>
                <a:latin typeface="Corbel" panose="020B0503020204020204" pitchFamily="34" charset="0"/>
                <a:ea typeface="Calibri" panose="020F0502020204030204" pitchFamily="34" charset="0"/>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chemeClr val="tx1">
                    <a:lumMod val="85000"/>
                    <a:lumOff val="15000"/>
                  </a:schemeClr>
                </a:solidFill>
                <a:latin typeface="+mj-lt"/>
                <a:ea typeface="+mj-ea"/>
                <a:cs typeface="+mj-cs"/>
              </a:rPr>
              <a:t>Pipeline</a:t>
            </a:r>
          </a:p>
        </p:txBody>
      </p:sp>
      <p:pic>
        <p:nvPicPr>
          <p:cNvPr id="12290" name="Picture 2" descr="jenkins workflow">
            <a:extLst>
              <a:ext uri="{FF2B5EF4-FFF2-40B4-BE49-F238E27FC236}">
                <a16:creationId xmlns:a16="http://schemas.microsoft.com/office/drawing/2014/main" id="{3EBF6CDB-250F-EB3C-E080-EE5C7D3535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999" y="1878013"/>
            <a:ext cx="14456533" cy="6415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08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EA1B-6546-CBD9-5946-916275B93049}"/>
              </a:ext>
            </a:extLst>
          </p:cNvPr>
          <p:cNvSpPr>
            <a:spLocks noGrp="1"/>
          </p:cNvSpPr>
          <p:nvPr>
            <p:ph type="title"/>
          </p:nvPr>
        </p:nvSpPr>
        <p:spPr>
          <a:xfrm>
            <a:off x="300736" y="319959"/>
            <a:ext cx="11649964" cy="1889841"/>
          </a:xfrm>
        </p:spPr>
        <p:txBody>
          <a:bodyPr vert="horz" lIns="91440" tIns="45720" rIns="91440" bIns="45720" rtlCol="0" anchor="t">
            <a:normAutofit/>
          </a:bodyPr>
          <a:lstStyle/>
          <a:p>
            <a:r>
              <a:rPr lang="en-US" sz="3600" dirty="0">
                <a:solidFill>
                  <a:schemeClr val="tx1">
                    <a:lumMod val="85000"/>
                    <a:lumOff val="15000"/>
                  </a:schemeClr>
                </a:solidFill>
                <a:latin typeface="+mj-lt"/>
                <a:ea typeface="+mj-ea"/>
                <a:cs typeface="+mj-cs"/>
              </a:rPr>
              <a:t>What is Continuous Integration?</a:t>
            </a:r>
          </a:p>
        </p:txBody>
      </p:sp>
      <p:sp>
        <p:nvSpPr>
          <p:cNvPr id="8" name="TextBox 7">
            <a:extLst>
              <a:ext uri="{FF2B5EF4-FFF2-40B4-BE49-F238E27FC236}">
                <a16:creationId xmlns:a16="http://schemas.microsoft.com/office/drawing/2014/main" id="{F1764E0C-10F0-31AF-4E3E-441EA38D3CEF}"/>
              </a:ext>
            </a:extLst>
          </p:cNvPr>
          <p:cNvSpPr txBox="1"/>
          <p:nvPr/>
        </p:nvSpPr>
        <p:spPr>
          <a:xfrm>
            <a:off x="457200" y="1940688"/>
            <a:ext cx="7759700" cy="6986528"/>
          </a:xfrm>
          <a:prstGeom prst="rect">
            <a:avLst/>
          </a:prstGeom>
          <a:noFill/>
        </p:spPr>
        <p:txBody>
          <a:bodyPr wrap="square">
            <a:spAutoFit/>
          </a:bodyPr>
          <a:lstStyle/>
          <a:p>
            <a:pPr algn="just"/>
            <a:r>
              <a:rPr lang="en-US" sz="2800" dirty="0"/>
              <a:t>Continuous integration is a DevOps software development practice where developers regularly merge their code changes into a central repository, after which automated builds and tests are run. </a:t>
            </a:r>
          </a:p>
          <a:p>
            <a:pPr algn="just"/>
            <a:endParaRPr lang="en-US" sz="2800" dirty="0"/>
          </a:p>
          <a:p>
            <a:pPr algn="just"/>
            <a:r>
              <a:rPr lang="en-US" sz="2800" dirty="0"/>
              <a:t>Continuous integration (CI) is the practice of automating the integration of code changes from multiple contributors into a single software project. It’s a primary DevOps best practice, allowing developers to frequently merge code changes into a central repository where builds and tests then run. Automated tools are used to assert the new code’s correctness before integration. </a:t>
            </a:r>
          </a:p>
        </p:txBody>
      </p:sp>
      <p:pic>
        <p:nvPicPr>
          <p:cNvPr id="3" name="Picture 2" descr="continuous integration workflow diagram">
            <a:extLst>
              <a:ext uri="{FF2B5EF4-FFF2-40B4-BE49-F238E27FC236}">
                <a16:creationId xmlns:a16="http://schemas.microsoft.com/office/drawing/2014/main" id="{E68311A0-EC59-DC6A-74B1-5FAD9B3645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1855127"/>
            <a:ext cx="9753600" cy="613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950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8B5F94-DDA6-FA85-BD7A-44A385AD670C}"/>
              </a:ext>
            </a:extLst>
          </p:cNvPr>
          <p:cNvSpPr txBox="1">
            <a:spLocks/>
          </p:cNvSpPr>
          <p:nvPr/>
        </p:nvSpPr>
        <p:spPr>
          <a:xfrm>
            <a:off x="300736" y="319959"/>
            <a:ext cx="5475418" cy="1889841"/>
          </a:xfrm>
          <a:prstGeom prst="rect">
            <a:avLst/>
          </a:prstGeom>
        </p:spPr>
        <p:txBody>
          <a:bodyPr vert="horz" lIns="91440" tIns="45720" rIns="91440" bIns="45720" rtlCol="0" anchor="t">
            <a:normAutofit/>
          </a:bodyPr>
          <a:lstStyle>
            <a:lvl1pPr marL="0" algn="l" defTabSz="457200" rtl="0" eaLnBrk="1" latinLnBrk="0" hangingPunct="1">
              <a:lnSpc>
                <a:spcPts val="4800"/>
              </a:lnSpc>
              <a:spcBef>
                <a:spcPct val="0"/>
              </a:spcBef>
              <a:buNone/>
              <a:defRPr lang="en-GB" sz="4800" b="1" i="0" kern="1200" spc="-150" dirty="0">
                <a:solidFill>
                  <a:srgbClr val="181B31"/>
                </a:solidFill>
                <a:latin typeface="Corbel" panose="020B0503020204020204" pitchFamily="34" charset="0"/>
                <a:ea typeface="Calibri" panose="020F0502020204030204" pitchFamily="34" charset="0"/>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chemeClr val="tx1">
                    <a:lumMod val="85000"/>
                    <a:lumOff val="15000"/>
                  </a:schemeClr>
                </a:solidFill>
                <a:latin typeface="+mj-lt"/>
                <a:ea typeface="+mj-ea"/>
                <a:cs typeface="+mj-cs"/>
              </a:rPr>
              <a:t>Basics</a:t>
            </a:r>
          </a:p>
        </p:txBody>
      </p:sp>
      <p:graphicFrame>
        <p:nvGraphicFramePr>
          <p:cNvPr id="2" name="Table 3">
            <a:extLst>
              <a:ext uri="{FF2B5EF4-FFF2-40B4-BE49-F238E27FC236}">
                <a16:creationId xmlns:a16="http://schemas.microsoft.com/office/drawing/2014/main" id="{BCF277A5-D090-E294-36B5-CC35E27C43BE}"/>
              </a:ext>
            </a:extLst>
          </p:cNvPr>
          <p:cNvGraphicFramePr>
            <a:graphicFrameLocks noGrp="1"/>
          </p:cNvGraphicFramePr>
          <p:nvPr>
            <p:extLst>
              <p:ext uri="{D42A27DB-BD31-4B8C-83A1-F6EECF244321}">
                <p14:modId xmlns:p14="http://schemas.microsoft.com/office/powerpoint/2010/main" val="4045085423"/>
              </p:ext>
            </p:extLst>
          </p:nvPr>
        </p:nvGraphicFramePr>
        <p:xfrm>
          <a:off x="571500" y="1292941"/>
          <a:ext cx="16776700" cy="8686800"/>
        </p:xfrm>
        <a:graphic>
          <a:graphicData uri="http://schemas.openxmlformats.org/drawingml/2006/table">
            <a:tbl>
              <a:tblPr firstRow="1" bandRow="1">
                <a:tableStyleId>{5C22544A-7EE6-4342-B048-85BDC9FD1C3A}</a:tableStyleId>
              </a:tblPr>
              <a:tblGrid>
                <a:gridCol w="2463800">
                  <a:extLst>
                    <a:ext uri="{9D8B030D-6E8A-4147-A177-3AD203B41FA5}">
                      <a16:colId xmlns:a16="http://schemas.microsoft.com/office/drawing/2014/main" val="565660930"/>
                    </a:ext>
                  </a:extLst>
                </a:gridCol>
                <a:gridCol w="3708400">
                  <a:extLst>
                    <a:ext uri="{9D8B030D-6E8A-4147-A177-3AD203B41FA5}">
                      <a16:colId xmlns:a16="http://schemas.microsoft.com/office/drawing/2014/main" val="3379712176"/>
                    </a:ext>
                  </a:extLst>
                </a:gridCol>
                <a:gridCol w="6410325">
                  <a:extLst>
                    <a:ext uri="{9D8B030D-6E8A-4147-A177-3AD203B41FA5}">
                      <a16:colId xmlns:a16="http://schemas.microsoft.com/office/drawing/2014/main" val="3742872041"/>
                    </a:ext>
                  </a:extLst>
                </a:gridCol>
                <a:gridCol w="4194175">
                  <a:extLst>
                    <a:ext uri="{9D8B030D-6E8A-4147-A177-3AD203B41FA5}">
                      <a16:colId xmlns:a16="http://schemas.microsoft.com/office/drawing/2014/main" val="2691185099"/>
                    </a:ext>
                  </a:extLst>
                </a:gridCol>
              </a:tblGrid>
              <a:tr h="153988">
                <a:tc>
                  <a:txBody>
                    <a:bodyPr/>
                    <a:lstStyle/>
                    <a:p>
                      <a:r>
                        <a:rPr lang="en-US" sz="2400" dirty="0"/>
                        <a:t>Tool</a:t>
                      </a:r>
                    </a:p>
                  </a:txBody>
                  <a:tcPr/>
                </a:tc>
                <a:tc>
                  <a:txBody>
                    <a:bodyPr/>
                    <a:lstStyle/>
                    <a:p>
                      <a:r>
                        <a:rPr lang="en-US" sz="2400" dirty="0"/>
                        <a:t>Example</a:t>
                      </a:r>
                    </a:p>
                  </a:txBody>
                  <a:tcPr/>
                </a:tc>
                <a:tc>
                  <a:txBody>
                    <a:bodyPr/>
                    <a:lstStyle/>
                    <a:p>
                      <a:r>
                        <a:rPr lang="en-US" sz="2400" dirty="0"/>
                        <a:t>Purpose / Usage</a:t>
                      </a:r>
                    </a:p>
                  </a:txBody>
                  <a:tcPr/>
                </a:tc>
                <a:tc>
                  <a:txBody>
                    <a:bodyPr/>
                    <a:lstStyle/>
                    <a:p>
                      <a:r>
                        <a:rPr lang="en-US" sz="2400" dirty="0"/>
                        <a:t>Output</a:t>
                      </a:r>
                    </a:p>
                  </a:txBody>
                  <a:tcPr/>
                </a:tc>
                <a:extLst>
                  <a:ext uri="{0D108BD9-81ED-4DB2-BD59-A6C34878D82A}">
                    <a16:rowId xmlns:a16="http://schemas.microsoft.com/office/drawing/2014/main" val="4111192803"/>
                  </a:ext>
                </a:extLst>
              </a:tr>
              <a:tr h="153988">
                <a:tc>
                  <a:txBody>
                    <a:bodyPr/>
                    <a:lstStyle/>
                    <a:p>
                      <a:r>
                        <a:rPr lang="en-US" sz="2400" dirty="0"/>
                        <a:t>SCM</a:t>
                      </a:r>
                    </a:p>
                  </a:txBody>
                  <a:tcPr/>
                </a:tc>
                <a:tc>
                  <a:txBody>
                    <a:bodyPr/>
                    <a:lstStyle/>
                    <a:p>
                      <a:r>
                        <a:rPr lang="en-US" sz="2400" dirty="0"/>
                        <a:t>GIT</a:t>
                      </a:r>
                    </a:p>
                  </a:txBody>
                  <a:tcPr/>
                </a:tc>
                <a:tc>
                  <a:txBody>
                    <a:bodyPr/>
                    <a:lstStyle/>
                    <a:p>
                      <a:r>
                        <a:rPr lang="en-US" sz="2400" dirty="0"/>
                        <a:t>To store the code &amp; take care of version control</a:t>
                      </a:r>
                    </a:p>
                  </a:txBody>
                  <a:tcPr/>
                </a:tc>
                <a:tc>
                  <a:txBody>
                    <a:bodyPr/>
                    <a:lstStyle/>
                    <a:p>
                      <a:r>
                        <a:rPr lang="en-US" sz="2400" dirty="0"/>
                        <a:t>Source code</a:t>
                      </a:r>
                    </a:p>
                  </a:txBody>
                  <a:tcPr/>
                </a:tc>
                <a:extLst>
                  <a:ext uri="{0D108BD9-81ED-4DB2-BD59-A6C34878D82A}">
                    <a16:rowId xmlns:a16="http://schemas.microsoft.com/office/drawing/2014/main" val="3044609873"/>
                  </a:ext>
                </a:extLst>
              </a:tr>
              <a:tr h="153988">
                <a:tc>
                  <a:txBody>
                    <a:bodyPr/>
                    <a:lstStyle/>
                    <a:p>
                      <a:r>
                        <a:rPr lang="en-US" sz="2400" dirty="0"/>
                        <a:t>Build Script</a:t>
                      </a:r>
                    </a:p>
                  </a:txBody>
                  <a:tcPr/>
                </a:tc>
                <a:tc>
                  <a:txBody>
                    <a:bodyPr/>
                    <a:lstStyle/>
                    <a:p>
                      <a:r>
                        <a:rPr lang="en-US" sz="2400" dirty="0"/>
                        <a:t>Ant, Maven, Gradle</a:t>
                      </a:r>
                    </a:p>
                  </a:txBody>
                  <a:tcPr/>
                </a:tc>
                <a:tc>
                  <a:txBody>
                    <a:bodyPr/>
                    <a:lstStyle/>
                    <a:p>
                      <a:r>
                        <a:rPr lang="en-US" sz="2400" dirty="0"/>
                        <a:t>To build the code and produce the built artifacts</a:t>
                      </a:r>
                    </a:p>
                  </a:txBody>
                  <a:tcPr/>
                </a:tc>
                <a:tc>
                  <a:txBody>
                    <a:bodyPr/>
                    <a:lstStyle/>
                    <a:p>
                      <a:r>
                        <a:rPr lang="en-US" sz="2400" dirty="0"/>
                        <a:t>Artifacts – Jar, war, ear, </a:t>
                      </a:r>
                      <a:r>
                        <a:rPr lang="en-US" sz="2400" dirty="0" err="1"/>
                        <a:t>dll</a:t>
                      </a:r>
                      <a:r>
                        <a:rPr lang="en-US" sz="2400" dirty="0"/>
                        <a:t>, exe, tar, zip </a:t>
                      </a:r>
                      <a:r>
                        <a:rPr lang="en-US" sz="2400" dirty="0" err="1"/>
                        <a:t>etc</a:t>
                      </a:r>
                      <a:r>
                        <a:rPr lang="en-US" sz="2400" dirty="0"/>
                        <a:t>…</a:t>
                      </a:r>
                    </a:p>
                  </a:txBody>
                  <a:tcPr/>
                </a:tc>
                <a:extLst>
                  <a:ext uri="{0D108BD9-81ED-4DB2-BD59-A6C34878D82A}">
                    <a16:rowId xmlns:a16="http://schemas.microsoft.com/office/drawing/2014/main" val="703734440"/>
                  </a:ext>
                </a:extLst>
              </a:tr>
              <a:tr h="153988">
                <a:tc>
                  <a:txBody>
                    <a:bodyPr/>
                    <a:lstStyle/>
                    <a:p>
                      <a:r>
                        <a:rPr lang="en-US" sz="2400" dirty="0"/>
                        <a:t>Artifact  repository</a:t>
                      </a:r>
                    </a:p>
                  </a:txBody>
                  <a:tcPr/>
                </a:tc>
                <a:tc>
                  <a:txBody>
                    <a:bodyPr/>
                    <a:lstStyle/>
                    <a:p>
                      <a:r>
                        <a:rPr lang="en-US" sz="2400" dirty="0"/>
                        <a:t>Artifactory, Nexus</a:t>
                      </a:r>
                    </a:p>
                  </a:txBody>
                  <a:tcPr/>
                </a:tc>
                <a:tc>
                  <a:txBody>
                    <a:bodyPr/>
                    <a:lstStyle/>
                    <a:p>
                      <a:r>
                        <a:rPr lang="en-US" sz="2400" dirty="0"/>
                        <a:t>To store the artifacts (build output)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dirty="0"/>
                        <a:t>Artifacts – Jar, war, ear, </a:t>
                      </a:r>
                      <a:r>
                        <a:rPr lang="en-US" sz="2400" dirty="0" err="1"/>
                        <a:t>dll</a:t>
                      </a:r>
                      <a:r>
                        <a:rPr lang="en-US" sz="2400" dirty="0"/>
                        <a:t>, exe, tar, zip </a:t>
                      </a:r>
                      <a:r>
                        <a:rPr lang="en-US" sz="2400" dirty="0" err="1"/>
                        <a:t>etc</a:t>
                      </a:r>
                      <a:r>
                        <a:rPr lang="en-US" sz="2400" dirty="0"/>
                        <a:t>…</a:t>
                      </a:r>
                    </a:p>
                  </a:txBody>
                  <a:tcPr/>
                </a:tc>
                <a:extLst>
                  <a:ext uri="{0D108BD9-81ED-4DB2-BD59-A6C34878D82A}">
                    <a16:rowId xmlns:a16="http://schemas.microsoft.com/office/drawing/2014/main" val="4182593065"/>
                  </a:ext>
                </a:extLst>
              </a:tr>
              <a:tr h="153988">
                <a:tc>
                  <a:txBody>
                    <a:bodyPr/>
                    <a:lstStyle/>
                    <a:p>
                      <a:r>
                        <a:rPr lang="en-US" sz="2400" dirty="0"/>
                        <a:t>Static Code analysis</a:t>
                      </a:r>
                    </a:p>
                  </a:txBody>
                  <a:tcPr/>
                </a:tc>
                <a:tc>
                  <a:txBody>
                    <a:bodyPr/>
                    <a:lstStyle/>
                    <a:p>
                      <a:r>
                        <a:rPr lang="en-US" sz="2400" dirty="0" err="1"/>
                        <a:t>Sonarqube</a:t>
                      </a:r>
                      <a:endParaRPr lang="en-US" sz="2400" dirty="0"/>
                    </a:p>
                  </a:txBody>
                  <a:tcPr/>
                </a:tc>
                <a:tc>
                  <a:txBody>
                    <a:bodyPr/>
                    <a:lstStyle/>
                    <a:p>
                      <a:r>
                        <a:rPr lang="en-US" sz="2400" dirty="0"/>
                        <a:t>To scan the code for coding standards, code coverage</a:t>
                      </a:r>
                    </a:p>
                  </a:txBody>
                  <a:tcPr/>
                </a:tc>
                <a:tc>
                  <a:txBody>
                    <a:bodyPr/>
                    <a:lstStyle/>
                    <a:p>
                      <a:r>
                        <a:rPr lang="en-US" sz="2400" dirty="0"/>
                        <a:t>Scan report and the quality gate result</a:t>
                      </a:r>
                    </a:p>
                  </a:txBody>
                  <a:tcPr/>
                </a:tc>
                <a:extLst>
                  <a:ext uri="{0D108BD9-81ED-4DB2-BD59-A6C34878D82A}">
                    <a16:rowId xmlns:a16="http://schemas.microsoft.com/office/drawing/2014/main" val="1361258683"/>
                  </a:ext>
                </a:extLst>
              </a:tr>
              <a:tr h="153988">
                <a:tc>
                  <a:txBody>
                    <a:bodyPr/>
                    <a:lstStyle/>
                    <a:p>
                      <a:r>
                        <a:rPr lang="en-US" sz="2400" dirty="0"/>
                        <a:t>Security scan</a:t>
                      </a:r>
                    </a:p>
                  </a:txBody>
                  <a:tcPr/>
                </a:tc>
                <a:tc>
                  <a:txBody>
                    <a:bodyPr/>
                    <a:lstStyle/>
                    <a:p>
                      <a:r>
                        <a:rPr lang="en-US" sz="2400" dirty="0"/>
                        <a:t>Veracode, </a:t>
                      </a:r>
                      <a:r>
                        <a:rPr lang="en-US" sz="2400" dirty="0" err="1"/>
                        <a:t>checkmarx</a:t>
                      </a:r>
                      <a:endParaRPr lang="en-US" sz="2400" dirty="0"/>
                    </a:p>
                  </a:txBody>
                  <a:tcPr/>
                </a:tc>
                <a:tc>
                  <a:txBody>
                    <a:bodyPr/>
                    <a:lstStyle/>
                    <a:p>
                      <a:r>
                        <a:rPr lang="en-US" sz="2400" dirty="0"/>
                        <a:t>To scan the code for security vulnerabilities </a:t>
                      </a:r>
                    </a:p>
                  </a:txBody>
                  <a:tcPr/>
                </a:tc>
                <a:tc>
                  <a:txBody>
                    <a:bodyPr/>
                    <a:lstStyle/>
                    <a:p>
                      <a:r>
                        <a:rPr lang="en-US" sz="2400" dirty="0"/>
                        <a:t>Scan report and the gate result</a:t>
                      </a:r>
                    </a:p>
                  </a:txBody>
                  <a:tcPr/>
                </a:tc>
                <a:extLst>
                  <a:ext uri="{0D108BD9-81ED-4DB2-BD59-A6C34878D82A}">
                    <a16:rowId xmlns:a16="http://schemas.microsoft.com/office/drawing/2014/main" val="1078227133"/>
                  </a:ext>
                </a:extLst>
              </a:tr>
              <a:tr h="153988">
                <a:tc>
                  <a:txBody>
                    <a:bodyPr/>
                    <a:lstStyle/>
                    <a:p>
                      <a:r>
                        <a:rPr lang="en-US" sz="2400" dirty="0"/>
                        <a:t>Unit testing</a:t>
                      </a:r>
                    </a:p>
                  </a:txBody>
                  <a:tcPr/>
                </a:tc>
                <a:tc>
                  <a:txBody>
                    <a:bodyPr/>
                    <a:lstStyle/>
                    <a:p>
                      <a:r>
                        <a:rPr lang="en-US" sz="2400" dirty="0"/>
                        <a:t>Junit</a:t>
                      </a:r>
                    </a:p>
                  </a:txBody>
                  <a:tcPr/>
                </a:tc>
                <a:tc>
                  <a:txBody>
                    <a:bodyPr/>
                    <a:lstStyle/>
                    <a:p>
                      <a:r>
                        <a:rPr lang="en-US" sz="2400" dirty="0"/>
                        <a:t>Unit test cases for testing the application code</a:t>
                      </a:r>
                    </a:p>
                  </a:txBody>
                  <a:tcPr/>
                </a:tc>
                <a:tc>
                  <a:txBody>
                    <a:bodyPr/>
                    <a:lstStyle/>
                    <a:p>
                      <a:r>
                        <a:rPr lang="en-US" sz="2400" dirty="0"/>
                        <a:t>Test report with overall result</a:t>
                      </a:r>
                    </a:p>
                  </a:txBody>
                  <a:tcPr/>
                </a:tc>
                <a:extLst>
                  <a:ext uri="{0D108BD9-81ED-4DB2-BD59-A6C34878D82A}">
                    <a16:rowId xmlns:a16="http://schemas.microsoft.com/office/drawing/2014/main" val="2625742464"/>
                  </a:ext>
                </a:extLst>
              </a:tr>
              <a:tr h="153988">
                <a:tc>
                  <a:txBody>
                    <a:bodyPr/>
                    <a:lstStyle/>
                    <a:p>
                      <a:r>
                        <a:rPr lang="en-US" sz="2400" dirty="0"/>
                        <a:t>Functional testing</a:t>
                      </a:r>
                    </a:p>
                  </a:txBody>
                  <a:tcPr/>
                </a:tc>
                <a:tc>
                  <a:txBody>
                    <a:bodyPr/>
                    <a:lstStyle/>
                    <a:p>
                      <a:r>
                        <a:rPr lang="en-US" sz="2400" dirty="0"/>
                        <a:t>Selenium, Jasmine, Karma etc..</a:t>
                      </a:r>
                    </a:p>
                  </a:txBody>
                  <a:tcPr/>
                </a:tc>
                <a:tc>
                  <a:txBody>
                    <a:bodyPr/>
                    <a:lstStyle/>
                    <a:p>
                      <a:r>
                        <a:rPr lang="en-US" sz="2400" dirty="0"/>
                        <a:t>Functional test cases for testing the application</a:t>
                      </a:r>
                    </a:p>
                  </a:txBody>
                  <a:tcPr/>
                </a:tc>
                <a:tc>
                  <a:txBody>
                    <a:bodyPr/>
                    <a:lstStyle/>
                    <a:p>
                      <a:r>
                        <a:rPr lang="en-US" sz="2400" dirty="0"/>
                        <a:t>Test report with overall result</a:t>
                      </a:r>
                    </a:p>
                  </a:txBody>
                  <a:tcPr/>
                </a:tc>
                <a:extLst>
                  <a:ext uri="{0D108BD9-81ED-4DB2-BD59-A6C34878D82A}">
                    <a16:rowId xmlns:a16="http://schemas.microsoft.com/office/drawing/2014/main" val="3698621844"/>
                  </a:ext>
                </a:extLst>
              </a:tr>
              <a:tr h="153988">
                <a:tc>
                  <a:txBody>
                    <a:bodyPr/>
                    <a:lstStyle/>
                    <a:p>
                      <a:r>
                        <a:rPr lang="en-US" sz="2400" dirty="0"/>
                        <a:t>Containerization</a:t>
                      </a:r>
                    </a:p>
                  </a:txBody>
                  <a:tcPr/>
                </a:tc>
                <a:tc>
                  <a:txBody>
                    <a:bodyPr/>
                    <a:lstStyle/>
                    <a:p>
                      <a:r>
                        <a:rPr lang="en-US" sz="2400" dirty="0"/>
                        <a:t>Docker</a:t>
                      </a:r>
                    </a:p>
                  </a:txBody>
                  <a:tcPr/>
                </a:tc>
                <a:tc>
                  <a:txBody>
                    <a:bodyPr/>
                    <a:lstStyle/>
                    <a:p>
                      <a:r>
                        <a:rPr lang="en-US" sz="2400" dirty="0"/>
                        <a:t>To make it as a container which can be shipped across the environment</a:t>
                      </a:r>
                    </a:p>
                  </a:txBody>
                  <a:tcPr/>
                </a:tc>
                <a:tc>
                  <a:txBody>
                    <a:bodyPr/>
                    <a:lstStyle/>
                    <a:p>
                      <a:r>
                        <a:rPr lang="en-US" sz="2400" dirty="0"/>
                        <a:t>Container image</a:t>
                      </a:r>
                    </a:p>
                  </a:txBody>
                  <a:tcPr/>
                </a:tc>
                <a:extLst>
                  <a:ext uri="{0D108BD9-81ED-4DB2-BD59-A6C34878D82A}">
                    <a16:rowId xmlns:a16="http://schemas.microsoft.com/office/drawing/2014/main" val="1081573552"/>
                  </a:ext>
                </a:extLst>
              </a:tr>
              <a:tr h="153988">
                <a:tc>
                  <a:txBody>
                    <a:bodyPr/>
                    <a:lstStyle/>
                    <a:p>
                      <a:r>
                        <a:rPr lang="en-US" sz="2400" dirty="0"/>
                        <a:t>Image Registry</a:t>
                      </a:r>
                    </a:p>
                  </a:txBody>
                  <a:tcPr/>
                </a:tc>
                <a:tc>
                  <a:txBody>
                    <a:bodyPr/>
                    <a:lstStyle/>
                    <a:p>
                      <a:r>
                        <a:rPr lang="en-US" sz="2400" dirty="0" err="1"/>
                        <a:t>Dockerhub</a:t>
                      </a:r>
                      <a:r>
                        <a:rPr lang="en-US" sz="2400" dirty="0"/>
                        <a:t>, ECR, Artifactory etc..</a:t>
                      </a:r>
                    </a:p>
                  </a:txBody>
                  <a:tcPr/>
                </a:tc>
                <a:tc>
                  <a:txBody>
                    <a:bodyPr/>
                    <a:lstStyle/>
                    <a:p>
                      <a:r>
                        <a:rPr lang="en-US" sz="2400" dirty="0"/>
                        <a:t>To store the container images</a:t>
                      </a:r>
                    </a:p>
                  </a:txBody>
                  <a:tcPr/>
                </a:tc>
                <a:tc>
                  <a:txBody>
                    <a:bodyPr/>
                    <a:lstStyle/>
                    <a:p>
                      <a:r>
                        <a:rPr lang="en-US" sz="2400" dirty="0"/>
                        <a:t>Container images</a:t>
                      </a:r>
                    </a:p>
                  </a:txBody>
                  <a:tcPr/>
                </a:tc>
                <a:extLst>
                  <a:ext uri="{0D108BD9-81ED-4DB2-BD59-A6C34878D82A}">
                    <a16:rowId xmlns:a16="http://schemas.microsoft.com/office/drawing/2014/main" val="26589300"/>
                  </a:ext>
                </a:extLst>
              </a:tr>
              <a:tr h="153988">
                <a:tc>
                  <a:txBody>
                    <a:bodyPr/>
                    <a:lstStyle/>
                    <a:p>
                      <a:r>
                        <a:rPr lang="en-US" sz="2400" dirty="0"/>
                        <a:t>Image scan</a:t>
                      </a:r>
                    </a:p>
                  </a:txBody>
                  <a:tcPr/>
                </a:tc>
                <a:tc>
                  <a:txBody>
                    <a:bodyPr/>
                    <a:lstStyle/>
                    <a:p>
                      <a:r>
                        <a:rPr lang="en-US" sz="2400" dirty="0"/>
                        <a:t>Black duck, </a:t>
                      </a:r>
                      <a:r>
                        <a:rPr lang="en-US" sz="2400" dirty="0" err="1"/>
                        <a:t>artifactory</a:t>
                      </a:r>
                      <a:endParaRPr lang="en-US" sz="2400" dirty="0"/>
                    </a:p>
                  </a:txBody>
                  <a:tcPr/>
                </a:tc>
                <a:tc>
                  <a:txBody>
                    <a:bodyPr/>
                    <a:lstStyle/>
                    <a:p>
                      <a:r>
                        <a:rPr lang="en-US" sz="2400" dirty="0"/>
                        <a:t>To scan the container images for vulnerabilities</a:t>
                      </a:r>
                    </a:p>
                  </a:txBody>
                  <a:tcPr/>
                </a:tc>
                <a:tc>
                  <a:txBody>
                    <a:bodyPr/>
                    <a:lstStyle/>
                    <a:p>
                      <a:r>
                        <a:rPr lang="en-US" sz="2400" dirty="0"/>
                        <a:t>Scan report with overall results</a:t>
                      </a:r>
                    </a:p>
                  </a:txBody>
                  <a:tcPr/>
                </a:tc>
                <a:extLst>
                  <a:ext uri="{0D108BD9-81ED-4DB2-BD59-A6C34878D82A}">
                    <a16:rowId xmlns:a16="http://schemas.microsoft.com/office/drawing/2014/main" val="3838638850"/>
                  </a:ext>
                </a:extLst>
              </a:tr>
            </a:tbl>
          </a:graphicData>
        </a:graphic>
      </p:graphicFrame>
    </p:spTree>
    <p:extLst>
      <p:ext uri="{BB962C8B-B14F-4D97-AF65-F5344CB8AC3E}">
        <p14:creationId xmlns:p14="http://schemas.microsoft.com/office/powerpoint/2010/main" val="3594765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C9849F5-CA79-2744-640F-E6FF8DC8E19F}"/>
              </a:ext>
            </a:extLst>
          </p:cNvPr>
          <p:cNvSpPr txBox="1">
            <a:spLocks/>
          </p:cNvSpPr>
          <p:nvPr/>
        </p:nvSpPr>
        <p:spPr>
          <a:xfrm>
            <a:off x="300736" y="319959"/>
            <a:ext cx="9719564" cy="1889841"/>
          </a:xfrm>
          <a:prstGeom prst="rect">
            <a:avLst/>
          </a:prstGeom>
        </p:spPr>
        <p:txBody>
          <a:bodyPr vert="horz" lIns="91440" tIns="45720" rIns="91440" bIns="45720" rtlCol="0" anchor="t">
            <a:normAutofit/>
          </a:bodyPr>
          <a:lstStyle>
            <a:lvl1pPr marL="0" algn="l" defTabSz="457200" rtl="0" eaLnBrk="1" latinLnBrk="0" hangingPunct="1">
              <a:lnSpc>
                <a:spcPts val="4800"/>
              </a:lnSpc>
              <a:spcBef>
                <a:spcPct val="0"/>
              </a:spcBef>
              <a:buNone/>
              <a:defRPr lang="en-GB" sz="4800" b="1" i="0" kern="1200" spc="-150" dirty="0">
                <a:solidFill>
                  <a:srgbClr val="181B31"/>
                </a:solidFill>
                <a:latin typeface="Corbel" panose="020B0503020204020204" pitchFamily="34" charset="0"/>
                <a:ea typeface="Calibri" panose="020F0502020204030204" pitchFamily="34" charset="0"/>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chemeClr val="tx1">
                    <a:lumMod val="85000"/>
                    <a:lumOff val="15000"/>
                  </a:schemeClr>
                </a:solidFill>
                <a:latin typeface="+mj-lt"/>
                <a:ea typeface="+mj-ea"/>
                <a:cs typeface="+mj-cs"/>
              </a:rPr>
              <a:t>CI vs. CD vs. Continuous Delivery </a:t>
            </a:r>
          </a:p>
        </p:txBody>
      </p:sp>
      <p:pic>
        <p:nvPicPr>
          <p:cNvPr id="2050" name="Picture 2">
            <a:extLst>
              <a:ext uri="{FF2B5EF4-FFF2-40B4-BE49-F238E27FC236}">
                <a16:creationId xmlns:a16="http://schemas.microsoft.com/office/drawing/2014/main" id="{6CD034FC-972B-5958-2DB4-BC920AD86D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111966"/>
            <a:ext cx="9753600" cy="898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010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EA1B-6546-CBD9-5946-916275B93049}"/>
              </a:ext>
            </a:extLst>
          </p:cNvPr>
          <p:cNvSpPr>
            <a:spLocks noGrp="1"/>
          </p:cNvSpPr>
          <p:nvPr>
            <p:ph type="title"/>
          </p:nvPr>
        </p:nvSpPr>
        <p:spPr>
          <a:xfrm>
            <a:off x="300736" y="319959"/>
            <a:ext cx="5475418" cy="1889841"/>
          </a:xfrm>
        </p:spPr>
        <p:txBody>
          <a:bodyPr vert="horz" lIns="91440" tIns="45720" rIns="91440" bIns="45720" rtlCol="0" anchor="t">
            <a:normAutofit/>
          </a:bodyPr>
          <a:lstStyle/>
          <a:p>
            <a:r>
              <a:rPr lang="en-US" sz="3600" dirty="0">
                <a:solidFill>
                  <a:schemeClr val="tx1">
                    <a:lumMod val="85000"/>
                    <a:lumOff val="15000"/>
                  </a:schemeClr>
                </a:solidFill>
                <a:latin typeface="+mj-lt"/>
                <a:ea typeface="+mj-ea"/>
                <a:cs typeface="+mj-cs"/>
              </a:rPr>
              <a:t>CI Principles</a:t>
            </a:r>
          </a:p>
        </p:txBody>
      </p:sp>
      <p:sp>
        <p:nvSpPr>
          <p:cNvPr id="6" name="TextBox 5">
            <a:extLst>
              <a:ext uri="{FF2B5EF4-FFF2-40B4-BE49-F238E27FC236}">
                <a16:creationId xmlns:a16="http://schemas.microsoft.com/office/drawing/2014/main" id="{431E9C78-A623-25D0-0E6C-62D8A262A67F}"/>
              </a:ext>
            </a:extLst>
          </p:cNvPr>
          <p:cNvSpPr txBox="1"/>
          <p:nvPr/>
        </p:nvSpPr>
        <p:spPr>
          <a:xfrm>
            <a:off x="520700" y="1840468"/>
            <a:ext cx="9144000" cy="369332"/>
          </a:xfrm>
          <a:prstGeom prst="rect">
            <a:avLst/>
          </a:prstGeom>
          <a:noFill/>
        </p:spPr>
        <p:txBody>
          <a:bodyPr wrap="square">
            <a:spAutoFit/>
          </a:bodyPr>
          <a:lstStyle/>
          <a:p>
            <a:r>
              <a:rPr lang="en-US" b="1" dirty="0"/>
              <a:t>Martin Fowler’s original principles of Continuous Integration</a:t>
            </a:r>
          </a:p>
        </p:txBody>
      </p:sp>
      <p:sp>
        <p:nvSpPr>
          <p:cNvPr id="10" name="TextBox 9">
            <a:extLst>
              <a:ext uri="{FF2B5EF4-FFF2-40B4-BE49-F238E27FC236}">
                <a16:creationId xmlns:a16="http://schemas.microsoft.com/office/drawing/2014/main" id="{34E58696-1A11-3D43-2714-614C0AF665B4}"/>
              </a:ext>
            </a:extLst>
          </p:cNvPr>
          <p:cNvSpPr txBox="1"/>
          <p:nvPr/>
        </p:nvSpPr>
        <p:spPr>
          <a:xfrm>
            <a:off x="698500" y="2565400"/>
            <a:ext cx="9144000" cy="5355312"/>
          </a:xfrm>
          <a:prstGeom prst="rect">
            <a:avLst/>
          </a:prstGeom>
          <a:noFill/>
        </p:spPr>
        <p:txBody>
          <a:bodyPr wrap="square">
            <a:spAutoFit/>
          </a:bodyPr>
          <a:lstStyle/>
          <a:p>
            <a:pPr marL="285750" indent="-285750">
              <a:buFont typeface="Arial" panose="020B0604020202020204" pitchFamily="34" charset="0"/>
              <a:buChar char="•"/>
            </a:pPr>
            <a:r>
              <a:rPr lang="en-US" dirty="0"/>
              <a:t>Maintain a code repository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Automate your build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Make your build self-testing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Daily commits to the baseline by everyone on the team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Every commit (to the baseline) should be built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Keep your builds fast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Clone the production environment and test there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Make it easy to get the latest deliverables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Everyone on the team can see the results of your latest build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Automate build deployment</a:t>
            </a:r>
          </a:p>
        </p:txBody>
      </p:sp>
    </p:spTree>
    <p:extLst>
      <p:ext uri="{BB962C8B-B14F-4D97-AF65-F5344CB8AC3E}">
        <p14:creationId xmlns:p14="http://schemas.microsoft.com/office/powerpoint/2010/main" val="1086034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EA1B-6546-CBD9-5946-916275B93049}"/>
              </a:ext>
            </a:extLst>
          </p:cNvPr>
          <p:cNvSpPr>
            <a:spLocks noGrp="1"/>
          </p:cNvSpPr>
          <p:nvPr>
            <p:ph type="title"/>
          </p:nvPr>
        </p:nvSpPr>
        <p:spPr>
          <a:xfrm>
            <a:off x="300736" y="319959"/>
            <a:ext cx="5475418" cy="1889841"/>
          </a:xfrm>
        </p:spPr>
        <p:txBody>
          <a:bodyPr vert="horz" lIns="91440" tIns="45720" rIns="91440" bIns="45720" rtlCol="0" anchor="t">
            <a:normAutofit/>
          </a:bodyPr>
          <a:lstStyle/>
          <a:p>
            <a:r>
              <a:rPr lang="en-US" sz="3600" dirty="0">
                <a:solidFill>
                  <a:schemeClr val="tx1">
                    <a:lumMod val="85000"/>
                    <a:lumOff val="15000"/>
                  </a:schemeClr>
                </a:solidFill>
                <a:latin typeface="+mj-lt"/>
                <a:ea typeface="+mj-ea"/>
                <a:cs typeface="+mj-cs"/>
              </a:rPr>
              <a:t>Benefits of CI</a:t>
            </a:r>
          </a:p>
        </p:txBody>
      </p:sp>
      <p:sp>
        <p:nvSpPr>
          <p:cNvPr id="6" name="TextBox 5">
            <a:extLst>
              <a:ext uri="{FF2B5EF4-FFF2-40B4-BE49-F238E27FC236}">
                <a16:creationId xmlns:a16="http://schemas.microsoft.com/office/drawing/2014/main" id="{252BECB6-0A0F-200D-2A4E-F950319D731C}"/>
              </a:ext>
            </a:extLst>
          </p:cNvPr>
          <p:cNvSpPr txBox="1"/>
          <p:nvPr/>
        </p:nvSpPr>
        <p:spPr>
          <a:xfrm>
            <a:off x="698500" y="1561584"/>
            <a:ext cx="17288764" cy="8710077"/>
          </a:xfrm>
          <a:prstGeom prst="rect">
            <a:avLst/>
          </a:prstGeom>
          <a:noFill/>
        </p:spPr>
        <p:txBody>
          <a:bodyPr wrap="square" numCol="2">
            <a:spAutoFit/>
          </a:bodyPr>
          <a:lstStyle/>
          <a:p>
            <a:pPr marL="285750" indent="-285750">
              <a:buFont typeface="Arial" panose="020B0604020202020204" pitchFamily="34" charset="0"/>
              <a:buChar char="•"/>
            </a:pPr>
            <a:r>
              <a:rPr lang="en-US" sz="2000" dirty="0"/>
              <a:t>Reduces Risk</a:t>
            </a:r>
          </a:p>
          <a:p>
            <a:endParaRPr lang="en-US" sz="2000" dirty="0"/>
          </a:p>
          <a:p>
            <a:pPr marL="285750" indent="-285750">
              <a:buFont typeface="Arial" panose="020B0604020202020204" pitchFamily="34" charset="0"/>
              <a:buChar char="•"/>
            </a:pPr>
            <a:r>
              <a:rPr lang="en-US" sz="2000" dirty="0"/>
              <a:t>Better Communication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Faster iterations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Faster feedback on business decisions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Reduces overhead across the development and deployment process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Reduces the time and effort for integrations of different code changes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Enables a quick feedback mechanism on every change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Allows earlier detection and prevention of defects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Helps collaboration between team members so recent code is always shared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Reduces manual testing effort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Building features more incrementally saves time on the debugging side so you can focus on adding features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First step into fully automating the whole release process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Prevents divergence in different branches as they are integrated regularly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If you have a long running feature you're working on, you can continuously integrate but hold back the release with feature flags.</a:t>
            </a:r>
          </a:p>
        </p:txBody>
      </p:sp>
    </p:spTree>
    <p:extLst>
      <p:ext uri="{BB962C8B-B14F-4D97-AF65-F5344CB8AC3E}">
        <p14:creationId xmlns:p14="http://schemas.microsoft.com/office/powerpoint/2010/main" val="2163795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8B5F94-DDA6-FA85-BD7A-44A385AD670C}"/>
              </a:ext>
            </a:extLst>
          </p:cNvPr>
          <p:cNvSpPr txBox="1">
            <a:spLocks/>
          </p:cNvSpPr>
          <p:nvPr/>
        </p:nvSpPr>
        <p:spPr>
          <a:xfrm>
            <a:off x="300736" y="319959"/>
            <a:ext cx="5475418" cy="1889841"/>
          </a:xfrm>
          <a:prstGeom prst="rect">
            <a:avLst/>
          </a:prstGeom>
        </p:spPr>
        <p:txBody>
          <a:bodyPr vert="horz" lIns="91440" tIns="45720" rIns="91440" bIns="45720" rtlCol="0" anchor="t">
            <a:normAutofit/>
          </a:bodyPr>
          <a:lstStyle>
            <a:lvl1pPr marL="0" algn="l" defTabSz="457200" rtl="0" eaLnBrk="1" latinLnBrk="0" hangingPunct="1">
              <a:lnSpc>
                <a:spcPts val="4800"/>
              </a:lnSpc>
              <a:spcBef>
                <a:spcPct val="0"/>
              </a:spcBef>
              <a:buNone/>
              <a:defRPr lang="en-GB" sz="4800" b="1" i="0" kern="1200" spc="-150" dirty="0">
                <a:solidFill>
                  <a:srgbClr val="181B31"/>
                </a:solidFill>
                <a:latin typeface="Corbel" panose="020B0503020204020204" pitchFamily="34" charset="0"/>
                <a:ea typeface="Calibri" panose="020F0502020204030204" pitchFamily="34" charset="0"/>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chemeClr val="tx1">
                    <a:lumMod val="85000"/>
                    <a:lumOff val="15000"/>
                  </a:schemeClr>
                </a:solidFill>
                <a:latin typeface="+mj-lt"/>
                <a:ea typeface="+mj-ea"/>
                <a:cs typeface="+mj-cs"/>
              </a:rPr>
              <a:t>CI Tools</a:t>
            </a:r>
          </a:p>
        </p:txBody>
      </p:sp>
      <p:pic>
        <p:nvPicPr>
          <p:cNvPr id="4106" name="Picture 10" descr="TeamCity - Wikidata">
            <a:extLst>
              <a:ext uri="{FF2B5EF4-FFF2-40B4-BE49-F238E27FC236}">
                <a16:creationId xmlns:a16="http://schemas.microsoft.com/office/drawing/2014/main" id="{95B3FD85-1552-F970-DC9B-2B9251505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962" y="1736648"/>
            <a:ext cx="2698750" cy="269875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6FC63B8E-4E08-0A9C-73F8-DE07036401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77" y="1911273"/>
            <a:ext cx="1701574" cy="2349500"/>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CircleCI - Wikipedia">
            <a:extLst>
              <a:ext uri="{FF2B5EF4-FFF2-40B4-BE49-F238E27FC236}">
                <a16:creationId xmlns:a16="http://schemas.microsoft.com/office/drawing/2014/main" id="{F2DC9A16-EDAD-65AB-3D5A-0A1BFD1183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4177" y="1991938"/>
            <a:ext cx="2166558" cy="2188169"/>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Bamboo Continuous Integration and Deployment Build Server">
            <a:extLst>
              <a:ext uri="{FF2B5EF4-FFF2-40B4-BE49-F238E27FC236}">
                <a16:creationId xmlns:a16="http://schemas.microsoft.com/office/drawing/2014/main" id="{268A7350-0B39-93AE-CB58-091169962B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98865" y="1690114"/>
            <a:ext cx="2379002" cy="2754632"/>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descr="Travis CI - Test and Deploy Your Code with Confidence">
            <a:extLst>
              <a:ext uri="{FF2B5EF4-FFF2-40B4-BE49-F238E27FC236}">
                <a16:creationId xmlns:a16="http://schemas.microsoft.com/office/drawing/2014/main" id="{A825369D-69B4-997C-935D-6D9E9D1A75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174" y="5562600"/>
            <a:ext cx="2193980" cy="2176463"/>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descr="AWS CodePipeline | AWS Developer Tools">
            <a:extLst>
              <a:ext uri="{FF2B5EF4-FFF2-40B4-BE49-F238E27FC236}">
                <a16:creationId xmlns:a16="http://schemas.microsoft.com/office/drawing/2014/main" id="{BC651E47-C5A5-5AB1-2485-4756098135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7331" y="5562600"/>
            <a:ext cx="2000250" cy="2295525"/>
          </a:xfrm>
          <a:prstGeom prst="rect">
            <a:avLst/>
          </a:prstGeom>
          <a:noFill/>
          <a:extLst>
            <a:ext uri="{909E8E84-426E-40DD-AFC4-6F175D3DCCD1}">
              <a14:hiddenFill xmlns:a14="http://schemas.microsoft.com/office/drawing/2010/main">
                <a:solidFill>
                  <a:srgbClr val="FFFFFF"/>
                </a:solidFill>
              </a14:hiddenFill>
            </a:ext>
          </a:extLst>
        </p:spPr>
      </p:pic>
      <p:pic>
        <p:nvPicPr>
          <p:cNvPr id="4118" name="Picture 22" descr="Harness - Crunchbase Company Profile &amp; Funding">
            <a:extLst>
              <a:ext uri="{FF2B5EF4-FFF2-40B4-BE49-F238E27FC236}">
                <a16:creationId xmlns:a16="http://schemas.microsoft.com/office/drawing/2014/main" id="{0E6BA3F1-CD8A-D6F5-5932-85E0F887F93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38962" y="5473140"/>
            <a:ext cx="2473325" cy="2480312"/>
          </a:xfrm>
          <a:prstGeom prst="rect">
            <a:avLst/>
          </a:prstGeom>
          <a:noFill/>
          <a:extLst>
            <a:ext uri="{909E8E84-426E-40DD-AFC4-6F175D3DCCD1}">
              <a14:hiddenFill xmlns:a14="http://schemas.microsoft.com/office/drawing/2010/main">
                <a:solidFill>
                  <a:srgbClr val="FFFFFF"/>
                </a:solidFill>
              </a14:hiddenFill>
            </a:ext>
          </a:extLst>
        </p:spPr>
      </p:pic>
      <p:pic>
        <p:nvPicPr>
          <p:cNvPr id="4120" name="Picture 24" descr="GitHub Actions · GitHub">
            <a:extLst>
              <a:ext uri="{FF2B5EF4-FFF2-40B4-BE49-F238E27FC236}">
                <a16:creationId xmlns:a16="http://schemas.microsoft.com/office/drawing/2014/main" id="{78C93874-0FA2-8920-118D-9C97A3F9006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77500" y="5317331"/>
            <a:ext cx="26670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4122" name="Picture 26" descr="GitLab.org / gitlab-runner · GitLab">
            <a:extLst>
              <a:ext uri="{FF2B5EF4-FFF2-40B4-BE49-F238E27FC236}">
                <a16:creationId xmlns:a16="http://schemas.microsoft.com/office/drawing/2014/main" id="{F270CAFE-ACDC-195C-7ED1-7E100A67DFF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24000" y="1784730"/>
            <a:ext cx="2565400" cy="2565400"/>
          </a:xfrm>
          <a:prstGeom prst="rect">
            <a:avLst/>
          </a:prstGeom>
          <a:noFill/>
          <a:extLst>
            <a:ext uri="{909E8E84-426E-40DD-AFC4-6F175D3DCCD1}">
              <a14:hiddenFill xmlns:a14="http://schemas.microsoft.com/office/drawing/2010/main">
                <a:solidFill>
                  <a:srgbClr val="FFFFFF"/>
                </a:solidFill>
              </a14:hiddenFill>
            </a:ext>
          </a:extLst>
        </p:spPr>
      </p:pic>
      <p:pic>
        <p:nvPicPr>
          <p:cNvPr id="4126" name="Picture 30" descr="gocd-ci-user · GitHub">
            <a:extLst>
              <a:ext uri="{FF2B5EF4-FFF2-40B4-BE49-F238E27FC236}">
                <a16:creationId xmlns:a16="http://schemas.microsoft.com/office/drawing/2014/main" id="{2AA8DAC3-1606-C2C2-52FE-F4B717A5F14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690669" y="5939632"/>
            <a:ext cx="1799431" cy="1799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70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8"/>
                                        </p:tgtEl>
                                        <p:attrNameLst>
                                          <p:attrName>style.visibility</p:attrName>
                                        </p:attrNameLst>
                                      </p:cBhvr>
                                      <p:to>
                                        <p:strVal val="visible"/>
                                      </p:to>
                                    </p:set>
                                    <p:anim calcmode="lin" valueType="num">
                                      <p:cBhvr additive="base">
                                        <p:cTn id="7" dur="500" fill="hold"/>
                                        <p:tgtEl>
                                          <p:spTgt spid="4108"/>
                                        </p:tgtEl>
                                        <p:attrNameLst>
                                          <p:attrName>ppt_x</p:attrName>
                                        </p:attrNameLst>
                                      </p:cBhvr>
                                      <p:tavLst>
                                        <p:tav tm="0">
                                          <p:val>
                                            <p:strVal val="#ppt_x"/>
                                          </p:val>
                                        </p:tav>
                                        <p:tav tm="100000">
                                          <p:val>
                                            <p:strVal val="#ppt_x"/>
                                          </p:val>
                                        </p:tav>
                                      </p:tavLst>
                                    </p:anim>
                                    <p:anim calcmode="lin" valueType="num">
                                      <p:cBhvr additive="base">
                                        <p:cTn id="8" dur="500" fill="hold"/>
                                        <p:tgtEl>
                                          <p:spTgt spid="410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110"/>
                                        </p:tgtEl>
                                        <p:attrNameLst>
                                          <p:attrName>style.visibility</p:attrName>
                                        </p:attrNameLst>
                                      </p:cBhvr>
                                      <p:to>
                                        <p:strVal val="visible"/>
                                      </p:to>
                                    </p:set>
                                    <p:animEffect transition="in" filter="fade">
                                      <p:cBhvr>
                                        <p:cTn id="13" dur="1000"/>
                                        <p:tgtEl>
                                          <p:spTgt spid="4110"/>
                                        </p:tgtEl>
                                      </p:cBhvr>
                                    </p:animEffect>
                                    <p:anim calcmode="lin" valueType="num">
                                      <p:cBhvr>
                                        <p:cTn id="14" dur="1000" fill="hold"/>
                                        <p:tgtEl>
                                          <p:spTgt spid="4110"/>
                                        </p:tgtEl>
                                        <p:attrNameLst>
                                          <p:attrName>ppt_x</p:attrName>
                                        </p:attrNameLst>
                                      </p:cBhvr>
                                      <p:tavLst>
                                        <p:tav tm="0">
                                          <p:val>
                                            <p:strVal val="#ppt_x"/>
                                          </p:val>
                                        </p:tav>
                                        <p:tav tm="100000">
                                          <p:val>
                                            <p:strVal val="#ppt_x"/>
                                          </p:val>
                                        </p:tav>
                                      </p:tavLst>
                                    </p:anim>
                                    <p:anim calcmode="lin" valueType="num">
                                      <p:cBhvr>
                                        <p:cTn id="15" dur="1000" fill="hold"/>
                                        <p:tgtEl>
                                          <p:spTgt spid="41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106"/>
                                        </p:tgtEl>
                                        <p:attrNameLst>
                                          <p:attrName>style.visibility</p:attrName>
                                        </p:attrNameLst>
                                      </p:cBhvr>
                                      <p:to>
                                        <p:strVal val="visible"/>
                                      </p:to>
                                    </p:set>
                                    <p:anim calcmode="lin" valueType="num">
                                      <p:cBhvr additive="base">
                                        <p:cTn id="20" dur="500" fill="hold"/>
                                        <p:tgtEl>
                                          <p:spTgt spid="4106"/>
                                        </p:tgtEl>
                                        <p:attrNameLst>
                                          <p:attrName>ppt_x</p:attrName>
                                        </p:attrNameLst>
                                      </p:cBhvr>
                                      <p:tavLst>
                                        <p:tav tm="0">
                                          <p:val>
                                            <p:strVal val="#ppt_x"/>
                                          </p:val>
                                        </p:tav>
                                        <p:tav tm="100000">
                                          <p:val>
                                            <p:strVal val="#ppt_x"/>
                                          </p:val>
                                        </p:tav>
                                      </p:tavLst>
                                    </p:anim>
                                    <p:anim calcmode="lin" valueType="num">
                                      <p:cBhvr additive="base">
                                        <p:cTn id="21" dur="500" fill="hold"/>
                                        <p:tgtEl>
                                          <p:spTgt spid="410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112"/>
                                        </p:tgtEl>
                                        <p:attrNameLst>
                                          <p:attrName>style.visibility</p:attrName>
                                        </p:attrNameLst>
                                      </p:cBhvr>
                                      <p:to>
                                        <p:strVal val="visible"/>
                                      </p:to>
                                    </p:set>
                                    <p:anim calcmode="lin" valueType="num">
                                      <p:cBhvr additive="base">
                                        <p:cTn id="26" dur="500" fill="hold"/>
                                        <p:tgtEl>
                                          <p:spTgt spid="4112"/>
                                        </p:tgtEl>
                                        <p:attrNameLst>
                                          <p:attrName>ppt_x</p:attrName>
                                        </p:attrNameLst>
                                      </p:cBhvr>
                                      <p:tavLst>
                                        <p:tav tm="0">
                                          <p:val>
                                            <p:strVal val="#ppt_x"/>
                                          </p:val>
                                        </p:tav>
                                        <p:tav tm="100000">
                                          <p:val>
                                            <p:strVal val="#ppt_x"/>
                                          </p:val>
                                        </p:tav>
                                      </p:tavLst>
                                    </p:anim>
                                    <p:anim calcmode="lin" valueType="num">
                                      <p:cBhvr additive="base">
                                        <p:cTn id="27" dur="500" fill="hold"/>
                                        <p:tgtEl>
                                          <p:spTgt spid="411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122"/>
                                        </p:tgtEl>
                                        <p:attrNameLst>
                                          <p:attrName>style.visibility</p:attrName>
                                        </p:attrNameLst>
                                      </p:cBhvr>
                                      <p:to>
                                        <p:strVal val="visible"/>
                                      </p:to>
                                    </p:set>
                                    <p:anim calcmode="lin" valueType="num">
                                      <p:cBhvr additive="base">
                                        <p:cTn id="32" dur="500" fill="hold"/>
                                        <p:tgtEl>
                                          <p:spTgt spid="4122"/>
                                        </p:tgtEl>
                                        <p:attrNameLst>
                                          <p:attrName>ppt_x</p:attrName>
                                        </p:attrNameLst>
                                      </p:cBhvr>
                                      <p:tavLst>
                                        <p:tav tm="0">
                                          <p:val>
                                            <p:strVal val="#ppt_x"/>
                                          </p:val>
                                        </p:tav>
                                        <p:tav tm="100000">
                                          <p:val>
                                            <p:strVal val="#ppt_x"/>
                                          </p:val>
                                        </p:tav>
                                      </p:tavLst>
                                    </p:anim>
                                    <p:anim calcmode="lin" valueType="num">
                                      <p:cBhvr additive="base">
                                        <p:cTn id="33" dur="500" fill="hold"/>
                                        <p:tgtEl>
                                          <p:spTgt spid="4122"/>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114"/>
                                        </p:tgtEl>
                                        <p:attrNameLst>
                                          <p:attrName>style.visibility</p:attrName>
                                        </p:attrNameLst>
                                      </p:cBhvr>
                                      <p:to>
                                        <p:strVal val="visible"/>
                                      </p:to>
                                    </p:set>
                                    <p:anim calcmode="lin" valueType="num">
                                      <p:cBhvr additive="base">
                                        <p:cTn id="38" dur="500" fill="hold"/>
                                        <p:tgtEl>
                                          <p:spTgt spid="4114"/>
                                        </p:tgtEl>
                                        <p:attrNameLst>
                                          <p:attrName>ppt_x</p:attrName>
                                        </p:attrNameLst>
                                      </p:cBhvr>
                                      <p:tavLst>
                                        <p:tav tm="0">
                                          <p:val>
                                            <p:strVal val="#ppt_x"/>
                                          </p:val>
                                        </p:tav>
                                        <p:tav tm="100000">
                                          <p:val>
                                            <p:strVal val="#ppt_x"/>
                                          </p:val>
                                        </p:tav>
                                      </p:tavLst>
                                    </p:anim>
                                    <p:anim calcmode="lin" valueType="num">
                                      <p:cBhvr additive="base">
                                        <p:cTn id="39" dur="500" fill="hold"/>
                                        <p:tgtEl>
                                          <p:spTgt spid="411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4116"/>
                                        </p:tgtEl>
                                        <p:attrNameLst>
                                          <p:attrName>style.visibility</p:attrName>
                                        </p:attrNameLst>
                                      </p:cBhvr>
                                      <p:to>
                                        <p:strVal val="visible"/>
                                      </p:to>
                                    </p:set>
                                    <p:anim calcmode="lin" valueType="num">
                                      <p:cBhvr additive="base">
                                        <p:cTn id="44" dur="500" fill="hold"/>
                                        <p:tgtEl>
                                          <p:spTgt spid="4116"/>
                                        </p:tgtEl>
                                        <p:attrNameLst>
                                          <p:attrName>ppt_x</p:attrName>
                                        </p:attrNameLst>
                                      </p:cBhvr>
                                      <p:tavLst>
                                        <p:tav tm="0">
                                          <p:val>
                                            <p:strVal val="#ppt_x"/>
                                          </p:val>
                                        </p:tav>
                                        <p:tav tm="100000">
                                          <p:val>
                                            <p:strVal val="#ppt_x"/>
                                          </p:val>
                                        </p:tav>
                                      </p:tavLst>
                                    </p:anim>
                                    <p:anim calcmode="lin" valueType="num">
                                      <p:cBhvr additive="base">
                                        <p:cTn id="45" dur="500" fill="hold"/>
                                        <p:tgtEl>
                                          <p:spTgt spid="4116"/>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4118"/>
                                        </p:tgtEl>
                                        <p:attrNameLst>
                                          <p:attrName>style.visibility</p:attrName>
                                        </p:attrNameLst>
                                      </p:cBhvr>
                                      <p:to>
                                        <p:strVal val="visible"/>
                                      </p:to>
                                    </p:set>
                                    <p:animEffect transition="in" filter="barn(inVertical)">
                                      <p:cBhvr>
                                        <p:cTn id="50" dur="500"/>
                                        <p:tgtEl>
                                          <p:spTgt spid="411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4120"/>
                                        </p:tgtEl>
                                        <p:attrNameLst>
                                          <p:attrName>style.visibility</p:attrName>
                                        </p:attrNameLst>
                                      </p:cBhvr>
                                      <p:to>
                                        <p:strVal val="visible"/>
                                      </p:to>
                                    </p:set>
                                    <p:animEffect transition="in" filter="wipe(down)">
                                      <p:cBhvr>
                                        <p:cTn id="55" dur="500"/>
                                        <p:tgtEl>
                                          <p:spTgt spid="412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4126"/>
                                        </p:tgtEl>
                                        <p:attrNameLst>
                                          <p:attrName>style.visibility</p:attrName>
                                        </p:attrNameLst>
                                      </p:cBhvr>
                                      <p:to>
                                        <p:strVal val="visible"/>
                                      </p:to>
                                    </p:set>
                                    <p:animEffect transition="in" filter="wipe(down)">
                                      <p:cBhvr>
                                        <p:cTn id="60" dur="500"/>
                                        <p:tgtEl>
                                          <p:spTgt spid="4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8B5F94-DDA6-FA85-BD7A-44A385AD670C}"/>
              </a:ext>
            </a:extLst>
          </p:cNvPr>
          <p:cNvSpPr txBox="1">
            <a:spLocks/>
          </p:cNvSpPr>
          <p:nvPr/>
        </p:nvSpPr>
        <p:spPr>
          <a:xfrm>
            <a:off x="300736" y="319959"/>
            <a:ext cx="5475418" cy="1889841"/>
          </a:xfrm>
          <a:prstGeom prst="rect">
            <a:avLst/>
          </a:prstGeom>
        </p:spPr>
        <p:txBody>
          <a:bodyPr vert="horz" lIns="91440" tIns="45720" rIns="91440" bIns="45720" rtlCol="0" anchor="t">
            <a:normAutofit/>
          </a:bodyPr>
          <a:lstStyle>
            <a:lvl1pPr marL="0" algn="l" defTabSz="457200" rtl="0" eaLnBrk="1" latinLnBrk="0" hangingPunct="1">
              <a:lnSpc>
                <a:spcPts val="4800"/>
              </a:lnSpc>
              <a:spcBef>
                <a:spcPct val="0"/>
              </a:spcBef>
              <a:buNone/>
              <a:defRPr lang="en-GB" sz="4800" b="1" i="0" kern="1200" spc="-150" dirty="0">
                <a:solidFill>
                  <a:srgbClr val="181B31"/>
                </a:solidFill>
                <a:latin typeface="Corbel" panose="020B0503020204020204" pitchFamily="34" charset="0"/>
                <a:ea typeface="Calibri" panose="020F0502020204030204" pitchFamily="34" charset="0"/>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chemeClr val="tx1">
                    <a:lumMod val="85000"/>
                    <a:lumOff val="15000"/>
                  </a:schemeClr>
                </a:solidFill>
                <a:latin typeface="+mj-lt"/>
                <a:ea typeface="+mj-ea"/>
                <a:cs typeface="+mj-cs"/>
              </a:rPr>
              <a:t>Continuous Integration</a:t>
            </a:r>
          </a:p>
        </p:txBody>
      </p:sp>
      <p:pic>
        <p:nvPicPr>
          <p:cNvPr id="6146" name="Picture 2" descr="CI/CD: Continuous Integration and Continuous Delivery - GeeksforGeeks">
            <a:extLst>
              <a:ext uri="{FF2B5EF4-FFF2-40B4-BE49-F238E27FC236}">
                <a16:creationId xmlns:a16="http://schemas.microsoft.com/office/drawing/2014/main" id="{3AB5EC5A-89AA-E7E0-78F9-1557A46E80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66913"/>
            <a:ext cx="16002714" cy="4446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252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8B5F94-DDA6-FA85-BD7A-44A385AD670C}"/>
              </a:ext>
            </a:extLst>
          </p:cNvPr>
          <p:cNvSpPr txBox="1">
            <a:spLocks/>
          </p:cNvSpPr>
          <p:nvPr/>
        </p:nvSpPr>
        <p:spPr>
          <a:xfrm>
            <a:off x="300736" y="319959"/>
            <a:ext cx="5475418" cy="1889841"/>
          </a:xfrm>
          <a:prstGeom prst="rect">
            <a:avLst/>
          </a:prstGeom>
        </p:spPr>
        <p:txBody>
          <a:bodyPr vert="horz" lIns="91440" tIns="45720" rIns="91440" bIns="45720" rtlCol="0" anchor="t">
            <a:normAutofit/>
          </a:bodyPr>
          <a:lstStyle>
            <a:lvl1pPr marL="0" algn="l" defTabSz="457200" rtl="0" eaLnBrk="1" latinLnBrk="0" hangingPunct="1">
              <a:lnSpc>
                <a:spcPts val="4800"/>
              </a:lnSpc>
              <a:spcBef>
                <a:spcPct val="0"/>
              </a:spcBef>
              <a:buNone/>
              <a:defRPr lang="en-GB" sz="4800" b="1" i="0" kern="1200" spc="-150" dirty="0">
                <a:solidFill>
                  <a:srgbClr val="181B31"/>
                </a:solidFill>
                <a:latin typeface="Corbel" panose="020B0503020204020204" pitchFamily="34" charset="0"/>
                <a:ea typeface="Calibri" panose="020F0502020204030204" pitchFamily="34" charset="0"/>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chemeClr val="tx1">
                    <a:lumMod val="85000"/>
                    <a:lumOff val="15000"/>
                  </a:schemeClr>
                </a:solidFill>
                <a:latin typeface="+mj-lt"/>
                <a:ea typeface="+mj-ea"/>
                <a:cs typeface="+mj-cs"/>
              </a:rPr>
              <a:t>Continuous Integration</a:t>
            </a:r>
          </a:p>
        </p:txBody>
      </p:sp>
      <p:pic>
        <p:nvPicPr>
          <p:cNvPr id="7170" name="Picture 2" descr="CI/CD: Continuous Integration and Continuous Delivery - GeeksforGeeks">
            <a:extLst>
              <a:ext uri="{FF2B5EF4-FFF2-40B4-BE49-F238E27FC236}">
                <a16:creationId xmlns:a16="http://schemas.microsoft.com/office/drawing/2014/main" id="{73F9FF14-0E86-EBC1-E52D-C6837EC47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1878013"/>
            <a:ext cx="17195800" cy="4778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528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44055</TotalTime>
  <Words>1397</Words>
  <Application>Microsoft Office PowerPoint</Application>
  <PresentationFormat>Custom</PresentationFormat>
  <Paragraphs>244</Paragraphs>
  <Slides>19</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19</vt:i4>
      </vt:variant>
      <vt:variant>
        <vt:lpstr>Custom Shows</vt:lpstr>
      </vt:variant>
      <vt:variant>
        <vt:i4>1</vt:i4>
      </vt:variant>
    </vt:vector>
  </HeadingPairs>
  <TitlesOfParts>
    <vt:vector size="26" baseType="lpstr">
      <vt:lpstr>Arial</vt:lpstr>
      <vt:lpstr>Calibri</vt:lpstr>
      <vt:lpstr>Century Gothic</vt:lpstr>
      <vt:lpstr>Corbel</vt:lpstr>
      <vt:lpstr>Wingdings 3</vt:lpstr>
      <vt:lpstr>Ion</vt:lpstr>
      <vt:lpstr>PowerPoint Presentation</vt:lpstr>
      <vt:lpstr>What is Continuous Integration?</vt:lpstr>
      <vt:lpstr>PowerPoint Presentation</vt:lpstr>
      <vt:lpstr>PowerPoint Presentation</vt:lpstr>
      <vt:lpstr>CI Principles</vt:lpstr>
      <vt:lpstr>Benefits of CI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Sundar Rajan Renganathan</dc:creator>
  <cp:lastModifiedBy>Sundar Rajan</cp:lastModifiedBy>
  <cp:revision>1611</cp:revision>
  <dcterms:created xsi:type="dcterms:W3CDTF">2020-02-03T07:08:46Z</dcterms:created>
  <dcterms:modified xsi:type="dcterms:W3CDTF">2023-03-20T12:27:34Z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2631144</vt:lpwstr>
  </property>
  <property fmtid="{D5CDD505-2E9C-101B-9397-08002B2CF9AE}" pid="3" name="NXPowerLiteSettings">
    <vt:lpwstr>C7000400038000</vt:lpwstr>
  </property>
  <property fmtid="{D5CDD505-2E9C-101B-9397-08002B2CF9AE}" pid="4" name="NXPowerLiteVersion">
    <vt:lpwstr>S9.0.1</vt:lpwstr>
  </property>
</Properties>
</file>