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9" r:id="rId1"/>
  </p:sldMasterIdLst>
  <p:notesMasterIdLst>
    <p:notesMasterId r:id="rId13"/>
  </p:notesMasterIdLst>
  <p:sldIdLst>
    <p:sldId id="256" r:id="rId2"/>
    <p:sldId id="264" r:id="rId3"/>
    <p:sldId id="271" r:id="rId4"/>
    <p:sldId id="272" r:id="rId5"/>
    <p:sldId id="265" r:id="rId6"/>
    <p:sldId id="266" r:id="rId7"/>
    <p:sldId id="267" r:id="rId8"/>
    <p:sldId id="268" r:id="rId9"/>
    <p:sldId id="269" r:id="rId10"/>
    <p:sldId id="270" r:id="rId11"/>
    <p:sldId id="273" r:id="rId12"/>
  </p:sldIdLst>
  <p:sldSz cx="18288000" cy="10287000"/>
  <p:notesSz cx="6858000" cy="9144000"/>
  <p:custShowLst>
    <p:custShow name="Appendix 1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  Thakur" initials="AT" lastIdx="3" clrIdx="0">
    <p:extLst>
      <p:ext uri="{19B8F6BF-5375-455C-9EA6-DF929625EA0E}">
        <p15:presenceInfo xmlns:p15="http://schemas.microsoft.com/office/powerpoint/2012/main" userId="S::abhishek.thakur@msysindia.onmicrosoft.com::c4c15c9f-470a-4eab-9e0b-5ba03c2bd2ac" providerId="AD"/>
      </p:ext>
    </p:extLst>
  </p:cmAuthor>
  <p:cmAuthor id="2" name="Suhas Jadhav" initials="SJ" lastIdx="1" clrIdx="1">
    <p:extLst>
      <p:ext uri="{19B8F6BF-5375-455C-9EA6-DF929625EA0E}">
        <p15:presenceInfo xmlns:p15="http://schemas.microsoft.com/office/powerpoint/2012/main" userId="S::suhas.jadhav@msysindia.onmicrosoft.com::850b95f6-0100-4e95-ba18-a16566231557" providerId="AD"/>
      </p:ext>
    </p:extLst>
  </p:cmAuthor>
  <p:cmAuthor id="3" name="Karthick Asaithambi" initials="KA" lastIdx="1" clrIdx="2">
    <p:extLst>
      <p:ext uri="{19B8F6BF-5375-455C-9EA6-DF929625EA0E}">
        <p15:presenceInfo xmlns:p15="http://schemas.microsoft.com/office/powerpoint/2012/main" userId="S::karthick.asaithambi@msysindia.onmicrosoft.com::13340307-0eb9-4401-9f9c-8aefba2ecd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68"/>
    <a:srgbClr val="006C92"/>
    <a:srgbClr val="007FAC"/>
    <a:srgbClr val="00759E"/>
    <a:srgbClr val="009AD0"/>
    <a:srgbClr val="0B7ADF"/>
    <a:srgbClr val="59C6F1"/>
    <a:srgbClr val="0C3457"/>
    <a:srgbClr val="11589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97" autoAdjust="0"/>
    <p:restoredTop sz="94095" autoAdjust="0"/>
  </p:normalViewPr>
  <p:slideViewPr>
    <p:cSldViewPr snapToGrid="0" snapToObjects="1">
      <p:cViewPr varScale="1">
        <p:scale>
          <a:sx n="76" d="100"/>
          <a:sy n="76" d="100"/>
        </p:scale>
        <p:origin x="978" y="102"/>
      </p:cViewPr>
      <p:guideLst/>
    </p:cSldViewPr>
  </p:slideViewPr>
  <p:outlineViewPr>
    <p:cViewPr>
      <p:scale>
        <a:sx n="33" d="100"/>
        <a:sy n="33" d="100"/>
      </p:scale>
      <p:origin x="0" y="-12"/>
    </p:cViewPr>
  </p:outlineViewPr>
  <p:notesTextViewPr>
    <p:cViewPr>
      <p:scale>
        <a:sx n="10" d="100"/>
        <a:sy n="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DAAA3-8ACB-CD40-AD6D-6251F3A66261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00174-ECD4-9546-81DF-B980FE0AB2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00174-ECD4-9546-81DF-B980FE0AB2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9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10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35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895601" y="5656761"/>
            <a:ext cx="10919474" cy="51326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77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4686302"/>
            <a:ext cx="13238490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166072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67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72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36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67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10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F41D5-DF3D-49D0-BF31-8E01C8E7239B}"/>
              </a:ext>
            </a:extLst>
          </p:cNvPr>
          <p:cNvGrpSpPr/>
          <p:nvPr userDrawn="1"/>
        </p:nvGrpSpPr>
        <p:grpSpPr>
          <a:xfrm>
            <a:off x="556599" y="1849580"/>
            <a:ext cx="999066" cy="220133"/>
            <a:chOff x="728305" y="1894054"/>
            <a:chExt cx="999066" cy="22013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84CB74C-99A9-45A1-8BC2-481CFBB96AB8}"/>
                </a:ext>
              </a:extLst>
            </p:cNvPr>
            <p:cNvSpPr/>
            <p:nvPr/>
          </p:nvSpPr>
          <p:spPr>
            <a:xfrm>
              <a:off x="728305" y="1894054"/>
              <a:ext cx="220133" cy="220133"/>
            </a:xfrm>
            <a:prstGeom prst="ellipse">
              <a:avLst/>
            </a:prstGeom>
            <a:solidFill>
              <a:srgbClr val="0F8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A511B8-80CA-4157-A6A7-946C2BC163A3}"/>
                </a:ext>
              </a:extLst>
            </p:cNvPr>
            <p:cNvSpPr/>
            <p:nvPr/>
          </p:nvSpPr>
          <p:spPr>
            <a:xfrm>
              <a:off x="1117771" y="1894054"/>
              <a:ext cx="220133" cy="220133"/>
            </a:xfrm>
            <a:prstGeom prst="ellipse">
              <a:avLst/>
            </a:prstGeom>
            <a:solidFill>
              <a:srgbClr val="0F8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9D9461-4B49-49DA-B965-251CC259AD0E}"/>
                </a:ext>
              </a:extLst>
            </p:cNvPr>
            <p:cNvSpPr/>
            <p:nvPr/>
          </p:nvSpPr>
          <p:spPr>
            <a:xfrm>
              <a:off x="1507238" y="1894054"/>
              <a:ext cx="220133" cy="220133"/>
            </a:xfrm>
            <a:prstGeom prst="ellipse">
              <a:avLst/>
            </a:prstGeom>
            <a:solidFill>
              <a:srgbClr val="0F8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Title 6">
            <a:extLst>
              <a:ext uri="{FF2B5EF4-FFF2-40B4-BE49-F238E27FC236}">
                <a16:creationId xmlns:a16="http://schemas.microsoft.com/office/drawing/2014/main" id="{3C4B336D-040D-4917-A960-7B8CEE2567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67" y="433392"/>
            <a:ext cx="15773400" cy="1582444"/>
          </a:xfrm>
          <a:prstGeom prst="rect">
            <a:avLst/>
          </a:prstGeom>
        </p:spPr>
        <p:txBody>
          <a:bodyPr anchor="t"/>
          <a:lstStyle>
            <a:lvl1pPr marL="0" algn="l" defTabSz="457200" rtl="0" eaLnBrk="1" latinLnBrk="0" hangingPunct="1">
              <a:lnSpc>
                <a:spcPts val="4800"/>
              </a:lnSpc>
              <a:defRPr lang="en-GB" sz="4800" b="1" kern="1200" spc="-150" dirty="0">
                <a:solidFill>
                  <a:srgbClr val="181B31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STYLECLICK TO EDIT MASTER TITLE STYLE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221D1C8-9E51-4377-9928-9C6A27F9D6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69" y="2171055"/>
            <a:ext cx="17050022" cy="46675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2000" dirty="0" smtClean="0">
                <a:latin typeface="Corbel" panose="020B0503020204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B7E24A-C300-4D95-AC2C-4CB294E9269C}"/>
              </a:ext>
            </a:extLst>
          </p:cNvPr>
          <p:cNvSpPr txBox="1"/>
          <p:nvPr userDrawn="1"/>
        </p:nvSpPr>
        <p:spPr>
          <a:xfrm>
            <a:off x="160259" y="9855421"/>
            <a:ext cx="2935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1616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© 2022 Copyright </a:t>
            </a:r>
            <a:r>
              <a:rPr lang="en-US" sz="1400" dirty="0" err="1">
                <a:solidFill>
                  <a:srgbClr val="61616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MSys</a:t>
            </a:r>
            <a:r>
              <a:rPr lang="en-US" sz="1400" dirty="0">
                <a:solidFill>
                  <a:srgbClr val="61616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 Technologies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8C0E81-9DC4-4880-9825-1D31C4D7BF2F}"/>
              </a:ext>
            </a:extLst>
          </p:cNvPr>
          <p:cNvCxnSpPr>
            <a:cxnSpLocks/>
          </p:cNvCxnSpPr>
          <p:nvPr userDrawn="1"/>
        </p:nvCxnSpPr>
        <p:spPr>
          <a:xfrm>
            <a:off x="3096127" y="10015795"/>
            <a:ext cx="13537885" cy="0"/>
          </a:xfrm>
          <a:prstGeom prst="line">
            <a:avLst/>
          </a:prstGeom>
          <a:ln>
            <a:solidFill>
              <a:srgbClr val="2E87C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81542C4-7CE8-4014-A349-532A33573D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38600" y="9584479"/>
            <a:ext cx="1389141" cy="57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88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16373F-E759-5542-AE24-A1CBF5276CC3}"/>
              </a:ext>
            </a:extLst>
          </p:cNvPr>
          <p:cNvGrpSpPr/>
          <p:nvPr userDrawn="1"/>
        </p:nvGrpSpPr>
        <p:grpSpPr>
          <a:xfrm>
            <a:off x="556599" y="1227611"/>
            <a:ext cx="999066" cy="220133"/>
            <a:chOff x="728305" y="1894054"/>
            <a:chExt cx="999066" cy="22013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C1B417-E83F-274A-B757-5774835E5D80}"/>
                </a:ext>
              </a:extLst>
            </p:cNvPr>
            <p:cNvSpPr/>
            <p:nvPr/>
          </p:nvSpPr>
          <p:spPr>
            <a:xfrm>
              <a:off x="728305" y="1894054"/>
              <a:ext cx="220133" cy="220133"/>
            </a:xfrm>
            <a:prstGeom prst="ellipse">
              <a:avLst/>
            </a:prstGeom>
            <a:solidFill>
              <a:srgbClr val="0F8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919E6-F0E7-2443-B85E-9C2E53A871F8}"/>
                </a:ext>
              </a:extLst>
            </p:cNvPr>
            <p:cNvSpPr/>
            <p:nvPr/>
          </p:nvSpPr>
          <p:spPr>
            <a:xfrm>
              <a:off x="1117771" y="1894054"/>
              <a:ext cx="220133" cy="220133"/>
            </a:xfrm>
            <a:prstGeom prst="ellipse">
              <a:avLst/>
            </a:prstGeom>
            <a:solidFill>
              <a:srgbClr val="0F8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59A97B-8E8F-A44A-A9DF-EA055F17E3D1}"/>
                </a:ext>
              </a:extLst>
            </p:cNvPr>
            <p:cNvSpPr/>
            <p:nvPr/>
          </p:nvSpPr>
          <p:spPr>
            <a:xfrm>
              <a:off x="1507238" y="1894054"/>
              <a:ext cx="220133" cy="220133"/>
            </a:xfrm>
            <a:prstGeom prst="ellipse">
              <a:avLst/>
            </a:prstGeom>
            <a:solidFill>
              <a:srgbClr val="0F8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E53B302-B3B4-C344-98E7-D9EF5C670A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67" y="433392"/>
            <a:ext cx="15773400" cy="716478"/>
          </a:xfrm>
          <a:prstGeom prst="rect">
            <a:avLst/>
          </a:prstGeom>
        </p:spPr>
        <p:txBody>
          <a:bodyPr anchor="t"/>
          <a:lstStyle>
            <a:lvl1pPr marL="0" algn="l" defTabSz="457200" rtl="0" eaLnBrk="1" latinLnBrk="0" hangingPunct="1">
              <a:lnSpc>
                <a:spcPts val="4800"/>
              </a:lnSpc>
              <a:defRPr lang="en-GB" sz="4800" b="1" kern="1200" spc="-150" dirty="0">
                <a:solidFill>
                  <a:srgbClr val="181B31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AB1BD-BEB4-4A83-8871-12A06026CBD3}"/>
              </a:ext>
            </a:extLst>
          </p:cNvPr>
          <p:cNvSpPr txBox="1"/>
          <p:nvPr userDrawn="1"/>
        </p:nvSpPr>
        <p:spPr>
          <a:xfrm>
            <a:off x="160259" y="9855421"/>
            <a:ext cx="2935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1616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© 2022 Copyright </a:t>
            </a:r>
            <a:r>
              <a:rPr lang="en-US" sz="1400" dirty="0" err="1">
                <a:solidFill>
                  <a:srgbClr val="61616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MSys</a:t>
            </a:r>
            <a:r>
              <a:rPr lang="en-US" sz="1400" dirty="0">
                <a:solidFill>
                  <a:srgbClr val="61616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 Technologies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1B463F-6C12-431B-9E9A-2B454376A0C2}"/>
              </a:ext>
            </a:extLst>
          </p:cNvPr>
          <p:cNvCxnSpPr>
            <a:cxnSpLocks/>
          </p:cNvCxnSpPr>
          <p:nvPr userDrawn="1"/>
        </p:nvCxnSpPr>
        <p:spPr>
          <a:xfrm>
            <a:off x="3096127" y="10015795"/>
            <a:ext cx="13537885" cy="0"/>
          </a:xfrm>
          <a:prstGeom prst="line">
            <a:avLst/>
          </a:prstGeom>
          <a:ln>
            <a:solidFill>
              <a:srgbClr val="2E87C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A2D79E-1697-4DC8-AD3A-4B04C764F6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38600" y="9584479"/>
            <a:ext cx="1389141" cy="57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4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A931-7FBE-4F1B-AB0E-036BC493BED7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38C6-46B5-414C-A98D-1FE0CEB79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959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72661-0554-42B8-9984-918D30F0ECF1}"/>
              </a:ext>
            </a:extLst>
          </p:cNvPr>
          <p:cNvSpPr txBox="1"/>
          <p:nvPr userDrawn="1"/>
        </p:nvSpPr>
        <p:spPr>
          <a:xfrm>
            <a:off x="160259" y="9855421"/>
            <a:ext cx="2935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1616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© 2022 Copyright MSys Technologies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DD1862-3DB0-4586-942B-C590C319860A}"/>
              </a:ext>
            </a:extLst>
          </p:cNvPr>
          <p:cNvCxnSpPr>
            <a:cxnSpLocks/>
          </p:cNvCxnSpPr>
          <p:nvPr userDrawn="1"/>
        </p:nvCxnSpPr>
        <p:spPr>
          <a:xfrm>
            <a:off x="3096127" y="10015795"/>
            <a:ext cx="13537885" cy="0"/>
          </a:xfrm>
          <a:prstGeom prst="line">
            <a:avLst/>
          </a:prstGeom>
          <a:ln>
            <a:solidFill>
              <a:srgbClr val="2E87C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62FD854-1C24-477E-AC1F-A172EC72A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38600" y="9584479"/>
            <a:ext cx="1389141" cy="57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97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display&#10;&#10;Description automatically generated">
            <a:extLst>
              <a:ext uri="{FF2B5EF4-FFF2-40B4-BE49-F238E27FC236}">
                <a16:creationId xmlns:a16="http://schemas.microsoft.com/office/drawing/2014/main" id="{633A9E66-994B-4633-A0FA-F2D2400D65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1382" y="-34836"/>
            <a:ext cx="7070400" cy="103112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E0B4E4-6A15-344D-80A9-D1746C2331F0}"/>
              </a:ext>
            </a:extLst>
          </p:cNvPr>
          <p:cNvSpPr/>
          <p:nvPr userDrawn="1"/>
        </p:nvSpPr>
        <p:spPr>
          <a:xfrm>
            <a:off x="11650133" y="6011333"/>
            <a:ext cx="2895600" cy="2895600"/>
          </a:xfrm>
          <a:prstGeom prst="rect">
            <a:avLst/>
          </a:prstGeom>
          <a:solidFill>
            <a:srgbClr val="0F8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12499-5B59-BC49-ADAB-A76F7D7F1278}"/>
              </a:ext>
            </a:extLst>
          </p:cNvPr>
          <p:cNvSpPr/>
          <p:nvPr userDrawn="1"/>
        </p:nvSpPr>
        <p:spPr>
          <a:xfrm>
            <a:off x="4614332" y="2421467"/>
            <a:ext cx="8822267" cy="5469466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E37655-DFBD-6D4B-B182-1A3457E3C544}"/>
              </a:ext>
            </a:extLst>
          </p:cNvPr>
          <p:cNvGrpSpPr/>
          <p:nvPr userDrawn="1"/>
        </p:nvGrpSpPr>
        <p:grpSpPr>
          <a:xfrm>
            <a:off x="15223066" y="457200"/>
            <a:ext cx="2607734" cy="2641600"/>
            <a:chOff x="14850533" y="677333"/>
            <a:chExt cx="2607734" cy="264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BF4688-54C2-6344-B16A-301B49AE9FF9}"/>
                </a:ext>
              </a:extLst>
            </p:cNvPr>
            <p:cNvSpPr/>
            <p:nvPr/>
          </p:nvSpPr>
          <p:spPr>
            <a:xfrm>
              <a:off x="14850533" y="677333"/>
              <a:ext cx="2607734" cy="508000"/>
            </a:xfrm>
            <a:prstGeom prst="rect">
              <a:avLst/>
            </a:prstGeom>
            <a:solidFill>
              <a:srgbClr val="0F8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60B9F3-B58F-984D-BB11-01BB1E82C22F}"/>
                </a:ext>
              </a:extLst>
            </p:cNvPr>
            <p:cNvSpPr/>
            <p:nvPr/>
          </p:nvSpPr>
          <p:spPr>
            <a:xfrm rot="5400000">
              <a:off x="15900400" y="1761066"/>
              <a:ext cx="2607734" cy="508000"/>
            </a:xfrm>
            <a:prstGeom prst="rect">
              <a:avLst/>
            </a:prstGeom>
            <a:solidFill>
              <a:srgbClr val="0F8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417C08-9C9E-5346-830D-B9ABC4322641}"/>
              </a:ext>
            </a:extLst>
          </p:cNvPr>
          <p:cNvCxnSpPr>
            <a:cxnSpLocks/>
          </p:cNvCxnSpPr>
          <p:nvPr userDrawn="1"/>
        </p:nvCxnSpPr>
        <p:spPr>
          <a:xfrm>
            <a:off x="7187609" y="3205124"/>
            <a:ext cx="5910324" cy="0"/>
          </a:xfrm>
          <a:prstGeom prst="line">
            <a:avLst/>
          </a:prstGeom>
          <a:ln w="38100">
            <a:solidFill>
              <a:srgbClr val="181B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E98932C-9871-2C42-A7E7-0A4A8B7802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4219" y="2785999"/>
            <a:ext cx="2008783" cy="8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2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9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0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0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86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1999119" y="1"/>
            <a:ext cx="2405081" cy="1712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2908817" y="9144000"/>
            <a:ext cx="1490601" cy="1143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9CC288-A227-4A6A-8C01-B60692A72A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275B0-DB56-418E-8203-468E2450F4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35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  <p:sldLayoutId id="2147483827" r:id="rId18"/>
    <p:sldLayoutId id="2147483828" r:id="rId19"/>
    <p:sldLayoutId id="2147483700" r:id="rId20"/>
    <p:sldLayoutId id="2147483739" r:id="rId21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590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13207-A0ED-2119-861B-C5A7D7F93E10}"/>
              </a:ext>
            </a:extLst>
          </p:cNvPr>
          <p:cNvSpPr txBox="1"/>
          <p:nvPr/>
        </p:nvSpPr>
        <p:spPr>
          <a:xfrm>
            <a:off x="7127874" y="4268358"/>
            <a:ext cx="4721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DevOps</a:t>
            </a:r>
            <a:endParaRPr lang="en-US" sz="7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F51A7-3C2B-A67D-BCA0-192CF9A2DA1A}"/>
              </a:ext>
            </a:extLst>
          </p:cNvPr>
          <p:cNvSpPr txBox="1"/>
          <p:nvPr/>
        </p:nvSpPr>
        <p:spPr>
          <a:xfrm>
            <a:off x="14764681" y="9864380"/>
            <a:ext cx="339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Sundar Rajan </a:t>
            </a:r>
            <a:r>
              <a:rPr lang="en-US" dirty="0" err="1"/>
              <a:t>Renganathan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0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volution from Agile to DevOps for software development">
            <a:extLst>
              <a:ext uri="{FF2B5EF4-FFF2-40B4-BE49-F238E27FC236}">
                <a16:creationId xmlns:a16="http://schemas.microsoft.com/office/drawing/2014/main" id="{C99A7973-561F-E8FC-FD63-516487EFB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4" y="2026893"/>
            <a:ext cx="9820276" cy="704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A4EAF88-6529-7D53-369C-D2053D67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433388"/>
            <a:ext cx="15773400" cy="7159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Some tools in DevOps</a:t>
            </a:r>
          </a:p>
        </p:txBody>
      </p:sp>
    </p:spTree>
    <p:extLst>
      <p:ext uri="{BB962C8B-B14F-4D97-AF65-F5344CB8AC3E}">
        <p14:creationId xmlns:p14="http://schemas.microsoft.com/office/powerpoint/2010/main" val="193299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What is the difference between DevOps and DevSecOps?">
            <a:extLst>
              <a:ext uri="{FF2B5EF4-FFF2-40B4-BE49-F238E27FC236}">
                <a16:creationId xmlns:a16="http://schemas.microsoft.com/office/drawing/2014/main" id="{2CB28B14-2EF8-90E5-1DA0-9EC9F24D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67813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51DD12B-8BBF-0405-EE08-CE395DE24655}"/>
              </a:ext>
            </a:extLst>
          </p:cNvPr>
          <p:cNvSpPr txBox="1">
            <a:spLocks/>
          </p:cNvSpPr>
          <p:nvPr/>
        </p:nvSpPr>
        <p:spPr>
          <a:xfrm>
            <a:off x="412750" y="484188"/>
            <a:ext cx="157734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4572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lang="en-GB" sz="4800" b="1" i="0" kern="1200" spc="-150" dirty="0">
                <a:solidFill>
                  <a:srgbClr val="181B31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DevOps Vs.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DevSecOps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491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EA1B-6546-CBD9-5946-916275B9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36" y="319959"/>
            <a:ext cx="5475418" cy="18898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What is DevOps?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AEE77-89F2-BC6E-7553-B9D21CF1B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21" y="1794995"/>
            <a:ext cx="7393932" cy="5164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C272B8-32C9-9104-7CCB-42842865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226" y="1794995"/>
            <a:ext cx="7325747" cy="38962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FBD399-4AD7-09DE-33FB-E16B0D09D2A6}"/>
              </a:ext>
            </a:extLst>
          </p:cNvPr>
          <p:cNvSpPr txBox="1"/>
          <p:nvPr/>
        </p:nvSpPr>
        <p:spPr>
          <a:xfrm>
            <a:off x="8496300" y="5922994"/>
            <a:ext cx="95504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DevOps is an approach based on agile and lean principles in which business owners, development, operations, and quality assurance team collaborate to deliver software in a continuous stable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DevOps is an environment that promotes cross practicality, shared business tasks and belief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DevOps is a movement that improves IT service delivery agility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DevOps is a culture that promotes better working relationship within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DevOps is a set of practices that provides rapid, reliable software delivery</a:t>
            </a:r>
          </a:p>
        </p:txBody>
      </p:sp>
    </p:spTree>
    <p:extLst>
      <p:ext uri="{BB962C8B-B14F-4D97-AF65-F5344CB8AC3E}">
        <p14:creationId xmlns:p14="http://schemas.microsoft.com/office/powerpoint/2010/main" val="157495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Software Development Evolution: From Waterfall to Agile to DevOps">
            <a:extLst>
              <a:ext uri="{FF2B5EF4-FFF2-40B4-BE49-F238E27FC236}">
                <a16:creationId xmlns:a16="http://schemas.microsoft.com/office/drawing/2014/main" id="{01D9EBCC-BB74-0D78-4512-13B9B6A34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14500"/>
            <a:ext cx="12712700" cy="715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D8B5F94-DDA6-FA85-BD7A-44A385AD670C}"/>
              </a:ext>
            </a:extLst>
          </p:cNvPr>
          <p:cNvSpPr txBox="1">
            <a:spLocks/>
          </p:cNvSpPr>
          <p:nvPr/>
        </p:nvSpPr>
        <p:spPr>
          <a:xfrm>
            <a:off x="300736" y="319959"/>
            <a:ext cx="5475418" cy="18898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4572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lang="en-GB" sz="4800" b="1" i="0" kern="1200" spc="-150" dirty="0">
                <a:solidFill>
                  <a:srgbClr val="181B31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Evaluation of DevOps?</a:t>
            </a:r>
          </a:p>
        </p:txBody>
      </p:sp>
    </p:spTree>
    <p:extLst>
      <p:ext uri="{BB962C8B-B14F-4D97-AF65-F5344CB8AC3E}">
        <p14:creationId xmlns:p14="http://schemas.microsoft.com/office/powerpoint/2010/main" val="359476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10 years of DevOps- Where are we today?">
            <a:extLst>
              <a:ext uri="{FF2B5EF4-FFF2-40B4-BE49-F238E27FC236}">
                <a16:creationId xmlns:a16="http://schemas.microsoft.com/office/drawing/2014/main" id="{622FBB5A-CDF1-1DAB-F4A7-296077767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544278"/>
            <a:ext cx="15074900" cy="847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C9849F5-CA79-2744-640F-E6FF8DC8E19F}"/>
              </a:ext>
            </a:extLst>
          </p:cNvPr>
          <p:cNvSpPr txBox="1">
            <a:spLocks/>
          </p:cNvSpPr>
          <p:nvPr/>
        </p:nvSpPr>
        <p:spPr>
          <a:xfrm>
            <a:off x="300736" y="319959"/>
            <a:ext cx="5475418" cy="18898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4572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lang="en-GB" sz="4800" b="1" i="0" kern="1200" spc="-150" dirty="0">
                <a:solidFill>
                  <a:srgbClr val="181B31"/>
                </a:solidFill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Evaluation of DevOps?</a:t>
            </a:r>
          </a:p>
        </p:txBody>
      </p:sp>
    </p:spTree>
    <p:extLst>
      <p:ext uri="{BB962C8B-B14F-4D97-AF65-F5344CB8AC3E}">
        <p14:creationId xmlns:p14="http://schemas.microsoft.com/office/powerpoint/2010/main" val="169901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EA1B-6546-CBD9-5946-916275B9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36" y="319959"/>
            <a:ext cx="5475418" cy="18898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Why DevOps?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2C4B0-F7DD-BC8A-8D0B-20D1BEA02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3" y="1936556"/>
            <a:ext cx="6611273" cy="2781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2BDF3-8840-5DE4-8B74-4A5EC9815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79" y="5251197"/>
            <a:ext cx="6020640" cy="36200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CFB183-B6CA-032F-A95A-C75DE7B4576D}"/>
              </a:ext>
            </a:extLst>
          </p:cNvPr>
          <p:cNvSpPr txBox="1"/>
          <p:nvPr/>
        </p:nvSpPr>
        <p:spPr>
          <a:xfrm>
            <a:off x="8001000" y="1936556"/>
            <a:ext cx="9474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DevOps break down the walls between development and operations team, unifying development to operations for better, faster outcomes.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A0E281-5327-A53E-F1A7-4BE495448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312" y="3736702"/>
            <a:ext cx="6313788" cy="57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3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EA1B-6546-CBD9-5946-916275B9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36" y="319959"/>
            <a:ext cx="5475418" cy="18898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How DevOps works?</a:t>
            </a:r>
          </a:p>
        </p:txBody>
      </p:sp>
      <p:pic>
        <p:nvPicPr>
          <p:cNvPr id="1026" name="Picture 2" descr="Is the S (Sharing) in CALMS Redundant? | DevOpsGroup">
            <a:extLst>
              <a:ext uri="{FF2B5EF4-FFF2-40B4-BE49-F238E27FC236}">
                <a16:creationId xmlns:a16="http://schemas.microsoft.com/office/drawing/2014/main" id="{C6C94A24-73C0-6209-57EB-EB543E8F2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36" y="1743075"/>
            <a:ext cx="9785350" cy="474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94FB9C-EC74-7AA9-56DF-CA5301F39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937" y="1923392"/>
            <a:ext cx="7173326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9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EA1B-6546-CBD9-5946-916275B9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36" y="319959"/>
            <a:ext cx="5475418" cy="18898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Principles of DevOps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D8304-2103-E39B-7BC2-7ED405487EB9}"/>
              </a:ext>
            </a:extLst>
          </p:cNvPr>
          <p:cNvSpPr txBox="1"/>
          <p:nvPr/>
        </p:nvSpPr>
        <p:spPr>
          <a:xfrm>
            <a:off x="444500" y="1619588"/>
            <a:ext cx="16814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Eliminate the blame game, Open post-mortems, Feedback, Rewarding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Continuous Delivery, Monitoring, Configuration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Business value for end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Performance Metrics, Logs, Business goals Metrics, People Integration Metrics, KPI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Ideas, Plans, Goals, Metrics, Complications, Tools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7DCF0A11-A6C6-B39A-6F94-E9283C57B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324" y="5315813"/>
            <a:ext cx="7699376" cy="383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51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C611C-EACD-F3DC-043B-C34092B5F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96" y="2178570"/>
            <a:ext cx="5982535" cy="4163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3EB03E-4E17-BF5B-9831-E8FCF26A4B99}"/>
              </a:ext>
            </a:extLst>
          </p:cNvPr>
          <p:cNvSpPr txBox="1"/>
          <p:nvPr/>
        </p:nvSpPr>
        <p:spPr>
          <a:xfrm>
            <a:off x="9144000" y="1851468"/>
            <a:ext cx="85979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DevOps combines the best of all teams</a:t>
            </a:r>
          </a:p>
          <a:p>
            <a:r>
              <a:rPr lang="en-US" sz="2400" dirty="0"/>
              <a:t>providing the following: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Develops and verifies against production-like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Reduces cost/time to deliver - Deploy often, deploy faster with repeatable, reliable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Increases Quality - Automated testing, Reduce cost/time to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Reduces Defect cycle time - Increase the ability to reproduce and fix defects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Increases Virtualize Environments utilization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Reduces Deployment related downtime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Minimizes rollbacks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B3485A-3648-5946-ECE5-9DC02915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433388"/>
            <a:ext cx="15773400" cy="7159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Benefits of DevOps</a:t>
            </a:r>
          </a:p>
        </p:txBody>
      </p:sp>
    </p:spTree>
    <p:extLst>
      <p:ext uri="{BB962C8B-B14F-4D97-AF65-F5344CB8AC3E}">
        <p14:creationId xmlns:p14="http://schemas.microsoft.com/office/powerpoint/2010/main" val="61669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4B3485A-3648-5946-ECE5-9DC02915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433388"/>
            <a:ext cx="15773400" cy="7159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No DevOps without Automation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91054-8853-1D8E-0005-786DC229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94" y="1698110"/>
            <a:ext cx="7964011" cy="73733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0A3B31-6E84-EB2F-FC3E-8A2C508FB914}"/>
              </a:ext>
            </a:extLst>
          </p:cNvPr>
          <p:cNvSpPr txBox="1"/>
          <p:nvPr/>
        </p:nvSpPr>
        <p:spPr>
          <a:xfrm>
            <a:off x="9029700" y="1698110"/>
            <a:ext cx="89535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Automate Provisioning</a:t>
            </a:r>
            <a:r>
              <a:rPr lang="en-US" sz="2800" dirty="0"/>
              <a:t> - Infrastructure as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Automate Builds</a:t>
            </a:r>
            <a:r>
              <a:rPr lang="en-US" sz="2800" dirty="0"/>
              <a:t> – Continuous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Automate Deployments</a:t>
            </a:r>
            <a:r>
              <a:rPr lang="en-US" sz="2800" dirty="0"/>
              <a:t> – Defined Deployment Pipeline and Continuous Deployments with appropriate configurations for the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Automate Testing</a:t>
            </a:r>
            <a:r>
              <a:rPr lang="en-US" sz="2800" dirty="0"/>
              <a:t> – Continuous Testing, Automated tests after each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Automate Monitoring</a:t>
            </a:r>
            <a:r>
              <a:rPr lang="en-US" sz="2800" dirty="0"/>
              <a:t> – Proper monitors in place sending alerts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Automate Metrics</a:t>
            </a:r>
            <a:r>
              <a:rPr lang="en-US" sz="2800" dirty="0"/>
              <a:t> – Performance Metrics, Logs</a:t>
            </a:r>
          </a:p>
        </p:txBody>
      </p:sp>
    </p:spTree>
    <p:extLst>
      <p:ext uri="{BB962C8B-B14F-4D97-AF65-F5344CB8AC3E}">
        <p14:creationId xmlns:p14="http://schemas.microsoft.com/office/powerpoint/2010/main" val="3503829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42486</TotalTime>
  <Words>315</Words>
  <Application>Microsoft Office PowerPoint</Application>
  <PresentationFormat>Custom</PresentationFormat>
  <Paragraphs>59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Arial</vt:lpstr>
      <vt:lpstr>Calibri</vt:lpstr>
      <vt:lpstr>Century Gothic</vt:lpstr>
      <vt:lpstr>Corbel</vt:lpstr>
      <vt:lpstr>Wingdings 3</vt:lpstr>
      <vt:lpstr>Ion</vt:lpstr>
      <vt:lpstr>PowerPoint Presentation</vt:lpstr>
      <vt:lpstr>What is DevOps?</vt:lpstr>
      <vt:lpstr>PowerPoint Presentation</vt:lpstr>
      <vt:lpstr>PowerPoint Presentation</vt:lpstr>
      <vt:lpstr>Why DevOps?</vt:lpstr>
      <vt:lpstr>How DevOps works?</vt:lpstr>
      <vt:lpstr>Principles of DevOps</vt:lpstr>
      <vt:lpstr>Benefits of DevOps</vt:lpstr>
      <vt:lpstr>No DevOps without Automation</vt:lpstr>
      <vt:lpstr>Some tools in DevOps</vt:lpstr>
      <vt:lpstr>PowerPoint Presentation</vt:lpstr>
      <vt:lpstr>Appendix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 Rajan Renganathan</dc:creator>
  <cp:lastModifiedBy>Sundar Rajan</cp:lastModifiedBy>
  <cp:revision>1585</cp:revision>
  <dcterms:created xsi:type="dcterms:W3CDTF">2020-02-03T07:08:46Z</dcterms:created>
  <dcterms:modified xsi:type="dcterms:W3CDTF">2023-03-10T08:05:17Z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2631144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S9.0.1</vt:lpwstr>
  </property>
</Properties>
</file>