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notesMasterIdLst>
    <p:notesMasterId r:id="rId12"/>
  </p:notesMasterIdLst>
  <p:sldIdLst>
    <p:sldId id="256" r:id="rId2"/>
    <p:sldId id="264" r:id="rId3"/>
    <p:sldId id="271" r:id="rId4"/>
    <p:sldId id="272" r:id="rId5"/>
    <p:sldId id="265" r:id="rId6"/>
    <p:sldId id="266" r:id="rId7"/>
    <p:sldId id="273" r:id="rId8"/>
    <p:sldId id="274" r:id="rId9"/>
    <p:sldId id="275" r:id="rId10"/>
    <p:sldId id="276" r:id="rId11"/>
  </p:sldIdLst>
  <p:sldSz cx="18288000" cy="10287000"/>
  <p:notesSz cx="6858000" cy="9144000"/>
  <p:custShowLst>
    <p:custShow name="Appendix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 Thakur" initials="AT" lastIdx="3" clrIdx="0">
    <p:extLst>
      <p:ext uri="{19B8F6BF-5375-455C-9EA6-DF929625EA0E}">
        <p15:presenceInfo xmlns:p15="http://schemas.microsoft.com/office/powerpoint/2012/main" userId="S::abhishek.thakur@msysindia.onmicrosoft.com::c4c15c9f-470a-4eab-9e0b-5ba03c2bd2ac" providerId="AD"/>
      </p:ext>
    </p:extLst>
  </p:cmAuthor>
  <p:cmAuthor id="2" name="Suhas Jadhav" initials="SJ" lastIdx="1" clrIdx="1">
    <p:extLst>
      <p:ext uri="{19B8F6BF-5375-455C-9EA6-DF929625EA0E}">
        <p15:presenceInfo xmlns:p15="http://schemas.microsoft.com/office/powerpoint/2012/main" userId="S::suhas.jadhav@msysindia.onmicrosoft.com::850b95f6-0100-4e95-ba18-a16566231557" providerId="AD"/>
      </p:ext>
    </p:extLst>
  </p:cmAuthor>
  <p:cmAuthor id="3" name="Karthick Asaithambi" initials="KA" lastIdx="1" clrIdx="2">
    <p:extLst>
      <p:ext uri="{19B8F6BF-5375-455C-9EA6-DF929625EA0E}">
        <p15:presenceInfo xmlns:p15="http://schemas.microsoft.com/office/powerpoint/2012/main" userId="S::karthick.asaithambi@msysindia.onmicrosoft.com::13340307-0eb9-4401-9f9c-8aefba2ecd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68"/>
    <a:srgbClr val="006C92"/>
    <a:srgbClr val="007FAC"/>
    <a:srgbClr val="00759E"/>
    <a:srgbClr val="009AD0"/>
    <a:srgbClr val="0B7ADF"/>
    <a:srgbClr val="59C6F1"/>
    <a:srgbClr val="0C3457"/>
    <a:srgbClr val="11589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095" autoAdjust="0"/>
  </p:normalViewPr>
  <p:slideViewPr>
    <p:cSldViewPr snapToGrid="0" snapToObjects="1">
      <p:cViewPr varScale="1">
        <p:scale>
          <a:sx n="76" d="100"/>
          <a:sy n="76" d="100"/>
        </p:scale>
        <p:origin x="978" y="102"/>
      </p:cViewPr>
      <p:guideLst/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10" d="100"/>
        <a:sy n="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DAAA3-8ACB-CD40-AD6D-6251F3A66261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00174-ECD4-9546-81DF-B980FE0AB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00174-ECD4-9546-81DF-B980FE0AB2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3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7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6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7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36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10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F41D5-DF3D-49D0-BF31-8E01C8E7239B}"/>
              </a:ext>
            </a:extLst>
          </p:cNvPr>
          <p:cNvGrpSpPr/>
          <p:nvPr userDrawn="1"/>
        </p:nvGrpSpPr>
        <p:grpSpPr>
          <a:xfrm>
            <a:off x="556599" y="1849580"/>
            <a:ext cx="999066" cy="220133"/>
            <a:chOff x="728305" y="1894054"/>
            <a:chExt cx="999066" cy="22013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4CB74C-99A9-45A1-8BC2-481CFBB96AB8}"/>
                </a:ext>
              </a:extLst>
            </p:cNvPr>
            <p:cNvSpPr/>
            <p:nvPr/>
          </p:nvSpPr>
          <p:spPr>
            <a:xfrm>
              <a:off x="728305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A511B8-80CA-4157-A6A7-946C2BC163A3}"/>
                </a:ext>
              </a:extLst>
            </p:cNvPr>
            <p:cNvSpPr/>
            <p:nvPr/>
          </p:nvSpPr>
          <p:spPr>
            <a:xfrm>
              <a:off x="1117771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9D9461-4B49-49DA-B965-251CC259AD0E}"/>
                </a:ext>
              </a:extLst>
            </p:cNvPr>
            <p:cNvSpPr/>
            <p:nvPr/>
          </p:nvSpPr>
          <p:spPr>
            <a:xfrm>
              <a:off x="1507238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Title 6">
            <a:extLst>
              <a:ext uri="{FF2B5EF4-FFF2-40B4-BE49-F238E27FC236}">
                <a16:creationId xmlns:a16="http://schemas.microsoft.com/office/drawing/2014/main" id="{3C4B336D-040D-4917-A960-7B8CEE2567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67" y="433392"/>
            <a:ext cx="15773400" cy="1582444"/>
          </a:xfrm>
          <a:prstGeom prst="rect">
            <a:avLst/>
          </a:prstGeom>
        </p:spPr>
        <p:txBody>
          <a:bodyPr anchor="t"/>
          <a:lstStyle>
            <a:lvl1pPr marL="0" algn="l" defTabSz="457200" rtl="0" eaLnBrk="1" latinLnBrk="0" hangingPunct="1">
              <a:lnSpc>
                <a:spcPts val="4800"/>
              </a:lnSpc>
              <a:defRPr lang="en-GB" sz="4800" b="1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STYLECLICK TO EDIT MASTER TITLE STYLE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21D1C8-9E51-4377-9928-9C6A27F9D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69" y="2171055"/>
            <a:ext cx="17050022" cy="46675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000" dirty="0" smtClean="0">
                <a:latin typeface="Corbel" panose="020B0503020204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7E24A-C300-4D95-AC2C-4CB294E9269C}"/>
              </a:ext>
            </a:extLst>
          </p:cNvPr>
          <p:cNvSpPr txBox="1"/>
          <p:nvPr userDrawn="1"/>
        </p:nvSpPr>
        <p:spPr>
          <a:xfrm>
            <a:off x="160259" y="9855421"/>
            <a:ext cx="2935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© 2022 Copyright </a:t>
            </a:r>
            <a:r>
              <a:rPr lang="en-US" sz="1400" dirty="0" err="1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MSys</a:t>
            </a:r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Technologies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8C0E81-9DC4-4880-9825-1D31C4D7BF2F}"/>
              </a:ext>
            </a:extLst>
          </p:cNvPr>
          <p:cNvCxnSpPr>
            <a:cxnSpLocks/>
          </p:cNvCxnSpPr>
          <p:nvPr userDrawn="1"/>
        </p:nvCxnSpPr>
        <p:spPr>
          <a:xfrm>
            <a:off x="3096127" y="10015795"/>
            <a:ext cx="13537885" cy="0"/>
          </a:xfrm>
          <a:prstGeom prst="line">
            <a:avLst/>
          </a:prstGeom>
          <a:ln>
            <a:solidFill>
              <a:srgbClr val="2E87C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81542C4-7CE8-4014-A349-532A33573D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8600" y="9584479"/>
            <a:ext cx="1389141" cy="5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8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16373F-E759-5542-AE24-A1CBF5276CC3}"/>
              </a:ext>
            </a:extLst>
          </p:cNvPr>
          <p:cNvGrpSpPr/>
          <p:nvPr userDrawn="1"/>
        </p:nvGrpSpPr>
        <p:grpSpPr>
          <a:xfrm>
            <a:off x="556599" y="1227611"/>
            <a:ext cx="999066" cy="220133"/>
            <a:chOff x="728305" y="1894054"/>
            <a:chExt cx="999066" cy="2201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C1B417-E83F-274A-B757-5774835E5D80}"/>
                </a:ext>
              </a:extLst>
            </p:cNvPr>
            <p:cNvSpPr/>
            <p:nvPr/>
          </p:nvSpPr>
          <p:spPr>
            <a:xfrm>
              <a:off x="728305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919E6-F0E7-2443-B85E-9C2E53A871F8}"/>
                </a:ext>
              </a:extLst>
            </p:cNvPr>
            <p:cNvSpPr/>
            <p:nvPr/>
          </p:nvSpPr>
          <p:spPr>
            <a:xfrm>
              <a:off x="1117771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59A97B-8E8F-A44A-A9DF-EA055F17E3D1}"/>
                </a:ext>
              </a:extLst>
            </p:cNvPr>
            <p:cNvSpPr/>
            <p:nvPr/>
          </p:nvSpPr>
          <p:spPr>
            <a:xfrm>
              <a:off x="1507238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E53B302-B3B4-C344-98E7-D9EF5C670A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67" y="433392"/>
            <a:ext cx="15773400" cy="716478"/>
          </a:xfrm>
          <a:prstGeom prst="rect">
            <a:avLst/>
          </a:prstGeom>
        </p:spPr>
        <p:txBody>
          <a:bodyPr anchor="t"/>
          <a:lstStyle>
            <a:lvl1pPr marL="0" algn="l" defTabSz="457200" rtl="0" eaLnBrk="1" latinLnBrk="0" hangingPunct="1">
              <a:lnSpc>
                <a:spcPts val="4800"/>
              </a:lnSpc>
              <a:defRPr lang="en-GB" sz="4800" b="1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AB1BD-BEB4-4A83-8871-12A06026CBD3}"/>
              </a:ext>
            </a:extLst>
          </p:cNvPr>
          <p:cNvSpPr txBox="1"/>
          <p:nvPr userDrawn="1"/>
        </p:nvSpPr>
        <p:spPr>
          <a:xfrm>
            <a:off x="160259" y="9855421"/>
            <a:ext cx="2935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© 2022 Copyright </a:t>
            </a:r>
            <a:r>
              <a:rPr lang="en-US" sz="1400" dirty="0" err="1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MSys</a:t>
            </a:r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Technologies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1B463F-6C12-431B-9E9A-2B454376A0C2}"/>
              </a:ext>
            </a:extLst>
          </p:cNvPr>
          <p:cNvCxnSpPr>
            <a:cxnSpLocks/>
          </p:cNvCxnSpPr>
          <p:nvPr userDrawn="1"/>
        </p:nvCxnSpPr>
        <p:spPr>
          <a:xfrm>
            <a:off x="3096127" y="10015795"/>
            <a:ext cx="13537885" cy="0"/>
          </a:xfrm>
          <a:prstGeom prst="line">
            <a:avLst/>
          </a:prstGeom>
          <a:ln>
            <a:solidFill>
              <a:srgbClr val="2E87C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2D79E-1697-4DC8-AD3A-4B04C764F6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8600" y="9584479"/>
            <a:ext cx="1389141" cy="5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4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A931-7FBE-4F1B-AB0E-036BC493BED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38C6-46B5-414C-A98D-1FE0CEB79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59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72661-0554-42B8-9984-918D30F0ECF1}"/>
              </a:ext>
            </a:extLst>
          </p:cNvPr>
          <p:cNvSpPr txBox="1"/>
          <p:nvPr userDrawn="1"/>
        </p:nvSpPr>
        <p:spPr>
          <a:xfrm>
            <a:off x="160259" y="9855421"/>
            <a:ext cx="2935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© 2022 Copyright MSys Technologies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DD1862-3DB0-4586-942B-C590C319860A}"/>
              </a:ext>
            </a:extLst>
          </p:cNvPr>
          <p:cNvCxnSpPr>
            <a:cxnSpLocks/>
          </p:cNvCxnSpPr>
          <p:nvPr userDrawn="1"/>
        </p:nvCxnSpPr>
        <p:spPr>
          <a:xfrm>
            <a:off x="3096127" y="10015795"/>
            <a:ext cx="13537885" cy="0"/>
          </a:xfrm>
          <a:prstGeom prst="line">
            <a:avLst/>
          </a:prstGeom>
          <a:ln>
            <a:solidFill>
              <a:srgbClr val="2E87C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62FD854-1C24-477E-AC1F-A172EC72A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8600" y="9584479"/>
            <a:ext cx="1389141" cy="5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97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633A9E66-994B-4633-A0FA-F2D2400D65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382" y="-34836"/>
            <a:ext cx="7070400" cy="103112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E0B4E4-6A15-344D-80A9-D1746C2331F0}"/>
              </a:ext>
            </a:extLst>
          </p:cNvPr>
          <p:cNvSpPr/>
          <p:nvPr userDrawn="1"/>
        </p:nvSpPr>
        <p:spPr>
          <a:xfrm>
            <a:off x="11650133" y="6011333"/>
            <a:ext cx="2895600" cy="2895600"/>
          </a:xfrm>
          <a:prstGeom prst="rect">
            <a:avLst/>
          </a:prstGeom>
          <a:solidFill>
            <a:srgbClr val="0F8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12499-5B59-BC49-ADAB-A76F7D7F1278}"/>
              </a:ext>
            </a:extLst>
          </p:cNvPr>
          <p:cNvSpPr/>
          <p:nvPr userDrawn="1"/>
        </p:nvSpPr>
        <p:spPr>
          <a:xfrm>
            <a:off x="4614332" y="2421467"/>
            <a:ext cx="8822267" cy="546946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E37655-DFBD-6D4B-B182-1A3457E3C544}"/>
              </a:ext>
            </a:extLst>
          </p:cNvPr>
          <p:cNvGrpSpPr/>
          <p:nvPr userDrawn="1"/>
        </p:nvGrpSpPr>
        <p:grpSpPr>
          <a:xfrm>
            <a:off x="15223066" y="457200"/>
            <a:ext cx="2607734" cy="2641600"/>
            <a:chOff x="14850533" y="677333"/>
            <a:chExt cx="2607734" cy="264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BF4688-54C2-6344-B16A-301B49AE9FF9}"/>
                </a:ext>
              </a:extLst>
            </p:cNvPr>
            <p:cNvSpPr/>
            <p:nvPr/>
          </p:nvSpPr>
          <p:spPr>
            <a:xfrm>
              <a:off x="14850533" y="677333"/>
              <a:ext cx="2607734" cy="508000"/>
            </a:xfrm>
            <a:prstGeom prst="rect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60B9F3-B58F-984D-BB11-01BB1E82C22F}"/>
                </a:ext>
              </a:extLst>
            </p:cNvPr>
            <p:cNvSpPr/>
            <p:nvPr/>
          </p:nvSpPr>
          <p:spPr>
            <a:xfrm rot="5400000">
              <a:off x="15900400" y="1761066"/>
              <a:ext cx="2607734" cy="508000"/>
            </a:xfrm>
            <a:prstGeom prst="rect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417C08-9C9E-5346-830D-B9ABC4322641}"/>
              </a:ext>
            </a:extLst>
          </p:cNvPr>
          <p:cNvCxnSpPr>
            <a:cxnSpLocks/>
          </p:cNvCxnSpPr>
          <p:nvPr userDrawn="1"/>
        </p:nvCxnSpPr>
        <p:spPr>
          <a:xfrm>
            <a:off x="7187609" y="3205124"/>
            <a:ext cx="5910324" cy="0"/>
          </a:xfrm>
          <a:prstGeom prst="line">
            <a:avLst/>
          </a:prstGeom>
          <a:ln w="38100">
            <a:solidFill>
              <a:srgbClr val="181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E98932C-9871-2C42-A7E7-0A4A8B7802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219" y="2785999"/>
            <a:ext cx="2008783" cy="8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9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6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35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700" r:id="rId20"/>
    <p:sldLayoutId id="2147483739" r:id="rId21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13207-A0ED-2119-861B-C5A7D7F93E10}"/>
              </a:ext>
            </a:extLst>
          </p:cNvPr>
          <p:cNvSpPr txBox="1"/>
          <p:nvPr/>
        </p:nvSpPr>
        <p:spPr>
          <a:xfrm>
            <a:off x="7127874" y="4268358"/>
            <a:ext cx="851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Source </a:t>
            </a:r>
          </a:p>
          <a:p>
            <a:r>
              <a:rPr lang="en-US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Code Management</a:t>
            </a:r>
            <a:endParaRPr lang="en-US" sz="7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F51A7-3C2B-A67D-BCA0-192CF9A2DA1A}"/>
              </a:ext>
            </a:extLst>
          </p:cNvPr>
          <p:cNvSpPr txBox="1"/>
          <p:nvPr/>
        </p:nvSpPr>
        <p:spPr>
          <a:xfrm>
            <a:off x="14764681" y="9864380"/>
            <a:ext cx="339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Sundar Rajan </a:t>
            </a:r>
            <a:r>
              <a:rPr lang="en-US" dirty="0" err="1"/>
              <a:t>Renganathan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8B5F94-DDA6-FA85-BD7A-44A385AD670C}"/>
              </a:ext>
            </a:extLst>
          </p:cNvPr>
          <p:cNvSpPr txBox="1">
            <a:spLocks/>
          </p:cNvSpPr>
          <p:nvPr/>
        </p:nvSpPr>
        <p:spPr>
          <a:xfrm>
            <a:off x="300736" y="319959"/>
            <a:ext cx="5475418" cy="1889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4572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lang="en-GB" sz="4800" b="1" i="0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GIT Commands</a:t>
            </a:r>
          </a:p>
        </p:txBody>
      </p:sp>
      <p:pic>
        <p:nvPicPr>
          <p:cNvPr id="3074" name="Picture 2" descr="Basic Git Commands With Examples &quot;git add . or git add -A&quot; [Git Cheat Sheet]">
            <a:extLst>
              <a:ext uri="{FF2B5EF4-FFF2-40B4-BE49-F238E27FC236}">
                <a16:creationId xmlns:a16="http://schemas.microsoft.com/office/drawing/2014/main" id="{6E00284B-199A-C020-E75F-3C33E51A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547" y="1071563"/>
            <a:ext cx="8666653" cy="87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2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EA1B-6546-CBD9-5946-916275B9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6" y="319959"/>
            <a:ext cx="5475418" cy="1889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SCM?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64E0C-10F0-31AF-4E3E-441EA38D3CEF}"/>
              </a:ext>
            </a:extLst>
          </p:cNvPr>
          <p:cNvSpPr txBox="1"/>
          <p:nvPr/>
        </p:nvSpPr>
        <p:spPr>
          <a:xfrm>
            <a:off x="457200" y="1940688"/>
            <a:ext cx="10490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Source code management is the practice of tracking modifications to source code. Keeping a running history of the changes made to a codebase helps programmers, developers and testers ensure that they’re always working with accurate and up-to-date code and helps resolve conflicts when merging code from multiple sources.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Source code management is important because multiple developers typically work in a shared codebase. And with each developer working on their respective feature, they could unknowingly make conflicting code changes — or one developer’s saved edits could overwrite the other developer’s changes.</a:t>
            </a:r>
          </a:p>
        </p:txBody>
      </p:sp>
      <p:pic>
        <p:nvPicPr>
          <p:cNvPr id="1026" name="Picture 2" descr="scm">
            <a:extLst>
              <a:ext uri="{FF2B5EF4-FFF2-40B4-BE49-F238E27FC236}">
                <a16:creationId xmlns:a16="http://schemas.microsoft.com/office/drawing/2014/main" id="{709CB1F4-5F29-C883-8C0C-280A206C0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75" y="2102484"/>
            <a:ext cx="62960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5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8B5F94-DDA6-FA85-BD7A-44A385AD670C}"/>
              </a:ext>
            </a:extLst>
          </p:cNvPr>
          <p:cNvSpPr txBox="1">
            <a:spLocks/>
          </p:cNvSpPr>
          <p:nvPr/>
        </p:nvSpPr>
        <p:spPr>
          <a:xfrm>
            <a:off x="300736" y="319959"/>
            <a:ext cx="5475418" cy="1889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4572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lang="en-GB" sz="4800" b="1" i="0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Key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77007-987F-8605-1DBE-D0BD4B33440B}"/>
              </a:ext>
            </a:extLst>
          </p:cNvPr>
          <p:cNvSpPr txBox="1"/>
          <p:nvPr/>
        </p:nvSpPr>
        <p:spPr>
          <a:xfrm>
            <a:off x="584200" y="1967290"/>
            <a:ext cx="146177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Record to maintain the changes made to the source code - Who? What? When?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the changes to the source code, documentation, user manual, etc., should be tracked and versioned.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Versioning allows the change management to easily rollback to a previous working version, in case of an unsuccessful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Moreover, it enables the development and existence of multiple versions of the product that will allow the customers to take their own time to migrate.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Semantic Versioning (Major . Minor . Patch) is adopted widely.</a:t>
            </a:r>
          </a:p>
        </p:txBody>
      </p:sp>
    </p:spTree>
    <p:extLst>
      <p:ext uri="{BB962C8B-B14F-4D97-AF65-F5344CB8AC3E}">
        <p14:creationId xmlns:p14="http://schemas.microsoft.com/office/powerpoint/2010/main" val="359476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C9849F5-CA79-2744-640F-E6FF8DC8E19F}"/>
              </a:ext>
            </a:extLst>
          </p:cNvPr>
          <p:cNvSpPr txBox="1">
            <a:spLocks/>
          </p:cNvSpPr>
          <p:nvPr/>
        </p:nvSpPr>
        <p:spPr>
          <a:xfrm>
            <a:off x="300736" y="319959"/>
            <a:ext cx="5475418" cy="1889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4572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lang="en-GB" sz="4800" b="1" i="0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Benefits &amp; Role of SCM?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626C8-9BF1-8F1B-86DE-EC3E09BF7938}"/>
              </a:ext>
            </a:extLst>
          </p:cNvPr>
          <p:cNvSpPr txBox="1"/>
          <p:nvPr/>
        </p:nvSpPr>
        <p:spPr>
          <a:xfrm>
            <a:off x="431800" y="2704584"/>
            <a:ext cx="63373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Benefits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version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effective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Workflow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Graphic displays of code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Generated release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Pipeline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2BC72-68DA-0458-D81D-2B32DC076A6E}"/>
              </a:ext>
            </a:extLst>
          </p:cNvPr>
          <p:cNvSpPr txBox="1"/>
          <p:nvPr/>
        </p:nvSpPr>
        <p:spPr>
          <a:xfrm>
            <a:off x="8216900" y="3009384"/>
            <a:ext cx="7569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Role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protects the source code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Developers can compare or restore earlier versions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allows developers to work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6990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EA1B-6546-CBD9-5946-916275B9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6" y="319959"/>
            <a:ext cx="5475418" cy="1889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Types of SCM</a:t>
            </a:r>
          </a:p>
        </p:txBody>
      </p:sp>
      <p:pic>
        <p:nvPicPr>
          <p:cNvPr id="2050" name="Picture 2" descr="Version Control Systems - GeeksforGeeks">
            <a:extLst>
              <a:ext uri="{FF2B5EF4-FFF2-40B4-BE49-F238E27FC236}">
                <a16:creationId xmlns:a16="http://schemas.microsoft.com/office/drawing/2014/main" id="{1ED80377-B16C-9C7C-7A0D-7E8B636B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081213"/>
            <a:ext cx="8020300" cy="51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sion Control Systems - GeeksforGeeks">
            <a:extLst>
              <a:ext uri="{FF2B5EF4-FFF2-40B4-BE49-F238E27FC236}">
                <a16:creationId xmlns:a16="http://schemas.microsoft.com/office/drawing/2014/main" id="{400AFFBA-1241-7D66-D016-37C8055E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852613"/>
            <a:ext cx="7581900" cy="58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3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EA1B-6546-CBD9-5946-916275B9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6" y="319959"/>
            <a:ext cx="5475418" cy="1889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SCM Tools</a:t>
            </a:r>
          </a:p>
        </p:txBody>
      </p:sp>
      <p:pic>
        <p:nvPicPr>
          <p:cNvPr id="3074" name="Picture 2" descr="Git | Jenkins plugin">
            <a:extLst>
              <a:ext uri="{FF2B5EF4-FFF2-40B4-BE49-F238E27FC236}">
                <a16:creationId xmlns:a16="http://schemas.microsoft.com/office/drawing/2014/main" id="{47D925CF-D2A4-5038-C188-5A1C3E0A7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2063750"/>
            <a:ext cx="4525672" cy="188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ache Subversion - Wikipedia">
            <a:extLst>
              <a:ext uri="{FF2B5EF4-FFF2-40B4-BE49-F238E27FC236}">
                <a16:creationId xmlns:a16="http://schemas.microsoft.com/office/drawing/2014/main" id="{3CFB7C18-1999-EF0E-1C41-32E3E085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1" y="1678637"/>
            <a:ext cx="2454050" cy="211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FS TF400917 - Upgrading TFS to move to Azure Devops - Azure Greg">
            <a:extLst>
              <a:ext uri="{FF2B5EF4-FFF2-40B4-BE49-F238E27FC236}">
                <a16:creationId xmlns:a16="http://schemas.microsoft.com/office/drawing/2014/main" id="{5394B19A-8C45-7A8A-EC4F-60A01870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4996404"/>
            <a:ext cx="3286125" cy="205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ercurial - Wikipedia">
            <a:extLst>
              <a:ext uri="{FF2B5EF4-FFF2-40B4-BE49-F238E27FC236}">
                <a16:creationId xmlns:a16="http://schemas.microsoft.com/office/drawing/2014/main" id="{92FD8027-B445-D4A4-9B53-AE205B7C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00" y="4786432"/>
            <a:ext cx="1892300" cy="242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UMBC CMSC 671 Principles of Artificial Intelligence">
            <a:extLst>
              <a:ext uri="{FF2B5EF4-FFF2-40B4-BE49-F238E27FC236}">
                <a16:creationId xmlns:a16="http://schemas.microsoft.com/office/drawing/2014/main" id="{B17FCA3E-FA0A-B33C-C8BF-16209156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38" y="1765657"/>
            <a:ext cx="1838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GNU Bazaar - Wikipedia">
            <a:extLst>
              <a:ext uri="{FF2B5EF4-FFF2-40B4-BE49-F238E27FC236}">
                <a16:creationId xmlns:a16="http://schemas.microsoft.com/office/drawing/2014/main" id="{AD7980E2-4CA4-A7A0-A888-AD05F839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951" y="5422900"/>
            <a:ext cx="2869611" cy="29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9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8B5F94-DDA6-FA85-BD7A-44A385AD670C}"/>
              </a:ext>
            </a:extLst>
          </p:cNvPr>
          <p:cNvSpPr txBox="1">
            <a:spLocks/>
          </p:cNvSpPr>
          <p:nvPr/>
        </p:nvSpPr>
        <p:spPr>
          <a:xfrm>
            <a:off x="300736" y="319959"/>
            <a:ext cx="5475418" cy="1889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4572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lang="en-GB" sz="4800" b="1" i="0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A8D89-A1B5-657B-0D0B-379FFC272EFE}"/>
              </a:ext>
            </a:extLst>
          </p:cNvPr>
          <p:cNvSpPr txBox="1"/>
          <p:nvPr/>
        </p:nvSpPr>
        <p:spPr>
          <a:xfrm>
            <a:off x="508000" y="184046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Repository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745AE-8960-8979-87D7-C796DED0FE0B}"/>
              </a:ext>
            </a:extLst>
          </p:cNvPr>
          <p:cNvSpPr txBox="1"/>
          <p:nvPr/>
        </p:nvSpPr>
        <p:spPr>
          <a:xfrm>
            <a:off x="3949700" y="187124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Check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B33C4-A9F5-39AE-D674-93E3D5870AA4}"/>
              </a:ext>
            </a:extLst>
          </p:cNvPr>
          <p:cNvSpPr txBox="1"/>
          <p:nvPr/>
        </p:nvSpPr>
        <p:spPr>
          <a:xfrm>
            <a:off x="7391400" y="18866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Check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457B15-8E3C-E409-7D62-827353702E7A}"/>
              </a:ext>
            </a:extLst>
          </p:cNvPr>
          <p:cNvSpPr txBox="1"/>
          <p:nvPr/>
        </p:nvSpPr>
        <p:spPr>
          <a:xfrm>
            <a:off x="10242550" y="187893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DAE69-1E3C-D190-A72B-9E733FF92DBD}"/>
              </a:ext>
            </a:extLst>
          </p:cNvPr>
          <p:cNvSpPr txBox="1"/>
          <p:nvPr/>
        </p:nvSpPr>
        <p:spPr>
          <a:xfrm>
            <a:off x="508000" y="4773172"/>
            <a:ext cx="969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477E01-1097-9C83-7200-32EF7A1875A0}"/>
              </a:ext>
            </a:extLst>
          </p:cNvPr>
          <p:cNvSpPr txBox="1"/>
          <p:nvPr/>
        </p:nvSpPr>
        <p:spPr>
          <a:xfrm>
            <a:off x="4022725" y="4718626"/>
            <a:ext cx="969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Branch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3D7F5F-B5A3-C3CD-F51C-2853128268A5}"/>
              </a:ext>
            </a:extLst>
          </p:cNvPr>
          <p:cNvSpPr txBox="1"/>
          <p:nvPr/>
        </p:nvSpPr>
        <p:spPr>
          <a:xfrm>
            <a:off x="7537450" y="4668029"/>
            <a:ext cx="969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Pull 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267EED-9D97-CEFF-5750-BF964DA0F8E6}"/>
              </a:ext>
            </a:extLst>
          </p:cNvPr>
          <p:cNvSpPr txBox="1"/>
          <p:nvPr/>
        </p:nvSpPr>
        <p:spPr>
          <a:xfrm>
            <a:off x="10204450" y="4640193"/>
            <a:ext cx="969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Commit Message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9353B6-0583-DB70-6BF7-55FE740594DE}"/>
              </a:ext>
            </a:extLst>
          </p:cNvPr>
          <p:cNvSpPr txBox="1"/>
          <p:nvPr/>
        </p:nvSpPr>
        <p:spPr>
          <a:xfrm>
            <a:off x="508000" y="3262381"/>
            <a:ext cx="969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Push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FDC9C5-CE1E-167C-551C-BE7F5C18E4CB}"/>
              </a:ext>
            </a:extLst>
          </p:cNvPr>
          <p:cNvSpPr txBox="1"/>
          <p:nvPr/>
        </p:nvSpPr>
        <p:spPr>
          <a:xfrm>
            <a:off x="4022725" y="3207835"/>
            <a:ext cx="969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04FA3-05B7-5EC5-811C-C06DEAFBB7E9}"/>
              </a:ext>
            </a:extLst>
          </p:cNvPr>
          <p:cNvSpPr txBox="1"/>
          <p:nvPr/>
        </p:nvSpPr>
        <p:spPr>
          <a:xfrm>
            <a:off x="7537450" y="3157238"/>
            <a:ext cx="969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Merge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7EE528-2F9F-F6CD-A6B3-50786564B35B}"/>
              </a:ext>
            </a:extLst>
          </p:cNvPr>
          <p:cNvSpPr txBox="1"/>
          <p:nvPr/>
        </p:nvSpPr>
        <p:spPr>
          <a:xfrm>
            <a:off x="10204450" y="3129402"/>
            <a:ext cx="969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280470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8B5F94-DDA6-FA85-BD7A-44A385AD670C}"/>
              </a:ext>
            </a:extLst>
          </p:cNvPr>
          <p:cNvSpPr txBox="1">
            <a:spLocks/>
          </p:cNvSpPr>
          <p:nvPr/>
        </p:nvSpPr>
        <p:spPr>
          <a:xfrm>
            <a:off x="300736" y="319959"/>
            <a:ext cx="5475418" cy="1889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4572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lang="en-GB" sz="4800" b="1" i="0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pic>
        <p:nvPicPr>
          <p:cNvPr id="1026" name="Picture 2" descr="server monitoring datacenter image ">
            <a:extLst>
              <a:ext uri="{FF2B5EF4-FFF2-40B4-BE49-F238E27FC236}">
                <a16:creationId xmlns:a16="http://schemas.microsoft.com/office/drawing/2014/main" id="{5FD3511C-E719-E43A-F7C1-1FDC27B9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153241"/>
            <a:ext cx="12954000" cy="86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0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8B5F94-DDA6-FA85-BD7A-44A385AD670C}"/>
              </a:ext>
            </a:extLst>
          </p:cNvPr>
          <p:cNvSpPr txBox="1">
            <a:spLocks/>
          </p:cNvSpPr>
          <p:nvPr/>
        </p:nvSpPr>
        <p:spPr>
          <a:xfrm>
            <a:off x="300736" y="319959"/>
            <a:ext cx="5475418" cy="1889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4572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lang="en-GB" sz="4800" b="1" i="0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GIT</a:t>
            </a:r>
          </a:p>
        </p:txBody>
      </p:sp>
      <p:pic>
        <p:nvPicPr>
          <p:cNvPr id="2050" name="Picture 2" descr="Git commands – BytesofGigabytes">
            <a:extLst>
              <a:ext uri="{FF2B5EF4-FFF2-40B4-BE49-F238E27FC236}">
                <a16:creationId xmlns:a16="http://schemas.microsoft.com/office/drawing/2014/main" id="{94B30B0E-3740-520B-4C09-860A234D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858963"/>
            <a:ext cx="13535025" cy="707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5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42561</TotalTime>
  <Words>285</Words>
  <Application>Microsoft Office PowerPoint</Application>
  <PresentationFormat>Custom</PresentationFormat>
  <Paragraphs>54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Calibri</vt:lpstr>
      <vt:lpstr>Century Gothic</vt:lpstr>
      <vt:lpstr>Corbel</vt:lpstr>
      <vt:lpstr>Wingdings 3</vt:lpstr>
      <vt:lpstr>Ion</vt:lpstr>
      <vt:lpstr>PowerPoint Presentation</vt:lpstr>
      <vt:lpstr>What is SCM?</vt:lpstr>
      <vt:lpstr>PowerPoint Presentation</vt:lpstr>
      <vt:lpstr>PowerPoint Presentation</vt:lpstr>
      <vt:lpstr>Types of SCM</vt:lpstr>
      <vt:lpstr>SCM Tools</vt:lpstr>
      <vt:lpstr>PowerPoint Presentation</vt:lpstr>
      <vt:lpstr>PowerPoint Presentation</vt:lpstr>
      <vt:lpstr>PowerPoint Presentation</vt:lpstr>
      <vt:lpstr>PowerPoint Presentation</vt:lpstr>
      <vt:lpstr>Appendix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Rajan Renganathan</dc:creator>
  <cp:lastModifiedBy>Sundar Rajan</cp:lastModifiedBy>
  <cp:revision>1592</cp:revision>
  <dcterms:created xsi:type="dcterms:W3CDTF">2020-02-03T07:08:46Z</dcterms:created>
  <dcterms:modified xsi:type="dcterms:W3CDTF">2023-03-10T09:00:39Z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2631144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