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0" r:id="rId6"/>
    <p:sldId id="261" r:id="rId7"/>
    <p:sldId id="262" r:id="rId8"/>
    <p:sldId id="264" r:id="rId9"/>
    <p:sldId id="258" r:id="rId10"/>
    <p:sldId id="265" r:id="rId11"/>
    <p:sldId id="266" r:id="rId12"/>
    <p:sldId id="267" r:id="rId13"/>
    <p:sldId id="269" r:id="rId14"/>
    <p:sldId id="271" r:id="rId15"/>
    <p:sldId id="274" r:id="rId16"/>
    <p:sldId id="275" r:id="rId17"/>
    <p:sldId id="286" r:id="rId18"/>
    <p:sldId id="299" r:id="rId19"/>
    <p:sldId id="287" r:id="rId20"/>
    <p:sldId id="288" r:id="rId21"/>
    <p:sldId id="295" r:id="rId22"/>
    <p:sldId id="296" r:id="rId23"/>
    <p:sldId id="306" r:id="rId24"/>
    <p:sldId id="297" r:id="rId25"/>
    <p:sldId id="307" r:id="rId26"/>
    <p:sldId id="309" r:id="rId27"/>
    <p:sldId id="311" r:id="rId28"/>
    <p:sldId id="315" r:id="rId29"/>
    <p:sldId id="316" r:id="rId30"/>
    <p:sldId id="317"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0d557-5d07-412c-92e1-f53a9ca78a2d}">
          <p14:sldIdLst>
            <p14:sldId id="256"/>
            <p14:sldId id="259"/>
            <p14:sldId id="257"/>
            <p14:sldId id="260"/>
            <p14:sldId id="261"/>
            <p14:sldId id="262"/>
            <p14:sldId id="264"/>
            <p14:sldId id="258"/>
            <p14:sldId id="265"/>
            <p14:sldId id="266"/>
            <p14:sldId id="267"/>
            <p14:sldId id="269"/>
            <p14:sldId id="271"/>
            <p14:sldId id="274"/>
            <p14:sldId id="275"/>
            <p14:sldId id="286"/>
            <p14:sldId id="299"/>
            <p14:sldId id="287"/>
            <p14:sldId id="288"/>
            <p14:sldId id="295"/>
            <p14:sldId id="296"/>
            <p14:sldId id="306"/>
            <p14:sldId id="297"/>
            <p14:sldId id="307"/>
            <p14:sldId id="309"/>
            <p14:sldId id="311"/>
            <p14:sldId id="315"/>
            <p14:sldId id="316"/>
            <p14:sldId id="317"/>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14045" y="896620"/>
            <a:ext cx="10394315" cy="4650105"/>
          </a:xfrm>
        </p:spPr>
        <p:txBody>
          <a:bodyPr>
            <a:scene3d>
              <a:camera prst="orthographicFront"/>
              <a:lightRig rig="threePt" dir="t"/>
            </a:scene3d>
          </a:bodyPr>
          <a:lstStyle/>
          <a:p>
            <a:r>
              <a:rPr lang="en-US">
                <a:solidFill>
                  <a:schemeClr val="accent1"/>
                </a:solidFill>
                <a:effectLst>
                  <a:outerShdw blurRad="38100" dist="25400" dir="5400000" algn="ctr" rotWithShape="0">
                    <a:srgbClr val="6E747A">
                      <a:alpha val="43000"/>
                    </a:srgbClr>
                  </a:outerShdw>
                </a:effectLst>
                <a:sym typeface="+mn-ea"/>
              </a:rPr>
              <a:t>AWS-DMS</a:t>
            </a:r>
            <a:br>
              <a:rPr lang="en-US"/>
            </a:br>
            <a:br>
              <a:rPr lang="en-US"/>
            </a:br>
            <a:r>
              <a:rPr lang="en-US">
                <a:sym typeface="+mn-ea"/>
              </a:rPr>
              <a:t>        DATABASE MIGRATION SERVICE</a:t>
            </a:r>
            <a:endParaRPr lang="en-US" dirty="0">
              <a:solidFill>
                <a:schemeClr val="accent1"/>
              </a:solidFill>
              <a:effectLst>
                <a:outerShdw blurRad="38100" dist="25400" dir="5400000" algn="ctr" rotWithShape="0">
                  <a:srgbClr val="6E747A">
                    <a:alpha val="43000"/>
                  </a:srgbClr>
                </a:outerShdw>
              </a:effectLst>
            </a:endParaRPr>
          </a:p>
        </p:txBody>
      </p:sp>
      <p:pic>
        <p:nvPicPr>
          <p:cNvPr id="7" name="Picture 6" descr="AWS-Database-Migration-Service_dark-bg"/>
          <p:cNvPicPr>
            <a:picLocks noChangeAspect="1"/>
          </p:cNvPicPr>
          <p:nvPr/>
        </p:nvPicPr>
        <p:blipFill>
          <a:blip r:embed="rId1"/>
          <a:stretch>
            <a:fillRect/>
          </a:stretch>
        </p:blipFill>
        <p:spPr>
          <a:xfrm>
            <a:off x="4361815" y="4593590"/>
            <a:ext cx="3057525" cy="1926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What are the engines supported by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p:txBody>
          <a:bodyPr/>
          <a:p>
            <a:r>
              <a:rPr lang="en-US"/>
              <a:t>Amazon RDS</a:t>
            </a:r>
            <a:endParaRPr lang="en-US"/>
          </a:p>
          <a:p>
            <a:r>
              <a:rPr lang="en-US"/>
              <a:t>Amazon S3</a:t>
            </a:r>
            <a:endParaRPr lang="en-US"/>
          </a:p>
          <a:p>
            <a:r>
              <a:rPr lang="en-US"/>
              <a:t>On-premisis DB</a:t>
            </a:r>
            <a:endParaRPr lang="en-US"/>
          </a:p>
          <a:p>
            <a:r>
              <a:rPr lang="en-US"/>
              <a:t>Other cloud provider</a:t>
            </a:r>
            <a:endParaRPr lang="en-US"/>
          </a:p>
          <a:p>
            <a:r>
              <a:rPr lang="en-US"/>
              <a:t>Amazon Redshift</a:t>
            </a:r>
            <a:endParaRPr lang="en-US"/>
          </a:p>
          <a:p>
            <a:r>
              <a:rPr lang="en-US"/>
              <a:t>Amazon Document DB</a:t>
            </a:r>
            <a:endParaRPr lang="en-US"/>
          </a:p>
          <a:p>
            <a:r>
              <a:rPr lang="en-US"/>
              <a:t>Amazon Dynamo DB</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sources and targets engine DB that supports: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pPr marL="0" indent="0">
              <a:buNone/>
            </a:pPr>
            <a:r>
              <a:rPr lang="en-US" b="1">
                <a:solidFill>
                  <a:schemeClr val="tx1"/>
                </a:solidFill>
                <a:effectLst>
                  <a:outerShdw blurRad="38100" dist="19050" dir="2700000" algn="tl" rotWithShape="0">
                    <a:schemeClr val="dk1">
                      <a:alpha val="40000"/>
                    </a:schemeClr>
                  </a:outerShdw>
                </a:effectLst>
              </a:rPr>
              <a:t>Sources: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Oracle , MySQL , MongoDB , SQL Server ,MariaDB</a:t>
            </a:r>
            <a:endParaRPr lang="en-US"/>
          </a:p>
          <a:p>
            <a:pPr marL="0" indent="0">
              <a:buNone/>
            </a:pPr>
            <a:endParaRPr lang="en-US"/>
          </a:p>
          <a:p>
            <a:pPr marL="0" indent="0">
              <a:buNone/>
            </a:pPr>
            <a:endParaRPr lang="en-US"/>
          </a:p>
          <a:p>
            <a:pPr marL="0" indent="0">
              <a:buNone/>
            </a:pPr>
            <a:r>
              <a:rPr lang="en-US" b="1">
                <a:solidFill>
                  <a:schemeClr val="tx1"/>
                </a:solidFill>
                <a:effectLst>
                  <a:outerShdw blurRad="38100" dist="19050" dir="2700000" algn="tl" rotWithShape="0">
                    <a:schemeClr val="dk1">
                      <a:alpha val="40000"/>
                    </a:schemeClr>
                  </a:outerShdw>
                </a:effectLst>
              </a:rPr>
              <a:t>Targets:</a:t>
            </a:r>
            <a:endParaRPr lang="en-US" b="1">
              <a:solidFill>
                <a:schemeClr val="tx1"/>
              </a:solidFill>
              <a:effectLst>
                <a:outerShdw blurRad="38100" dist="19050" dir="2700000" algn="tl" rotWithShape="0">
                  <a:schemeClr val="dk1">
                    <a:alpha val="40000"/>
                  </a:schemeClr>
                </a:outerShdw>
              </a:effectLst>
            </a:endParaRPr>
          </a:p>
          <a:p>
            <a:pPr marL="0" indent="0">
              <a:buNone/>
            </a:pPr>
            <a:r>
              <a:rPr lang="en-US"/>
              <a:t>Amazon S3, Amazon DynamoDB, Amazon Redshift , postgreSQL,Amazon Aurora, MSQL Server , MySQL. </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4" name="Title 3"/>
          <p:cNvSpPr>
            <a:spLocks noGrp="1"/>
          </p:cNvSpPr>
          <p:nvPr>
            <p:ph type="title"/>
          </p:nvPr>
        </p:nvSpPr>
        <p:spPr>
          <a:xfrm>
            <a:off x="609600" y="194945"/>
            <a:ext cx="10972800" cy="1195070"/>
          </a:xfrm>
          <a:solidFill>
            <a:schemeClr val="accent1">
              <a:lumMod val="50000"/>
            </a:schemeClr>
          </a:solidFill>
        </p:spPr>
        <p:txBody>
          <a:bodyPr>
            <a:normAutofit fontScale="90000"/>
          </a:bodyPr>
          <a:p>
            <a:br>
              <a:rPr lang="en-US">
                <a:solidFill>
                  <a:schemeClr val="accent1"/>
                </a:solidFill>
                <a:effectLst>
                  <a:outerShdw blurRad="38100" dist="25400" dir="5400000" algn="ctr" rotWithShape="0">
                    <a:srgbClr val="6E747A">
                      <a:alpha val="43000"/>
                    </a:srgbClr>
                  </a:outerShdw>
                </a:effectLst>
                <a:sym typeface="+mn-ea"/>
              </a:rPr>
            </a:br>
            <a:r>
              <a:rPr lang="en-US">
                <a:solidFill>
                  <a:schemeClr val="accent1"/>
                </a:solidFill>
                <a:effectLst>
                  <a:outerShdw blurRad="38100" dist="25400" dir="5400000" algn="ctr" rotWithShape="0">
                    <a:srgbClr val="6E747A">
                      <a:alpha val="43000"/>
                    </a:srgbClr>
                  </a:outerShdw>
                </a:effectLst>
                <a:sym typeface="+mn-ea"/>
              </a:rPr>
              <a:t>Difference between homogeneous and heterogeneous database:</a:t>
            </a:r>
            <a:br>
              <a:rPr lang="en-US"/>
            </a:b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sz="half" idx="1"/>
          </p:nvPr>
        </p:nvSpPr>
        <p:spPr>
          <a:xfrm>
            <a:off x="838200" y="1825625"/>
            <a:ext cx="5181600" cy="4351338"/>
          </a:xfrm>
        </p:spPr>
        <p:txBody>
          <a:bodyPr/>
          <a:p>
            <a:pPr marL="0" indent="0">
              <a:buNone/>
            </a:pPr>
            <a:r>
              <a:rPr lang="en-US" b="1">
                <a:solidFill>
                  <a:schemeClr val="tx1"/>
                </a:solidFill>
                <a:effectLst>
                  <a:outerShdw blurRad="38100" dist="19050" dir="2700000" algn="tl" rotWithShape="0">
                    <a:schemeClr val="dk1">
                      <a:alpha val="40000"/>
                    </a:schemeClr>
                  </a:outerShdw>
                </a:effectLst>
              </a:rPr>
              <a:t>HOMOGENEOUS </a:t>
            </a:r>
            <a:r>
              <a:rPr lang="en-US">
                <a:solidFill>
                  <a:schemeClr val="tx1"/>
                </a:solidFill>
                <a:effectLst>
                  <a:outerShdw blurRad="38100" dist="19050" dir="2700000" algn="tl" rotWithShape="0">
                    <a:schemeClr val="dk1">
                      <a:alpha val="40000"/>
                    </a:schemeClr>
                  </a:outerShdw>
                </a:effectLst>
              </a:rPr>
              <a:t>:</a:t>
            </a:r>
            <a:endParaRPr lang="en-US"/>
          </a:p>
          <a:p>
            <a:r>
              <a:rPr lang="en-US"/>
              <a:t>Migrating data between same engine type.</a:t>
            </a:r>
            <a:endParaRPr lang="en-US"/>
          </a:p>
          <a:p>
            <a:r>
              <a:rPr lang="en-US"/>
              <a:t>migration is simple and easy.</a:t>
            </a:r>
            <a:endParaRPr lang="en-US"/>
          </a:p>
          <a:p>
            <a:r>
              <a:rPr lang="en-US"/>
              <a:t>Not feasible to migrate different DB Engine.</a:t>
            </a:r>
            <a:endParaRPr lang="en-US"/>
          </a:p>
          <a:p>
            <a:pPr marL="0" indent="0">
              <a:buNone/>
            </a:pPr>
            <a:endParaRPr lang="en-US"/>
          </a:p>
        </p:txBody>
      </p:sp>
      <p:sp>
        <p:nvSpPr>
          <p:cNvPr id="6" name="Content Placeholder 5"/>
          <p:cNvSpPr>
            <a:spLocks noGrp="1"/>
          </p:cNvSpPr>
          <p:nvPr>
            <p:ph sz="half" idx="2"/>
          </p:nvPr>
        </p:nvSpPr>
        <p:spPr>
          <a:solidFill>
            <a:schemeClr val="accent2">
              <a:lumMod val="40000"/>
              <a:lumOff val="60000"/>
            </a:schemeClr>
          </a:solidFill>
        </p:spPr>
        <p:txBody>
          <a:bodyPr/>
          <a:p>
            <a:pPr marL="0" indent="0">
              <a:buNone/>
            </a:pPr>
            <a:r>
              <a:rPr lang="en-US" sz="2800" b="1">
                <a:solidFill>
                  <a:schemeClr val="tx1"/>
                </a:solidFill>
                <a:effectLst>
                  <a:outerShdw blurRad="38100" dist="19050" dir="2700000" algn="tl" rotWithShape="0">
                    <a:schemeClr val="dk1">
                      <a:alpha val="40000"/>
                    </a:schemeClr>
                  </a:outerShdw>
                </a:effectLst>
              </a:rPr>
              <a:t>HETEROGENEOUS</a:t>
            </a:r>
            <a:r>
              <a:rPr lang="en-US" sz="2800">
                <a:solidFill>
                  <a:schemeClr val="tx1"/>
                </a:solidFill>
                <a:effectLst>
                  <a:outerShdw blurRad="38100" dist="19050" dir="2700000" algn="tl" rotWithShape="0">
                    <a:schemeClr val="dk1">
                      <a:alpha val="40000"/>
                    </a:schemeClr>
                  </a:outerShdw>
                </a:effectLst>
              </a:rPr>
              <a:t>:</a:t>
            </a:r>
            <a:endParaRPr lang="en-US" sz="2800"/>
          </a:p>
          <a:p>
            <a:r>
              <a:rPr lang="en-US" sz="2800"/>
              <a:t>Migrating data between different engine type.</a:t>
            </a:r>
            <a:endParaRPr lang="en-US" sz="2800"/>
          </a:p>
          <a:p>
            <a:r>
              <a:rPr lang="en-US" sz="2800"/>
              <a:t>Migration is complex and requires addition step,such as data transformation and compability checks.</a:t>
            </a:r>
            <a:endParaRPr lang="en-US" sz="2800"/>
          </a:p>
          <a:p>
            <a:r>
              <a:rPr lang="en-US" sz="2800"/>
              <a:t>Allow you to move data between different DB types and version.</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4" name="Title 3"/>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sym typeface="+mn-ea"/>
              </a:rPr>
              <a:t>Latest things added in and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5" name="Content Placeholder 4"/>
          <p:cNvSpPr>
            <a:spLocks noGrp="1"/>
          </p:cNvSpPr>
          <p:nvPr>
            <p:ph idx="1"/>
          </p:nvPr>
        </p:nvSpPr>
        <p:spPr/>
        <p:txBody>
          <a:bodyPr/>
          <a:p>
            <a:r>
              <a:rPr lang="en-US" sz="2800" b="1">
                <a:solidFill>
                  <a:schemeClr val="tx1"/>
                </a:solidFill>
                <a:effectLst>
                  <a:outerShdw blurRad="38100" dist="19050" dir="2700000" algn="tl" rotWithShape="0">
                    <a:schemeClr val="dk1">
                      <a:alpha val="40000"/>
                    </a:schemeClr>
                  </a:outerShdw>
                </a:effectLst>
              </a:rPr>
              <a:t>Aurora PosrtgreSQL 13</a:t>
            </a:r>
            <a:r>
              <a:rPr lang="en-US" sz="2800"/>
              <a:t> : It is highly performance and fully managed DB services.</a:t>
            </a:r>
            <a:endParaRPr lang="en-US" sz="2800"/>
          </a:p>
          <a:p>
            <a:r>
              <a:rPr lang="en-US" sz="2800" b="1">
                <a:solidFill>
                  <a:schemeClr val="tx1"/>
                </a:solidFill>
                <a:effectLst>
                  <a:outerShdw blurRad="38100" dist="19050" dir="2700000" algn="tl" rotWithShape="0">
                    <a:schemeClr val="dk1">
                      <a:alpha val="40000"/>
                    </a:schemeClr>
                  </a:outerShdw>
                </a:effectLst>
              </a:rPr>
              <a:t>Dms support for mongo DB and Amazon Document DB</a:t>
            </a:r>
            <a:r>
              <a:rPr lang="en-US" sz="2800"/>
              <a:t>:  This support customer to easily migrate data from those DB to other DB or data warehouse in the awcloud.</a:t>
            </a:r>
            <a:endParaRPr lang="en-US" sz="2800"/>
          </a:p>
          <a:p>
            <a:r>
              <a:rPr lang="en-US" sz="2800" b="1">
                <a:solidFill>
                  <a:schemeClr val="tx1"/>
                </a:solidFill>
                <a:effectLst>
                  <a:outerShdw blurRad="38100" dist="19050" dir="2700000" algn="tl" rotWithShape="0">
                    <a:schemeClr val="dk1">
                      <a:alpha val="40000"/>
                    </a:schemeClr>
                  </a:outerShdw>
                </a:effectLst>
              </a:rPr>
              <a:t>Dms  continous data application</a:t>
            </a:r>
            <a:r>
              <a:rPr lang="en-US" sz="2800"/>
              <a:t>: Amazon introduced continuous data replication, which allows customers to replicate change from a source DB to target DB.This can help reduce downtime during migration and enable real-time analytics.</a:t>
            </a:r>
            <a:endParaRPr lang="en-US" sz="2800"/>
          </a:p>
          <a:p>
            <a:pPr marL="0" indent="0">
              <a:buNone/>
            </a:pP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838200" y="365125"/>
            <a:ext cx="10515600" cy="474345"/>
          </a:xfrm>
          <a:solidFill>
            <a:schemeClr val="accent1">
              <a:lumMod val="50000"/>
            </a:schemeClr>
          </a:solidFill>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resources needed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001395"/>
            <a:ext cx="10515600" cy="6556375"/>
          </a:xfrm>
        </p:spPr>
        <p:txBody>
          <a:bodyPr>
            <a:normAutofit fontScale="40000"/>
          </a:bodyPr>
          <a:p>
            <a:r>
              <a:rPr lang="en-US" sz="3200" b="1">
                <a:solidFill>
                  <a:schemeClr val="tx1"/>
                </a:solidFill>
              </a:rPr>
              <a:t>Source and Target databases</a:t>
            </a:r>
            <a:r>
              <a:rPr lang="en-US"/>
              <a:t>: </a:t>
            </a:r>
            <a:r>
              <a:rPr lang="en-US" sz="4000"/>
              <a:t>You will need a source database (e.g., Oracle, MySQL, MongoDB, etc.) and a target database in AWS (e.g., Amazon RDS, Amazon Aurora, etc.) to migrate your data from the source to the target database.</a:t>
            </a:r>
            <a:endParaRPr lang="en-US"/>
          </a:p>
          <a:p>
            <a:endParaRPr lang="en-US"/>
          </a:p>
          <a:p>
            <a:r>
              <a:rPr lang="en-US" sz="3600" b="1"/>
              <a:t>AWS DMS instance</a:t>
            </a:r>
            <a:r>
              <a:rPr lang="en-US"/>
              <a:t>: </a:t>
            </a:r>
            <a:r>
              <a:rPr lang="en-US" sz="4000"/>
              <a:t>You will need to create an AWS DMS instance in your AWS account to migrate the data. The instance provides the compute resources needed to perform the migration.</a:t>
            </a:r>
            <a:endParaRPr lang="en-US" sz="4000"/>
          </a:p>
          <a:p>
            <a:endParaRPr lang="en-US" sz="4000"/>
          </a:p>
          <a:p>
            <a:r>
              <a:rPr lang="en-US" sz="3600" b="1"/>
              <a:t>AWS IAM role</a:t>
            </a:r>
            <a:r>
              <a:rPr lang="en-US"/>
              <a:t>: </a:t>
            </a:r>
            <a:r>
              <a:rPr lang="en-US" sz="4000"/>
              <a:t>You will need to create an AWS Identity and Access Management (IAM) role with the necessary permissions to access the source and target databases and perform the migration.</a:t>
            </a:r>
            <a:endParaRPr lang="en-US" sz="4000"/>
          </a:p>
          <a:p>
            <a:endParaRPr lang="en-US"/>
          </a:p>
          <a:p>
            <a:r>
              <a:rPr lang="en-US" sz="3600" b="1"/>
              <a:t>Network connectivity</a:t>
            </a:r>
            <a:r>
              <a:rPr lang="en-US"/>
              <a:t>: </a:t>
            </a:r>
            <a:r>
              <a:rPr lang="en-US" sz="4000"/>
              <a:t>You will need to ensure that there is network connectivity between the source and target databases and the AWS DMS instance. You can use AWS Direct Connect or VPN to establish a secure and reliable network connection.</a:t>
            </a:r>
            <a:endParaRPr lang="en-US" sz="4000"/>
          </a:p>
          <a:p>
            <a:endParaRPr lang="en-US" sz="4000"/>
          </a:p>
          <a:p>
            <a:r>
              <a:rPr lang="en-US" sz="3600" b="1"/>
              <a:t>AWS S3 bucket</a:t>
            </a:r>
            <a:r>
              <a:rPr lang="en-US"/>
              <a:t>: </a:t>
            </a:r>
            <a:r>
              <a:rPr lang="en-US" sz="4000"/>
              <a:t>You can optionally use an Amazon S3 bucket to store the migration task logs and optionally migrate LOB (Large Object) data.</a:t>
            </a:r>
            <a:endParaRPr lang="en-US" sz="4000"/>
          </a:p>
          <a:p>
            <a:endParaRPr lang="en-US" sz="4000"/>
          </a:p>
          <a:p>
            <a:r>
              <a:rPr lang="en-US" sz="3600" b="1"/>
              <a:t>AWS CloudWatch Logs</a:t>
            </a:r>
            <a:r>
              <a:rPr lang="en-US"/>
              <a:t>: </a:t>
            </a:r>
            <a:r>
              <a:rPr lang="en-US" sz="4000"/>
              <a:t>AWS DMS uses CloudWatch Logs to capture log events and provide real-time monitoring of your migration tasks.</a:t>
            </a:r>
            <a:endParaRPr lang="en-US" sz="4000"/>
          </a:p>
          <a:p>
            <a:endParaRPr lang="en-US" sz="4000"/>
          </a:p>
          <a:p>
            <a:r>
              <a:rPr lang="en-US" sz="3600" b="1"/>
              <a:t>AWS KMS</a:t>
            </a:r>
            <a:r>
              <a:rPr lang="en-US" sz="4000"/>
              <a:t>: You can use AWS Key Management Service (KMS) to encrypt data at rest and in transit to ensure data security and compliance.</a:t>
            </a:r>
            <a:endParaRPr lang="en-US" sz="4000"/>
          </a:p>
          <a:p>
            <a:endParaRPr lang="en-US"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385445" y="299720"/>
            <a:ext cx="10968355" cy="507365"/>
          </a:xfrm>
          <a:solidFill>
            <a:schemeClr val="accent1">
              <a:lumMod val="50000"/>
            </a:schemeClr>
          </a:solidFill>
        </p:spPr>
        <p:txBody>
          <a:bodyPr>
            <a:normAutofit fontScale="90000"/>
          </a:bodyPr>
          <a:p>
            <a:r>
              <a:rPr lang="en-US">
                <a:solidFill>
                  <a:schemeClr val="accent1"/>
                </a:solidFill>
                <a:effectLst>
                  <a:outerShdw blurRad="38100" dist="25400" dir="5400000" algn="ctr" rotWithShape="0">
                    <a:srgbClr val="6E747A">
                      <a:alpha val="43000"/>
                    </a:srgbClr>
                  </a:outerShdw>
                </a:effectLst>
              </a:rPr>
              <a:t>Quotas for AWS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272415" y="1265555"/>
            <a:ext cx="11646535" cy="5205095"/>
          </a:xfrm>
        </p:spPr>
        <p:txBody>
          <a:bodyPr>
            <a:normAutofit fontScale="30000"/>
          </a:bodyPr>
          <a:p>
            <a:r>
              <a:rPr lang="en-US" sz="4665" b="1"/>
              <a:t>Maximum number of replication tasks per AWS account: 50</a:t>
            </a:r>
            <a:endParaRPr lang="en-US" sz="4665" b="1"/>
          </a:p>
          <a:p>
            <a:pPr marL="0" indent="0">
              <a:buNone/>
            </a:pPr>
            <a:r>
              <a:rPr lang="en-US" sz="4000"/>
              <a:t>               This limit applies to the total number of replication tasks that can be created in an AWS account.</a:t>
            </a:r>
            <a:endParaRPr lang="en-US" sz="4000"/>
          </a:p>
          <a:p>
            <a:endParaRPr lang="en-US" sz="4000"/>
          </a:p>
          <a:p>
            <a:r>
              <a:rPr lang="en-US" sz="4665" b="1"/>
              <a:t>Maximum number of replication instances per AWS account: 10</a:t>
            </a:r>
            <a:endParaRPr lang="en-US" sz="4665" b="1"/>
          </a:p>
          <a:p>
            <a:pPr marL="0" indent="0">
              <a:buNone/>
            </a:pPr>
            <a:r>
              <a:rPr lang="en-US" sz="4000"/>
              <a:t>                This limit applies to the total number of replication instances that can be created in an AWS account.</a:t>
            </a:r>
            <a:endParaRPr lang="en-US" sz="4000"/>
          </a:p>
          <a:p>
            <a:endParaRPr lang="en-US" sz="4000"/>
          </a:p>
          <a:p>
            <a:r>
              <a:rPr lang="en-US" sz="4665" b="1"/>
              <a:t>Maximum number of tables per replication task: 500</a:t>
            </a:r>
            <a:endParaRPr lang="en-US" sz="4665" b="1"/>
          </a:p>
          <a:p>
            <a:pPr marL="0" indent="0">
              <a:buNone/>
            </a:pPr>
            <a:r>
              <a:rPr lang="en-US" sz="4000"/>
              <a:t>                This limit applies to the number of tables that can be included in a single replication task.</a:t>
            </a:r>
            <a:endParaRPr lang="en-US" sz="4000"/>
          </a:p>
          <a:p>
            <a:endParaRPr lang="en-US" sz="4000"/>
          </a:p>
          <a:p>
            <a:r>
              <a:rPr lang="en-US" sz="4665" b="1"/>
              <a:t>Maximum table size per replication task: 64 terabytes (TB)</a:t>
            </a:r>
            <a:endParaRPr lang="en-US" sz="4665" b="1"/>
          </a:p>
          <a:p>
            <a:pPr marL="0" indent="0">
              <a:buNone/>
            </a:pPr>
            <a:r>
              <a:rPr lang="en-US" sz="4000"/>
              <a:t>               This limit applies to the maximum size of a single table that can be included in a replication task.</a:t>
            </a:r>
            <a:endParaRPr lang="en-US" sz="4000"/>
          </a:p>
          <a:p>
            <a:endParaRPr lang="en-US" sz="4000"/>
          </a:p>
          <a:p>
            <a:r>
              <a:rPr lang="en-US" sz="4665" b="1"/>
              <a:t>Maximum size of LOB (Large Object) data per replication task: 4GB</a:t>
            </a:r>
            <a:endParaRPr lang="en-US" sz="4665" b="1"/>
          </a:p>
          <a:p>
            <a:pPr marL="0" indent="0">
              <a:buNone/>
            </a:pPr>
            <a:r>
              <a:rPr lang="en-US" sz="4000"/>
              <a:t>               This limit applies to the maximum size of LOB data that can be included in a single replication task.</a:t>
            </a:r>
            <a:endParaRPr lang="en-US" sz="4000"/>
          </a:p>
          <a:p>
            <a:endParaRPr lang="en-US" sz="4000"/>
          </a:p>
          <a:p>
            <a:r>
              <a:rPr lang="en-US" sz="4665" b="1"/>
              <a:t>Maximum migration speed: 10 Gbps</a:t>
            </a:r>
            <a:endParaRPr lang="en-US" sz="4665" b="1"/>
          </a:p>
          <a:p>
            <a:pPr marL="0" indent="0">
              <a:buNone/>
            </a:pPr>
            <a:r>
              <a:rPr lang="en-US" sz="4000"/>
              <a:t>              This is the maximum migration speed for AWS DMS. However, the actual migration speed may be lower depending on various factors such as network bandwidth, source and target database performance, etc.</a:t>
            </a:r>
            <a:endParaRPr lang="en-US" sz="4000"/>
          </a:p>
          <a:p>
            <a:endParaRPr lang="en-US" sz="4000"/>
          </a:p>
          <a:p>
            <a:r>
              <a:rPr lang="en-US" sz="4665" b="1"/>
              <a:t>Maximum number of endpoints per AWS account: 50</a:t>
            </a:r>
            <a:endParaRPr lang="en-US" sz="4665" b="1"/>
          </a:p>
          <a:p>
            <a:pPr marL="0" indent="0">
              <a:buNone/>
            </a:pPr>
            <a:r>
              <a:rPr lang="en-US" sz="4000"/>
              <a:t>               This limit applies to the total number of endpoints (source and target databases) that can be created in an AWS account.</a:t>
            </a:r>
            <a:endParaRPr lang="en-US" sz="4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idx="4294967295"/>
          </p:nvPr>
        </p:nvSpPr>
        <p:spPr>
          <a:xfrm>
            <a:off x="-635" y="365125"/>
            <a:ext cx="12193270" cy="571500"/>
          </a:xfrm>
          <a:solidFill>
            <a:schemeClr val="accent1">
              <a:lumMod val="50000"/>
            </a:schemeClr>
          </a:solidFill>
        </p:spPr>
        <p:txBody>
          <a:bodyPr>
            <a:normAutofit fontScale="90000"/>
          </a:bodyPr>
          <a:p>
            <a:r>
              <a:rPr lang="en-US" sz="3555">
                <a:solidFill>
                  <a:schemeClr val="accent1"/>
                </a:solidFill>
                <a:effectLst>
                  <a:outerShdw blurRad="38100" dist="25400" dir="5400000" algn="ctr" rotWithShape="0">
                    <a:srgbClr val="6E747A">
                      <a:alpha val="43000"/>
                    </a:srgbClr>
                  </a:outerShdw>
                </a:effectLst>
              </a:rPr>
              <a:t>Resource Default quotas for AWS Database Migration Service</a:t>
            </a:r>
            <a:endParaRPr lang="en-US" sz="3555">
              <a:solidFill>
                <a:schemeClr val="accent1"/>
              </a:solidFill>
              <a:effectLst>
                <a:outerShdw blurRad="38100" dist="25400" dir="5400000" algn="ctr" rotWithShape="0">
                  <a:srgbClr val="6E747A">
                    <a:alpha val="43000"/>
                  </a:srgbClr>
                </a:outerShdw>
              </a:effectLst>
            </a:endParaRPr>
          </a:p>
        </p:txBody>
      </p:sp>
      <p:graphicFrame>
        <p:nvGraphicFramePr>
          <p:cNvPr id="3" name="Table 2"/>
          <p:cNvGraphicFramePr/>
          <p:nvPr/>
        </p:nvGraphicFramePr>
        <p:xfrm>
          <a:off x="1095375" y="1340485"/>
          <a:ext cx="9773920" cy="5129530"/>
        </p:xfrm>
        <a:graphic>
          <a:graphicData uri="http://schemas.openxmlformats.org/drawingml/2006/table">
            <a:tbl>
              <a:tblPr firstRow="1" bandRow="1">
                <a:tableStyleId>{5C22544A-7EE6-4342-B048-85BDC9FD1C3A}</a:tableStyleId>
              </a:tblPr>
              <a:tblGrid>
                <a:gridCol w="4935220"/>
                <a:gridCol w="4838700"/>
              </a:tblGrid>
              <a:tr h="466725">
                <a:tc>
                  <a:txBody>
                    <a:bodyPr/>
                    <a:p>
                      <a:pPr>
                        <a:buNone/>
                      </a:pPr>
                      <a:r>
                        <a:rPr lang="en-US">
                          <a:solidFill>
                            <a:schemeClr val="tx1"/>
                          </a:solidFill>
                        </a:rPr>
                        <a:t>Resource</a:t>
                      </a:r>
                      <a:endParaRPr 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solidFill>
                            <a:schemeClr val="tx1"/>
                          </a:solidFill>
                        </a:rPr>
                        <a:t>Default quota</a:t>
                      </a:r>
                      <a:endParaRPr lang="en-US">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090">
                <a:tc>
                  <a:txBody>
                    <a:bodyPr/>
                    <a:p>
                      <a:pPr>
                        <a:buNone/>
                      </a:pPr>
                      <a:r>
                        <a:rPr lang="en-US"/>
                        <a:t>API request throttling</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200 request maximum per second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API request refresh rate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8 requests per second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Replication instances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99135">
                <a:tc>
                  <a:txBody>
                    <a:bodyPr/>
                    <a:p>
                      <a:pPr>
                        <a:buNone/>
                      </a:pPr>
                      <a:r>
                        <a:rPr lang="en-US"/>
                        <a:t>Total amount of storage for a replication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30,000 GB</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090">
                <a:tc>
                  <a:txBody>
                    <a:bodyPr/>
                    <a:p>
                      <a:pPr>
                        <a:buNone/>
                      </a:pPr>
                      <a:r>
                        <a:rPr lang="en-US"/>
                        <a:t>Event subscriptions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98500">
                <a:tc>
                  <a:txBody>
                    <a:bodyPr/>
                    <a:p>
                      <a:pPr>
                        <a:buNone/>
                      </a:pPr>
                      <a:r>
                        <a:rPr lang="en-US"/>
                        <a:t>Replication subnet groups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Subnets per replication subnet group</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090">
                <a:tc>
                  <a:txBody>
                    <a:bodyPr/>
                    <a:p>
                      <a:pPr>
                        <a:buNone/>
                      </a:pPr>
                      <a:r>
                        <a:rPr lang="en-US"/>
                        <a:t>Endpoints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466725">
                <a:tc>
                  <a:txBody>
                    <a:bodyPr/>
                    <a:p>
                      <a:pPr>
                        <a:buNone/>
                      </a:pPr>
                      <a:r>
                        <a:rPr lang="en-US"/>
                        <a:t>Endpoints per replication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2" name="Table 1"/>
          <p:cNvGraphicFramePr/>
          <p:nvPr/>
        </p:nvGraphicFramePr>
        <p:xfrm>
          <a:off x="1330960" y="374650"/>
          <a:ext cx="9278620" cy="6009640"/>
        </p:xfrm>
        <a:graphic>
          <a:graphicData uri="http://schemas.openxmlformats.org/drawingml/2006/table">
            <a:tbl>
              <a:tblPr firstRow="1" bandRow="1">
                <a:tableStyleId>{5C22544A-7EE6-4342-B048-85BDC9FD1C3A}</a:tableStyleId>
              </a:tblPr>
              <a:tblGrid>
                <a:gridCol w="4639310"/>
                <a:gridCol w="4639310"/>
              </a:tblGrid>
              <a:tr h="579755">
                <a:tc>
                  <a:txBody>
                    <a:bodyPr/>
                    <a:p>
                      <a:pPr>
                        <a:buNone/>
                      </a:pPr>
                      <a:r>
                        <a:rPr lang="en-US" b="0">
                          <a:solidFill>
                            <a:schemeClr val="tx1"/>
                          </a:solidFill>
                        </a:rPr>
                        <a:t>Tasks per user account</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600</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81025">
                <a:tc>
                  <a:txBody>
                    <a:bodyPr/>
                    <a:p>
                      <a:pPr>
                        <a:buNone/>
                      </a:pPr>
                      <a:r>
                        <a:rPr lang="en-US"/>
                        <a:t>Tasks per replication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200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755">
                <a:tc>
                  <a:txBody>
                    <a:bodyPr/>
                    <a:p>
                      <a:pPr>
                        <a:buNone/>
                      </a:pPr>
                      <a:r>
                        <a:rPr lang="en-US"/>
                        <a:t>Certificates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755">
                <a:tc>
                  <a:txBody>
                    <a:bodyPr/>
                    <a:p>
                      <a:pPr>
                        <a:buNone/>
                      </a:pPr>
                      <a:r>
                        <a:rPr lang="en-US"/>
                        <a:t>Data providers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755">
                <a:tc>
                  <a:txBody>
                    <a:bodyPr/>
                    <a:p>
                      <a:pPr>
                        <a:buNone/>
                      </a:pPr>
                      <a:r>
                        <a:rPr lang="en-US"/>
                        <a:t>Instance profiles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60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81025">
                <a:tc>
                  <a:txBody>
                    <a:bodyPr/>
                    <a:p>
                      <a:pPr>
                        <a:buNone/>
                      </a:pPr>
                      <a:r>
                        <a:rPr lang="en-US"/>
                        <a:t>Migration projects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79120">
                <a:tc>
                  <a:txBody>
                    <a:bodyPr/>
                    <a:p>
                      <a:pPr>
                        <a:buNone/>
                      </a:pPr>
                      <a:r>
                        <a:rPr lang="en-US"/>
                        <a:t>DMS data collectors per user account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75995">
                <a:tc>
                  <a:txBody>
                    <a:bodyPr/>
                    <a:p>
                      <a:pPr>
                        <a:buNone/>
                      </a:pPr>
                      <a:r>
                        <a:rPr lang="en-US"/>
                        <a:t>Target recommendations generated at one time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100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73455">
                <a:tc>
                  <a:txBody>
                    <a:bodyPr/>
                    <a:p>
                      <a:pPr>
                        <a:buNone/>
                      </a:pPr>
                      <a:r>
                        <a:rPr lang="en-US"/>
                        <a:t>Number of files that DMS data collector can upload per hour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500</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838200" y="332740"/>
            <a:ext cx="10515600" cy="744220"/>
          </a:xfrm>
          <a:solidFill>
            <a:schemeClr val="accent1">
              <a:lumMod val="50000"/>
            </a:schemeClr>
          </a:solidFill>
        </p:spPr>
        <p:txBody>
          <a:bodyPr>
            <a:normAutofit/>
          </a:bodyPr>
          <a:p>
            <a:r>
              <a:rPr lang="en-US" sz="3200">
                <a:solidFill>
                  <a:schemeClr val="accent1"/>
                </a:solidFill>
                <a:effectLst>
                  <a:outerShdw blurRad="38100" dist="25400" dir="5400000" algn="ctr" rotWithShape="0">
                    <a:srgbClr val="6E747A">
                      <a:alpha val="43000"/>
                    </a:srgbClr>
                  </a:outerShdw>
                </a:effectLst>
              </a:rPr>
              <a:t>T</a:t>
            </a:r>
            <a:r>
              <a:rPr lang="en-US" sz="2665">
                <a:solidFill>
                  <a:schemeClr val="accent1"/>
                </a:solidFill>
                <a:effectLst>
                  <a:outerShdw blurRad="38100" dist="25400" dir="5400000" algn="ctr" rotWithShape="0">
                    <a:srgbClr val="6E747A">
                      <a:alpha val="43000"/>
                    </a:srgbClr>
                  </a:outerShdw>
                </a:effectLst>
              </a:rPr>
              <a:t>he limitation for migrating the homogenous database in aws dms</a:t>
            </a:r>
            <a:endParaRPr lang="en-US" sz="2665">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995680"/>
            <a:ext cx="10515600" cy="5181600"/>
          </a:xfrm>
        </p:spPr>
        <p:txBody>
          <a:bodyPr>
            <a:normAutofit fontScale="60000"/>
          </a:bodyPr>
          <a:p>
            <a:pPr marL="342900" indent="-342900">
              <a:buAutoNum type="arabicPeriod"/>
            </a:pPr>
            <a:r>
              <a:rPr lang="en-US" b="1"/>
              <a:t>Version compatibility</a:t>
            </a:r>
            <a:r>
              <a:rPr lang="en-US"/>
              <a:t>: </a:t>
            </a:r>
            <a:r>
              <a:rPr lang="en-US" sz="3000"/>
              <a:t>AWS DMS supports specific versions of database engines for migration. It's important to ensure that the version of the database engine in the source environment is compatible with the version of the database engine in the target environment.</a:t>
            </a:r>
            <a:endParaRPr lang="en-US" sz="3000"/>
          </a:p>
          <a:p>
            <a:pPr marL="342900" indent="-342900">
              <a:buAutoNum type="arabicPeriod"/>
            </a:pPr>
            <a:r>
              <a:rPr lang="en-US" b="1"/>
              <a:t>Database engine limitations</a:t>
            </a:r>
            <a:r>
              <a:rPr lang="en-US"/>
              <a:t>: </a:t>
            </a:r>
            <a:r>
              <a:rPr lang="en-US" sz="3000"/>
              <a:t>AWS DMS may not support all the features and functionalities of the database engine being used. It's important to review the documentation to understand the limitations and ensure that the required features and functionalities are supported.</a:t>
            </a:r>
            <a:endParaRPr lang="en-US" sz="3000"/>
          </a:p>
          <a:p>
            <a:pPr marL="342900" indent="-342900">
              <a:buAutoNum type="arabicPeriod"/>
            </a:pPr>
            <a:r>
              <a:rPr lang="en-US" sz="3000" b="1"/>
              <a:t>Replication task limitations</a:t>
            </a:r>
            <a:r>
              <a:rPr lang="en-US"/>
              <a:t>: </a:t>
            </a:r>
            <a:r>
              <a:rPr lang="en-US" sz="3000"/>
              <a:t>There are limits on the number of tables, the size of LOB (Large Object) data, and the number of replication tasks that can be created for homogenous databases.</a:t>
            </a:r>
            <a:endParaRPr lang="en-US"/>
          </a:p>
          <a:p>
            <a:pPr marL="342900" indent="-342900">
              <a:buAutoNum type="arabicPeriod"/>
            </a:pPr>
            <a:r>
              <a:rPr lang="en-US" sz="3000" b="1"/>
              <a:t>Data consistency:</a:t>
            </a:r>
            <a:r>
              <a:rPr lang="en-US"/>
              <a:t> </a:t>
            </a:r>
            <a:r>
              <a:rPr lang="en-US" sz="3000"/>
              <a:t>AWS DMS uses a combination of change data capture and replication to migrate the data from the source to the target database. There is a possibility of data inconsistencies during the migration process due to the differences in the transaction logs and replication latency.</a:t>
            </a:r>
            <a:endParaRPr lang="en-US" sz="3000"/>
          </a:p>
          <a:p>
            <a:pPr marL="342900" indent="-342900">
              <a:buAutoNum type="arabicPeriod"/>
            </a:pPr>
            <a:r>
              <a:rPr lang="en-US" sz="3000" b="1"/>
              <a:t>Downtime:</a:t>
            </a:r>
            <a:r>
              <a:rPr lang="en-US" sz="3000"/>
              <a:t> Depending on the size of the database and the migration method being used, there may be downtime involved during the migration process. It's important to plan accordingly to minimize the impact on business operations.</a:t>
            </a:r>
            <a:endParaRPr lang="en-US" sz="3000"/>
          </a:p>
          <a:p>
            <a:pPr marL="342900" indent="-342900">
              <a:buAutoNum type="arabicPeriod"/>
            </a:pPr>
            <a:r>
              <a:rPr lang="en-US" sz="3000" b="1"/>
              <a:t>Security and compliance:</a:t>
            </a:r>
            <a:r>
              <a:rPr lang="en-US" sz="3000"/>
              <a:t> It's important to ensure that the migration process complies with the necessary security and compliance requirements, such as data encryption, access control, and audit logging.</a:t>
            </a:r>
            <a:endParaRPr lang="en-US" sz="3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838200" y="139065"/>
            <a:ext cx="10515600" cy="679450"/>
          </a:xfrm>
          <a:solidFill>
            <a:schemeClr val="accent1">
              <a:lumMod val="50000"/>
            </a:schemeClr>
          </a:solidFill>
        </p:spPr>
        <p:txBody>
          <a:bodyPr>
            <a:normAutofit fontScale="90000"/>
          </a:bodyPr>
          <a:p>
            <a:r>
              <a:rPr lang="en-US">
                <a:solidFill>
                  <a:schemeClr val="accent1"/>
                </a:solidFill>
                <a:effectLst>
                  <a:outerShdw blurRad="38100" dist="25400" dir="5400000" algn="ctr" rotWithShape="0">
                    <a:srgbClr val="6E747A">
                      <a:alpha val="43000"/>
                    </a:srgbClr>
                  </a:outerShdw>
                </a:effectLst>
              </a:rPr>
              <a:t> </a:t>
            </a:r>
            <a:r>
              <a:rPr lang="en-US" sz="2800">
                <a:solidFill>
                  <a:schemeClr val="accent1"/>
                </a:solidFill>
                <a:effectLst>
                  <a:outerShdw blurRad="38100" dist="25400" dir="5400000" algn="ctr" rotWithShape="0">
                    <a:srgbClr val="6E747A">
                      <a:alpha val="43000"/>
                    </a:srgbClr>
                  </a:outerShdw>
                </a:effectLst>
              </a:rPr>
              <a:t>T</a:t>
            </a:r>
            <a:r>
              <a:rPr lang="en-US" sz="2665">
                <a:solidFill>
                  <a:schemeClr val="accent1"/>
                </a:solidFill>
                <a:effectLst>
                  <a:outerShdw blurRad="38100" dist="25400" dir="5400000" algn="ctr" rotWithShape="0">
                    <a:srgbClr val="6E747A">
                      <a:alpha val="43000"/>
                    </a:srgbClr>
                  </a:outerShdw>
                </a:effectLst>
              </a:rPr>
              <a:t>he limitation for migrating the hetrogenous database in aws dms</a:t>
            </a:r>
            <a:endParaRPr lang="en-US" sz="2665">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817880"/>
            <a:ext cx="10515600" cy="5359400"/>
          </a:xfrm>
        </p:spPr>
        <p:txBody>
          <a:bodyPr>
            <a:noAutofit/>
          </a:bodyPr>
          <a:p>
            <a:r>
              <a:rPr lang="en-US" sz="1600" b="1"/>
              <a:t>Database engine compatibility</a:t>
            </a:r>
            <a:r>
              <a:rPr lang="en-US" sz="1600"/>
              <a:t>: AWS DMS supports a limited set of database engines for heterogeneous migrations. It's important to ensure that the source and target databases are compatible with the supported database engines.</a:t>
            </a:r>
            <a:endParaRPr lang="en-US" sz="1600"/>
          </a:p>
          <a:p>
            <a:r>
              <a:rPr lang="en-US" sz="1600" b="1"/>
              <a:t>Schema and data mapping</a:t>
            </a:r>
            <a:r>
              <a:rPr lang="en-US" sz="1600"/>
              <a:t>: AWS DMS does not automatically map schemas and data types between different database engines. It's important to manually map the schema and data types to ensure that the data is properly migrated.</a:t>
            </a:r>
            <a:endParaRPr lang="en-US" sz="1600"/>
          </a:p>
          <a:p>
            <a:r>
              <a:rPr lang="en-US" sz="1600" b="1"/>
              <a:t>Unsupported database features</a:t>
            </a:r>
            <a:r>
              <a:rPr lang="en-US" sz="1600"/>
              <a:t>: AWS DMS may not support all the features and functionalities of the database engine being used. It's important to review the documentation to understand the limitations and ensure that the required features and functionalities are supported.</a:t>
            </a:r>
            <a:endParaRPr lang="en-US" sz="1600"/>
          </a:p>
          <a:p>
            <a:r>
              <a:rPr lang="en-US" sz="1600" b="1"/>
              <a:t>Performance impact</a:t>
            </a:r>
            <a:r>
              <a:rPr lang="en-US" sz="1600"/>
              <a:t>: Heterogeneous migrations may have a performance impact due to the need for schema and data mapping. It's important to test the migration process and optimize performance to minimize the impact on business operations.</a:t>
            </a:r>
            <a:endParaRPr lang="en-US" sz="1600"/>
          </a:p>
          <a:p>
            <a:r>
              <a:rPr lang="en-US" sz="1600" b="1"/>
              <a:t>Replication task limitations</a:t>
            </a:r>
            <a:r>
              <a:rPr lang="en-US" sz="1600"/>
              <a:t>: There are limits on the number of tables, the size of LOB (Large Object) data, and the number of replication tasks that can be created for heterogeneous databases.</a:t>
            </a:r>
            <a:endParaRPr lang="en-US" sz="1600"/>
          </a:p>
          <a:p>
            <a:r>
              <a:rPr lang="en-US" sz="1600" b="1"/>
              <a:t>Data consistency</a:t>
            </a:r>
            <a:r>
              <a:rPr lang="en-US" sz="1600"/>
              <a:t>: AWS DMS uses a combination of change data capture and replication to migrate the data from the source to the target database. There is a possibility of data inconsistencies during the migration process due to the differences in the transaction logs and replication latency.</a:t>
            </a:r>
            <a:endParaRPr lang="en-US" sz="1600"/>
          </a:p>
          <a:p>
            <a:r>
              <a:rPr lang="en-US" sz="1600" b="1"/>
              <a:t>Downtime</a:t>
            </a:r>
            <a:r>
              <a:rPr lang="en-US" sz="1600"/>
              <a:t>: Depending on the size of the database and the migration method being used, there may be downtime involved during the migration process. It's important to plan accordingly to minimize the impact on business operations.</a:t>
            </a:r>
            <a:endParaRPr lang="en-US" sz="1600"/>
          </a:p>
          <a:p>
            <a:r>
              <a:rPr lang="en-US" sz="1600" b="1"/>
              <a:t>Security and compliance</a:t>
            </a:r>
            <a:r>
              <a:rPr lang="en-US" sz="1600"/>
              <a:t>: It's important to ensure that the migration process complies with the necessary security and compliance requirements, such as data encryption, access control, and audit logging.</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609600" y="274955"/>
            <a:ext cx="3093720" cy="1143000"/>
          </a:xfrm>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CONTENT</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9600" y="1600200"/>
            <a:ext cx="10972800" cy="4073525"/>
          </a:xfrm>
        </p:spPr>
        <p:txBody>
          <a:bodyPr>
            <a:normAutofit fontScale="30000"/>
          </a:bodyPr>
          <a:p>
            <a:r>
              <a:rPr lang="en-US" sz="5000"/>
              <a:t>AWS DMS</a:t>
            </a:r>
            <a:endParaRPr lang="en-US" sz="5000"/>
          </a:p>
          <a:p>
            <a:r>
              <a:rPr lang="en-US" sz="5000"/>
              <a:t>Architecture of DMS </a:t>
            </a:r>
            <a:endParaRPr lang="en-US" sz="5000"/>
          </a:p>
          <a:p>
            <a:r>
              <a:rPr lang="en-US" sz="5000"/>
              <a:t>Prerequisites of AWS in DMS</a:t>
            </a:r>
            <a:endParaRPr lang="en-US" sz="5000"/>
          </a:p>
          <a:p>
            <a:r>
              <a:rPr lang="en-US" sz="5000"/>
              <a:t>Latest Versions using</a:t>
            </a:r>
            <a:endParaRPr lang="en-US" sz="5000"/>
          </a:p>
          <a:p>
            <a:r>
              <a:rPr lang="en-US" sz="5000"/>
              <a:t>Features of AWS DMS </a:t>
            </a:r>
            <a:endParaRPr lang="en-US" sz="5000"/>
          </a:p>
          <a:p>
            <a:r>
              <a:rPr lang="en-US" sz="5000"/>
              <a:t>Limitation of DMS</a:t>
            </a:r>
            <a:endParaRPr lang="en-US" sz="5000"/>
          </a:p>
          <a:p>
            <a:r>
              <a:rPr lang="en-US" sz="5000">
                <a:sym typeface="+mn-ea"/>
              </a:rPr>
              <a:t>What are the engines supported by DMS</a:t>
            </a:r>
            <a:r>
              <a:rPr lang="en-US" sz="5000"/>
              <a:t> </a:t>
            </a:r>
            <a:endParaRPr lang="en-US" sz="5000"/>
          </a:p>
          <a:p>
            <a:r>
              <a:rPr lang="en-US" sz="5000"/>
              <a:t>Difference between homogeneous and heterogeneous database</a:t>
            </a:r>
            <a:endParaRPr lang="en-US" sz="5000"/>
          </a:p>
          <a:p>
            <a:r>
              <a:rPr lang="en-US" sz="5000"/>
              <a:t>Latest things added in RDS and  DMS</a:t>
            </a:r>
            <a:endParaRPr lang="en-US" sz="5000"/>
          </a:p>
          <a:p>
            <a:r>
              <a:rPr lang="en-US" sz="5000">
                <a:solidFill>
                  <a:schemeClr val="tx1"/>
                </a:solidFill>
                <a:effectLst>
                  <a:outerShdw blurRad="38100" dist="25400" dir="5400000" algn="ctr" rotWithShape="0">
                    <a:srgbClr val="6E747A">
                      <a:alpha val="43000"/>
                    </a:srgbClr>
                  </a:outerShdw>
                </a:effectLst>
                <a:uFillTx/>
                <a:sym typeface="+mn-ea"/>
              </a:rPr>
              <a:t>Key resources needed for AWS DMS</a:t>
            </a:r>
            <a:endParaRPr lang="en-US" sz="5000">
              <a:solidFill>
                <a:schemeClr val="tx1"/>
              </a:solidFill>
              <a:effectLst>
                <a:outerShdw blurRad="38100" dist="25400" dir="5400000" algn="ctr" rotWithShape="0">
                  <a:srgbClr val="6E747A">
                    <a:alpha val="43000"/>
                  </a:srgbClr>
                </a:outerShdw>
              </a:effectLst>
              <a:uFillTx/>
              <a:sym typeface="+mn-ea"/>
            </a:endParaRPr>
          </a:p>
          <a:p>
            <a:r>
              <a:rPr lang="en-US" sz="5000">
                <a:solidFill>
                  <a:schemeClr val="tx1"/>
                </a:solidFill>
                <a:effectLst>
                  <a:outerShdw blurRad="38100" dist="25400" dir="5400000" algn="ctr" rotWithShape="0">
                    <a:srgbClr val="6E747A">
                      <a:alpha val="43000"/>
                    </a:srgbClr>
                  </a:outerShdw>
                </a:effectLst>
                <a:uFillTx/>
                <a:sym typeface="+mn-ea"/>
              </a:rPr>
              <a:t>Quotas for AWS DMS</a:t>
            </a:r>
            <a:endParaRPr lang="en-US" sz="5000">
              <a:solidFill>
                <a:schemeClr val="tx1"/>
              </a:solidFill>
              <a:effectLst>
                <a:outerShdw blurRad="38100" dist="25400" dir="5400000" algn="ctr" rotWithShape="0">
                  <a:srgbClr val="6E747A">
                    <a:alpha val="43000"/>
                  </a:srgbClr>
                </a:outerShdw>
              </a:effectLst>
              <a:uFillTx/>
              <a:sym typeface="+mn-ea"/>
            </a:endParaRPr>
          </a:p>
          <a:p>
            <a:r>
              <a:rPr lang="en-US" sz="5000">
                <a:solidFill>
                  <a:schemeClr val="tx1"/>
                </a:solidFill>
                <a:effectLst>
                  <a:outerShdw blurRad="38100" dist="25400" dir="5400000" algn="ctr" rotWithShape="0">
                    <a:srgbClr val="6E747A">
                      <a:alpha val="43000"/>
                    </a:srgbClr>
                  </a:outerShdw>
                </a:effectLst>
                <a:sym typeface="+mn-ea"/>
              </a:rPr>
              <a:t>Resource quotas for AWS Database Migration Service</a:t>
            </a:r>
            <a:endParaRPr lang="en-US" sz="5000">
              <a:solidFill>
                <a:schemeClr val="tx1"/>
              </a:solidFill>
              <a:effectLst>
                <a:outerShdw blurRad="38100" dist="25400" dir="5400000" algn="ctr" rotWithShape="0">
                  <a:srgbClr val="6E747A">
                    <a:alpha val="43000"/>
                  </a:srgbClr>
                </a:outerShdw>
              </a:effectLst>
              <a:sym typeface="+mn-ea"/>
            </a:endParaRPr>
          </a:p>
          <a:p>
            <a:r>
              <a:rPr lang="en-US" sz="5000">
                <a:solidFill>
                  <a:schemeClr val="tx1"/>
                </a:solidFill>
                <a:effectLst>
                  <a:outerShdw blurRad="38100" dist="25400" dir="5400000" algn="ctr" rotWithShape="0">
                    <a:srgbClr val="6E747A">
                      <a:alpha val="43000"/>
                    </a:srgbClr>
                  </a:outerShdw>
                </a:effectLst>
                <a:sym typeface="+mn-ea"/>
              </a:rPr>
              <a:t>The limitation for migrating the homogenous database in aws dms</a:t>
            </a:r>
            <a:endParaRPr lang="en-US" sz="5000">
              <a:solidFill>
                <a:schemeClr val="tx1"/>
              </a:solidFill>
              <a:effectLst>
                <a:outerShdw blurRad="38100" dist="25400" dir="5400000" algn="ctr" rotWithShape="0">
                  <a:srgbClr val="6E747A">
                    <a:alpha val="43000"/>
                  </a:srgbClr>
                </a:outerShdw>
              </a:effectLst>
              <a:sym typeface="+mn-ea"/>
            </a:endParaRPr>
          </a:p>
          <a:p>
            <a:r>
              <a:rPr lang="en-US" sz="5000">
                <a:solidFill>
                  <a:schemeClr val="tx1"/>
                </a:solidFill>
                <a:effectLst>
                  <a:outerShdw blurRad="38100" dist="25400" dir="5400000" algn="ctr" rotWithShape="0">
                    <a:srgbClr val="6E747A">
                      <a:alpha val="43000"/>
                    </a:srgbClr>
                  </a:outerShdw>
                </a:effectLst>
                <a:uFillTx/>
                <a:sym typeface="+mn-ea"/>
              </a:rPr>
              <a:t>The limitation for migrating the hetrogenous database in aws dms</a:t>
            </a:r>
            <a:endParaRPr lang="en-US" sz="5000">
              <a:solidFill>
                <a:schemeClr val="tx1"/>
              </a:solidFill>
              <a:effectLst>
                <a:outerShdw blurRad="38100" dist="25400" dir="5400000" algn="ctr" rotWithShape="0">
                  <a:srgbClr val="6E747A">
                    <a:alpha val="43000"/>
                  </a:srgbClr>
                </a:outerShdw>
              </a:effectLst>
              <a:uFillTx/>
            </a:endParaRPr>
          </a:p>
          <a:p>
            <a:endParaRPr lang="en-US" sz="5000">
              <a:solidFill>
                <a:schemeClr val="tx1"/>
              </a:solidFill>
              <a:effectLst>
                <a:outerShdw blurRad="38100" dist="25400" dir="5400000" algn="ctr" rotWithShape="0">
                  <a:srgbClr val="6E747A">
                    <a:alpha val="43000"/>
                  </a:srgbClr>
                </a:outerShdw>
              </a:effectLst>
              <a:sym typeface="+mn-ea"/>
            </a:endParaRPr>
          </a:p>
          <a:p>
            <a:endParaRPr lang="en-US">
              <a:solidFill>
                <a:schemeClr val="tx1"/>
              </a:solidFill>
              <a:effectLst>
                <a:outerShdw blurRad="38100" dist="25400" dir="5400000" algn="ctr" rotWithShape="0">
                  <a:srgbClr val="6E747A">
                    <a:alpha val="43000"/>
                  </a:srgbClr>
                </a:outerShdw>
              </a:effectLst>
              <a:sym typeface="+mn-ea"/>
            </a:endParaRPr>
          </a:p>
          <a:p>
            <a:endParaRPr lang="en-US">
              <a:solidFill>
                <a:schemeClr val="tx1"/>
              </a:solidFill>
              <a:effectLst>
                <a:outerShdw blurRad="38100" dist="25400" dir="5400000" algn="ctr" rotWithShape="0">
                  <a:srgbClr val="6E747A">
                    <a:alpha val="43000"/>
                  </a:srgbClr>
                </a:outerShdw>
              </a:effectLst>
              <a:uFillTx/>
              <a:sym typeface="+mn-ea"/>
            </a:endParaRPr>
          </a:p>
          <a:p>
            <a:endParaRPr lang="en-US">
              <a:solidFill>
                <a:schemeClr val="tx1"/>
              </a:solidFill>
              <a:effectLst>
                <a:outerShdw blurRad="38100" dist="25400" dir="5400000" algn="ctr" rotWithShape="0">
                  <a:srgbClr val="6E747A">
                    <a:alpha val="43000"/>
                  </a:srgbClr>
                </a:outerShdw>
              </a:effectLst>
              <a:uFillTx/>
            </a:endParaRPr>
          </a:p>
          <a:p>
            <a:endParaRPr lang="en-US">
              <a:solidFill>
                <a:schemeClr val="tx1"/>
              </a:solidFill>
              <a:effectLst>
                <a:outerShdw blurRad="38100" dist="25400" dir="5400000" algn="ctr" rotWithShape="0">
                  <a:srgbClr val="6E747A">
                    <a:alpha val="43000"/>
                  </a:srgbClr>
                </a:outerShdw>
              </a:effectLst>
              <a:uFillTx/>
              <a:sym typeface="+mn-ea"/>
            </a:endParaRPr>
          </a:p>
          <a:p>
            <a:endParaRPr lang="en-US">
              <a:solidFill>
                <a:schemeClr val="tx1"/>
              </a:solidFill>
              <a:effectLst>
                <a:outerShdw blurRad="38100" dist="25400" dir="5400000" algn="ctr" rotWithShape="0">
                  <a:srgbClr val="6E747A">
                    <a:alpha val="43000"/>
                  </a:srgbClr>
                </a:outerShdw>
              </a:effectLst>
              <a:uFillTx/>
            </a:endParaRPr>
          </a:p>
          <a:p>
            <a:endParaRPr lang="en-US"/>
          </a:p>
          <a:p>
            <a:pPr marL="0" indent="0">
              <a:buNone/>
            </a:pPr>
            <a:endParaRPr lang="en-US"/>
          </a:p>
          <a:p>
            <a:endParaRPr lang="en-US">
              <a:sym typeface="+mn-ea"/>
            </a:endParaRPr>
          </a:p>
          <a:p>
            <a:endParaRPr lang="en-US">
              <a:sym typeface="+mn-ea"/>
            </a:endParaRPr>
          </a:p>
          <a:p>
            <a:endParaRPr lang="en-US">
              <a:sym typeface="+mn-ea"/>
            </a:endParaRPr>
          </a:p>
          <a:p>
            <a:pPr marL="0" indent="0">
              <a:buNone/>
            </a:pPr>
            <a:endParaRPr lang="en-US"/>
          </a:p>
          <a:p>
            <a:pPr marL="0" inden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6" name="Table 5"/>
          <p:cNvGraphicFramePr/>
          <p:nvPr/>
        </p:nvGraphicFramePr>
        <p:xfrm>
          <a:off x="1612900" y="264160"/>
          <a:ext cx="8531225" cy="659384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1064260">
                <a:tc>
                  <a:txBody>
                    <a:bodyPr/>
                    <a:p>
                      <a:pPr>
                        <a:buNone/>
                      </a:pPr>
                      <a:r>
                        <a:rPr lang="en-US" b="1">
                          <a:solidFill>
                            <a:schemeClr val="tx1"/>
                          </a:solidFill>
                        </a:rPr>
                        <a:t>Source Database</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Target Database</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Supported Migration</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Partially Supported Migration</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1">
                          <a:solidFill>
                            <a:schemeClr val="tx1"/>
                          </a:solidFill>
                        </a:rPr>
                        <a:t>Not Supported Migration</a:t>
                      </a:r>
                      <a:endParaRPr 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43585">
                <a:tc rowSpan="6">
                  <a:txBody>
                    <a:bodyPr/>
                    <a:p>
                      <a:pPr>
                        <a:buNone/>
                      </a:pPr>
                      <a:endParaRPr lang="en-US" altLang="zh-CN"/>
                    </a:p>
                    <a:p>
                      <a:pPr>
                        <a:buNone/>
                      </a:pPr>
                      <a:endParaRPr lang="en-US" altLang="zh-CN"/>
                    </a:p>
                    <a:p>
                      <a:pPr>
                        <a:buNone/>
                      </a:pPr>
                      <a:endParaRPr lang="en-US" altLang="zh-CN"/>
                    </a:p>
                    <a:p>
                      <a:pPr>
                        <a:buNone/>
                      </a:pPr>
                      <a:endParaRPr lang="en-US" altLang="zh-CN"/>
                    </a:p>
                    <a:p>
                      <a:pPr>
                        <a:buNone/>
                      </a:pPr>
                      <a:endParaRPr lang="en-US" altLang="zh-CN"/>
                    </a:p>
                    <a:p>
                      <a:pPr>
                        <a:buNone/>
                      </a:pPr>
                      <a:endParaRPr lang="en-US" altLang="zh-CN"/>
                    </a:p>
                    <a:p>
                      <a:pPr>
                        <a:buNone/>
                      </a:pPr>
                      <a:r>
                        <a:rPr lang="en-US" altLang="zh-CN"/>
                        <a:t>Amazon RDS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4485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106362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4485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4358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4485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44220">
                <a:tc>
                  <a:txBody>
                    <a:bodyPr/>
                    <a:p>
                      <a:pPr>
                        <a:buNone/>
                      </a:pPr>
                      <a:r>
                        <a:rPr lang="en-US"/>
                        <a:t>Amazon EC2 Instance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E4444"/>
                        </a:gs>
                        <a:gs pos="98000">
                          <a:srgbClr val="FFC000"/>
                        </a:gs>
                      </a:gsLst>
                      <a:lin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2" name="Table 1"/>
          <p:cNvGraphicFramePr/>
          <p:nvPr/>
        </p:nvGraphicFramePr>
        <p:xfrm>
          <a:off x="1830070" y="95885"/>
          <a:ext cx="8531225" cy="655193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935990">
                <a:tc rowSpan="3">
                  <a:txBody>
                    <a:bodyPr/>
                    <a:p>
                      <a:pPr>
                        <a:buNone/>
                      </a:pPr>
                      <a:endParaRPr lang="en-US" b="0">
                        <a:solidFill>
                          <a:schemeClr val="tx1"/>
                        </a:solidFill>
                      </a:endParaRPr>
                    </a:p>
                    <a:p>
                      <a:pPr>
                        <a:buNone/>
                      </a:pPr>
                      <a:endParaRPr lang="en-US" b="0">
                        <a:solidFill>
                          <a:schemeClr val="tx1"/>
                        </a:solidFill>
                      </a:endParaRPr>
                    </a:p>
                    <a:p>
                      <a:pPr>
                        <a:buNone/>
                      </a:pPr>
                      <a:endParaRPr lang="en-US" b="0">
                        <a:solidFill>
                          <a:schemeClr val="tx1"/>
                        </a:solidFill>
                      </a:endParaRPr>
                    </a:p>
                    <a:p>
                      <a:pPr>
                        <a:buNone/>
                      </a:pPr>
                      <a:r>
                        <a:rPr lang="en-US" b="0">
                          <a:solidFill>
                            <a:schemeClr val="tx1"/>
                          </a:solidFill>
                        </a:rPr>
                        <a:t>Amazon EC2 Instance</a:t>
                      </a:r>
                      <a:endParaRPr lang="en-US" b="0">
                        <a:solidFill>
                          <a:schemeClr val="tx1"/>
                        </a:solidFill>
                      </a:endParaRPr>
                    </a:p>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Amazon RDS PostgreSQL</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sz="1800" b="0">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Yes </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3599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3599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35990">
                <a:tc rowSpan="4">
                  <a:txBody>
                    <a:bodyPr/>
                    <a:p>
                      <a:pPr>
                        <a:buNone/>
                      </a:pPr>
                      <a:endParaRPr lang="en-US" altLang="zh-CN"/>
                    </a:p>
                    <a:p>
                      <a:pPr>
                        <a:buNone/>
                      </a:pPr>
                      <a:endParaRPr lang="en-US" altLang="zh-CN"/>
                    </a:p>
                    <a:p>
                      <a:pPr>
                        <a:buNone/>
                      </a:pPr>
                      <a:endParaRPr lang="en-US" altLang="zh-CN"/>
                    </a:p>
                    <a:p>
                      <a:pPr>
                        <a:buNone/>
                      </a:pPr>
                      <a:endParaRPr lang="en-US" altLang="zh-CN"/>
                    </a:p>
                    <a:p>
                      <a:pPr>
                        <a:buNone/>
                      </a:pPr>
                      <a:r>
                        <a:rPr lang="en-US" altLang="zh-CN"/>
                        <a:t>On-premises databases</a:t>
                      </a:r>
                      <a:endParaRPr lang="en-US" altLang="zh-CN"/>
                    </a:p>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chemeClr val="accent2">
                            <a:lumMod val="40000"/>
                            <a:lumOff val="60000"/>
                          </a:schemeClr>
                        </a:gs>
                        <a:gs pos="100000">
                          <a:srgbClr val="838309"/>
                        </a:gs>
                      </a:gsLst>
                      <a:lin ang="-6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3599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PostgreSQL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sz="1800" b="0">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chemeClr val="accent2">
                            <a:lumMod val="40000"/>
                            <a:lumOff val="60000"/>
                          </a:schemeClr>
                        </a:gs>
                        <a:gs pos="100000">
                          <a:srgbClr val="838309"/>
                        </a:gs>
                      </a:gsLst>
                      <a:lin ang="-6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3599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chemeClr val="accent2">
                            <a:lumMod val="40000"/>
                            <a:lumOff val="60000"/>
                          </a:schemeClr>
                        </a:gs>
                        <a:gs pos="100000">
                          <a:srgbClr val="838309"/>
                        </a:gs>
                      </a:gsLst>
                      <a:lin ang="-6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3599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chemeClr val="accent2">
                            <a:lumMod val="40000"/>
                            <a:lumOff val="60000"/>
                          </a:schemeClr>
                        </a:gs>
                        <a:gs pos="100000">
                          <a:srgbClr val="838309"/>
                        </a:gs>
                      </a:gsLst>
                      <a:lin ang="-6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4" name="Table 3"/>
          <p:cNvGraphicFramePr/>
          <p:nvPr/>
        </p:nvGraphicFramePr>
        <p:xfrm>
          <a:off x="1797050" y="108585"/>
          <a:ext cx="8562975" cy="6296025"/>
        </p:xfrm>
        <a:graphic>
          <a:graphicData uri="http://schemas.openxmlformats.org/drawingml/2006/table">
            <a:tbl>
              <a:tblPr firstRow="1" bandRow="1">
                <a:tableStyleId>{5C22544A-7EE6-4342-B048-85BDC9FD1C3A}</a:tableStyleId>
              </a:tblPr>
              <a:tblGrid>
                <a:gridCol w="1712595"/>
                <a:gridCol w="1744980"/>
                <a:gridCol w="1708150"/>
                <a:gridCol w="1684655"/>
                <a:gridCol w="1712595"/>
              </a:tblGrid>
              <a:tr h="730885">
                <a:tc rowSpan="7">
                  <a:txBody>
                    <a:bodyPr/>
                    <a:p>
                      <a:pPr marL="0" lvl="0" indent="0" algn="l" rtl="0">
                        <a:lnSpc>
                          <a:spcPct val="171000"/>
                        </a:lnSpc>
                        <a:spcBef>
                          <a:spcPts val="1900"/>
                        </a:spcBef>
                        <a:spcAft>
                          <a:spcPts val="1900"/>
                        </a:spcAft>
                        <a:buNone/>
                      </a:pPr>
                      <a:r>
                        <a:rPr lang="en-GB" sz="1800" b="0">
                          <a:solidFill>
                            <a:schemeClr val="tx1"/>
                          </a:solidFill>
                        </a:rPr>
                        <a:t>Microsoft SQL Server</a:t>
                      </a:r>
                      <a:endParaRPr lang="en-GB" sz="1800" b="0">
                        <a:solidFill>
                          <a:schemeClr val="tx1"/>
                        </a:solidFill>
                      </a:endParaRPr>
                    </a:p>
                  </a:txBody>
                  <a:tcPr marL="91425" marR="91425" marT="91425" marB="9142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r>
                        <a:rPr lang="en-GB" sz="1800" b="0">
                          <a:solidFill>
                            <a:schemeClr val="tx1"/>
                          </a:solidFill>
                        </a:rPr>
                        <a:t>Amazon RDS</a:t>
                      </a:r>
                      <a:endParaRPr lang="en-GB" sz="1800" b="0">
                        <a:solidFill>
                          <a:schemeClr val="tx1"/>
                        </a:solidFill>
                      </a:endParaRPr>
                    </a:p>
                  </a:txBody>
                  <a:tcPr marL="91425" marR="91425" marT="91425" marB="91425"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r>
                        <a:rPr lang="en-US" altLang="en-GB" sz="1800" b="0">
                          <a:solidFill>
                            <a:schemeClr val="tx1"/>
                          </a:solidFill>
                        </a:rPr>
                        <a:t>Yes</a:t>
                      </a:r>
                      <a:endParaRPr lang="en-US" altLang="en-GB" sz="1800" b="0">
                        <a:solidFill>
                          <a:schemeClr val="tx1"/>
                        </a:solidFill>
                      </a:endParaRPr>
                    </a:p>
                  </a:txBody>
                  <a:tcPr marL="91425" marR="91425" marT="91425" marB="9142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00B050"/>
                        </a:gs>
                        <a:gs pos="100000">
                          <a:srgbClr val="0B6E38"/>
                        </a:gs>
                      </a:gsLst>
                      <a:lin ang="540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30250">
                <a:tc vMerge="1">
                  <a:tcPr>
                    <a:lnL w="12700">
                      <a:solidFill>
                        <a:schemeClr val="tx1"/>
                      </a:solidFill>
                      <a:prstDash val="solid"/>
                    </a:lnL>
                    <a:lnR w="12700">
                      <a:solidFill>
                        <a:schemeClr val="tx1"/>
                      </a:solidFill>
                      <a:prstDash val="solid"/>
                    </a:lnR>
                  </a:tcPr>
                </a:tc>
                <a:tc>
                  <a:txBody>
                    <a:bodyPr/>
                    <a:p>
                      <a:pPr marL="0" lvl="0" indent="0" algn="l" rtl="0">
                        <a:lnSpc>
                          <a:spcPct val="171000"/>
                        </a:lnSpc>
                        <a:spcBef>
                          <a:spcPts val="1900"/>
                        </a:spcBef>
                        <a:spcAft>
                          <a:spcPts val="1900"/>
                        </a:spcAft>
                        <a:buNone/>
                      </a:pPr>
                      <a:r>
                        <a:rPr lang="en-GB" sz="1800" b="0">
                          <a:solidFill>
                            <a:schemeClr val="tx1"/>
                          </a:solidFill>
                        </a:rPr>
                        <a:t>Amazon Aurora</a:t>
                      </a:r>
                      <a:endParaRPr lang="en-GB" sz="1800" b="0">
                        <a:solidFill>
                          <a:schemeClr val="tx1"/>
                        </a:solidFill>
                      </a:endParaRPr>
                    </a:p>
                  </a:txBody>
                  <a:tcPr marL="91425" marR="91425" marT="91425" marB="91425"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r>
                        <a:rPr lang="en-US" sz="1800" b="0">
                          <a:solidFill>
                            <a:schemeClr val="tx1"/>
                          </a:solidFill>
                        </a:rPr>
                        <a:t>Yes</a:t>
                      </a:r>
                      <a:endParaRPr lang="en-US" sz="1800" b="0">
                        <a:solidFill>
                          <a:schemeClr val="tx1"/>
                        </a:solidFill>
                      </a:endParaRPr>
                    </a:p>
                  </a:txBody>
                  <a:tcPr marL="91425" marR="91425" marT="91425" marB="9142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00B050"/>
                        </a:gs>
                        <a:gs pos="100000">
                          <a:srgbClr val="0B6E38"/>
                        </a:gs>
                      </a:gsLst>
                      <a:lin ang="540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958215">
                <a:tc vMerge="1">
                  <a:tcPr>
                    <a:lnL w="12700">
                      <a:solidFill>
                        <a:schemeClr val="tx1"/>
                      </a:solidFill>
                      <a:prstDash val="solid"/>
                    </a:lnL>
                    <a:lnR w="12700">
                      <a:solidFill>
                        <a:schemeClr val="tx1"/>
                      </a:solidFill>
                      <a:prstDash val="solid"/>
                    </a:lnR>
                  </a:tcPr>
                </a:tc>
                <a:tc>
                  <a:txBody>
                    <a:bodyPr/>
                    <a:p>
                      <a:pPr marL="0" lvl="0" indent="0" algn="l" rtl="0">
                        <a:lnSpc>
                          <a:spcPct val="171000"/>
                        </a:lnSpc>
                        <a:spcBef>
                          <a:spcPts val="1900"/>
                        </a:spcBef>
                        <a:spcAft>
                          <a:spcPts val="1900"/>
                        </a:spcAft>
                        <a:buNone/>
                      </a:pPr>
                      <a:r>
                        <a:rPr lang="en-GB" sz="1800" b="0">
                          <a:solidFill>
                            <a:schemeClr val="tx1"/>
                          </a:solidFill>
                        </a:rPr>
                        <a:t>Amazon Redshift</a:t>
                      </a:r>
                      <a:endParaRPr lang="en-GB" sz="1800" b="0">
                        <a:solidFill>
                          <a:schemeClr val="tx1"/>
                        </a:solidFill>
                      </a:endParaRPr>
                    </a:p>
                  </a:txBody>
                  <a:tcPr marL="91425" marR="91425" marT="91425" marB="91425"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r>
                        <a:rPr lang="en-US" sz="1800" b="0">
                          <a:solidFill>
                            <a:schemeClr val="tx1"/>
                          </a:solidFill>
                        </a:rPr>
                        <a:t>Yes</a:t>
                      </a:r>
                      <a:endParaRPr lang="en-US" sz="1800" b="0">
                        <a:solidFill>
                          <a:schemeClr val="tx1"/>
                        </a:solidFill>
                      </a:endParaRPr>
                    </a:p>
                  </a:txBody>
                  <a:tcPr marL="91425" marR="91425" marT="91425" marB="9142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00B050"/>
                        </a:gs>
                        <a:gs pos="100000">
                          <a:srgbClr val="0B6E38"/>
                        </a:gs>
                      </a:gsLst>
                      <a:lin ang="540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1133475">
                <a:tc vMerge="1">
                  <a:tcPr>
                    <a:lnL w="12700">
                      <a:solidFill>
                        <a:schemeClr val="tx1"/>
                      </a:solidFill>
                      <a:prstDash val="solid"/>
                    </a:lnL>
                    <a:lnR w="12700">
                      <a:solidFill>
                        <a:schemeClr val="tx1"/>
                      </a:solidFill>
                      <a:prstDash val="solid"/>
                    </a:lnR>
                  </a:tcPr>
                </a:tc>
                <a:tc>
                  <a:txBody>
                    <a:bodyPr/>
                    <a:p>
                      <a:pPr marL="0" lvl="0" indent="0" algn="l" rtl="0">
                        <a:lnSpc>
                          <a:spcPct val="171000"/>
                        </a:lnSpc>
                        <a:spcBef>
                          <a:spcPts val="1900"/>
                        </a:spcBef>
                        <a:spcAft>
                          <a:spcPts val="1900"/>
                        </a:spcAft>
                        <a:buNone/>
                      </a:pPr>
                      <a:r>
                        <a:rPr lang="en-GB" sz="1800" b="0">
                          <a:solidFill>
                            <a:schemeClr val="tx1"/>
                          </a:solidFill>
                        </a:rPr>
                        <a:t>Microsoft SQL Server</a:t>
                      </a:r>
                      <a:endParaRPr lang="en-GB" sz="1800" b="0">
                        <a:solidFill>
                          <a:schemeClr val="tx1"/>
                        </a:solidFill>
                      </a:endParaRPr>
                    </a:p>
                  </a:txBody>
                  <a:tcPr marL="91425" marR="91425" marT="91425" marB="91425"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r>
                        <a:rPr lang="en-US" sz="1800" b="0">
                          <a:solidFill>
                            <a:schemeClr val="tx1"/>
                          </a:solidFill>
                        </a:rPr>
                        <a:t>Yes</a:t>
                      </a:r>
                      <a:endParaRPr lang="en-US" sz="1800" b="0">
                        <a:solidFill>
                          <a:schemeClr val="tx1"/>
                        </a:solidFill>
                      </a:endParaRPr>
                    </a:p>
                  </a:txBody>
                  <a:tcPr marL="91425" marR="91425" marT="91425" marB="9142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00B050"/>
                        </a:gs>
                        <a:gs pos="100000">
                          <a:srgbClr val="0B6E38"/>
                        </a:gs>
                      </a:gsLst>
                      <a:lin ang="540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alpha val="78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30250">
                <a:tc vMerge="1">
                  <a:tcPr>
                    <a:lnL w="12700">
                      <a:solidFill>
                        <a:schemeClr val="tx1"/>
                      </a:solidFill>
                      <a:prstDash val="solid"/>
                    </a:lnL>
                    <a:lnR w="12700">
                      <a:solidFill>
                        <a:schemeClr val="tx1"/>
                      </a:solidFill>
                      <a:prstDash val="solid"/>
                    </a:lnR>
                  </a:tcPr>
                </a:tc>
                <a:tc>
                  <a:txBody>
                    <a:bodyPr/>
                    <a:p>
                      <a:pPr marL="0" lvl="0" indent="0" algn="l" rtl="0">
                        <a:lnSpc>
                          <a:spcPct val="171000"/>
                        </a:lnSpc>
                        <a:spcBef>
                          <a:spcPts val="1900"/>
                        </a:spcBef>
                        <a:spcAft>
                          <a:spcPts val="1900"/>
                        </a:spcAft>
                        <a:buNone/>
                      </a:pPr>
                      <a:r>
                        <a:rPr lang="en-GB" sz="1800" b="0">
                          <a:solidFill>
                            <a:schemeClr val="tx1"/>
                          </a:solidFill>
                        </a:rPr>
                        <a:t>PostgreSQL</a:t>
                      </a:r>
                      <a:endParaRPr lang="en-GB" sz="1800" b="0">
                        <a:solidFill>
                          <a:schemeClr val="tx1"/>
                        </a:solidFill>
                      </a:endParaRPr>
                    </a:p>
                  </a:txBody>
                  <a:tcPr marL="91425" marR="91425" marT="91425" marB="91425"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endParaRPr sz="1800" b="0">
                        <a:solidFill>
                          <a:schemeClr val="tx1"/>
                        </a:solidFill>
                      </a:endParaRPr>
                    </a:p>
                  </a:txBody>
                  <a:tcPr marL="91425" marR="91425" marT="91425" marB="9142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yes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FC000"/>
                        </a:gs>
                        <a:gs pos="100000">
                          <a:srgbClr val="846C21"/>
                        </a:gs>
                      </a:gsLst>
                      <a:lin ang="540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30885">
                <a:tc vMerge="1">
                  <a:tcPr>
                    <a:lnL w="12700">
                      <a:solidFill>
                        <a:schemeClr val="tx1"/>
                      </a:solidFill>
                      <a:prstDash val="solid"/>
                    </a:lnL>
                    <a:lnR w="12700">
                      <a:solidFill>
                        <a:schemeClr val="tx1"/>
                      </a:solidFill>
                      <a:prstDash val="solid"/>
                    </a:lnR>
                  </a:tcPr>
                </a:tc>
                <a:tc>
                  <a:txBody>
                    <a:bodyPr/>
                    <a:p>
                      <a:pPr marL="0" lvl="0" indent="0" algn="l" rtl="0">
                        <a:lnSpc>
                          <a:spcPct val="171000"/>
                        </a:lnSpc>
                        <a:spcBef>
                          <a:spcPts val="1900"/>
                        </a:spcBef>
                        <a:spcAft>
                          <a:spcPts val="1900"/>
                        </a:spcAft>
                        <a:buNone/>
                      </a:pPr>
                      <a:r>
                        <a:rPr lang="en-GB" sz="1800" b="0">
                          <a:solidFill>
                            <a:schemeClr val="tx1"/>
                          </a:solidFill>
                        </a:rPr>
                        <a:t>MySQL</a:t>
                      </a:r>
                      <a:endParaRPr lang="en-GB" sz="1800" b="0">
                        <a:solidFill>
                          <a:schemeClr val="tx1"/>
                        </a:solidFill>
                      </a:endParaRPr>
                    </a:p>
                  </a:txBody>
                  <a:tcPr marL="91425" marR="91425" marT="91425" marB="91425"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endParaRPr sz="1800" b="0">
                        <a:solidFill>
                          <a:schemeClr val="tx1"/>
                        </a:solidFill>
                      </a:endParaRPr>
                    </a:p>
                  </a:txBody>
                  <a:tcPr marL="91425" marR="91425" marT="91425" marB="9142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r>
              <a:tr h="730250">
                <a:tc vMerge="1">
                  <a:tcPr>
                    <a:lnL w="12700">
                      <a:solidFill>
                        <a:schemeClr val="tx1"/>
                      </a:solidFill>
                      <a:prstDash val="solid"/>
                    </a:lnL>
                    <a:lnR w="12700">
                      <a:solidFill>
                        <a:schemeClr val="tx1"/>
                      </a:solidFill>
                      <a:prstDash val="solid"/>
                    </a:lnR>
                    <a:lnB w="12700">
                      <a:solidFill>
                        <a:schemeClr val="tx1"/>
                      </a:solidFill>
                      <a:prstDash val="solid"/>
                    </a:lnB>
                  </a:tcPr>
                </a:tc>
                <a:tc>
                  <a:txBody>
                    <a:bodyPr/>
                    <a:p>
                      <a:pPr marL="0" lvl="0" indent="0" algn="l" rtl="0">
                        <a:lnSpc>
                          <a:spcPct val="171000"/>
                        </a:lnSpc>
                        <a:spcBef>
                          <a:spcPts val="1900"/>
                        </a:spcBef>
                        <a:spcAft>
                          <a:spcPts val="1900"/>
                        </a:spcAft>
                        <a:buNone/>
                      </a:pPr>
                      <a:r>
                        <a:rPr lang="en-GB" sz="1800" b="0">
                          <a:solidFill>
                            <a:schemeClr val="tx1"/>
                          </a:solidFill>
                        </a:rPr>
                        <a:t>Oracle</a:t>
                      </a:r>
                      <a:endParaRPr lang="en-GB" sz="1800" b="0">
                        <a:solidFill>
                          <a:schemeClr val="tx1"/>
                        </a:solidFill>
                      </a:endParaRPr>
                    </a:p>
                  </a:txBody>
                  <a:tcPr marL="91425" marR="91425" marT="91425" marB="91425"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marL="0" lvl="0" indent="0" algn="l" rtl="0">
                        <a:lnSpc>
                          <a:spcPct val="171000"/>
                        </a:lnSpc>
                        <a:spcBef>
                          <a:spcPts val="1900"/>
                        </a:spcBef>
                        <a:spcAft>
                          <a:spcPts val="1900"/>
                        </a:spcAft>
                        <a:buNone/>
                      </a:pPr>
                      <a:r>
                        <a:rPr lang="en-US" sz="1800" b="0">
                          <a:solidFill>
                            <a:schemeClr val="tx1"/>
                          </a:solidFill>
                        </a:rPr>
                        <a:t>Yes</a:t>
                      </a:r>
                      <a:endParaRPr lang="en-US" sz="1800" b="0">
                        <a:solidFill>
                          <a:schemeClr val="tx1"/>
                        </a:solidFill>
                      </a:endParaRPr>
                    </a:p>
                  </a:txBody>
                  <a:tcPr marL="91425" marR="91425" marT="91425" marB="91425"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00B050"/>
                        </a:gs>
                        <a:gs pos="100000">
                          <a:srgbClr val="0B6E38"/>
                        </a:gs>
                      </a:gsLst>
                      <a:lin ang="540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2" name="Table 1"/>
          <p:cNvGraphicFramePr/>
          <p:nvPr/>
        </p:nvGraphicFramePr>
        <p:xfrm>
          <a:off x="1425575" y="0"/>
          <a:ext cx="8348345" cy="6664325"/>
        </p:xfrm>
        <a:graphic>
          <a:graphicData uri="http://schemas.openxmlformats.org/drawingml/2006/table">
            <a:tbl>
              <a:tblPr firstRow="1" bandRow="1">
                <a:tableStyleId>{5C22544A-7EE6-4342-B048-85BDC9FD1C3A}</a:tableStyleId>
              </a:tblPr>
              <a:tblGrid>
                <a:gridCol w="1523365"/>
                <a:gridCol w="1695450"/>
                <a:gridCol w="1835150"/>
                <a:gridCol w="1588135"/>
                <a:gridCol w="1706245"/>
              </a:tblGrid>
              <a:tr h="797560">
                <a:tc rowSpan="3">
                  <a:txBody>
                    <a:bodyPr/>
                    <a:p>
                      <a:pPr>
                        <a:buNone/>
                      </a:pPr>
                      <a:endParaRPr lang="en-US"/>
                    </a:p>
                    <a:p>
                      <a:pPr>
                        <a:buNone/>
                      </a:pPr>
                      <a:endParaRPr lang="en-US"/>
                    </a:p>
                    <a:p>
                      <a:pPr>
                        <a:buNone/>
                      </a:pPr>
                      <a:endParaRPr lang="en-US"/>
                    </a:p>
                    <a:p>
                      <a:pPr>
                        <a:buNone/>
                      </a:pPr>
                      <a:r>
                        <a:rPr lang="en-US" b="0">
                          <a:solidFill>
                            <a:schemeClr val="tx1"/>
                          </a:solidFill>
                        </a:rPr>
                        <a:t>Oracle</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Amazon RDS</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Yes</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00B050"/>
                        </a:gs>
                        <a:gs pos="100000">
                          <a:srgbClr val="0B6E38"/>
                        </a:gs>
                      </a:gsLst>
                      <a:lin ang="-60000" scaled="0"/>
                    </a:gradFill>
                  </a:tcPr>
                </a:tc>
                <a:tc>
                  <a:txBody>
                    <a:bodyPr/>
                    <a:p>
                      <a:pPr>
                        <a:buNone/>
                      </a:pP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b="0">
                        <a:solidFill>
                          <a:schemeClr val="tx2"/>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9819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FC000"/>
                        </a:gs>
                        <a:gs pos="100000">
                          <a:srgbClr val="846C21"/>
                        </a:gs>
                      </a:gsLst>
                      <a:lin ang="-6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9629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a:gsLst>
                        <a:gs pos="100000">
                          <a:srgbClr val="FFC000"/>
                        </a:gs>
                        <a:gs pos="100000">
                          <a:srgbClr val="846C21"/>
                        </a:gs>
                      </a:gsLst>
                      <a:lin ang="-60000" scaled="0"/>
                    </a:gra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1139825">
                <a:tc rowSpan="3">
                  <a:txBody>
                    <a:bodyPr/>
                    <a:p>
                      <a:pPr>
                        <a:buNone/>
                      </a:pPr>
                      <a:endParaRPr lang="en-US" altLang="zh-CN"/>
                    </a:p>
                    <a:p>
                      <a:pPr>
                        <a:buNone/>
                      </a:pPr>
                      <a:endParaRPr lang="en-US" altLang="zh-CN"/>
                    </a:p>
                    <a:p>
                      <a:pPr>
                        <a:buNone/>
                      </a:pPr>
                      <a:endParaRPr lang="en-US" altLang="zh-CN"/>
                    </a:p>
                    <a:p>
                      <a:pPr>
                        <a:buNone/>
                      </a:pPr>
                      <a:endParaRPr lang="en-US" altLang="zh-CN"/>
                    </a:p>
                    <a:p>
                      <a:pPr>
                        <a:buNone/>
                      </a:pPr>
                      <a:r>
                        <a:rPr lang="en-US" altLang="zh-CN"/>
                        <a:t>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9692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79756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25145">
                <a:tc rowSpan="3">
                  <a:txBody>
                    <a:bodyPr/>
                    <a:p>
                      <a:pPr>
                        <a:buNone/>
                      </a:pPr>
                      <a:endParaRPr lang="en-US"/>
                    </a:p>
                    <a:p>
                      <a:pPr>
                        <a:buNone/>
                      </a:pPr>
                      <a:endParaRPr lang="en-US"/>
                    </a:p>
                    <a:p>
                      <a:pPr>
                        <a:buNone/>
                      </a:pPr>
                      <a:endParaRPr lang="en-US" altLang="zh-CN"/>
                    </a:p>
                    <a:p>
                      <a:pPr>
                        <a:buNone/>
                      </a:pPr>
                      <a:r>
                        <a:rPr lang="en-US" altLang="zh-CN"/>
                        <a:t>MySQL</a:t>
                      </a:r>
                      <a:endParaRPr lang="en-US" altLang="zh-CN"/>
                    </a:p>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0609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0673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graphicFrame>
        <p:nvGraphicFramePr>
          <p:cNvPr id="3" name="Table 2"/>
          <p:cNvGraphicFramePr/>
          <p:nvPr/>
        </p:nvGraphicFramePr>
        <p:xfrm>
          <a:off x="1828800" y="222250"/>
          <a:ext cx="8531225" cy="6560185"/>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698500">
                <a:tc rowSpan="4">
                  <a:txBody>
                    <a:bodyPr/>
                    <a:p>
                      <a:pPr>
                        <a:buNone/>
                      </a:pPr>
                      <a:endParaRPr lang="en-US" altLang="zh-CN"/>
                    </a:p>
                    <a:p>
                      <a:pPr>
                        <a:buNone/>
                      </a:pPr>
                      <a:endParaRPr lang="en-US" altLang="zh-CN"/>
                    </a:p>
                    <a:p>
                      <a:pPr>
                        <a:buNone/>
                      </a:pPr>
                      <a:endParaRPr lang="en-US" altLang="zh-CN"/>
                    </a:p>
                    <a:p>
                      <a:pPr>
                        <a:buNone/>
                      </a:pPr>
                      <a:r>
                        <a:rPr lang="en-US" altLang="zh-CN" b="0">
                          <a:solidFill>
                            <a:schemeClr val="tx1"/>
                          </a:solidFill>
                        </a:rPr>
                        <a:t>PostgreSQL</a:t>
                      </a:r>
                      <a:endParaRPr lang="en-US" altLang="zh-CN"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Amazon RDS</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b="0">
                          <a:solidFill>
                            <a:schemeClr val="tx1"/>
                          </a:solidFill>
                        </a:rPr>
                        <a:t>Yes</a:t>
                      </a:r>
                      <a:endParaRPr lang="en-US" b="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6548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Aurora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6548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Redshift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6548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Microsoft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537210">
                <a:tc rowSpan="6">
                  <a:txBody>
                    <a:bodyPr/>
                    <a:p>
                      <a:pPr>
                        <a:buNone/>
                      </a:pPr>
                      <a:endParaRPr lang="en-US"/>
                    </a:p>
                    <a:p>
                      <a:pPr>
                        <a:buNone/>
                      </a:pPr>
                      <a:endParaRPr lang="en-US"/>
                    </a:p>
                    <a:p>
                      <a:pPr>
                        <a:buNone/>
                      </a:pPr>
                      <a:endParaRPr lang="en-US"/>
                    </a:p>
                    <a:p>
                      <a:pPr>
                        <a:buNone/>
                      </a:pPr>
                      <a:endParaRPr lang="en-US"/>
                    </a:p>
                    <a:p>
                      <a:pPr>
                        <a:buNone/>
                      </a:pPr>
                      <a:endParaRPr lang="en-US"/>
                    </a:p>
                    <a:p>
                      <a:pPr>
                        <a:buNone/>
                      </a:pPr>
                      <a:endParaRPr lang="en-US"/>
                    </a:p>
                    <a:p>
                      <a:pPr>
                        <a:buNone/>
                      </a:pPr>
                      <a:r>
                        <a:rPr lang="en-US"/>
                        <a:t>Amazon S3</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Auroa</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6548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MySQL</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5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6548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SQL Server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6548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RDS Oracle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C000"/>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r>
              <a:tr h="66611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DocumentDB</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r>
              <a:tr h="665480">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Amazon DynamoDB</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lumMod val="40000"/>
                        <a:lumOff val="60000"/>
                      </a:schemeClr>
                    </a:solidFill>
                  </a:tcPr>
                </a:tc>
                <a:tc>
                  <a:txBody>
                    <a:bodyPr/>
                    <a:p>
                      <a:pPr>
                        <a:buNone/>
                      </a:pPr>
                      <a:r>
                        <a:rPr lang="en-US"/>
                        <a:t>Yes</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FF0000"/>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3" name="Text Box 2"/>
          <p:cNvSpPr txBox="1"/>
          <p:nvPr/>
        </p:nvSpPr>
        <p:spPr>
          <a:xfrm>
            <a:off x="850900" y="771525"/>
            <a:ext cx="10550525" cy="5569585"/>
          </a:xfrm>
          <a:prstGeom prst="rect">
            <a:avLst/>
          </a:prstGeom>
          <a:noFill/>
        </p:spPr>
        <p:txBody>
          <a:bodyPr wrap="square" rtlCol="0">
            <a:spAutoFit/>
          </a:bodyPr>
          <a:p>
            <a:r>
              <a:rPr lang="en-US" sz="2000" b="1">
                <a:sym typeface="+mn-ea"/>
              </a:rPr>
              <a:t>NOTE:</a:t>
            </a:r>
            <a:r>
              <a:rPr lang="en-US" sz="2000">
                <a:sym typeface="+mn-ea"/>
              </a:rPr>
              <a:t> </a:t>
            </a:r>
            <a:r>
              <a:rPr lang="en-US" sz="2000" b="1">
                <a:sym typeface="+mn-ea"/>
              </a:rPr>
              <a:t>1</a:t>
            </a:r>
            <a:endParaRPr lang="en-US" sz="2000"/>
          </a:p>
          <a:p>
            <a:r>
              <a:rPr lang="en-US" sz="2000" b="1">
                <a:sym typeface="+mn-ea"/>
              </a:rPr>
              <a:t>The reason why EC2 is partially supported for  MYSQL , PostgreSQL,Oracle and for SQL Server.</a:t>
            </a:r>
            <a:endParaRPr lang="en-US" sz="2000" b="1"/>
          </a:p>
          <a:p>
            <a:endParaRPr lang="en-US" sz="2000"/>
          </a:p>
          <a:p>
            <a:pPr marL="285750" indent="-285750">
              <a:buSzPct val="190000"/>
              <a:buFont typeface="Arial" panose="020B0604020202020204" pitchFamily="34" charset="0"/>
              <a:buChar char="•"/>
            </a:pPr>
            <a:r>
              <a:rPr lang="en-US" sz="2000">
                <a:sym typeface="+mn-ea"/>
              </a:rPr>
              <a:t>Database compatibility</a:t>
            </a:r>
            <a:endParaRPr lang="en-US" sz="2000"/>
          </a:p>
          <a:p>
            <a:pPr marL="285750" indent="-285750">
              <a:buSzPct val="190000"/>
              <a:buFont typeface="Arial" panose="020B0604020202020204" pitchFamily="34" charset="0"/>
              <a:buChar char="•"/>
            </a:pPr>
            <a:r>
              <a:rPr lang="en-US" sz="2000">
                <a:sym typeface="+mn-ea"/>
              </a:rPr>
              <a:t>Network connectivity</a:t>
            </a:r>
            <a:endParaRPr lang="en-US" sz="2000">
              <a:sym typeface="+mn-ea"/>
            </a:endParaRPr>
          </a:p>
          <a:p>
            <a:pPr marL="285750" indent="-285750">
              <a:buSzPct val="190000"/>
              <a:buFont typeface="Arial" panose="020B0604020202020204" pitchFamily="34" charset="0"/>
              <a:buChar char="•"/>
            </a:pPr>
            <a:r>
              <a:rPr lang="en-US" sz="2000">
                <a:sym typeface="+mn-ea"/>
              </a:rPr>
              <a:t>Data volume</a:t>
            </a:r>
            <a:endParaRPr lang="en-US" sz="2000">
              <a:sym typeface="+mn-ea"/>
            </a:endParaRPr>
          </a:p>
          <a:p>
            <a:pPr indent="0">
              <a:buSzPct val="190000"/>
              <a:buFont typeface="Arial" panose="020B0604020202020204" pitchFamily="34" charset="0"/>
              <a:buNone/>
            </a:pPr>
            <a:endParaRPr lang="en-US"/>
          </a:p>
          <a:p>
            <a:pPr indent="0">
              <a:buSzPct val="190000"/>
              <a:buFont typeface="Arial" panose="020B0604020202020204" pitchFamily="34" charset="0"/>
              <a:buNone/>
            </a:pPr>
            <a:endParaRPr lang="en-US" b="1"/>
          </a:p>
          <a:p>
            <a:pPr indent="0">
              <a:buSzPct val="190000"/>
              <a:buFont typeface="Arial" panose="020B0604020202020204" pitchFamily="34" charset="0"/>
              <a:buNone/>
            </a:pPr>
            <a:r>
              <a:rPr lang="en-US" sz="2000" b="1"/>
              <a:t>NOTE:2</a:t>
            </a:r>
            <a:endParaRPr lang="en-US" sz="2000" b="1"/>
          </a:p>
          <a:p>
            <a:pPr indent="0">
              <a:buSzPct val="190000"/>
              <a:buFont typeface="Arial" panose="020B0604020202020204" pitchFamily="34" charset="0"/>
              <a:buNone/>
            </a:pPr>
            <a:r>
              <a:rPr lang="en-US" sz="2000" b="1"/>
              <a:t>The reason why msSQL is partially supported for PostgreSQL</a:t>
            </a:r>
            <a:endParaRPr lang="en-US" sz="2000" b="1"/>
          </a:p>
          <a:p>
            <a:pPr indent="0">
              <a:buSzPct val="190000"/>
              <a:buFont typeface="Arial" panose="020B0604020202020204" pitchFamily="34" charset="0"/>
              <a:buNone/>
            </a:pPr>
            <a:endParaRPr lang="en-US" sz="2000" b="1"/>
          </a:p>
          <a:p>
            <a:pPr indent="0">
              <a:buSzPct val="190000"/>
              <a:buFont typeface="Arial" panose="020B0604020202020204" pitchFamily="34" charset="0"/>
              <a:buChar char="•"/>
            </a:pPr>
            <a:r>
              <a:rPr lang="en-US" sz="2000"/>
              <a:t>Data integrity</a:t>
            </a:r>
            <a:endParaRPr lang="en-US" sz="2000"/>
          </a:p>
          <a:p>
            <a:pPr indent="0">
              <a:buSzPct val="190000"/>
              <a:buFont typeface="Arial" panose="020B0604020202020204" pitchFamily="34" charset="0"/>
              <a:buChar char="•"/>
            </a:pPr>
            <a:r>
              <a:rPr lang="en-US" sz="2000"/>
              <a:t>Scalability</a:t>
            </a:r>
            <a:endParaRPr lang="en-US" sz="2000"/>
          </a:p>
          <a:p>
            <a:pPr indent="0">
              <a:buSzPct val="190000"/>
              <a:buFont typeface="Arial" panose="020B0604020202020204" pitchFamily="34" charset="0"/>
              <a:buChar char="•"/>
            </a:pPr>
            <a:r>
              <a:rPr lang="en-US" sz="2000"/>
              <a:t>Extensibility</a:t>
            </a:r>
            <a:endParaRPr lang="en-US" sz="2000"/>
          </a:p>
          <a:p>
            <a:pPr indent="0">
              <a:buSzPct val="190000"/>
              <a:buFont typeface="Arial" panose="020B0604020202020204" pitchFamily="34" charset="0"/>
              <a:buChar char="•"/>
            </a:pPr>
            <a:r>
              <a:rPr lang="en-US" sz="2000"/>
              <a:t>Open Source</a:t>
            </a:r>
            <a:endParaRPr lang="en-US" sz="2000"/>
          </a:p>
          <a:p>
            <a:pPr indent="0">
              <a:buSzPct val="190000"/>
              <a:buFont typeface="Arial" panose="020B0604020202020204" pitchFamily="34" charset="0"/>
              <a:buChar char="•"/>
            </a:pPr>
            <a:r>
              <a:rPr lang="en-US" sz="2000"/>
              <a:t>SQL Compliance</a:t>
            </a:r>
            <a:endParaRPr lang="en-US" sz="2000"/>
          </a:p>
          <a:p>
            <a:pPr indent="0">
              <a:buSzPct val="190000"/>
              <a:buFont typeface="Arial" panose="020B0604020202020204" pitchFamily="34" charset="0"/>
              <a:buChar char="•"/>
            </a:pPr>
            <a:r>
              <a:rPr lang="en-US" sz="2000"/>
              <a:t>Community support</a:t>
            </a:r>
            <a:endParaRPr 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4" name="Text Box 3"/>
          <p:cNvSpPr txBox="1"/>
          <p:nvPr/>
        </p:nvSpPr>
        <p:spPr>
          <a:xfrm>
            <a:off x="1422400" y="825500"/>
            <a:ext cx="9569450" cy="5939155"/>
          </a:xfrm>
          <a:prstGeom prst="rect">
            <a:avLst/>
          </a:prstGeom>
          <a:noFill/>
        </p:spPr>
        <p:txBody>
          <a:bodyPr wrap="square" rtlCol="0">
            <a:spAutoFit/>
          </a:bodyPr>
          <a:p>
            <a:pPr indent="0">
              <a:buSzPct val="185000"/>
              <a:buFont typeface="Arial" panose="020B0604020202020204" pitchFamily="34" charset="0"/>
              <a:buNone/>
            </a:pPr>
            <a:r>
              <a:rPr lang="en-US" sz="2000" b="1"/>
              <a:t>NOTE 3:</a:t>
            </a:r>
            <a:endParaRPr lang="en-US" sz="2000" b="1"/>
          </a:p>
          <a:p>
            <a:pPr indent="0">
              <a:buSzPct val="185000"/>
              <a:buFont typeface="Arial" panose="020B0604020202020204" pitchFamily="34" charset="0"/>
              <a:buNone/>
            </a:pPr>
            <a:r>
              <a:rPr lang="en-US" sz="2000" b="1"/>
              <a:t>The reason why MsSQL is Not supported for MySQL</a:t>
            </a:r>
            <a:endParaRPr lang="en-US" sz="2000" b="1"/>
          </a:p>
          <a:p>
            <a:pPr indent="0">
              <a:buSzPct val="185000"/>
              <a:buFont typeface="Arial" panose="020B0604020202020204" pitchFamily="34" charset="0"/>
              <a:buNone/>
            </a:pPr>
            <a:endParaRPr lang="en-US" sz="2000" b="1"/>
          </a:p>
          <a:p>
            <a:pPr marL="342900" indent="-342900">
              <a:buSzPct val="185000"/>
              <a:buFont typeface="Arial" panose="020B0604020202020204" pitchFamily="34" charset="0"/>
              <a:buChar char="•"/>
            </a:pPr>
            <a:r>
              <a:rPr lang="en-US" sz="2000">
                <a:sym typeface="+mn-ea"/>
              </a:rPr>
              <a:t>Different Data Types</a:t>
            </a:r>
            <a:endParaRPr lang="en-US" sz="2000"/>
          </a:p>
          <a:p>
            <a:pPr marL="342900" indent="-342900">
              <a:buSzPct val="185000"/>
              <a:buFont typeface="Arial" panose="020B0604020202020204" pitchFamily="34" charset="0"/>
              <a:buChar char="•"/>
            </a:pPr>
            <a:r>
              <a:rPr lang="en-US" sz="2000">
                <a:sym typeface="+mn-ea"/>
              </a:rPr>
              <a:t>Syntax Difference</a:t>
            </a:r>
            <a:endParaRPr lang="en-US" sz="2000"/>
          </a:p>
          <a:p>
            <a:pPr marL="342900" indent="-342900">
              <a:buSzPct val="185000"/>
              <a:buFont typeface="Arial" panose="020B0604020202020204" pitchFamily="34" charset="0"/>
              <a:buChar char="•"/>
            </a:pPr>
            <a:r>
              <a:rPr lang="en-US" sz="2000">
                <a:sym typeface="+mn-ea"/>
              </a:rPr>
              <a:t>Features and Functionality</a:t>
            </a:r>
            <a:endParaRPr lang="en-US" sz="2000"/>
          </a:p>
          <a:p>
            <a:pPr marL="342900" indent="-342900">
              <a:buSzPct val="185000"/>
              <a:buFont typeface="Arial" panose="020B0604020202020204" pitchFamily="34" charset="0"/>
              <a:buChar char="•"/>
            </a:pPr>
            <a:r>
              <a:rPr lang="en-US" sz="2000">
                <a:sym typeface="+mn-ea"/>
              </a:rPr>
              <a:t>Vendor Lock-in</a:t>
            </a:r>
            <a:endParaRPr lang="en-US" sz="2000">
              <a:sym typeface="+mn-ea"/>
            </a:endParaRPr>
          </a:p>
          <a:p>
            <a:pPr marL="342900" indent="-342900">
              <a:buSzPct val="185000"/>
              <a:buFont typeface="Arial" panose="020B0604020202020204" pitchFamily="34" charset="0"/>
              <a:buChar char="•"/>
            </a:pPr>
            <a:r>
              <a:rPr lang="en-US" sz="2000">
                <a:sym typeface="+mn-ea"/>
              </a:rPr>
              <a:t>Difference in performance characteristics</a:t>
            </a:r>
            <a:endParaRPr lang="en-US" sz="2000">
              <a:sym typeface="+mn-ea"/>
            </a:endParaRPr>
          </a:p>
          <a:p>
            <a:pPr indent="0">
              <a:buSzPct val="185000"/>
              <a:buFont typeface="Arial" panose="020B0604020202020204" pitchFamily="34" charset="0"/>
              <a:buNone/>
            </a:pPr>
            <a:endParaRPr lang="en-US" sz="2000"/>
          </a:p>
          <a:p>
            <a:pPr indent="0">
              <a:buSzPct val="185000"/>
              <a:buFont typeface="Arial" panose="020B0604020202020204" pitchFamily="34" charset="0"/>
              <a:buNone/>
            </a:pPr>
            <a:r>
              <a:rPr lang="en-US" sz="2000" b="1"/>
              <a:t>NOTE 4:</a:t>
            </a:r>
            <a:endParaRPr lang="en-US" sz="2000" b="1"/>
          </a:p>
          <a:p>
            <a:pPr indent="0">
              <a:buSzPct val="185000"/>
              <a:buFont typeface="Arial" panose="020B0604020202020204" pitchFamily="34" charset="0"/>
              <a:buNone/>
            </a:pPr>
            <a:r>
              <a:rPr lang="en-US" sz="2000" b="1"/>
              <a:t>The reason why oracle and Amazon Aurora are partially supported</a:t>
            </a:r>
            <a:endParaRPr lang="en-US" sz="2000" b="1"/>
          </a:p>
          <a:p>
            <a:pPr indent="0">
              <a:buSzPct val="185000"/>
              <a:buFont typeface="Arial" panose="020B0604020202020204" pitchFamily="34" charset="0"/>
              <a:buNone/>
            </a:pPr>
            <a:endParaRPr lang="en-US" sz="2000"/>
          </a:p>
          <a:p>
            <a:pPr marL="342900" indent="-342900">
              <a:buSzPct val="185000"/>
              <a:buFont typeface="Arial" panose="020B0604020202020204" pitchFamily="34" charset="0"/>
              <a:buChar char="•"/>
            </a:pPr>
            <a:r>
              <a:rPr lang="en-US" sz="2000"/>
              <a:t>Different features and Datatypes(Amazon Aurora supports JSON data type, which is not available in Oracle database).</a:t>
            </a:r>
            <a:endParaRPr lang="en-US" sz="2000"/>
          </a:p>
          <a:p>
            <a:pPr marL="342900" indent="-342900">
              <a:buSzPct val="185000"/>
              <a:buFont typeface="Arial" panose="020B0604020202020204" pitchFamily="34" charset="0"/>
              <a:buChar char="•"/>
            </a:pPr>
            <a:r>
              <a:rPr lang="en-US" sz="2000"/>
              <a:t>Complex migration Process</a:t>
            </a:r>
            <a:endParaRPr lang="en-US" sz="2000"/>
          </a:p>
          <a:p>
            <a:pPr marL="342900" indent="-342900">
              <a:buSzPct val="185000"/>
              <a:buFont typeface="Arial" panose="020B0604020202020204" pitchFamily="34" charset="0"/>
              <a:buChar char="•"/>
            </a:pPr>
            <a:r>
              <a:rPr lang="en-US" sz="2000"/>
              <a:t>Limited Functionality(AWS DMS does not support the Oracle database's Flashback Data Archive or Amazon Aurora's Cross-Region Read Replicas).</a:t>
            </a:r>
            <a:endParaRPr lang="en-US" sz="2000"/>
          </a:p>
          <a:p>
            <a:pPr indent="0">
              <a:buSzPct val="185000"/>
              <a:buFont typeface="Arial" panose="020B0604020202020204" pitchFamily="34" charset="0"/>
              <a:buNone/>
            </a:pPr>
            <a:endParaRPr lang="en-US" sz="2000"/>
          </a:p>
          <a:p>
            <a:pPr indent="0">
              <a:buSzPct val="185000"/>
              <a:buFont typeface="Arial" panose="020B0604020202020204" pitchFamily="34" charset="0"/>
              <a:buNone/>
            </a:pPr>
            <a:endParaRPr 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6" name="Text Box 5"/>
          <p:cNvSpPr txBox="1"/>
          <p:nvPr/>
        </p:nvSpPr>
        <p:spPr>
          <a:xfrm>
            <a:off x="775335" y="620395"/>
            <a:ext cx="10852150" cy="5323205"/>
          </a:xfrm>
          <a:prstGeom prst="rect">
            <a:avLst/>
          </a:prstGeom>
          <a:solidFill>
            <a:schemeClr val="accent2">
              <a:lumMod val="40000"/>
              <a:lumOff val="60000"/>
            </a:schemeClr>
          </a:solidFill>
        </p:spPr>
        <p:txBody>
          <a:bodyPr wrap="square" rtlCol="0">
            <a:spAutoFit/>
          </a:bodyPr>
          <a:p>
            <a:r>
              <a:rPr lang="en-US" sz="2000" b="1"/>
              <a:t>NOTE 5:</a:t>
            </a:r>
            <a:endParaRPr lang="en-US" sz="2000" b="1"/>
          </a:p>
          <a:p>
            <a:r>
              <a:rPr lang="en-US" sz="2000" b="1"/>
              <a:t>The reason why Oracle and Amazon Redshift  are partially supported.</a:t>
            </a:r>
            <a:endParaRPr lang="en-US" sz="2000"/>
          </a:p>
          <a:p>
            <a:endParaRPr lang="en-US" sz="2000"/>
          </a:p>
          <a:p>
            <a:pPr indent="0">
              <a:buSzPct val="185000"/>
              <a:buFont typeface="Arial" panose="020B0604020202020204" pitchFamily="34" charset="0"/>
              <a:buChar char="•"/>
            </a:pPr>
            <a:r>
              <a:rPr lang="en-US" sz="2000"/>
              <a:t>Different Data models</a:t>
            </a:r>
            <a:endParaRPr lang="en-US" sz="2000"/>
          </a:p>
          <a:p>
            <a:pPr indent="0">
              <a:buSzPct val="185000"/>
              <a:buFont typeface="Arial" panose="020B0604020202020204" pitchFamily="34" charset="0"/>
              <a:buChar char="•"/>
            </a:pPr>
            <a:r>
              <a:rPr lang="en-US" sz="2000"/>
              <a:t>Complex migration process</a:t>
            </a:r>
            <a:endParaRPr lang="en-US" sz="2000"/>
          </a:p>
          <a:p>
            <a:pPr indent="0">
              <a:buSzPct val="185000"/>
              <a:buFont typeface="Arial" panose="020B0604020202020204" pitchFamily="34" charset="0"/>
              <a:buChar char="•"/>
            </a:pPr>
            <a:r>
              <a:rPr lang="en-US" sz="2000"/>
              <a:t>Limited functionality</a:t>
            </a:r>
            <a:endParaRPr lang="en-US" sz="2000"/>
          </a:p>
          <a:p>
            <a:pPr indent="0">
              <a:buSzPct val="185000"/>
              <a:buFont typeface="Arial" panose="020B0604020202020204" pitchFamily="34" charset="0"/>
              <a:buChar char="•"/>
            </a:pPr>
            <a:r>
              <a:rPr lang="en-US" sz="2000"/>
              <a:t>Performance considerations  </a:t>
            </a:r>
            <a:endParaRPr lang="en-US" sz="2000"/>
          </a:p>
          <a:p>
            <a:pPr indent="0">
              <a:buSzPct val="185000"/>
              <a:buFont typeface="Arial" panose="020B0604020202020204" pitchFamily="34" charset="0"/>
              <a:buNone/>
            </a:pPr>
            <a:endParaRPr lang="en-US" sz="2000"/>
          </a:p>
          <a:p>
            <a:pPr indent="0">
              <a:buSzPct val="185000"/>
              <a:buFont typeface="Arial" panose="020B0604020202020204" pitchFamily="34" charset="0"/>
              <a:buNone/>
            </a:pPr>
            <a:r>
              <a:rPr lang="en-US" sz="2000" b="1"/>
              <a:t>NOTE 6: </a:t>
            </a:r>
            <a:endParaRPr lang="en-US" sz="2000" b="1"/>
          </a:p>
          <a:p>
            <a:pPr indent="0">
              <a:buSzPct val="185000"/>
              <a:buFont typeface="Arial" panose="020B0604020202020204" pitchFamily="34" charset="0"/>
              <a:buNone/>
            </a:pPr>
            <a:r>
              <a:rPr lang="en-US" sz="2000" b="1"/>
              <a:t>The Reason why MsSQL and  Amazon redshift are partially supported.</a:t>
            </a:r>
            <a:endParaRPr lang="en-US" sz="2000"/>
          </a:p>
          <a:p>
            <a:pPr indent="0">
              <a:buSzPct val="185000"/>
              <a:buFont typeface="Arial" panose="020B0604020202020204" pitchFamily="34" charset="0"/>
              <a:buNone/>
            </a:pPr>
            <a:endParaRPr lang="en-US" sz="2000"/>
          </a:p>
          <a:p>
            <a:pPr indent="0">
              <a:buSzPct val="185000"/>
              <a:buFont typeface="Arial" panose="020B0604020202020204" pitchFamily="34" charset="0"/>
              <a:buChar char="•"/>
            </a:pPr>
            <a:r>
              <a:rPr lang="en-US" sz="2000"/>
              <a:t>Different data models</a:t>
            </a:r>
            <a:endParaRPr lang="en-US" sz="2000"/>
          </a:p>
          <a:p>
            <a:pPr indent="0">
              <a:buSzPct val="185000"/>
              <a:buFont typeface="Arial" panose="020B0604020202020204" pitchFamily="34" charset="0"/>
              <a:buChar char="•"/>
            </a:pPr>
            <a:r>
              <a:rPr lang="en-US" sz="2000"/>
              <a:t>Complex migration process</a:t>
            </a:r>
            <a:endParaRPr lang="en-US" sz="2000"/>
          </a:p>
          <a:p>
            <a:pPr indent="0">
              <a:buSzPct val="185000"/>
              <a:buFont typeface="Arial" panose="020B0604020202020204" pitchFamily="34" charset="0"/>
              <a:buChar char="•"/>
            </a:pPr>
            <a:r>
              <a:rPr lang="en-US" sz="2000"/>
              <a:t>Limited functionality</a:t>
            </a:r>
            <a:endParaRPr lang="en-US" sz="2000"/>
          </a:p>
          <a:p>
            <a:pPr indent="0">
              <a:buSzPct val="185000"/>
              <a:buFont typeface="Arial" panose="020B0604020202020204" pitchFamily="34" charset="0"/>
              <a:buChar char="•"/>
            </a:pPr>
            <a:r>
              <a:rPr lang="en-US" sz="2000"/>
              <a:t>Performance considerations</a:t>
            </a:r>
            <a:endParaRPr lang="en-US" sz="2000"/>
          </a:p>
          <a:p>
            <a:pPr indent="0">
              <a:buSzPct val="185000"/>
              <a:buFont typeface="Arial" panose="020B0604020202020204" pitchFamily="34" charset="0"/>
              <a:buNone/>
            </a:pPr>
            <a:br>
              <a:rPr lang="en-US" sz="2000"/>
            </a:b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ext Box 1"/>
          <p:cNvSpPr txBox="1"/>
          <p:nvPr/>
        </p:nvSpPr>
        <p:spPr>
          <a:xfrm>
            <a:off x="926465" y="566420"/>
            <a:ext cx="10680065" cy="4923155"/>
          </a:xfrm>
          <a:prstGeom prst="rect">
            <a:avLst/>
          </a:prstGeom>
          <a:noFill/>
        </p:spPr>
        <p:txBody>
          <a:bodyPr wrap="square" rtlCol="0">
            <a:spAutoFit/>
          </a:bodyPr>
          <a:p>
            <a:r>
              <a:rPr lang="en-US" b="1"/>
              <a:t>NOTE 7:</a:t>
            </a:r>
            <a:endParaRPr lang="en-US" b="1"/>
          </a:p>
          <a:p>
            <a:r>
              <a:rPr lang="en-US" b="1"/>
              <a:t>The Reason why PostgreSQL and MsSQL are partially supported</a:t>
            </a:r>
            <a:endParaRPr lang="en-US" b="1"/>
          </a:p>
          <a:p>
            <a:endParaRPr lang="en-US"/>
          </a:p>
          <a:p>
            <a:pPr indent="0">
              <a:buSzPct val="185000"/>
              <a:buFont typeface="Arial" panose="020B0604020202020204" pitchFamily="34" charset="0"/>
              <a:buChar char="•"/>
            </a:pPr>
            <a:r>
              <a:rPr lang="en-US" sz="2000"/>
              <a:t> Different data models</a:t>
            </a:r>
            <a:endParaRPr lang="en-US" sz="2000"/>
          </a:p>
          <a:p>
            <a:pPr indent="0">
              <a:buSzPct val="185000"/>
              <a:buFont typeface="Arial" panose="020B0604020202020204" pitchFamily="34" charset="0"/>
              <a:buChar char="•"/>
            </a:pPr>
            <a:r>
              <a:rPr lang="en-US" sz="2000"/>
              <a:t> Complex migration process</a:t>
            </a:r>
            <a:endParaRPr lang="en-US" sz="2000"/>
          </a:p>
          <a:p>
            <a:pPr indent="0">
              <a:buSzPct val="185000"/>
              <a:buFont typeface="Arial" panose="020B0604020202020204" pitchFamily="34" charset="0"/>
              <a:buChar char="•"/>
            </a:pPr>
            <a:r>
              <a:rPr lang="en-US" sz="2000"/>
              <a:t> Limited functionality</a:t>
            </a:r>
            <a:endParaRPr lang="en-US" sz="2000"/>
          </a:p>
          <a:p>
            <a:pPr indent="0">
              <a:buSzPct val="185000"/>
              <a:buFont typeface="Arial" panose="020B0604020202020204" pitchFamily="34" charset="0"/>
              <a:buChar char="•"/>
            </a:pPr>
            <a:r>
              <a:rPr lang="en-US" sz="2000"/>
              <a:t> Performance considerations</a:t>
            </a:r>
            <a:endParaRPr lang="en-US" sz="2000"/>
          </a:p>
          <a:p>
            <a:pPr indent="0">
              <a:buSzPct val="185000"/>
              <a:buFont typeface="Arial" panose="020B0604020202020204" pitchFamily="34" charset="0"/>
              <a:buNone/>
            </a:pPr>
            <a:endParaRPr lang="en-US" sz="2000"/>
          </a:p>
          <a:p>
            <a:pPr indent="0">
              <a:buSzPct val="185000"/>
              <a:buFont typeface="Arial" panose="020B0604020202020204" pitchFamily="34" charset="0"/>
              <a:buNone/>
            </a:pPr>
            <a:endParaRPr lang="en-US" sz="2000"/>
          </a:p>
          <a:p>
            <a:pPr indent="0">
              <a:buSzPct val="185000"/>
              <a:buFont typeface="Arial" panose="020B0604020202020204" pitchFamily="34" charset="0"/>
              <a:buNone/>
            </a:pPr>
            <a:r>
              <a:rPr lang="en-US" sz="2000" b="1"/>
              <a:t>NOTE 8:</a:t>
            </a:r>
            <a:endParaRPr lang="en-US" sz="2000" b="1"/>
          </a:p>
          <a:p>
            <a:pPr indent="0">
              <a:buSzPct val="185000"/>
              <a:buFont typeface="Arial" panose="020B0604020202020204" pitchFamily="34" charset="0"/>
              <a:buNone/>
            </a:pPr>
            <a:r>
              <a:rPr lang="en-US" sz="2000" b="1"/>
              <a:t>The Reason why Amazon S3 and Amazon RDS SQL SERVER are partially supported</a:t>
            </a:r>
            <a:endParaRPr lang="en-US" sz="2000" b="1"/>
          </a:p>
          <a:p>
            <a:pPr indent="0">
              <a:buSzPct val="185000"/>
              <a:buFont typeface="Arial" panose="020B0604020202020204" pitchFamily="34" charset="0"/>
              <a:buNone/>
            </a:pPr>
            <a:endParaRPr lang="en-US" sz="2000"/>
          </a:p>
          <a:p>
            <a:pPr marL="342900" indent="-342900">
              <a:buSzPct val="185000"/>
              <a:buFont typeface="Arial" panose="020B0604020202020204" pitchFamily="34" charset="0"/>
              <a:buChar char="•"/>
            </a:pPr>
            <a:r>
              <a:rPr lang="en-US" sz="2000"/>
              <a:t>One of the main challenges is data compatibility</a:t>
            </a:r>
            <a:endParaRPr lang="en-US" sz="2000"/>
          </a:p>
          <a:p>
            <a:pPr marL="342900" indent="-342900">
              <a:buSzPct val="185000"/>
              <a:buFont typeface="Arial" panose="020B0604020202020204" pitchFamily="34" charset="0"/>
              <a:buChar char="•"/>
            </a:pPr>
            <a:r>
              <a:rPr lang="en-US" sz="2000"/>
              <a:t>Another challenge is network connectivity</a:t>
            </a:r>
            <a:endParaRPr lang="en-US" sz="2000"/>
          </a:p>
          <a:p>
            <a:pPr marL="342900" indent="-342900">
              <a:buSzPct val="185000"/>
              <a:buFont typeface="Arial" panose="020B0604020202020204" pitchFamily="34" charset="0"/>
              <a:buChar char="•"/>
            </a:pPr>
            <a:r>
              <a:rPr lang="en-US" sz="2000"/>
              <a:t> The data volume can also be a challenge when migrating data from S3 to RDS SQL Server</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ext Box 1"/>
          <p:cNvSpPr txBox="1"/>
          <p:nvPr/>
        </p:nvSpPr>
        <p:spPr>
          <a:xfrm>
            <a:off x="795655" y="512445"/>
            <a:ext cx="11110595" cy="7570470"/>
          </a:xfrm>
          <a:prstGeom prst="rect">
            <a:avLst/>
          </a:prstGeom>
          <a:noFill/>
        </p:spPr>
        <p:txBody>
          <a:bodyPr wrap="square" rtlCol="0">
            <a:spAutoFit/>
          </a:bodyPr>
          <a:p>
            <a:r>
              <a:rPr lang="en-US" b="1"/>
              <a:t>Note 8:</a:t>
            </a:r>
            <a:endParaRPr lang="en-US" b="1"/>
          </a:p>
          <a:p>
            <a:r>
              <a:rPr lang="en-US" b="1"/>
              <a:t>The reason why Amazon S3 and Amazon RDS Oracle are partially supported</a:t>
            </a:r>
            <a:endParaRPr lang="en-US" b="1"/>
          </a:p>
          <a:p>
            <a:pPr indent="0">
              <a:buSzPct val="185000"/>
              <a:buFont typeface="Arial" panose="020B0604020202020204" pitchFamily="34" charset="0"/>
              <a:buNone/>
            </a:pPr>
            <a:endParaRPr lang="en-US"/>
          </a:p>
          <a:p>
            <a:pPr marL="285750" indent="-285750">
              <a:buSzPct val="185000"/>
              <a:buFont typeface="Arial" panose="020B0604020202020204" pitchFamily="34" charset="0"/>
              <a:buChar char="•"/>
            </a:pPr>
            <a:r>
              <a:rPr lang="en-US"/>
              <a:t>Data compatibility</a:t>
            </a:r>
            <a:endParaRPr lang="en-US"/>
          </a:p>
          <a:p>
            <a:pPr marL="285750" indent="-285750">
              <a:buSzPct val="185000"/>
              <a:buFont typeface="Arial" panose="020B0604020202020204" pitchFamily="34" charset="0"/>
              <a:buChar char="•"/>
            </a:pPr>
            <a:r>
              <a:rPr lang="en-US"/>
              <a:t>Network connectivity</a:t>
            </a:r>
            <a:endParaRPr lang="en-US"/>
          </a:p>
          <a:p>
            <a:pPr marL="285750" indent="-285750">
              <a:buSzPct val="185000"/>
              <a:buFont typeface="Arial" panose="020B0604020202020204" pitchFamily="34" charset="0"/>
              <a:buChar char="•"/>
            </a:pPr>
            <a:r>
              <a:rPr lang="en-US"/>
              <a:t>Additionally, the migration process may require complex mapping of data types, including custom data types and user-defined functions, which can add complexity to the migration process.</a:t>
            </a:r>
            <a:endParaRPr lang="en-US"/>
          </a:p>
          <a:p>
            <a:pPr indent="0">
              <a:buSzPct val="185000"/>
              <a:buFont typeface="Arial" panose="020B0604020202020204" pitchFamily="34" charset="0"/>
              <a:buNone/>
            </a:pPr>
            <a:endParaRPr lang="en-US"/>
          </a:p>
          <a:p>
            <a:pPr indent="0">
              <a:buSzPct val="185000"/>
              <a:buFont typeface="Arial" panose="020B0604020202020204" pitchFamily="34" charset="0"/>
              <a:buNone/>
            </a:pPr>
            <a:r>
              <a:rPr lang="en-US" b="1"/>
              <a:t>NOTE 9:</a:t>
            </a:r>
            <a:endParaRPr lang="en-US" b="1"/>
          </a:p>
          <a:p>
            <a:pPr indent="0">
              <a:buSzPct val="185000"/>
              <a:buFont typeface="Arial" panose="020B0604020202020204" pitchFamily="34" charset="0"/>
              <a:buNone/>
            </a:pPr>
            <a:r>
              <a:rPr lang="en-US" b="1"/>
              <a:t>The reason why Amazon S3 and Amazon DocumentDB is not supported</a:t>
            </a:r>
            <a:endParaRPr lang="en-US" b="1"/>
          </a:p>
          <a:p>
            <a:pPr indent="0">
              <a:buSzPct val="185000"/>
              <a:buFont typeface="Arial" panose="020B0604020202020204" pitchFamily="34" charset="0"/>
              <a:buNone/>
            </a:pPr>
            <a:endParaRPr lang="en-US"/>
          </a:p>
          <a:p>
            <a:pPr marL="285750" indent="-285750">
              <a:buSzPct val="185000"/>
              <a:buFont typeface="Arial" panose="020B0604020202020204" pitchFamily="34" charset="0"/>
              <a:buChar char="•"/>
            </a:pPr>
            <a:r>
              <a:rPr lang="en-US"/>
              <a:t>DocumentDB is not currently supported as a target for S3-based migrations.</a:t>
            </a:r>
            <a:endParaRPr lang="en-US"/>
          </a:p>
          <a:p>
            <a:pPr marL="285750" indent="-285750">
              <a:buSzPct val="185000"/>
              <a:buFont typeface="Arial" panose="020B0604020202020204" pitchFamily="34" charset="0"/>
              <a:buChar char="•"/>
            </a:pPr>
            <a:r>
              <a:rPr lang="en-US"/>
              <a:t>Amazon are not designed to handle traditional relational database operations, such as transaction management, data consistency, and referential integrity.</a:t>
            </a:r>
            <a:endParaRPr lang="en-US"/>
          </a:p>
          <a:p>
            <a:pPr indent="0">
              <a:buSzPct val="185000"/>
              <a:buFont typeface="Arial" panose="020B0604020202020204" pitchFamily="34" charset="0"/>
              <a:buNone/>
            </a:pPr>
            <a:endParaRPr lang="en-US"/>
          </a:p>
          <a:p>
            <a:pPr indent="0">
              <a:buSzPct val="185000"/>
              <a:buFont typeface="Arial" panose="020B0604020202020204" pitchFamily="34" charset="0"/>
              <a:buNone/>
            </a:pPr>
            <a:r>
              <a:rPr lang="en-US" b="1"/>
              <a:t>NOTE 10:</a:t>
            </a:r>
            <a:endParaRPr lang="en-US" b="1"/>
          </a:p>
          <a:p>
            <a:pPr indent="0">
              <a:buSzPct val="185000"/>
              <a:buFont typeface="Arial" panose="020B0604020202020204" pitchFamily="34" charset="0"/>
              <a:buNone/>
            </a:pPr>
            <a:r>
              <a:rPr lang="en-US" b="1">
                <a:sym typeface="+mn-ea"/>
              </a:rPr>
              <a:t>The reason why Amazon S3 and Amazon DynamoDB is not supported</a:t>
            </a:r>
            <a:endParaRPr lang="en-US" b="1">
              <a:sym typeface="+mn-ea"/>
            </a:endParaRPr>
          </a:p>
          <a:p>
            <a:pPr indent="0">
              <a:buSzPct val="185000"/>
              <a:buFont typeface="Arial" panose="020B0604020202020204" pitchFamily="34" charset="0"/>
              <a:buNone/>
            </a:pPr>
            <a:endParaRPr lang="en-US">
              <a:sym typeface="+mn-ea"/>
            </a:endParaRPr>
          </a:p>
          <a:p>
            <a:pPr marL="285750" indent="-285750">
              <a:buSzPct val="185000"/>
              <a:buFont typeface="Arial" panose="020B0604020202020204" pitchFamily="34" charset="0"/>
              <a:buChar char="•"/>
            </a:pPr>
            <a:r>
              <a:rPr lang="en-US"/>
              <a:t>DynamoDB is not currently supported as a target for S3-based migrations.</a:t>
            </a:r>
            <a:endParaRPr lang="en-US"/>
          </a:p>
          <a:p>
            <a:pPr marL="285750" indent="-285750">
              <a:buSzPct val="185000"/>
              <a:buFont typeface="Arial" panose="020B0604020202020204" pitchFamily="34" charset="0"/>
              <a:buChar char="•"/>
            </a:pPr>
            <a:r>
              <a:rPr lang="en-US">
                <a:sym typeface="+mn-ea"/>
              </a:rPr>
              <a:t>Amazon are not designed to handle traditional relational database operations, such as transaction management, data consistency, and referential integrity.</a:t>
            </a:r>
            <a:endParaRPr lang="en-US"/>
          </a:p>
          <a:p>
            <a:pPr indent="0">
              <a:buSzPct val="185000"/>
              <a:buFont typeface="Arial" panose="020B0604020202020204" pitchFamily="34" charset="0"/>
              <a:buNone/>
            </a:pPr>
            <a:endParaRPr lang="en-US"/>
          </a:p>
          <a:p>
            <a:pPr marL="285750" indent="-285750">
              <a:buSzPct val="185000"/>
              <a:buFont typeface="Arial" panose="020B0604020202020204" pitchFamily="34" charset="0"/>
              <a:buChar char="•"/>
            </a:pPr>
            <a:endParaRPr lang="en-US"/>
          </a:p>
          <a:p>
            <a:pPr indent="0">
              <a:buSzPct val="185000"/>
              <a:buFont typeface="Arial" panose="020B0604020202020204" pitchFamily="34" charset="0"/>
              <a:buNone/>
            </a:pPr>
            <a:endParaRPr lang="en-US"/>
          </a:p>
          <a:p>
            <a:pPr indent="0">
              <a:buSzPct val="185000"/>
              <a:buFont typeface="Arial" panose="020B0604020202020204" pitchFamily="34" charset="0"/>
              <a:buNone/>
            </a:pPr>
            <a:endParaRPr lang="en-US"/>
          </a:p>
          <a:p>
            <a:pPr marL="285750" indent="-285750">
              <a:buSzPct val="185000"/>
              <a:buFont typeface="Arial" panose="020B0604020202020204" pitchFamily="34" charset="0"/>
              <a:buChar char="•"/>
            </a:pPr>
            <a:endParaRPr lang="en-US"/>
          </a:p>
          <a:p>
            <a:pPr indent="0">
              <a:buSzPct val="185000"/>
              <a:buFont typeface="Arial" panose="020B0604020202020204" pitchFamily="34" charse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xfrm>
            <a:off x="609600" y="193675"/>
            <a:ext cx="10972800" cy="1126490"/>
          </a:xfrm>
          <a:solidFill>
            <a:schemeClr val="accent1">
              <a:lumMod val="50000"/>
            </a:schemeClr>
          </a:solidFill>
        </p:spPr>
        <p:txBody>
          <a:bodyPr>
            <a:normAutofit fontScale="90000"/>
          </a:bodyPr>
          <a:p>
            <a:br>
              <a:rPr lang="en-US">
                <a:solidFill>
                  <a:schemeClr val="accent1"/>
                </a:solidFill>
                <a:effectLst>
                  <a:outerShdw blurRad="38100" dist="25400" dir="5400000" algn="ctr" rotWithShape="0">
                    <a:srgbClr val="6E747A">
                      <a:alpha val="43000"/>
                    </a:srgbClr>
                  </a:outerShdw>
                </a:effectLst>
              </a:rPr>
            </a:br>
            <a:r>
              <a:rPr lang="en-US">
                <a:solidFill>
                  <a:schemeClr val="accent1"/>
                </a:solidFill>
                <a:effectLst>
                  <a:outerShdw blurRad="38100" dist="25400" dir="5400000" algn="ctr" rotWithShape="0">
                    <a:srgbClr val="6E747A">
                      <a:alpha val="43000"/>
                    </a:srgbClr>
                  </a:outerShdw>
                </a:effectLst>
              </a:rPr>
              <a:t>DATABASE MIGRATION SERVICE:</a:t>
            </a:r>
            <a:br>
              <a:rPr lang="en-US"/>
            </a:br>
            <a:endParaRPr lang="en-US"/>
          </a:p>
        </p:txBody>
      </p:sp>
      <p:sp>
        <p:nvSpPr>
          <p:cNvPr id="3" name="Content Placeholder 2"/>
          <p:cNvSpPr>
            <a:spLocks noGrp="1"/>
          </p:cNvSpPr>
          <p:nvPr>
            <p:ph idx="1"/>
          </p:nvPr>
        </p:nvSpPr>
        <p:spPr>
          <a:xfrm>
            <a:off x="609600" y="1600200"/>
            <a:ext cx="10972800" cy="4083685"/>
          </a:xfrm>
        </p:spPr>
        <p:txBody>
          <a:bodyPr/>
          <a:p>
            <a:r>
              <a:rPr lang="en-US" sz="2800"/>
              <a:t>It is fully managed service offered by (aws),that help customer to migrate their DB into the AWS Cloud or between combinations of cloud and on-premises setups.</a:t>
            </a:r>
            <a:endParaRPr lang="en-US" sz="2800"/>
          </a:p>
          <a:p>
            <a:endParaRPr lang="en-US" sz="2800"/>
          </a:p>
          <a:p>
            <a:r>
              <a:rPr lang="en-US" sz="2800"/>
              <a:t>It supports variety of engine DB like MYSQL,PostgreSQL,Amazon Aurora,oracle,MSQL server...</a:t>
            </a:r>
            <a:endParaRPr lang="en-US" sz="2800"/>
          </a:p>
        </p:txBody>
      </p:sp>
      <p:sp>
        <p:nvSpPr>
          <p:cNvPr id="4" name="Text Box 3"/>
          <p:cNvSpPr txBox="1"/>
          <p:nvPr/>
        </p:nvSpPr>
        <p:spPr>
          <a:xfrm>
            <a:off x="6089650" y="1152525"/>
            <a:ext cx="309880" cy="368300"/>
          </a:xfrm>
          <a:prstGeom prst="rect">
            <a:avLst/>
          </a:prstGeom>
          <a:noFill/>
        </p:spPr>
        <p:txBody>
          <a:bodyPr wrap="none" rtlCol="0">
            <a:spAutoFit/>
          </a:bodyPr>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4" name="Rectangles 3"/>
          <p:cNvSpPr/>
          <p:nvPr/>
        </p:nvSpPr>
        <p:spPr>
          <a:xfrm>
            <a:off x="3729990" y="2829560"/>
            <a:ext cx="4732020" cy="1198880"/>
          </a:xfrm>
          <a:prstGeom prst="rect">
            <a:avLst/>
          </a:prstGeom>
          <a:noFill/>
          <a:ln>
            <a:noFill/>
          </a:ln>
        </p:spPr>
        <p:txBody>
          <a:bodyPr wrap="none" rtlCol="0" anchor="t">
            <a:spAutoFit/>
          </a:bodyPr>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ARCHITECTURE OF AWS DMS:</a:t>
            </a:r>
            <a:endParaRPr 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unnamed"/>
          <p:cNvPicPr>
            <a:picLocks noChangeAspect="1"/>
          </p:cNvPicPr>
          <p:nvPr>
            <p:ph idx="1"/>
          </p:nvPr>
        </p:nvPicPr>
        <p:blipFill>
          <a:blip r:embed="rId1"/>
          <a:stretch>
            <a:fillRect/>
          </a:stretch>
        </p:blipFill>
        <p:spPr>
          <a:xfrm>
            <a:off x="2285365" y="2305685"/>
            <a:ext cx="7620000" cy="3390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normAutofit fontScale="90000"/>
            <a:scene3d>
              <a:camera prst="orthographicFront"/>
              <a:lightRig rig="threePt" dir="t"/>
            </a:scene3d>
          </a:bodyPr>
          <a:p>
            <a:br>
              <a:rPr lang="en-US">
                <a:solidFill>
                  <a:schemeClr val="accent1"/>
                </a:solidFill>
                <a:effectLst>
                  <a:outerShdw blurRad="38100" dist="25400" dir="5400000" algn="ctr" rotWithShape="0">
                    <a:srgbClr val="6E747A">
                      <a:alpha val="43000"/>
                    </a:srgbClr>
                  </a:outerShdw>
                </a:effectLst>
                <a:sym typeface="+mn-ea"/>
              </a:rPr>
            </a:br>
            <a:r>
              <a:rPr lang="en-US">
                <a:solidFill>
                  <a:schemeClr val="accent1"/>
                </a:solidFill>
                <a:effectLst>
                  <a:outerShdw blurRad="38100" dist="25400" dir="5400000" algn="ctr" rotWithShape="0">
                    <a:srgbClr val="6E747A">
                      <a:alpha val="43000"/>
                    </a:srgbClr>
                  </a:outerShdw>
                </a:effectLst>
                <a:sym typeface="+mn-ea"/>
              </a:rPr>
              <a:t>Prerequisites of AWS in DMS:</a:t>
            </a:r>
            <a:br>
              <a:rPr lang="en-US">
                <a:solidFill>
                  <a:schemeClr val="accent1"/>
                </a:solidFill>
                <a:effectLst>
                  <a:outerShdw blurRad="38100" dist="25400" dir="5400000" algn="ctr" rotWithShape="0">
                    <a:srgbClr val="6E747A">
                      <a:alpha val="43000"/>
                    </a:srgbClr>
                  </a:outerShdw>
                </a:effectLst>
              </a:rPr>
            </a:b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Create a VPC.</a:t>
            </a:r>
            <a:endParaRPr lang="en-US"/>
          </a:p>
          <a:p>
            <a:r>
              <a:rPr lang="en-US"/>
              <a:t>Create a amazon RDS parameter groups.</a:t>
            </a:r>
            <a:endParaRPr lang="en-US"/>
          </a:p>
          <a:p>
            <a:r>
              <a:rPr lang="en-US"/>
              <a:t>Create your source amazon RDS database. </a:t>
            </a:r>
            <a:endParaRPr lang="en-US"/>
          </a:p>
          <a:p>
            <a:r>
              <a:rPr lang="en-US"/>
              <a:t>Create your target amazon RDS database.</a:t>
            </a:r>
            <a:endParaRPr lang="en-US"/>
          </a:p>
          <a:p>
            <a:r>
              <a:rPr lang="en-US"/>
              <a:t>Create an amazon EC2 client.</a:t>
            </a:r>
            <a:endParaRPr lang="en-US"/>
          </a:p>
          <a:p>
            <a:r>
              <a:rPr lang="en-US"/>
              <a:t>Populate your source database.</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p>
            <a:r>
              <a:rPr lang="en-US">
                <a:solidFill>
                  <a:schemeClr val="accent1"/>
                </a:solidFill>
                <a:effectLst>
                  <a:outerShdw blurRad="38100" dist="25400" dir="5400000" algn="ctr" rotWithShape="0">
                    <a:srgbClr val="6E747A">
                      <a:alpha val="43000"/>
                    </a:srgbClr>
                  </a:outerShdw>
                </a:effectLst>
                <a:sym typeface="+mn-ea"/>
              </a:rPr>
              <a:t>Latest Versions using in AWS DMS:</a:t>
            </a:r>
            <a:endParaRPr lang="en-US">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a:xfrm>
            <a:off x="609600" y="1600200"/>
            <a:ext cx="10972800" cy="4547870"/>
          </a:xfrm>
          <a:solidFill>
            <a:schemeClr val="accent2">
              <a:lumMod val="40000"/>
              <a:lumOff val="60000"/>
            </a:schemeClr>
          </a:solidFill>
        </p:spPr>
        <p:txBody>
          <a:bodyPr/>
          <a:p>
            <a:r>
              <a:rPr lang="en-US" sz="2800"/>
              <a:t>AWS DMS 3.5.0 is a beta version of the replication instance engine. AWS DMS supports this version the same as all previous releases. But we recommend that you test AWS DMS 3.5.0 Beta before using it for production purposes.</a:t>
            </a:r>
            <a:endParaRPr lang="en-US" sz="2800"/>
          </a:p>
          <a:p>
            <a:pPr marL="0" indent="0">
              <a:buNone/>
            </a:pPr>
            <a:endParaRPr lang="en-US" sz="2800"/>
          </a:p>
          <a:p>
            <a:r>
              <a:rPr lang="en-US" sz="2800"/>
              <a:t>The 3.5.0 is still in testing purpose &amp; the stable version is 3.4.7</a:t>
            </a:r>
            <a:endParaRPr lang="en-US" sz="2800"/>
          </a:p>
          <a:p>
            <a:endParaRPr lang="en-US" sz="2800"/>
          </a:p>
          <a:p>
            <a:r>
              <a:rPr lang="en-US" sz="2800"/>
              <a:t>In 3.4.7 they bought some new feature and some issue we resolved.</a:t>
            </a:r>
            <a:endParaRPr lang="en-US"/>
          </a:p>
          <a:p>
            <a:pPr marL="0" indent="0">
              <a:buNone/>
            </a:pP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normAutofit fontScale="90000"/>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New features and issues resolved in AWS DMS: </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a:t>Support SQL Server read replica as a source</a:t>
            </a:r>
            <a:endParaRPr lang="en-US"/>
          </a:p>
          <a:p>
            <a:r>
              <a:rPr lang="en-US"/>
              <a:t>Support VPC source and target endpoints</a:t>
            </a:r>
            <a:endParaRPr lang="en-US"/>
          </a:p>
          <a:p>
            <a:r>
              <a:rPr lang="en-US"/>
              <a:t>New PostgreSQL version</a:t>
            </a:r>
            <a:endParaRPr lang="en-US"/>
          </a:p>
          <a:p>
            <a:r>
              <a:rPr lang="en-US"/>
              <a:t>Support Aurora Serverless v2 as a target</a:t>
            </a:r>
            <a:endParaRPr lang="en-US"/>
          </a:p>
          <a:p>
            <a:r>
              <a:rPr lang="en-US"/>
              <a:t>Data loss with Amazon Redshift as a target</a:t>
            </a:r>
            <a:endParaRPr lang="en-US"/>
          </a:p>
          <a:p>
            <a:pPr marL="0"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key features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solidFill>
            <a:schemeClr val="accent2">
              <a:lumMod val="40000"/>
              <a:lumOff val="60000"/>
            </a:schemeClr>
          </a:solidFill>
        </p:spPr>
        <p:txBody>
          <a:bodyPr>
            <a:normAutofit fontScale="90000" lnSpcReduction="20000"/>
          </a:bodyPr>
          <a:p>
            <a:r>
              <a:rPr lang="en-US" sz="2665" b="1">
                <a:solidFill>
                  <a:schemeClr val="tx1"/>
                </a:solidFill>
                <a:effectLst>
                  <a:outerShdw blurRad="38100" dist="19050" dir="2700000" algn="tl" rotWithShape="0">
                    <a:schemeClr val="dk1">
                      <a:alpha val="40000"/>
                    </a:schemeClr>
                  </a:outerShdw>
                </a:effectLst>
              </a:rPr>
              <a:t>Replication</a:t>
            </a:r>
            <a:r>
              <a:rPr lang="en-US" sz="2665"/>
              <a:t>:  Replication of data is easy by setting source and the target DB.This enables to maintain an  upto date copy of their in different location environment.</a:t>
            </a:r>
            <a:endParaRPr lang="en-US" sz="2665"/>
          </a:p>
          <a:p>
            <a:r>
              <a:rPr lang="en-US" sz="2665" b="1">
                <a:solidFill>
                  <a:schemeClr val="tx1"/>
                </a:solidFill>
                <a:effectLst>
                  <a:outerShdw blurRad="38100" dist="19050" dir="2700000" algn="tl" rotWithShape="0">
                    <a:schemeClr val="dk1">
                      <a:alpha val="40000"/>
                    </a:schemeClr>
                  </a:outerShdw>
                </a:effectLst>
                <a:sym typeface="+mn-ea"/>
              </a:rPr>
              <a:t>Transformation</a:t>
            </a:r>
            <a:r>
              <a:rPr lang="en-US" sz="2665">
                <a:sym typeface="+mn-ea"/>
              </a:rPr>
              <a:t>:   Transform a data during migration to meet the target schema requirements,it allows us to modify data during the migraton.</a:t>
            </a:r>
            <a:endParaRPr lang="en-US" sz="2665"/>
          </a:p>
          <a:p>
            <a:r>
              <a:rPr lang="en-US" sz="2665" b="1"/>
              <a:t>Zero down time migration</a:t>
            </a:r>
            <a:r>
              <a:rPr lang="en-US" sz="2665"/>
              <a:t>:  It can perform a zero downtime migration of data by replicating the data changes to target DB.</a:t>
            </a:r>
            <a:endParaRPr lang="en-US" sz="2665"/>
          </a:p>
          <a:p>
            <a:r>
              <a:rPr lang="en-US" sz="2665" b="1"/>
              <a:t>multi-AZ deployment</a:t>
            </a:r>
            <a:r>
              <a:rPr lang="en-US" sz="2665"/>
              <a:t>:  which means that the service can automatically provision a replica of target db in a different availability zone for high availability  and disaster recovery.</a:t>
            </a:r>
            <a:endParaRPr lang="en-US" sz="2665"/>
          </a:p>
          <a:p>
            <a:r>
              <a:rPr lang="en-US" sz="2665" b="1"/>
              <a:t>Monitoring and metrics:</a:t>
            </a:r>
            <a:r>
              <a:rPr lang="en-US" sz="2665"/>
              <a:t>  It provide real time monitoring and metrices through cloud watch,which enables customer to monitor and troubleshoot issues of DB.</a:t>
            </a:r>
            <a:endParaRPr lang="en-US" sz="266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a:solidFill>
            <a:schemeClr val="accent1">
              <a:lumMod val="50000"/>
            </a:schemeClr>
          </a:solidFill>
        </p:spPr>
        <p:txBody>
          <a:bodyPr>
            <a:scene3d>
              <a:camera prst="orthographicFront"/>
              <a:lightRig rig="threePt" dir="t"/>
            </a:scene3d>
          </a:bodyPr>
          <a:p>
            <a:r>
              <a:rPr lang="en-US">
                <a:solidFill>
                  <a:schemeClr val="accent1"/>
                </a:solidFill>
                <a:effectLst>
                  <a:outerShdw blurRad="38100" dist="25400" dir="5400000" algn="ctr" rotWithShape="0">
                    <a:srgbClr val="6E747A">
                      <a:alpha val="43000"/>
                    </a:srgbClr>
                  </a:outerShdw>
                </a:effectLst>
              </a:rPr>
              <a:t>LIMITATION OF DMS:</a:t>
            </a:r>
            <a:endParaRPr 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545465" y="1761490"/>
            <a:ext cx="10972800" cy="4525963"/>
          </a:xfrm>
          <a:solidFill>
            <a:schemeClr val="accent2">
              <a:lumMod val="40000"/>
              <a:lumOff val="60000"/>
            </a:schemeClr>
          </a:solidFill>
        </p:spPr>
        <p:txBody>
          <a:bodyPr/>
          <a:p>
            <a:r>
              <a:rPr lang="en-US" sz="2800" b="1">
                <a:solidFill>
                  <a:schemeClr val="tx1"/>
                </a:solidFill>
                <a:effectLst>
                  <a:outerShdw blurRad="38100" dist="19050" dir="2700000" algn="tl" rotWithShape="0">
                    <a:schemeClr val="dk1">
                      <a:alpha val="40000"/>
                    </a:schemeClr>
                  </a:outerShdw>
                </a:effectLst>
              </a:rPr>
              <a:t>Limited support of DB types</a:t>
            </a:r>
            <a:r>
              <a:rPr lang="en-US" sz="2800"/>
              <a:t>: this may not suitable for migrating all types of data</a:t>
            </a:r>
            <a:endParaRPr lang="en-US" sz="2800"/>
          </a:p>
          <a:p>
            <a:r>
              <a:rPr lang="en-US" sz="2800" b="1">
                <a:solidFill>
                  <a:schemeClr val="tx1"/>
                </a:solidFill>
                <a:effectLst>
                  <a:outerShdw blurRad="38100" dist="19050" dir="2700000" algn="tl" rotWithShape="0">
                    <a:schemeClr val="dk1">
                      <a:alpha val="40000"/>
                    </a:schemeClr>
                  </a:outerShdw>
                </a:effectLst>
              </a:rPr>
              <a:t>Limited control over the migration process</a:t>
            </a:r>
            <a:r>
              <a:rPr lang="en-US" sz="2800"/>
              <a:t>:  which can lead to some issue during the migration process.</a:t>
            </a:r>
            <a:endParaRPr lang="en-US" sz="2800"/>
          </a:p>
          <a:p>
            <a:r>
              <a:rPr lang="en-US" sz="2800" b="1">
                <a:solidFill>
                  <a:schemeClr val="tx1"/>
                </a:solidFill>
                <a:effectLst>
                  <a:outerShdw blurRad="38100" dist="19050" dir="2700000" algn="tl" rotWithShape="0">
                    <a:schemeClr val="dk1">
                      <a:alpha val="40000"/>
                    </a:schemeClr>
                  </a:outerShdw>
                </a:effectLst>
              </a:rPr>
              <a:t>Latency:</a:t>
            </a:r>
            <a:r>
              <a:rPr lang="en-US" sz="2800"/>
              <a:t>  It may have some latency during the migration process,which can impact the performance of the application.</a:t>
            </a:r>
            <a:endParaRPr lang="en-US" sz="2800"/>
          </a:p>
          <a:p>
            <a:r>
              <a:rPr lang="en-US" sz="2800" b="1">
                <a:solidFill>
                  <a:schemeClr val="tx1"/>
                </a:solidFill>
                <a:effectLst>
                  <a:outerShdw blurRad="38100" dist="19050" dir="2700000" algn="tl" rotWithShape="0">
                    <a:schemeClr val="dk1">
                      <a:alpha val="40000"/>
                    </a:schemeClr>
                  </a:outerShdw>
                </a:effectLst>
              </a:rPr>
              <a:t>Security limitations</a:t>
            </a:r>
            <a:r>
              <a:rPr lang="en-US" sz="2800"/>
              <a:t>: Have some limitation on security which can make in unsuitable for certain use.</a:t>
            </a:r>
            <a:endParaRPr lang="en-US" sz="2800"/>
          </a:p>
          <a:p>
            <a:r>
              <a:rPr lang="en-US" sz="2800" b="1"/>
              <a:t>Highcost:</a:t>
            </a:r>
            <a:r>
              <a:rPr lang="en-US" sz="2800"/>
              <a:t> For migrating the data the cost is bit high.</a:t>
            </a:r>
            <a:endParaRPr 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14830</Words>
  <Application>WPS Presentation</Application>
  <PresentationFormat>Widescreen</PresentationFormat>
  <Paragraphs>726</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SimSun</vt:lpstr>
      <vt:lpstr>Wingdings</vt:lpstr>
      <vt:lpstr>Microsoft YaHei</vt:lpstr>
      <vt:lpstr>Arial Unicode MS</vt:lpstr>
      <vt:lpstr>Calibri</vt:lpstr>
      <vt:lpstr>Default Design</vt:lpstr>
      <vt:lpstr>AWS-DMS          DATABASE MIGRATION SERVICE</vt:lpstr>
      <vt:lpstr>CONTENT</vt:lpstr>
      <vt:lpstr> DATABASE MIGRATION SERVICE: </vt:lpstr>
      <vt:lpstr>ARCHITECTURE OF AWS DMS:</vt:lpstr>
      <vt:lpstr> Prerequisites of AWS in DMS: </vt:lpstr>
      <vt:lpstr>Latest Versions using in AWS DMS:</vt:lpstr>
      <vt:lpstr>New features and issues resolved in AWS DMS: </vt:lpstr>
      <vt:lpstr>key features of DMS:</vt:lpstr>
      <vt:lpstr>LIMITATION OF DMS:</vt:lpstr>
      <vt:lpstr>What are the engines supported by DMS:</vt:lpstr>
      <vt:lpstr>sources and targets engine DB that supports:</vt:lpstr>
      <vt:lpstr> Difference between homogeneous and heterogeneous database: </vt:lpstr>
      <vt:lpstr>Latest things added in and  DMS:</vt:lpstr>
      <vt:lpstr>Key resources needed for AWS DMS</vt:lpstr>
      <vt:lpstr>Quotas for AWS DMS</vt:lpstr>
      <vt:lpstr>Resource Default quotas for AWS Database Migration Service</vt:lpstr>
      <vt:lpstr>PowerPoint 演示文稿</vt:lpstr>
      <vt:lpstr>The limitation for migrating the homogenous database in aws dms</vt:lpstr>
      <vt:lpstr> The limitation for migrating the hetrogenous database in aws dms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AWS-DMS</dc:title>
  <dc:creator/>
  <cp:lastModifiedBy>gjanandan</cp:lastModifiedBy>
  <cp:revision>13</cp:revision>
  <dcterms:created xsi:type="dcterms:W3CDTF">2023-04-18T08:59:00Z</dcterms:created>
  <dcterms:modified xsi:type="dcterms:W3CDTF">2023-05-08T05:00:59Z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676E9CAD8A524750926A34381AB88AC7</vt:lpwstr>
  </property>
  <property fmtid="{D5CDD505-2E9C-101B-9397-08002B2CF9AE}" pid="3" name="KSOProductBuildVer">
    <vt:lpwstr>1033-11.2.0.11537</vt:lpwstr>
  </property>
</Properties>
</file>