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9" r:id="rId4"/>
    <p:sldId id="272" r:id="rId5"/>
    <p:sldId id="257" r:id="rId6"/>
    <p:sldId id="260" r:id="rId7"/>
    <p:sldId id="261" r:id="rId8"/>
    <p:sldId id="262" r:id="rId9"/>
    <p:sldId id="264" r:id="rId10"/>
    <p:sldId id="258" r:id="rId11"/>
    <p:sldId id="265" r:id="rId12"/>
    <p:sldId id="266" r:id="rId13"/>
    <p:sldId id="267" r:id="rId14"/>
    <p:sldId id="269" r:id="rId15"/>
    <p:sldId id="271" r:id="rId16"/>
    <p:sldId id="274"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8b0d557-5d07-412c-92e1-f53a9ca78a2d}">
          <p14:sldIdLst>
            <p14:sldId id="256"/>
            <p14:sldId id="259"/>
            <p14:sldId id="272"/>
            <p14:sldId id="257"/>
            <p14:sldId id="260"/>
            <p14:sldId id="261"/>
            <p14:sldId id="262"/>
            <p14:sldId id="264"/>
            <p14:sldId id="258"/>
            <p14:sldId id="265"/>
            <p14:sldId id="266"/>
            <p14:sldId id="267"/>
            <p14:sldId id="269"/>
            <p14:sldId id="271"/>
            <p14:sldId id="274"/>
            <p14:sldId id="27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scene3d>
              <a:camera prst="orthographicFront"/>
              <a:lightRig rig="threePt" dir="t"/>
            </a:scene3d>
          </a:bodyPr>
          <a:lstStyle/>
          <a:p>
            <a:r>
              <a:rPr lang="en-US" dirty="0">
                <a:solidFill>
                  <a:schemeClr val="accent1"/>
                </a:solidFill>
                <a:effectLst>
                  <a:outerShdw blurRad="38100" dist="25400" dir="5400000" algn="ctr" rotWithShape="0">
                    <a:srgbClr val="6E747A">
                      <a:alpha val="43000"/>
                    </a:srgbClr>
                  </a:outerShdw>
                </a:effectLst>
              </a:rPr>
              <a:t>AWS-DMS</a:t>
            </a:r>
            <a:endParaRPr lang="en-US" dirty="0">
              <a:solidFill>
                <a:schemeClr val="accent1"/>
              </a:solidFill>
              <a:effectLst>
                <a:outerShdw blurRad="38100" dist="25400" dir="5400000" algn="ctr" rotWithShape="0">
                  <a:srgbClr val="6E747A">
                    <a:alpha val="43000"/>
                  </a:srgbClr>
                </a:outerShdw>
              </a:effectLst>
            </a:endParaRPr>
          </a:p>
        </p:txBody>
      </p:sp>
      <p:sp>
        <p:nvSpPr>
          <p:cNvPr id="3" name="Subtitle 2"/>
          <p:cNvSpPr>
            <a:spLocks noGrp="1"/>
          </p:cNvSpPr>
          <p:nvPr>
            <p:ph type="subTitle" idx="1"/>
          </p:nvPr>
        </p:nvSpPr>
        <p:spPr/>
        <p:txBody>
          <a:bodyPr>
            <a:scene3d>
              <a:camera prst="orthographicFront"/>
              <a:lightRig rig="threePt" dir="t"/>
            </a:scene3d>
          </a:bodyPr>
          <a:lstStyle/>
          <a:p>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DATABASE MIGRATION SERVICE</a:t>
            </a:r>
            <a:endParaRPr lang="en-US">
              <a:solidFill>
                <a:schemeClr val="tx1"/>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US">
                <a:solidFill>
                  <a:schemeClr val="accent1"/>
                </a:solidFill>
                <a:effectLst>
                  <a:outerShdw blurRad="38100" dist="25400" dir="5400000" algn="ctr" rotWithShape="0">
                    <a:srgbClr val="6E747A">
                      <a:alpha val="43000"/>
                    </a:srgbClr>
                  </a:outerShdw>
                </a:effectLst>
              </a:rPr>
              <a:t>LIMITATION OF DMS:</a:t>
            </a:r>
            <a:endParaRPr lang="en-US">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p>
            <a:r>
              <a:rPr lang="en-US" b="1">
                <a:solidFill>
                  <a:schemeClr val="tx1"/>
                </a:solidFill>
                <a:effectLst>
                  <a:outerShdw blurRad="38100" dist="19050" dir="2700000" algn="tl" rotWithShape="0">
                    <a:schemeClr val="dk1">
                      <a:alpha val="40000"/>
                    </a:schemeClr>
                  </a:outerShdw>
                </a:effectLst>
              </a:rPr>
              <a:t>Limited support of DB types</a:t>
            </a:r>
            <a:r>
              <a:rPr lang="en-US"/>
              <a:t>: this may not suitable for migrating all types of data</a:t>
            </a:r>
            <a:endParaRPr lang="en-US"/>
          </a:p>
          <a:p>
            <a:r>
              <a:rPr lang="en-US" b="1">
                <a:solidFill>
                  <a:schemeClr val="tx1"/>
                </a:solidFill>
                <a:effectLst>
                  <a:outerShdw blurRad="38100" dist="19050" dir="2700000" algn="tl" rotWithShape="0">
                    <a:schemeClr val="dk1">
                      <a:alpha val="40000"/>
                    </a:schemeClr>
                  </a:outerShdw>
                </a:effectLst>
              </a:rPr>
              <a:t>Limited control over the migration process</a:t>
            </a:r>
            <a:r>
              <a:rPr lang="en-US"/>
              <a:t>:  which can lead to some issue during the migration process.</a:t>
            </a:r>
            <a:endParaRPr lang="en-US"/>
          </a:p>
          <a:p>
            <a:r>
              <a:rPr lang="en-US" b="1">
                <a:solidFill>
                  <a:schemeClr val="tx1"/>
                </a:solidFill>
                <a:effectLst>
                  <a:outerShdw blurRad="38100" dist="19050" dir="2700000" algn="tl" rotWithShape="0">
                    <a:schemeClr val="dk1">
                      <a:alpha val="40000"/>
                    </a:schemeClr>
                  </a:outerShdw>
                </a:effectLst>
              </a:rPr>
              <a:t>Latency:</a:t>
            </a:r>
            <a:r>
              <a:rPr lang="en-US"/>
              <a:t>  It may have some latency during the migration process,which can impact the performance of the application.</a:t>
            </a:r>
            <a:endParaRPr lang="en-US"/>
          </a:p>
          <a:p>
            <a:r>
              <a:rPr lang="en-US" b="1">
                <a:solidFill>
                  <a:schemeClr val="tx1"/>
                </a:solidFill>
                <a:effectLst>
                  <a:outerShdw blurRad="38100" dist="19050" dir="2700000" algn="tl" rotWithShape="0">
                    <a:schemeClr val="dk1">
                      <a:alpha val="40000"/>
                    </a:schemeClr>
                  </a:outerShdw>
                </a:effectLst>
              </a:rPr>
              <a:t>Security limitations</a:t>
            </a:r>
            <a:r>
              <a:rPr lang="en-US"/>
              <a:t>: Have some limitation on security which can make in unsuitable for certain use.</a:t>
            </a:r>
            <a:endParaRPr lang="en-US"/>
          </a:p>
          <a:p>
            <a:r>
              <a:rPr lang="en-US" b="1"/>
              <a:t>Highcost:</a:t>
            </a:r>
            <a:r>
              <a:rPr lang="en-US"/>
              <a:t> For migrating the data the cost is bit high.</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US">
                <a:solidFill>
                  <a:schemeClr val="accent1"/>
                </a:solidFill>
                <a:effectLst>
                  <a:outerShdw blurRad="38100" dist="25400" dir="5400000" algn="ctr" rotWithShape="0">
                    <a:srgbClr val="6E747A">
                      <a:alpha val="43000"/>
                    </a:srgbClr>
                  </a:outerShdw>
                </a:effectLst>
                <a:sym typeface="+mn-ea"/>
              </a:rPr>
              <a:t>What are the engines supported by DMS:</a:t>
            </a:r>
            <a:endParaRPr lang="en-US">
              <a:solidFill>
                <a:schemeClr val="accent1"/>
              </a:solidFill>
              <a:effectLst>
                <a:outerShdw blurRad="38100" dist="25400" dir="5400000" algn="ctr" rotWithShape="0">
                  <a:srgbClr val="6E747A">
                    <a:alpha val="43000"/>
                  </a:srgbClr>
                </a:outerShdw>
              </a:effectLst>
              <a:sym typeface="+mn-ea"/>
            </a:endParaRPr>
          </a:p>
        </p:txBody>
      </p:sp>
      <p:sp>
        <p:nvSpPr>
          <p:cNvPr id="3" name="Content Placeholder 2"/>
          <p:cNvSpPr>
            <a:spLocks noGrp="1"/>
          </p:cNvSpPr>
          <p:nvPr>
            <p:ph idx="1"/>
          </p:nvPr>
        </p:nvSpPr>
        <p:spPr/>
        <p:txBody>
          <a:bodyPr/>
          <a:p>
            <a:r>
              <a:rPr lang="en-US"/>
              <a:t>Amazon RDS</a:t>
            </a:r>
            <a:endParaRPr lang="en-US"/>
          </a:p>
          <a:p>
            <a:r>
              <a:rPr lang="en-US"/>
              <a:t>Amazon S3</a:t>
            </a:r>
            <a:endParaRPr lang="en-US"/>
          </a:p>
          <a:p>
            <a:r>
              <a:rPr lang="en-US"/>
              <a:t>On-premisis DB</a:t>
            </a:r>
            <a:endParaRPr lang="en-US"/>
          </a:p>
          <a:p>
            <a:r>
              <a:rPr lang="en-US"/>
              <a:t>Other cloud provider</a:t>
            </a:r>
            <a:endParaRPr lang="en-US"/>
          </a:p>
          <a:p>
            <a:r>
              <a:rPr lang="en-US"/>
              <a:t>Amazon Redshift</a:t>
            </a:r>
            <a:endParaRPr lang="en-US"/>
          </a:p>
          <a:p>
            <a:r>
              <a:rPr lang="en-US"/>
              <a:t>Amazon Document DB</a:t>
            </a:r>
            <a:endParaRPr lang="en-US"/>
          </a:p>
          <a:p>
            <a:r>
              <a:rPr lang="en-US"/>
              <a:t>Amazon Dynamo DB</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US">
                <a:solidFill>
                  <a:schemeClr val="accent1"/>
                </a:solidFill>
                <a:effectLst>
                  <a:outerShdw blurRad="38100" dist="25400" dir="5400000" algn="ctr" rotWithShape="0">
                    <a:srgbClr val="6E747A">
                      <a:alpha val="43000"/>
                    </a:srgbClr>
                  </a:outerShdw>
                </a:effectLst>
              </a:rPr>
              <a:t>sources and targets engine DB that supports:</a:t>
            </a:r>
            <a:endParaRPr lang="en-US">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p>
            <a:pPr marL="0" indent="0">
              <a:buNone/>
            </a:pPr>
            <a:r>
              <a:rPr lang="en-US" b="1">
                <a:solidFill>
                  <a:schemeClr val="tx1"/>
                </a:solidFill>
                <a:effectLst>
                  <a:outerShdw blurRad="38100" dist="19050" dir="2700000" algn="tl" rotWithShape="0">
                    <a:schemeClr val="dk1">
                      <a:alpha val="40000"/>
                    </a:schemeClr>
                  </a:outerShdw>
                </a:effectLst>
              </a:rPr>
              <a:t>Sources:</a:t>
            </a:r>
            <a:endParaRPr lang="en-US" b="1">
              <a:solidFill>
                <a:schemeClr val="tx1"/>
              </a:solidFill>
              <a:effectLst>
                <a:outerShdw blurRad="38100" dist="19050" dir="2700000" algn="tl" rotWithShape="0">
                  <a:schemeClr val="dk1">
                    <a:alpha val="40000"/>
                  </a:schemeClr>
                </a:outerShdw>
              </a:effectLst>
            </a:endParaRPr>
          </a:p>
          <a:p>
            <a:pPr marL="0" indent="0">
              <a:buNone/>
            </a:pPr>
            <a:r>
              <a:rPr lang="en-US"/>
              <a:t>Oracle , MySQL , MongoDB , SQL Server ,MariaDB</a:t>
            </a:r>
            <a:endParaRPr lang="en-US"/>
          </a:p>
          <a:p>
            <a:pPr marL="0" indent="0">
              <a:buNone/>
            </a:pPr>
            <a:endParaRPr lang="en-US"/>
          </a:p>
          <a:p>
            <a:pPr marL="0" indent="0">
              <a:buNone/>
            </a:pPr>
            <a:r>
              <a:rPr lang="en-US" b="1">
                <a:solidFill>
                  <a:schemeClr val="tx1"/>
                </a:solidFill>
                <a:effectLst>
                  <a:outerShdw blurRad="38100" dist="19050" dir="2700000" algn="tl" rotWithShape="0">
                    <a:schemeClr val="dk1">
                      <a:alpha val="40000"/>
                    </a:schemeClr>
                  </a:outerShdw>
                </a:effectLst>
              </a:rPr>
              <a:t>Targets:</a:t>
            </a:r>
            <a:endParaRPr lang="en-US" b="1">
              <a:solidFill>
                <a:schemeClr val="tx1"/>
              </a:solidFill>
              <a:effectLst>
                <a:outerShdw blurRad="38100" dist="19050" dir="2700000" algn="tl" rotWithShape="0">
                  <a:schemeClr val="dk1">
                    <a:alpha val="40000"/>
                  </a:schemeClr>
                </a:outerShdw>
              </a:effectLst>
            </a:endParaRPr>
          </a:p>
          <a:p>
            <a:pPr marL="0" indent="0">
              <a:buNone/>
            </a:pPr>
            <a:r>
              <a:rPr lang="en-US"/>
              <a:t>Amazon S3, Amazon DynamoDB, Amazon Redshift , postgreSQL,</a:t>
            </a:r>
            <a:endParaRPr lang="en-US"/>
          </a:p>
          <a:p>
            <a:pPr marL="0" indent="0">
              <a:buNone/>
            </a:pPr>
            <a:r>
              <a:rPr lang="en-US"/>
              <a:t>Amazon Aurora, MSQL Server , MySQL. </a:t>
            </a:r>
            <a:endParaRPr lang="en-US"/>
          </a:p>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normAutofit fontScale="90000"/>
          </a:bodyPr>
          <a:p>
            <a:r>
              <a:rPr lang="en-US">
                <a:solidFill>
                  <a:schemeClr val="accent1"/>
                </a:solidFill>
                <a:effectLst>
                  <a:outerShdw blurRad="38100" dist="25400" dir="5400000" algn="ctr" rotWithShape="0">
                    <a:srgbClr val="6E747A">
                      <a:alpha val="43000"/>
                    </a:srgbClr>
                  </a:outerShdw>
                </a:effectLst>
                <a:sym typeface="+mn-ea"/>
              </a:rPr>
              <a:t>Difference between homogeneous and heterogeneous database:</a:t>
            </a:r>
            <a:br>
              <a:rPr lang="en-US"/>
            </a:br>
            <a:endParaRPr lang="en-US">
              <a:solidFill>
                <a:schemeClr val="accent1"/>
              </a:solidFill>
              <a:effectLst>
                <a:outerShdw blurRad="38100" dist="25400" dir="5400000" algn="ctr" rotWithShape="0">
                  <a:srgbClr val="6E747A">
                    <a:alpha val="43000"/>
                  </a:srgbClr>
                </a:outerShdw>
              </a:effectLst>
              <a:sym typeface="+mn-ea"/>
            </a:endParaRPr>
          </a:p>
        </p:txBody>
      </p:sp>
      <p:sp>
        <p:nvSpPr>
          <p:cNvPr id="5" name="Content Placeholder 4"/>
          <p:cNvSpPr>
            <a:spLocks noGrp="1"/>
          </p:cNvSpPr>
          <p:nvPr>
            <p:ph sz="half" idx="1"/>
          </p:nvPr>
        </p:nvSpPr>
        <p:spPr>
          <a:xfrm>
            <a:off x="838200" y="1825625"/>
            <a:ext cx="5181600" cy="4351338"/>
          </a:xfrm>
        </p:spPr>
        <p:txBody>
          <a:bodyPr/>
          <a:p>
            <a:pPr marL="0" indent="0">
              <a:buNone/>
            </a:pPr>
            <a:r>
              <a:rPr lang="en-US" b="1">
                <a:solidFill>
                  <a:schemeClr val="tx1"/>
                </a:solidFill>
                <a:effectLst>
                  <a:outerShdw blurRad="38100" dist="19050" dir="2700000" algn="tl" rotWithShape="0">
                    <a:schemeClr val="dk1">
                      <a:alpha val="40000"/>
                    </a:schemeClr>
                  </a:outerShdw>
                </a:effectLst>
              </a:rPr>
              <a:t>HOMOGENEOUS </a:t>
            </a:r>
            <a:r>
              <a:rPr lang="en-US">
                <a:solidFill>
                  <a:schemeClr val="tx1"/>
                </a:solidFill>
                <a:effectLst>
                  <a:outerShdw blurRad="38100" dist="19050" dir="2700000" algn="tl" rotWithShape="0">
                    <a:schemeClr val="dk1">
                      <a:alpha val="40000"/>
                    </a:schemeClr>
                  </a:outerShdw>
                </a:effectLst>
              </a:rPr>
              <a:t>:</a:t>
            </a:r>
            <a:endParaRPr lang="en-US"/>
          </a:p>
          <a:p>
            <a:r>
              <a:rPr lang="en-US"/>
              <a:t>Migrating data between same engine type.</a:t>
            </a:r>
            <a:endParaRPr lang="en-US"/>
          </a:p>
          <a:p>
            <a:r>
              <a:rPr lang="en-US"/>
              <a:t>migration is simple and easy.</a:t>
            </a:r>
            <a:endParaRPr lang="en-US"/>
          </a:p>
          <a:p>
            <a:r>
              <a:rPr lang="en-US"/>
              <a:t>Not feasible to migrate different DB Engine.</a:t>
            </a:r>
            <a:endParaRPr lang="en-US"/>
          </a:p>
          <a:p>
            <a:pPr marL="0" indent="0">
              <a:buNone/>
            </a:pPr>
            <a:endParaRPr lang="en-US"/>
          </a:p>
        </p:txBody>
      </p:sp>
      <p:sp>
        <p:nvSpPr>
          <p:cNvPr id="6" name="Content Placeholder 5"/>
          <p:cNvSpPr>
            <a:spLocks noGrp="1"/>
          </p:cNvSpPr>
          <p:nvPr>
            <p:ph sz="half" idx="2"/>
          </p:nvPr>
        </p:nvSpPr>
        <p:spPr/>
        <p:txBody>
          <a:bodyPr/>
          <a:p>
            <a:pPr marL="0" indent="0">
              <a:buNone/>
            </a:pPr>
            <a:r>
              <a:rPr lang="en-US" b="1">
                <a:solidFill>
                  <a:schemeClr val="tx1"/>
                </a:solidFill>
                <a:effectLst>
                  <a:outerShdw blurRad="38100" dist="19050" dir="2700000" algn="tl" rotWithShape="0">
                    <a:schemeClr val="dk1">
                      <a:alpha val="40000"/>
                    </a:schemeClr>
                  </a:outerShdw>
                </a:effectLst>
              </a:rPr>
              <a:t>HETEROGENEOUS</a:t>
            </a:r>
            <a:r>
              <a:rPr lang="en-US">
                <a:solidFill>
                  <a:schemeClr val="tx1"/>
                </a:solidFill>
                <a:effectLst>
                  <a:outerShdw blurRad="38100" dist="19050" dir="2700000" algn="tl" rotWithShape="0">
                    <a:schemeClr val="dk1">
                      <a:alpha val="40000"/>
                    </a:schemeClr>
                  </a:outerShdw>
                </a:effectLst>
              </a:rPr>
              <a:t>:</a:t>
            </a:r>
            <a:endParaRPr lang="en-US"/>
          </a:p>
          <a:p>
            <a:r>
              <a:rPr lang="en-US"/>
              <a:t>Migrating data between different engine type.</a:t>
            </a:r>
            <a:endParaRPr lang="en-US"/>
          </a:p>
          <a:p>
            <a:r>
              <a:rPr lang="en-US"/>
              <a:t>Migration is complex and requires addition step,such as data transformation and compability checks.</a:t>
            </a:r>
            <a:endParaRPr lang="en-US"/>
          </a:p>
          <a:p>
            <a:r>
              <a:rPr lang="en-US"/>
              <a:t>Allow you to move data between different DB types and version.</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scene3d>
              <a:camera prst="orthographicFront"/>
              <a:lightRig rig="threePt" dir="t"/>
            </a:scene3d>
          </a:bodyPr>
          <a:p>
            <a:r>
              <a:rPr lang="en-US">
                <a:solidFill>
                  <a:schemeClr val="accent1"/>
                </a:solidFill>
                <a:effectLst>
                  <a:outerShdw blurRad="38100" dist="25400" dir="5400000" algn="ctr" rotWithShape="0">
                    <a:srgbClr val="6E747A">
                      <a:alpha val="43000"/>
                    </a:srgbClr>
                  </a:outerShdw>
                </a:effectLst>
                <a:sym typeface="+mn-ea"/>
              </a:rPr>
              <a:t>Latest things added in and  DMS:</a:t>
            </a:r>
            <a:endParaRPr lang="en-US">
              <a:solidFill>
                <a:schemeClr val="accent1"/>
              </a:solidFill>
              <a:effectLst>
                <a:outerShdw blurRad="38100" dist="25400" dir="5400000" algn="ctr" rotWithShape="0">
                  <a:srgbClr val="6E747A">
                    <a:alpha val="43000"/>
                  </a:srgbClr>
                </a:outerShdw>
              </a:effectLst>
              <a:sym typeface="+mn-ea"/>
            </a:endParaRPr>
          </a:p>
        </p:txBody>
      </p:sp>
      <p:sp>
        <p:nvSpPr>
          <p:cNvPr id="5" name="Content Placeholder 4"/>
          <p:cNvSpPr>
            <a:spLocks noGrp="1"/>
          </p:cNvSpPr>
          <p:nvPr>
            <p:ph idx="1"/>
          </p:nvPr>
        </p:nvSpPr>
        <p:spPr/>
        <p:txBody>
          <a:bodyPr/>
          <a:p>
            <a:r>
              <a:rPr lang="en-US" b="1">
                <a:solidFill>
                  <a:schemeClr val="tx1"/>
                </a:solidFill>
                <a:effectLst>
                  <a:outerShdw blurRad="38100" dist="19050" dir="2700000" algn="tl" rotWithShape="0">
                    <a:schemeClr val="dk1">
                      <a:alpha val="40000"/>
                    </a:schemeClr>
                  </a:outerShdw>
                </a:effectLst>
              </a:rPr>
              <a:t>Aurora PosrtgreSQL 13</a:t>
            </a:r>
            <a:r>
              <a:rPr lang="en-US"/>
              <a:t> : It is highly performance and fully managed DB services.</a:t>
            </a:r>
            <a:endParaRPr lang="en-US"/>
          </a:p>
          <a:p>
            <a:r>
              <a:rPr lang="en-US" b="1">
                <a:solidFill>
                  <a:schemeClr val="tx1"/>
                </a:solidFill>
                <a:effectLst>
                  <a:outerShdw blurRad="38100" dist="19050" dir="2700000" algn="tl" rotWithShape="0">
                    <a:schemeClr val="dk1">
                      <a:alpha val="40000"/>
                    </a:schemeClr>
                  </a:outerShdw>
                </a:effectLst>
              </a:rPr>
              <a:t>Dms support for mongo DB and Amazon Document DB</a:t>
            </a:r>
            <a:r>
              <a:rPr lang="en-US"/>
              <a:t>:  This support customer to easily migrate data from those DB to other DB or data warehouse in the awcloud.</a:t>
            </a:r>
            <a:endParaRPr lang="en-US"/>
          </a:p>
          <a:p>
            <a:r>
              <a:rPr lang="en-US" b="1">
                <a:solidFill>
                  <a:schemeClr val="tx1"/>
                </a:solidFill>
                <a:effectLst>
                  <a:outerShdw blurRad="38100" dist="19050" dir="2700000" algn="tl" rotWithShape="0">
                    <a:schemeClr val="dk1">
                      <a:alpha val="40000"/>
                    </a:schemeClr>
                  </a:outerShdw>
                </a:effectLst>
              </a:rPr>
              <a:t>Dms  continous data application</a:t>
            </a:r>
            <a:r>
              <a:rPr lang="en-US"/>
              <a:t>: Amazon introduced continuous data replication, which allows customers to replicate change from a source DB to target DB.This can help reduce downtime during migration and enable real-time analytics.</a:t>
            </a:r>
            <a:endParaRPr lang="en-US"/>
          </a:p>
          <a:p>
            <a:pPr marL="0" indent="0">
              <a:buNone/>
            </a:pPr>
            <a:r>
              <a:rPr lang="en-US"/>
              <a:t> </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US">
                <a:ln/>
                <a:solidFill>
                  <a:schemeClr val="accent1"/>
                </a:solidFill>
                <a:effectLst>
                  <a:outerShdw blurRad="38100" dist="25400" dir="5400000" algn="ctr" rotWithShape="0">
                    <a:srgbClr val="6E747A">
                      <a:alpha val="43000"/>
                    </a:srgbClr>
                  </a:outerShdw>
                </a:effectLst>
              </a:rPr>
              <a:t>Key resources needed for AWS DMS</a:t>
            </a:r>
            <a:endParaRPr lang="en-US">
              <a:ln/>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p>
            <a:r>
              <a:rPr lang="en-US"/>
              <a:t>Source and Target databases:</a:t>
            </a:r>
            <a:endParaRPr lang="en-US"/>
          </a:p>
          <a:p>
            <a:r>
              <a:rPr lang="en-US"/>
              <a:t>AWS DMS instance</a:t>
            </a:r>
            <a:endParaRPr lang="en-US"/>
          </a:p>
          <a:p>
            <a:r>
              <a:rPr lang="en-US"/>
              <a:t>AWS IAM role</a:t>
            </a:r>
            <a:endParaRPr lang="en-US"/>
          </a:p>
          <a:p>
            <a:r>
              <a:rPr lang="en-US"/>
              <a:t>Network connectivity</a:t>
            </a:r>
            <a:endParaRPr lang="en-US"/>
          </a:p>
          <a:p>
            <a:r>
              <a:rPr lang="en-US"/>
              <a:t>AWS S3 bucket</a:t>
            </a:r>
            <a:endParaRPr lang="en-US"/>
          </a:p>
          <a:p>
            <a:r>
              <a:rPr lang="en-US"/>
              <a:t>AWS CloudWatch Logs</a:t>
            </a:r>
            <a:endParaRPr lang="en-US"/>
          </a:p>
          <a:p>
            <a:r>
              <a:rPr lang="en-US"/>
              <a:t>AWS KMS</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a:solidFill>
                  <a:schemeClr val="accent1"/>
                </a:solidFill>
                <a:effectLst>
                  <a:outerShdw blurRad="38100" dist="25400" dir="5400000" algn="ctr" rotWithShape="0">
                    <a:srgbClr val="6E747A">
                      <a:alpha val="43000"/>
                    </a:srgbClr>
                  </a:outerShdw>
                </a:effectLst>
              </a:rPr>
              <a:t>Quotas for AWS DMS</a:t>
            </a:r>
            <a:endParaRPr lang="en-US">
              <a:ln/>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p>
            <a:r>
              <a:rPr lang="en-US"/>
              <a:t>Maximum number of replication instances per AWS account: 10</a:t>
            </a:r>
            <a:endParaRPr lang="en-US"/>
          </a:p>
          <a:p>
            <a:r>
              <a:rPr lang="en-US"/>
              <a:t>Maximum number of replication tasks per AWS account: 50</a:t>
            </a:r>
            <a:endParaRPr lang="en-US"/>
          </a:p>
          <a:p>
            <a:r>
              <a:rPr lang="en-US"/>
              <a:t>Maximum number of tables per replication task: 500</a:t>
            </a:r>
            <a:endParaRPr lang="en-US"/>
          </a:p>
          <a:p>
            <a:r>
              <a:rPr lang="en-US"/>
              <a:t>Maximum table size per replication task: 64 terabytes (TB)</a:t>
            </a:r>
            <a:endParaRPr lang="en-US"/>
          </a:p>
          <a:p>
            <a:r>
              <a:rPr lang="en-US"/>
              <a:t>Maximum size of LOB (Large Object) data per replication task: 4GB</a:t>
            </a:r>
            <a:endParaRPr lang="en-US" b="1"/>
          </a:p>
          <a:p>
            <a:r>
              <a:rPr lang="en-US"/>
              <a:t>Maximum migration speed: 10 Gbps</a:t>
            </a:r>
            <a:endParaRPr lang="en-US"/>
          </a:p>
          <a:p>
            <a:r>
              <a:rPr lang="en-US"/>
              <a:t>Maximum number of endpoints per AWS account: 50</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US">
                <a:solidFill>
                  <a:schemeClr val="accent1"/>
                </a:solidFill>
                <a:effectLst>
                  <a:outerShdw blurRad="38100" dist="25400" dir="5400000" algn="ctr" rotWithShape="0">
                    <a:srgbClr val="6E747A">
                      <a:alpha val="43000"/>
                    </a:srgbClr>
                  </a:outerShdw>
                </a:effectLst>
              </a:rPr>
              <a:t>content:</a:t>
            </a:r>
            <a:endParaRPr lang="en-US">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normAutofit lnSpcReduction="10000"/>
          </a:bodyPr>
          <a:p>
            <a:r>
              <a:rPr lang="en-US"/>
              <a:t>AWS DMS</a:t>
            </a:r>
            <a:endParaRPr lang="en-US"/>
          </a:p>
          <a:p>
            <a:r>
              <a:rPr lang="en-US"/>
              <a:t>Architecture of DMS </a:t>
            </a:r>
            <a:endParaRPr lang="en-US"/>
          </a:p>
          <a:p>
            <a:r>
              <a:rPr lang="en-US"/>
              <a:t>Prerequisites of AWS in DMS</a:t>
            </a:r>
            <a:endParaRPr lang="en-US"/>
          </a:p>
          <a:p>
            <a:r>
              <a:rPr lang="en-US"/>
              <a:t>Latest Versions using</a:t>
            </a:r>
            <a:endParaRPr lang="en-US"/>
          </a:p>
          <a:p>
            <a:r>
              <a:rPr lang="en-US"/>
              <a:t>Features of AWS DMS </a:t>
            </a:r>
            <a:endParaRPr lang="en-US"/>
          </a:p>
          <a:p>
            <a:r>
              <a:rPr lang="en-US"/>
              <a:t>Limitation of DMS</a:t>
            </a:r>
            <a:endParaRPr lang="en-US"/>
          </a:p>
          <a:p>
            <a:r>
              <a:rPr lang="en-US">
                <a:sym typeface="+mn-ea"/>
              </a:rPr>
              <a:t>What are the engines supported by DMS</a:t>
            </a:r>
            <a:r>
              <a:rPr lang="en-US"/>
              <a:t> </a:t>
            </a:r>
            <a:endParaRPr lang="en-US"/>
          </a:p>
          <a:p>
            <a:r>
              <a:rPr lang="en-US"/>
              <a:t>Difference between homogeneous and heterogeneous database</a:t>
            </a:r>
            <a:endParaRPr lang="en-US"/>
          </a:p>
          <a:p>
            <a:r>
              <a:rPr lang="en-US"/>
              <a:t>Latest things added in RDS and  DMS</a:t>
            </a:r>
            <a:endParaRPr lang="en-US"/>
          </a:p>
          <a:p>
            <a:pPr marL="0" indent="0">
              <a:buNone/>
            </a:pPr>
            <a:endParaRPr lang="en-US"/>
          </a:p>
          <a:p>
            <a:endParaRPr lang="en-US">
              <a:sym typeface="+mn-ea"/>
            </a:endParaRPr>
          </a:p>
          <a:p>
            <a:endParaRPr lang="en-US">
              <a:sym typeface="+mn-ea"/>
            </a:endParaRPr>
          </a:p>
          <a:p>
            <a:endParaRPr lang="en-US">
              <a:sym typeface="+mn-ea"/>
            </a:endParaRPr>
          </a:p>
          <a:p>
            <a:pPr marL="0" indent="0">
              <a:buNone/>
            </a:pPr>
            <a:endParaRPr lang="en-US"/>
          </a:p>
          <a:p>
            <a:pPr marL="0" indent="0">
              <a:buNone/>
            </a:pP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olidFill>
                  <a:schemeClr val="accent1"/>
                </a:solidFill>
                <a:effectLst>
                  <a:outerShdw blurRad="38100" dist="25400" dir="5400000" algn="ctr" rotWithShape="0">
                    <a:srgbClr val="6E747A">
                      <a:alpha val="43000"/>
                    </a:srgbClr>
                  </a:outerShdw>
                </a:effectLst>
              </a:rPr>
              <a:t>DATABASE MIGRATION SERVICE:</a:t>
            </a:r>
            <a:br>
              <a:rPr lang="en-US"/>
            </a:br>
            <a:endParaRPr lang="en-US"/>
          </a:p>
        </p:txBody>
      </p:sp>
      <p:sp>
        <p:nvSpPr>
          <p:cNvPr id="3" name="Content Placeholder 2"/>
          <p:cNvSpPr>
            <a:spLocks noGrp="1"/>
          </p:cNvSpPr>
          <p:nvPr>
            <p:ph idx="1"/>
          </p:nvPr>
        </p:nvSpPr>
        <p:spPr/>
        <p:txBody>
          <a:bodyPr/>
          <a:p>
            <a:r>
              <a:rPr lang="en-US"/>
              <a:t>It is fully managed service offered by (aws),that help customer to migrate their DB into the AWS Cloud or between combinations of cloud and on-premises setups.</a:t>
            </a:r>
            <a:endParaRPr lang="en-US"/>
          </a:p>
          <a:p>
            <a:endParaRPr lang="en-US"/>
          </a:p>
          <a:p>
            <a:r>
              <a:rPr lang="en-US"/>
              <a:t>It supports variety of engine DB like MYSQL,PostgreSQL,Amazon Aurora,oracle,MSQL server...</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US">
                <a:solidFill>
                  <a:schemeClr val="accent1"/>
                </a:solidFill>
                <a:effectLst>
                  <a:outerShdw blurRad="38100" dist="25400" dir="5400000" algn="ctr" rotWithShape="0">
                    <a:srgbClr val="6E747A">
                      <a:alpha val="43000"/>
                    </a:srgbClr>
                  </a:outerShdw>
                </a:effectLst>
              </a:rPr>
              <a:t>ARCHITECTURE OF AWS DMS:</a:t>
            </a:r>
            <a:endParaRPr lang="en-US">
              <a:solidFill>
                <a:schemeClr val="accent1"/>
              </a:solidFill>
              <a:effectLst>
                <a:outerShdw blurRad="38100" dist="25400" dir="5400000" algn="ctr" rotWithShape="0">
                  <a:srgbClr val="6E747A">
                    <a:alpha val="43000"/>
                  </a:srgbClr>
                </a:outerShdw>
              </a:effectLst>
            </a:endParaRPr>
          </a:p>
        </p:txBody>
      </p:sp>
      <p:pic>
        <p:nvPicPr>
          <p:cNvPr id="4" name="Content Placeholder 3" descr="unnamed"/>
          <p:cNvPicPr>
            <a:picLocks noChangeAspect="1"/>
          </p:cNvPicPr>
          <p:nvPr>
            <p:ph idx="1"/>
          </p:nvPr>
        </p:nvPicPr>
        <p:blipFill>
          <a:blip r:embed="rId1"/>
          <a:stretch>
            <a:fillRect/>
          </a:stretch>
        </p:blipFill>
        <p:spPr>
          <a:xfrm>
            <a:off x="2285365" y="2305685"/>
            <a:ext cx="7620000" cy="33909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scene3d>
              <a:camera prst="orthographicFront"/>
              <a:lightRig rig="threePt" dir="t"/>
            </a:scene3d>
          </a:bodyPr>
          <a:p>
            <a:r>
              <a:rPr lang="en-US">
                <a:solidFill>
                  <a:schemeClr val="accent1"/>
                </a:solidFill>
                <a:effectLst>
                  <a:outerShdw blurRad="38100" dist="25400" dir="5400000" algn="ctr" rotWithShape="0">
                    <a:srgbClr val="6E747A">
                      <a:alpha val="43000"/>
                    </a:srgbClr>
                  </a:outerShdw>
                </a:effectLst>
                <a:sym typeface="+mn-ea"/>
              </a:rPr>
              <a:t>Prerequisites of AWS in DMS:</a:t>
            </a:r>
            <a:br>
              <a:rPr lang="en-US">
                <a:solidFill>
                  <a:schemeClr val="accent1"/>
                </a:solidFill>
                <a:effectLst>
                  <a:outerShdw blurRad="38100" dist="25400" dir="5400000" algn="ctr" rotWithShape="0">
                    <a:srgbClr val="6E747A">
                      <a:alpha val="43000"/>
                    </a:srgbClr>
                  </a:outerShdw>
                </a:effectLst>
              </a:rPr>
            </a:br>
            <a:endParaRPr lang="en-US">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p>
            <a:r>
              <a:rPr lang="en-US"/>
              <a:t>Create a VPC.</a:t>
            </a:r>
            <a:endParaRPr lang="en-US"/>
          </a:p>
          <a:p>
            <a:r>
              <a:rPr lang="en-US"/>
              <a:t>Create a amazon RDS parameter groups.</a:t>
            </a:r>
            <a:endParaRPr lang="en-US"/>
          </a:p>
          <a:p>
            <a:r>
              <a:rPr lang="en-US"/>
              <a:t>Create your source amazon RDS database. </a:t>
            </a:r>
            <a:endParaRPr lang="en-US"/>
          </a:p>
          <a:p>
            <a:r>
              <a:rPr lang="en-US"/>
              <a:t>Create your target amazon RDS database.</a:t>
            </a:r>
            <a:endParaRPr lang="en-US"/>
          </a:p>
          <a:p>
            <a:r>
              <a:rPr lang="en-US"/>
              <a:t>Create an amazon EC2 client.</a:t>
            </a:r>
            <a:endParaRPr lang="en-US"/>
          </a:p>
          <a:p>
            <a:r>
              <a:rPr lang="en-US"/>
              <a:t>Populate your source database.</a:t>
            </a:r>
            <a:endParaRPr lang="en-US"/>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chemeClr val="accent1"/>
                </a:solidFill>
                <a:effectLst>
                  <a:outerShdw blurRad="38100" dist="25400" dir="5400000" algn="ctr" rotWithShape="0">
                    <a:srgbClr val="6E747A">
                      <a:alpha val="43000"/>
                    </a:srgbClr>
                  </a:outerShdw>
                </a:effectLst>
                <a:sym typeface="+mn-ea"/>
              </a:rPr>
              <a:t>Latest Versions using in AWS DMS:</a:t>
            </a:r>
            <a:endParaRPr lang="en-US">
              <a:solidFill>
                <a:schemeClr val="accent1"/>
              </a:solidFill>
              <a:effectLst>
                <a:outerShdw blurRad="38100" dist="25400" dir="5400000" algn="ctr" rotWithShape="0">
                  <a:srgbClr val="6E747A">
                    <a:alpha val="43000"/>
                  </a:srgbClr>
                </a:outerShdw>
              </a:effectLst>
              <a:sym typeface="+mn-ea"/>
            </a:endParaRPr>
          </a:p>
        </p:txBody>
      </p:sp>
      <p:sp>
        <p:nvSpPr>
          <p:cNvPr id="3" name="Content Placeholder 2"/>
          <p:cNvSpPr>
            <a:spLocks noGrp="1"/>
          </p:cNvSpPr>
          <p:nvPr>
            <p:ph idx="1"/>
          </p:nvPr>
        </p:nvSpPr>
        <p:spPr/>
        <p:txBody>
          <a:bodyPr/>
          <a:p>
            <a:r>
              <a:rPr lang="en-US"/>
              <a:t>AWS DMS 3.5.0 is a beta version of the replication instance engine. AWS DMS supports this version the same as all previous releases. But we recommend that you test AWS DMS 3.5.0 Beta before using it for production purposes.</a:t>
            </a:r>
            <a:endParaRPr lang="en-US"/>
          </a:p>
          <a:p>
            <a:pPr marL="0" indent="0">
              <a:buNone/>
            </a:pPr>
            <a:endParaRPr lang="en-US"/>
          </a:p>
          <a:p>
            <a:r>
              <a:rPr lang="en-US"/>
              <a:t>The 3.5.0 is still in testing purpose &amp; the stable version is 3.4.7</a:t>
            </a:r>
            <a:endParaRPr lang="en-US"/>
          </a:p>
          <a:p>
            <a:endParaRPr lang="en-US"/>
          </a:p>
          <a:p>
            <a:r>
              <a:rPr lang="en-US"/>
              <a:t>In 3.4.7 they bought some new feature and some issue we resolved.</a:t>
            </a:r>
            <a:endParaRPr lang="en-US"/>
          </a:p>
          <a:p>
            <a:pPr marL="0" indent="0">
              <a:buNone/>
            </a:pPr>
            <a:endParaRPr lang="en-US"/>
          </a:p>
          <a:p>
            <a:pPr marL="0" indent="0">
              <a:buNone/>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scene3d>
              <a:camera prst="orthographicFront"/>
              <a:lightRig rig="threePt" dir="t"/>
            </a:scene3d>
          </a:bodyPr>
          <a:p>
            <a:r>
              <a:rPr lang="en-US">
                <a:solidFill>
                  <a:schemeClr val="accent1"/>
                </a:solidFill>
                <a:effectLst>
                  <a:outerShdw blurRad="38100" dist="25400" dir="5400000" algn="ctr" rotWithShape="0">
                    <a:srgbClr val="6E747A">
                      <a:alpha val="43000"/>
                    </a:srgbClr>
                  </a:outerShdw>
                </a:effectLst>
              </a:rPr>
              <a:t>New features and issues resolved in AWS DMS: </a:t>
            </a:r>
            <a:endParaRPr lang="en-US">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p>
            <a:r>
              <a:rPr lang="en-US"/>
              <a:t>Support SQL Server read replica as a source</a:t>
            </a:r>
            <a:endParaRPr lang="en-US"/>
          </a:p>
          <a:p>
            <a:r>
              <a:rPr lang="en-US"/>
              <a:t>Support VPC source and target endpoints</a:t>
            </a:r>
            <a:endParaRPr lang="en-US"/>
          </a:p>
          <a:p>
            <a:r>
              <a:rPr lang="en-US"/>
              <a:t>New PostgreSQL version</a:t>
            </a:r>
            <a:endParaRPr lang="en-US"/>
          </a:p>
          <a:p>
            <a:r>
              <a:rPr lang="en-US"/>
              <a:t>Support Aurora Serverless v2 as a target</a:t>
            </a:r>
            <a:endParaRPr lang="en-US"/>
          </a:p>
          <a:p>
            <a:r>
              <a:rPr lang="en-US"/>
              <a:t>Data loss with Amazon Redshift as a target</a:t>
            </a:r>
            <a:endParaRPr lang="en-US"/>
          </a:p>
          <a:p>
            <a:pPr marL="0" indent="0">
              <a:buNone/>
            </a:pP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US">
                <a:solidFill>
                  <a:schemeClr val="accent1"/>
                </a:solidFill>
                <a:effectLst>
                  <a:outerShdw blurRad="38100" dist="25400" dir="5400000" algn="ctr" rotWithShape="0">
                    <a:srgbClr val="6E747A">
                      <a:alpha val="43000"/>
                    </a:srgbClr>
                  </a:outerShdw>
                </a:effectLst>
              </a:rPr>
              <a:t>key features of DMS:</a:t>
            </a:r>
            <a:endParaRPr lang="en-US">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normAutofit fontScale="90000" lnSpcReduction="20000"/>
          </a:bodyPr>
          <a:p>
            <a:r>
              <a:rPr lang="en-US" b="1">
                <a:solidFill>
                  <a:schemeClr val="tx1"/>
                </a:solidFill>
                <a:effectLst>
                  <a:outerShdw blurRad="38100" dist="19050" dir="2700000" algn="tl" rotWithShape="0">
                    <a:schemeClr val="dk1">
                      <a:alpha val="40000"/>
                    </a:schemeClr>
                  </a:outerShdw>
                </a:effectLst>
              </a:rPr>
              <a:t>Replication</a:t>
            </a:r>
            <a:r>
              <a:rPr lang="en-US"/>
              <a:t>:  Replication of data is easy by setting source and the target DB.This enables to maintain an  upto date copy of their in different location environment.</a:t>
            </a:r>
            <a:endParaRPr lang="en-US"/>
          </a:p>
          <a:p>
            <a:r>
              <a:rPr lang="en-US" b="1">
                <a:solidFill>
                  <a:schemeClr val="tx1"/>
                </a:solidFill>
                <a:effectLst>
                  <a:outerShdw blurRad="38100" dist="19050" dir="2700000" algn="tl" rotWithShape="0">
                    <a:schemeClr val="dk1">
                      <a:alpha val="40000"/>
                    </a:schemeClr>
                  </a:outerShdw>
                </a:effectLst>
                <a:sym typeface="+mn-ea"/>
              </a:rPr>
              <a:t>Transformation</a:t>
            </a:r>
            <a:r>
              <a:rPr lang="en-US">
                <a:sym typeface="+mn-ea"/>
              </a:rPr>
              <a:t>:   Transform a data during migration to meet the target schema requirements,it allows us to modify data during the migraton.</a:t>
            </a:r>
            <a:endParaRPr lang="en-US"/>
          </a:p>
          <a:p>
            <a:r>
              <a:rPr lang="en-US" b="1"/>
              <a:t>Zero down time migration</a:t>
            </a:r>
            <a:r>
              <a:rPr lang="en-US"/>
              <a:t>:  It can perform a zero downtime migration of data by replicating the data changes to target DB.</a:t>
            </a:r>
            <a:endParaRPr lang="en-US"/>
          </a:p>
          <a:p>
            <a:r>
              <a:rPr lang="en-US" b="1"/>
              <a:t>multi-AZ deployment</a:t>
            </a:r>
            <a:r>
              <a:rPr lang="en-US"/>
              <a:t>:  which means that the service can automatically provision a replica of target db in a different availability zone for high availability  and disaster recovery.</a:t>
            </a:r>
            <a:endParaRPr lang="en-US"/>
          </a:p>
          <a:p>
            <a:r>
              <a:rPr lang="en-US" b="1"/>
              <a:t>Monitoring and metrics:</a:t>
            </a:r>
            <a:r>
              <a:rPr lang="en-US"/>
              <a:t>  It provide real time monitoring and metrices through cloud watch,which enables customer to monitor and troubleshoot issues of DB.</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4444</Words>
  <Application>WPS Presentation</Application>
  <PresentationFormat>Widescreen</PresentationFormat>
  <Paragraphs>136</Paragraphs>
  <Slides>16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Arial</vt:lpstr>
      <vt:lpstr>SimSun</vt:lpstr>
      <vt:lpstr>Wingdings</vt:lpstr>
      <vt:lpstr>Calibri Light</vt:lpstr>
      <vt:lpstr>Calibri</vt:lpstr>
      <vt:lpstr>Microsoft YaHei</vt:lpstr>
      <vt:lpstr>Arial Unicode MS</vt:lpstr>
      <vt:lpstr>Office Theme</vt:lpstr>
      <vt:lpstr>AWS-DMS</vt:lpstr>
      <vt:lpstr>content:</vt:lpstr>
      <vt:lpstr>PowerPoint 演示文稿</vt:lpstr>
      <vt:lpstr>DATABASE MIGRATION SERVICE: </vt:lpstr>
      <vt:lpstr>ARCHITECTURE OF AWS DMS:</vt:lpstr>
      <vt:lpstr>Prerequisites of AWS in DMS: </vt:lpstr>
      <vt:lpstr>Latest Versions using in AWS DMS:</vt:lpstr>
      <vt:lpstr>New features and issues resolved in AWS DMS: </vt:lpstr>
      <vt:lpstr>key features of DMS:</vt:lpstr>
      <vt:lpstr>LIMITATION OF DMS:</vt:lpstr>
      <vt:lpstr>What are the engines supported by DMS:</vt:lpstr>
      <vt:lpstr>sources and targets engine DB that supports:</vt:lpstr>
      <vt:lpstr>Difference between homogeneous and heterogeneous database: </vt:lpstr>
      <vt:lpstr>Latest things added in and  DMS:</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AWS-DMS</dc:title>
  <dc:creator/>
  <cp:lastModifiedBy>gjanandan</cp:lastModifiedBy>
  <cp:revision>4</cp:revision>
  <dcterms:created xsi:type="dcterms:W3CDTF">2023-04-18T08:59:00Z</dcterms:created>
  <dcterms:modified xsi:type="dcterms:W3CDTF">2023-04-25T06:23:14Z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C6CE3C742BA341F194978A25C73CCC35</vt:lpwstr>
  </property>
  <property fmtid="{D5CDD505-2E9C-101B-9397-08002B2CF9AE}" pid="3" name="KSOProductBuildVer">
    <vt:lpwstr>1033-11.2.0.11536</vt:lpwstr>
  </property>
</Properties>
</file>