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367" r:id="rId5"/>
    <p:sldId id="368" r:id="rId6"/>
    <p:sldId id="369" r:id="rId7"/>
    <p:sldId id="370" r:id="rId8"/>
    <p:sldId id="371" r:id="rId9"/>
    <p:sldId id="378" r:id="rId10"/>
    <p:sldId id="372" r:id="rId11"/>
    <p:sldId id="373" r:id="rId12"/>
    <p:sldId id="374" r:id="rId13"/>
    <p:sldId id="375" r:id="rId14"/>
    <p:sldId id="376" r:id="rId15"/>
    <p:sldId id="377" r:id="rId16"/>
    <p:sldId id="34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163"/>
    <a:srgbClr val="223366"/>
    <a:srgbClr val="16025E"/>
    <a:srgbClr val="0000A8"/>
    <a:srgbClr val="0000FF"/>
    <a:srgbClr val="001131"/>
    <a:srgbClr val="DDE8FF"/>
    <a:srgbClr val="851910"/>
    <a:srgbClr val="FFD5D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4019E-9508-4766-B756-BBA17CE99E98}" v="6" dt="2024-01-10T09:44:00.1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34" autoAdjust="0"/>
  </p:normalViewPr>
  <p:slideViewPr>
    <p:cSldViewPr snapToGrid="0">
      <p:cViewPr varScale="1">
        <p:scale>
          <a:sx n="93" d="100"/>
          <a:sy n="93" d="100"/>
        </p:scale>
        <p:origin x="-726" y="-138"/>
      </p:cViewPr>
      <p:guideLst>
        <p:guide orient="horz" pos="588"/>
        <p:guide orient="horz" pos="852"/>
        <p:guide pos="144"/>
      </p:guideLst>
    </p:cSldViewPr>
  </p:slideViewPr>
  <p:outlineViewPr>
    <p:cViewPr>
      <p:scale>
        <a:sx n="33" d="100"/>
        <a:sy n="33" d="100"/>
      </p:scale>
      <p:origin x="0" y="5994"/>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dran1300@gmail.com" userId="20fe9a167ea158d7" providerId="LiveId" clId="{0384019E-9508-4766-B756-BBA17CE99E98}"/>
    <pc:docChg chg="custSel delSld modSld sldOrd">
      <pc:chgData name="narendran1300@gmail.com" userId="20fe9a167ea158d7" providerId="LiveId" clId="{0384019E-9508-4766-B756-BBA17CE99E98}" dt="2024-01-10T10:34:46.417" v="415"/>
      <pc:docMkLst>
        <pc:docMk/>
      </pc:docMkLst>
      <pc:sldChg chg="modSp mod">
        <pc:chgData name="narendran1300@gmail.com" userId="20fe9a167ea158d7" providerId="LiveId" clId="{0384019E-9508-4766-B756-BBA17CE99E98}" dt="2024-01-10T10:18:56.102" v="411" actId="20577"/>
        <pc:sldMkLst>
          <pc:docMk/>
          <pc:sldMk cId="2370717497" sldId="367"/>
        </pc:sldMkLst>
        <pc:spChg chg="mod">
          <ac:chgData name="narendran1300@gmail.com" userId="20fe9a167ea158d7" providerId="LiveId" clId="{0384019E-9508-4766-B756-BBA17CE99E98}" dt="2024-01-10T10:18:56.102" v="411" actId="20577"/>
          <ac:spMkLst>
            <pc:docMk/>
            <pc:sldMk cId="2370717497" sldId="367"/>
            <ac:spMk id="7" creationId="{5FD0626E-7FFA-F384-1DF5-056574800B20}"/>
          </ac:spMkLst>
        </pc:spChg>
      </pc:sldChg>
      <pc:sldChg chg="ord">
        <pc:chgData name="narendran1300@gmail.com" userId="20fe9a167ea158d7" providerId="LiveId" clId="{0384019E-9508-4766-B756-BBA17CE99E98}" dt="2024-01-10T09:36:15.469" v="364"/>
        <pc:sldMkLst>
          <pc:docMk/>
          <pc:sldMk cId="125300455" sldId="368"/>
        </pc:sldMkLst>
      </pc:sldChg>
      <pc:sldChg chg="modSp mod">
        <pc:chgData name="narendran1300@gmail.com" userId="20fe9a167ea158d7" providerId="LiveId" clId="{0384019E-9508-4766-B756-BBA17CE99E98}" dt="2024-01-10T09:44:26.179" v="384" actId="20577"/>
        <pc:sldMkLst>
          <pc:docMk/>
          <pc:sldMk cId="3401695990" sldId="370"/>
        </pc:sldMkLst>
        <pc:spChg chg="mod">
          <ac:chgData name="narendran1300@gmail.com" userId="20fe9a167ea158d7" providerId="LiveId" clId="{0384019E-9508-4766-B756-BBA17CE99E98}" dt="2024-01-10T09:44:26.179" v="384" actId="20577"/>
          <ac:spMkLst>
            <pc:docMk/>
            <pc:sldMk cId="3401695990" sldId="370"/>
            <ac:spMk id="2" creationId="{0CD2E813-CB30-52BE-482F-A822E8D42EA5}"/>
          </ac:spMkLst>
        </pc:spChg>
      </pc:sldChg>
      <pc:sldChg chg="modSp mod">
        <pc:chgData name="narendran1300@gmail.com" userId="20fe9a167ea158d7" providerId="LiveId" clId="{0384019E-9508-4766-B756-BBA17CE99E98}" dt="2024-01-10T09:29:58.685" v="354" actId="20577"/>
        <pc:sldMkLst>
          <pc:docMk/>
          <pc:sldMk cId="3754400922" sldId="372"/>
        </pc:sldMkLst>
        <pc:spChg chg="mod">
          <ac:chgData name="narendran1300@gmail.com" userId="20fe9a167ea158d7" providerId="LiveId" clId="{0384019E-9508-4766-B756-BBA17CE99E98}" dt="2024-01-10T09:29:58.685" v="354" actId="20577"/>
          <ac:spMkLst>
            <pc:docMk/>
            <pc:sldMk cId="3754400922" sldId="372"/>
            <ac:spMk id="2" creationId="{A95745DE-B712-F06B-67FA-D3D7D6FBF5DF}"/>
          </ac:spMkLst>
        </pc:spChg>
      </pc:sldChg>
      <pc:sldChg chg="del">
        <pc:chgData name="narendran1300@gmail.com" userId="20fe9a167ea158d7" providerId="LiveId" clId="{0384019E-9508-4766-B756-BBA17CE99E98}" dt="2024-01-10T09:40:59.637" v="365" actId="2696"/>
        <pc:sldMkLst>
          <pc:docMk/>
          <pc:sldMk cId="312414391" sldId="378"/>
        </pc:sldMkLst>
      </pc:sldChg>
      <pc:sldChg chg="modSp mod ord">
        <pc:chgData name="narendran1300@gmail.com" userId="20fe9a167ea158d7" providerId="LiveId" clId="{0384019E-9508-4766-B756-BBA17CE99E98}" dt="2024-01-10T10:34:46.417" v="415"/>
        <pc:sldMkLst>
          <pc:docMk/>
          <pc:sldMk cId="110627912" sldId="379"/>
        </pc:sldMkLst>
        <pc:spChg chg="mod">
          <ac:chgData name="narendran1300@gmail.com" userId="20fe9a167ea158d7" providerId="LiveId" clId="{0384019E-9508-4766-B756-BBA17CE99E98}" dt="2024-01-10T09:31:32.067" v="362" actId="20577"/>
          <ac:spMkLst>
            <pc:docMk/>
            <pc:sldMk cId="110627912" sldId="379"/>
            <ac:spMk id="2" creationId="{A5C21D24-552C-F43C-B26A-B63443B9E60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 xmlns:p14="http://schemas.microsoft.com/office/powerpoint/2010/main" val="89483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 xmlns:p14="http://schemas.microsoft.com/office/powerpoint/2010/main" val="1823471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13</a:t>
            </a:fld>
            <a:endParaRPr lang="en-US" sz="1200" b="0" strike="noStrike" spc="-1">
              <a:latin typeface="Times New Roman"/>
            </a:endParaRPr>
          </a:p>
        </p:txBody>
      </p:sp>
    </p:spTree>
    <p:extLst>
      <p:ext uri="{BB962C8B-B14F-4D97-AF65-F5344CB8AC3E}">
        <p14:creationId xmlns=""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17-01-2024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 xmlns:a16="http://schemas.microsoft.com/office/drawing/2014/main" id="{12055C93-3B68-7B2F-D1BC-57DBBDF9047B}"/>
              </a:ext>
            </a:extLst>
          </p:cNvPr>
          <p:cNvPicPr>
            <a:picLocks noChangeAspect="1"/>
          </p:cNvPicPr>
          <p:nvPr userDrawn="1"/>
        </p:nvPicPr>
        <p:blipFill>
          <a:blip r:embed="rId12"/>
          <a:srcRect/>
          <a:stretch/>
        </p:blipFill>
        <p:spPr>
          <a:xfrm>
            <a:off x="7435308" y="29029"/>
            <a:ext cx="1245494" cy="405088"/>
          </a:xfrm>
          <a:prstGeom prst="rect">
            <a:avLst/>
          </a:prstGeom>
        </p:spPr>
      </p:pic>
      <p:sp>
        <p:nvSpPr>
          <p:cNvPr id="13" name="Rectangle 12">
            <a:extLst>
              <a:ext uri="{FF2B5EF4-FFF2-40B4-BE49-F238E27FC236}">
                <a16:creationId xmlns=""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3" r:id="rId2"/>
    <p:sldLayoutId id="2147483654" r:id="rId3"/>
    <p:sldLayoutId id="2147483668" r:id="rId4"/>
    <p:sldLayoutId id="2147483669" r:id="rId5"/>
    <p:sldLayoutId id="2147483670" r:id="rId6"/>
    <p:sldLayoutId id="2147483656" r:id="rId7"/>
    <p:sldLayoutId id="2147483657" r:id="rId8"/>
    <p:sldLayoutId id="2147483674" r:id="rId9"/>
    <p:sldLayoutId id="214748368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15EB3E8-4D66-E74C-AA85-D6FA3DDF1FCB}"/>
              </a:ext>
            </a:extLst>
          </p:cNvPr>
          <p:cNvPicPr>
            <a:picLocks noChangeAspect="1"/>
          </p:cNvPicPr>
          <p:nvPr/>
        </p:nvPicPr>
        <p:blipFill>
          <a:blip r:embed="rId3"/>
          <a:stretch>
            <a:fillRect/>
          </a:stretch>
        </p:blipFill>
        <p:spPr>
          <a:xfrm>
            <a:off x="-1" y="-74621"/>
            <a:ext cx="9144000" cy="5143500"/>
          </a:xfrm>
          <a:prstGeom prst="rect">
            <a:avLst/>
          </a:prstGeom>
        </p:spPr>
      </p:pic>
      <p:sp>
        <p:nvSpPr>
          <p:cNvPr id="2" name="TextBox 1">
            <a:extLst>
              <a:ext uri="{FF2B5EF4-FFF2-40B4-BE49-F238E27FC236}">
                <a16:creationId xmlns=""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 xmlns:a16="http://schemas.microsoft.com/office/drawing/2014/main" id="{5FD0626E-7FFA-F384-1DF5-056574800B20}"/>
              </a:ext>
            </a:extLst>
          </p:cNvPr>
          <p:cNvSpPr txBox="1"/>
          <p:nvPr/>
        </p:nvSpPr>
        <p:spPr>
          <a:xfrm>
            <a:off x="1380592" y="2122341"/>
            <a:ext cx="6520068" cy="3108543"/>
          </a:xfrm>
          <a:prstGeom prst="rect">
            <a:avLst/>
          </a:prstGeom>
          <a:noFill/>
        </p:spPr>
        <p:txBody>
          <a:bodyPr wrap="square">
            <a:spAutoFit/>
          </a:bodyPr>
          <a:lstStyle/>
          <a:p>
            <a:pPr algn="ctr"/>
            <a:r>
              <a:rPr lang="en-US" sz="2800" b="1" dirty="0"/>
              <a:t>SPLIT EXPENSES </a:t>
            </a:r>
            <a:r>
              <a:rPr lang="en-US" sz="2800" b="1" dirty="0" smtClean="0"/>
              <a:t>TRACKER</a:t>
            </a:r>
            <a:endParaRPr lang="en-US" sz="1400" dirty="0"/>
          </a:p>
          <a:p>
            <a:endParaRPr lang="en-US" sz="1400" dirty="0" smtClean="0"/>
          </a:p>
          <a:p>
            <a:r>
              <a:rPr lang="en-US" sz="1400" dirty="0" smtClean="0"/>
              <a:t>Team </a:t>
            </a:r>
            <a:r>
              <a:rPr lang="en-US" sz="1400" dirty="0"/>
              <a:t>Members: </a:t>
            </a:r>
            <a:r>
              <a:rPr lang="en-US" dirty="0" smtClean="0"/>
              <a:t>			 Guide:</a:t>
            </a:r>
            <a:endParaRPr lang="en-US" sz="1400" dirty="0"/>
          </a:p>
          <a:p>
            <a:r>
              <a:rPr lang="en-US" sz="1400" dirty="0"/>
              <a:t>          </a:t>
            </a:r>
            <a:r>
              <a:rPr lang="en-US" sz="1400" dirty="0" err="1"/>
              <a:t>Narendran</a:t>
            </a:r>
            <a:r>
              <a:rPr lang="en-US" sz="1400" dirty="0"/>
              <a:t> </a:t>
            </a:r>
            <a:r>
              <a:rPr lang="en-US" sz="1400" dirty="0" smtClean="0"/>
              <a:t>G			          </a:t>
            </a:r>
            <a:r>
              <a:rPr lang="en-US" dirty="0" smtClean="0"/>
              <a:t>Mrs. R. </a:t>
            </a:r>
            <a:r>
              <a:rPr lang="en-US" dirty="0" err="1" smtClean="0"/>
              <a:t>Umamaheshwari</a:t>
            </a:r>
            <a:endParaRPr lang="en-US" sz="1400" dirty="0"/>
          </a:p>
          <a:p>
            <a:r>
              <a:rPr lang="en-US" dirty="0"/>
              <a:t>          </a:t>
            </a:r>
            <a:r>
              <a:rPr lang="en-US" dirty="0" err="1"/>
              <a:t>Akash</a:t>
            </a:r>
            <a:r>
              <a:rPr lang="en-US" dirty="0"/>
              <a:t> </a:t>
            </a:r>
            <a:r>
              <a:rPr lang="en-US" dirty="0" smtClean="0"/>
              <a:t>B</a:t>
            </a:r>
          </a:p>
          <a:p>
            <a:r>
              <a:rPr lang="en-GB" dirty="0" smtClean="0"/>
              <a:t>          </a:t>
            </a:r>
            <a:r>
              <a:rPr lang="en-GB" dirty="0" err="1" smtClean="0"/>
              <a:t>Harshavarth</a:t>
            </a:r>
            <a:r>
              <a:rPr lang="en-GB" dirty="0" smtClean="0"/>
              <a:t> V</a:t>
            </a:r>
            <a:endParaRPr lang="en-US" dirty="0"/>
          </a:p>
          <a:p>
            <a:r>
              <a:rPr lang="en-US" sz="1400" dirty="0"/>
              <a:t>          </a:t>
            </a:r>
            <a:r>
              <a:rPr lang="en-US" dirty="0" err="1"/>
              <a:t>Nagarajan</a:t>
            </a:r>
            <a:r>
              <a:rPr lang="en-US" dirty="0"/>
              <a:t> </a:t>
            </a:r>
            <a:r>
              <a:rPr lang="en-US" dirty="0" smtClean="0"/>
              <a:t>M G</a:t>
            </a:r>
            <a:endParaRPr lang="en-US" dirty="0"/>
          </a:p>
          <a:p>
            <a:r>
              <a:rPr lang="en-US" sz="1400" dirty="0"/>
              <a:t>          Naveen </a:t>
            </a:r>
            <a:r>
              <a:rPr lang="en-US" sz="1400" dirty="0" err="1"/>
              <a:t>kumar</a:t>
            </a:r>
            <a:r>
              <a:rPr lang="en-US" sz="1400" dirty="0"/>
              <a:t> K</a:t>
            </a:r>
          </a:p>
          <a:p>
            <a:endParaRPr lang="en-US" sz="1400" dirty="0"/>
          </a:p>
          <a:p>
            <a:r>
              <a:rPr lang="en-US" sz="1400" dirty="0"/>
              <a:t>					:</a:t>
            </a:r>
            <a:endParaRPr lang="en-US" dirty="0"/>
          </a:p>
          <a:p>
            <a:pPr algn="ctr"/>
            <a:endParaRPr lang="en-US" sz="1400" dirty="0"/>
          </a:p>
          <a:p>
            <a:pPr algn="ctr"/>
            <a:endParaRPr lang="en-US" dirty="0"/>
          </a:p>
          <a:p>
            <a:pPr algn="ctr"/>
            <a:endParaRPr lang="en-US" sz="1400" dirty="0"/>
          </a:p>
        </p:txBody>
      </p:sp>
    </p:spTree>
    <p:extLst>
      <p:ext uri="{BB962C8B-B14F-4D97-AF65-F5344CB8AC3E}">
        <p14:creationId xmlns="" xmlns:p14="http://schemas.microsoft.com/office/powerpoint/2010/main" val="2370717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E6545A-A71E-998F-6939-7CE2A36128CE}"/>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410966" y="1068512"/>
            <a:ext cx="8147407" cy="2862322"/>
          </a:xfrm>
          <a:prstGeom prst="rect">
            <a:avLst/>
          </a:prstGeom>
          <a:noFill/>
        </p:spPr>
        <p:txBody>
          <a:bodyPr wrap="square" rtlCol="0">
            <a:spAutoFit/>
          </a:bodyPr>
          <a:lstStyle/>
          <a:p>
            <a:pPr>
              <a:buFont typeface="Wingdings" pitchFamily="2" charset="2"/>
              <a:buChar char="Ø"/>
            </a:pPr>
            <a:r>
              <a:rPr lang="en-GB" sz="1800" dirty="0" smtClean="0">
                <a:latin typeface="Times New Roman" pitchFamily="18" charset="0"/>
                <a:cs typeface="Times New Roman" pitchFamily="18" charset="0"/>
              </a:rPr>
              <a:t>User can register or login to the web page.</a:t>
            </a:r>
          </a:p>
          <a:p>
            <a:pPr>
              <a:buFont typeface="Wingdings" pitchFamily="2" charset="2"/>
              <a:buChar char="Ø"/>
            </a:pPr>
            <a:endParaRPr lang="en-GB" sz="1800" dirty="0" smtClean="0">
              <a:latin typeface="Times New Roman" pitchFamily="18" charset="0"/>
              <a:cs typeface="Times New Roman" pitchFamily="18" charset="0"/>
            </a:endParaRPr>
          </a:p>
          <a:p>
            <a:pPr>
              <a:buFont typeface="Wingdings" pitchFamily="2" charset="2"/>
              <a:buChar char="Ø"/>
            </a:pPr>
            <a:r>
              <a:rPr lang="en-GB" sz="1800" dirty="0" smtClean="0">
                <a:latin typeface="Times New Roman" pitchFamily="18" charset="0"/>
                <a:cs typeface="Times New Roman" pitchFamily="18" charset="0"/>
              </a:rPr>
              <a:t>User can create the Group for expense splitting.</a:t>
            </a:r>
          </a:p>
          <a:p>
            <a:pPr>
              <a:buFont typeface="Wingdings" pitchFamily="2" charset="2"/>
              <a:buChar char="Ø"/>
            </a:pPr>
            <a:endParaRPr lang="en-GB" sz="1800" dirty="0" smtClean="0">
              <a:latin typeface="Times New Roman" pitchFamily="18" charset="0"/>
              <a:cs typeface="Times New Roman" pitchFamily="18" charset="0"/>
            </a:endParaRPr>
          </a:p>
          <a:p>
            <a:pPr>
              <a:buFont typeface="Wingdings" pitchFamily="2" charset="2"/>
              <a:buChar char="Ø"/>
            </a:pPr>
            <a:r>
              <a:rPr lang="en-GB" sz="1800" dirty="0" smtClean="0">
                <a:latin typeface="Times New Roman" pitchFamily="18" charset="0"/>
                <a:cs typeface="Times New Roman" pitchFamily="18" charset="0"/>
              </a:rPr>
              <a:t>Add the group member by the user.</a:t>
            </a:r>
          </a:p>
          <a:p>
            <a:pPr>
              <a:buFont typeface="Wingdings" pitchFamily="2" charset="2"/>
              <a:buChar char="Ø"/>
            </a:pPr>
            <a:endParaRPr lang="en-GB" sz="1800" dirty="0" smtClean="0">
              <a:latin typeface="Times New Roman" pitchFamily="18" charset="0"/>
              <a:cs typeface="Times New Roman" pitchFamily="18" charset="0"/>
            </a:endParaRPr>
          </a:p>
          <a:p>
            <a:pPr>
              <a:buFont typeface="Wingdings" pitchFamily="2" charset="2"/>
              <a:buChar char="Ø"/>
            </a:pPr>
            <a:r>
              <a:rPr lang="en-GB" sz="1800" dirty="0" smtClean="0">
                <a:latin typeface="Times New Roman" pitchFamily="18" charset="0"/>
                <a:cs typeface="Times New Roman" pitchFamily="18" charset="0"/>
              </a:rPr>
              <a:t>Add the expenses by the user, who spend the money and how much they will spend.</a:t>
            </a:r>
          </a:p>
          <a:p>
            <a:pPr>
              <a:buFont typeface="Wingdings" pitchFamily="2" charset="2"/>
              <a:buChar char="Ø"/>
            </a:pPr>
            <a:endParaRPr lang="en-GB" sz="1800" dirty="0" smtClean="0">
              <a:latin typeface="Times New Roman" pitchFamily="18" charset="0"/>
              <a:cs typeface="Times New Roman" pitchFamily="18" charset="0"/>
            </a:endParaRPr>
          </a:p>
          <a:p>
            <a:pPr>
              <a:buFont typeface="Wingdings" pitchFamily="2" charset="2"/>
              <a:buChar char="Ø"/>
            </a:pPr>
            <a:r>
              <a:rPr lang="en-GB" sz="1800" dirty="0" smtClean="0">
                <a:latin typeface="Times New Roman" pitchFamily="18" charset="0"/>
                <a:cs typeface="Times New Roman" pitchFamily="18" charset="0"/>
              </a:rPr>
              <a:t>Lastly the expenses is divide, and send the message how much money each one is send to their group members.</a:t>
            </a:r>
            <a:r>
              <a:rPr lang="en-GB"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Rectangle 3"/>
          <p:cNvSpPr/>
          <p:nvPr/>
        </p:nvSpPr>
        <p:spPr>
          <a:xfrm>
            <a:off x="0" y="-71918"/>
            <a:ext cx="7078894" cy="452063"/>
          </a:xfrm>
          <a:prstGeom prst="rect">
            <a:avLst/>
          </a:prstGeom>
          <a:solidFill>
            <a:srgbClr val="223366"/>
          </a:solidFill>
          <a:ln>
            <a:solidFill>
              <a:srgbClr val="21316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0" y="0"/>
            <a:ext cx="2558265" cy="307777"/>
          </a:xfrm>
          <a:prstGeom prst="rect">
            <a:avLst/>
          </a:prstGeom>
          <a:noFill/>
        </p:spPr>
        <p:txBody>
          <a:bodyPr wrap="square" rtlCol="0">
            <a:spAutoFit/>
          </a:bodyPr>
          <a:lstStyle/>
          <a:p>
            <a:r>
              <a:rPr lang="en-GB" dirty="0" smtClean="0">
                <a:solidFill>
                  <a:schemeClr val="bg1"/>
                </a:solidFill>
              </a:rPr>
              <a:t>Split Expenses Tracker</a:t>
            </a:r>
            <a:endParaRPr lang="en-US" dirty="0">
              <a:solidFill>
                <a:schemeClr val="bg1"/>
              </a:solidFill>
            </a:endParaRPr>
          </a:p>
        </p:txBody>
      </p:sp>
    </p:spTree>
    <p:extLst>
      <p:ext uri="{BB962C8B-B14F-4D97-AF65-F5344CB8AC3E}">
        <p14:creationId xmlns="" xmlns:p14="http://schemas.microsoft.com/office/powerpoint/2010/main" val="1979684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90F4B-9803-CB1B-02A8-FB5D111C9F43}"/>
              </a:ext>
            </a:extLst>
          </p:cNvPr>
          <p:cNvSpPr>
            <a:spLocks noGrp="1"/>
          </p:cNvSpPr>
          <p:nvPr>
            <p:ph type="title"/>
          </p:nvPr>
        </p:nvSpPr>
        <p:spPr>
          <a:xfrm>
            <a:off x="270603" y="414202"/>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7" name="TextBox 6"/>
          <p:cNvSpPr txBox="1"/>
          <p:nvPr/>
        </p:nvSpPr>
        <p:spPr>
          <a:xfrm>
            <a:off x="359595" y="934947"/>
            <a:ext cx="8291245" cy="3139321"/>
          </a:xfrm>
          <a:prstGeom prst="rect">
            <a:avLst/>
          </a:prstGeom>
          <a:noFill/>
        </p:spPr>
        <p:txBody>
          <a:bodyPr wrap="square" rtlCol="0">
            <a:spAutoFit/>
          </a:bodyPr>
          <a:lstStyle/>
          <a:p>
            <a:pPr>
              <a:buFont typeface="Wingdings" pitchFamily="2" charset="2"/>
              <a:buChar char="Ø"/>
            </a:pPr>
            <a:r>
              <a:rPr lang="en-GB" sz="1800" dirty="0" smtClean="0">
                <a:latin typeface="Times New Roman" pitchFamily="18" charset="0"/>
                <a:cs typeface="Times New Roman" pitchFamily="18" charset="0"/>
              </a:rPr>
              <a:t>This expense splitting software, expertly crafted with HTML, CSS, </a:t>
            </a:r>
            <a:r>
              <a:rPr lang="en-GB" sz="1800" dirty="0" smtClean="0">
                <a:latin typeface="Times New Roman" pitchFamily="18" charset="0"/>
                <a:cs typeface="Times New Roman" pitchFamily="18" charset="0"/>
              </a:rPr>
              <a:t>JS, </a:t>
            </a:r>
            <a:r>
              <a:rPr lang="en-GB" sz="1800" dirty="0" err="1" smtClean="0">
                <a:latin typeface="Times New Roman" pitchFamily="18" charset="0"/>
                <a:cs typeface="Times New Roman" pitchFamily="18" charset="0"/>
              </a:rPr>
              <a:t>NodeJS</a:t>
            </a:r>
            <a:r>
              <a:rPr lang="en-GB" sz="1800" dirty="0" smtClean="0">
                <a:latin typeface="Times New Roman" pitchFamily="18" charset="0"/>
                <a:cs typeface="Times New Roman" pitchFamily="18" charset="0"/>
              </a:rPr>
              <a:t> with </a:t>
            </a:r>
            <a:r>
              <a:rPr lang="en-GB" sz="1800" dirty="0" err="1" smtClean="0">
                <a:latin typeface="Times New Roman" pitchFamily="18" charset="0"/>
                <a:cs typeface="Times New Roman" pitchFamily="18" charset="0"/>
              </a:rPr>
              <a:t>MongoDB</a:t>
            </a:r>
            <a:r>
              <a:rPr lang="en-GB" sz="1800" dirty="0" smtClean="0">
                <a:latin typeface="Times New Roman" pitchFamily="18" charset="0"/>
                <a:cs typeface="Times New Roman" pitchFamily="18" charset="0"/>
              </a:rPr>
              <a:t>, </a:t>
            </a:r>
            <a:r>
              <a:rPr lang="en-GB" sz="1800" dirty="0" smtClean="0">
                <a:latin typeface="Times New Roman" pitchFamily="18" charset="0"/>
                <a:cs typeface="Times New Roman" pitchFamily="18" charset="0"/>
              </a:rPr>
              <a:t>delivers a user-friendly and comprehensive solution for managing shared finances.</a:t>
            </a:r>
          </a:p>
          <a:p>
            <a:pPr>
              <a:buFont typeface="Wingdings" pitchFamily="2" charset="2"/>
              <a:buChar char="Ø"/>
            </a:pPr>
            <a:endParaRPr lang="en-GB" sz="1800" dirty="0" smtClean="0">
              <a:latin typeface="Times New Roman" pitchFamily="18" charset="0"/>
              <a:cs typeface="Times New Roman" pitchFamily="18" charset="0"/>
            </a:endParaRPr>
          </a:p>
          <a:p>
            <a:pPr>
              <a:buFont typeface="Wingdings" pitchFamily="2" charset="2"/>
              <a:buChar char="Ø"/>
            </a:pPr>
            <a:r>
              <a:rPr lang="en-GB" sz="1800" dirty="0" smtClean="0">
                <a:latin typeface="Times New Roman" pitchFamily="18" charset="0"/>
                <a:cs typeface="Times New Roman" pitchFamily="18" charset="0"/>
              </a:rPr>
              <a:t>Looking forward, this software showcases the potential for technological innovation to transform how we manage shared expenses, fostering accountability, transparency, and financial well-being within our friends groups.</a:t>
            </a:r>
          </a:p>
          <a:p>
            <a:pPr>
              <a:buFont typeface="Wingdings" pitchFamily="2" charset="2"/>
              <a:buChar char="Ø"/>
            </a:pPr>
            <a:endParaRPr lang="en-GB" sz="1800" dirty="0" smtClean="0">
              <a:latin typeface="Times New Roman" pitchFamily="18" charset="0"/>
              <a:cs typeface="Times New Roman" pitchFamily="18" charset="0"/>
            </a:endParaRPr>
          </a:p>
          <a:p>
            <a:pPr>
              <a:buFont typeface="Wingdings" pitchFamily="2" charset="2"/>
              <a:buChar char="Ø"/>
            </a:pPr>
            <a:r>
              <a:rPr lang="en-GB" sz="1800" dirty="0" smtClean="0">
                <a:latin typeface="Times New Roman" pitchFamily="18" charset="0"/>
                <a:cs typeface="Times New Roman" pitchFamily="18" charset="0"/>
              </a:rPr>
              <a:t>Overall, the project demonstrates strong web development and software architecture skills, effectively addressing a real-world challenge with a practical solution. It stands as a valuable tool for streamlining shared expense management.</a:t>
            </a:r>
            <a:endParaRPr lang="en-US" sz="1800" dirty="0">
              <a:latin typeface="Times New Roman" pitchFamily="18" charset="0"/>
              <a:cs typeface="Times New Roman" pitchFamily="18" charset="0"/>
            </a:endParaRPr>
          </a:p>
        </p:txBody>
      </p:sp>
      <p:sp>
        <p:nvSpPr>
          <p:cNvPr id="4" name="Rectangle 3"/>
          <p:cNvSpPr/>
          <p:nvPr/>
        </p:nvSpPr>
        <p:spPr>
          <a:xfrm>
            <a:off x="0" y="-71918"/>
            <a:ext cx="7078894" cy="452063"/>
          </a:xfrm>
          <a:prstGeom prst="rect">
            <a:avLst/>
          </a:prstGeom>
          <a:solidFill>
            <a:srgbClr val="223366"/>
          </a:solidFill>
          <a:ln>
            <a:solidFill>
              <a:srgbClr val="21316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0" y="0"/>
            <a:ext cx="2558265" cy="307777"/>
          </a:xfrm>
          <a:prstGeom prst="rect">
            <a:avLst/>
          </a:prstGeom>
          <a:noFill/>
        </p:spPr>
        <p:txBody>
          <a:bodyPr wrap="square" rtlCol="0">
            <a:spAutoFit/>
          </a:bodyPr>
          <a:lstStyle/>
          <a:p>
            <a:r>
              <a:rPr lang="en-GB" dirty="0" smtClean="0">
                <a:solidFill>
                  <a:schemeClr val="bg1"/>
                </a:solidFill>
              </a:rPr>
              <a:t>Split Expenses Tracker</a:t>
            </a:r>
            <a:endParaRPr lang="en-US" dirty="0">
              <a:solidFill>
                <a:schemeClr val="bg1"/>
              </a:solidFill>
            </a:endParaRPr>
          </a:p>
        </p:txBody>
      </p:sp>
    </p:spTree>
    <p:extLst>
      <p:ext uri="{BB962C8B-B14F-4D97-AF65-F5344CB8AC3E}">
        <p14:creationId xmlns="" xmlns:p14="http://schemas.microsoft.com/office/powerpoint/2010/main" val="2174784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364195" y="931817"/>
            <a:ext cx="8055428" cy="3139321"/>
          </a:xfrm>
          <a:prstGeom prst="rect">
            <a:avLst/>
          </a:prstGeom>
          <a:noFill/>
        </p:spPr>
        <p:txBody>
          <a:bodyPr wrap="square" rtlCol="0">
            <a:spAutoFit/>
          </a:bodyPr>
          <a:lstStyle/>
          <a:p>
            <a:pPr>
              <a:buFont typeface="Wingdings" pitchFamily="2" charset="2"/>
              <a:buChar char="Ø"/>
            </a:pPr>
            <a:r>
              <a:rPr lang="en-GB" sz="1800" dirty="0" smtClean="0">
                <a:latin typeface="Times New Roman" pitchFamily="18" charset="0"/>
                <a:cs typeface="Times New Roman" pitchFamily="18" charset="0"/>
              </a:rPr>
              <a:t>Analyze spending patterns and group behaviour within the app to generate valuable insights for businesses and economic studies.</a:t>
            </a:r>
          </a:p>
          <a:p>
            <a:pPr>
              <a:buFont typeface="Wingdings" pitchFamily="2" charset="2"/>
              <a:buChar char="Ø"/>
            </a:pPr>
            <a:endParaRPr lang="en-GB" sz="1800" dirty="0" smtClean="0">
              <a:latin typeface="Times New Roman" pitchFamily="18" charset="0"/>
              <a:cs typeface="Times New Roman" pitchFamily="18" charset="0"/>
            </a:endParaRPr>
          </a:p>
          <a:p>
            <a:pPr>
              <a:buFont typeface="Wingdings" pitchFamily="2" charset="2"/>
              <a:buChar char="Ø"/>
            </a:pPr>
            <a:r>
              <a:rPr lang="en-GB" sz="1800" dirty="0" smtClean="0">
                <a:latin typeface="Times New Roman" pitchFamily="18" charset="0"/>
                <a:cs typeface="Times New Roman" pitchFamily="18" charset="0"/>
              </a:rPr>
              <a:t>Enable group goals and savings plans, splitting contributions over time to achieve shared goals.</a:t>
            </a:r>
          </a:p>
          <a:p>
            <a:pPr>
              <a:buFont typeface="Wingdings" pitchFamily="2" charset="2"/>
              <a:buChar char="Ø"/>
            </a:pPr>
            <a:endParaRPr lang="en-GB" sz="1800" dirty="0" smtClean="0">
              <a:latin typeface="Times New Roman" pitchFamily="18" charset="0"/>
              <a:cs typeface="Times New Roman" pitchFamily="18" charset="0"/>
            </a:endParaRPr>
          </a:p>
          <a:p>
            <a:pPr>
              <a:buFont typeface="Wingdings" pitchFamily="2" charset="2"/>
              <a:buChar char="Ø"/>
            </a:pPr>
            <a:r>
              <a:rPr lang="en-GB" sz="1800" dirty="0" smtClean="0">
                <a:latin typeface="Times New Roman" pitchFamily="18" charset="0"/>
                <a:cs typeface="Times New Roman" pitchFamily="18" charset="0"/>
              </a:rPr>
              <a:t>Debt management: Track and settle debts between friends within the app, avoiding awkward reminders.</a:t>
            </a:r>
          </a:p>
          <a:p>
            <a:pPr>
              <a:buFont typeface="Wingdings" pitchFamily="2" charset="2"/>
              <a:buChar char="Ø"/>
            </a:pPr>
            <a:endParaRPr lang="en-GB" sz="1800" dirty="0" smtClean="0">
              <a:latin typeface="Times New Roman" pitchFamily="18" charset="0"/>
              <a:cs typeface="Times New Roman" pitchFamily="18" charset="0"/>
            </a:endParaRPr>
          </a:p>
          <a:p>
            <a:pPr>
              <a:buFont typeface="Wingdings" pitchFamily="2" charset="2"/>
              <a:buChar char="Ø"/>
            </a:pPr>
            <a:r>
              <a:rPr lang="en-GB" sz="1800" dirty="0" smtClean="0">
                <a:latin typeface="Times New Roman" pitchFamily="18" charset="0"/>
                <a:cs typeface="Times New Roman" pitchFamily="18" charset="0"/>
              </a:rPr>
              <a:t> AI-powered expense categorization: Automatically categorize expenses based on receipts, transactions, and location, saving time and improving budgeting accuracy.</a:t>
            </a:r>
            <a:endParaRPr lang="en-US" sz="1800" dirty="0">
              <a:latin typeface="Times New Roman" pitchFamily="18" charset="0"/>
              <a:cs typeface="Times New Roman" pitchFamily="18" charset="0"/>
            </a:endParaRPr>
          </a:p>
        </p:txBody>
      </p:sp>
      <p:sp>
        <p:nvSpPr>
          <p:cNvPr id="4" name="Rectangle 3"/>
          <p:cNvSpPr/>
          <p:nvPr/>
        </p:nvSpPr>
        <p:spPr>
          <a:xfrm>
            <a:off x="0" y="-71918"/>
            <a:ext cx="7078894" cy="452063"/>
          </a:xfrm>
          <a:prstGeom prst="rect">
            <a:avLst/>
          </a:prstGeom>
          <a:solidFill>
            <a:srgbClr val="223366"/>
          </a:solidFill>
          <a:ln>
            <a:solidFill>
              <a:srgbClr val="21316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0" y="0"/>
            <a:ext cx="2558265" cy="307777"/>
          </a:xfrm>
          <a:prstGeom prst="rect">
            <a:avLst/>
          </a:prstGeom>
          <a:noFill/>
        </p:spPr>
        <p:txBody>
          <a:bodyPr wrap="square" rtlCol="0">
            <a:spAutoFit/>
          </a:bodyPr>
          <a:lstStyle/>
          <a:p>
            <a:r>
              <a:rPr lang="en-GB" dirty="0" smtClean="0">
                <a:solidFill>
                  <a:schemeClr val="bg1"/>
                </a:solidFill>
              </a:rPr>
              <a:t>Split Expenses Tracker</a:t>
            </a:r>
            <a:endParaRPr lang="en-US" dirty="0">
              <a:solidFill>
                <a:schemeClr val="bg1"/>
              </a:solidFill>
            </a:endParaRPr>
          </a:p>
        </p:txBody>
      </p:sp>
    </p:spTree>
    <p:extLst>
      <p:ext uri="{BB962C8B-B14F-4D97-AF65-F5344CB8AC3E}">
        <p14:creationId xmlns="" xmlns:p14="http://schemas.microsoft.com/office/powerpoint/2010/main" val="705114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dirty="0"/>
              <a:t>Thank you!</a:t>
            </a:r>
          </a:p>
        </p:txBody>
      </p:sp>
      <p:sp>
        <p:nvSpPr>
          <p:cNvPr id="4" name="Rectangle 3"/>
          <p:cNvSpPr/>
          <p:nvPr/>
        </p:nvSpPr>
        <p:spPr>
          <a:xfrm>
            <a:off x="0" y="-71918"/>
            <a:ext cx="7078894" cy="452063"/>
          </a:xfrm>
          <a:prstGeom prst="rect">
            <a:avLst/>
          </a:prstGeom>
          <a:solidFill>
            <a:srgbClr val="223366"/>
          </a:solidFill>
          <a:ln>
            <a:solidFill>
              <a:srgbClr val="21316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0" y="0"/>
            <a:ext cx="2558265" cy="307777"/>
          </a:xfrm>
          <a:prstGeom prst="rect">
            <a:avLst/>
          </a:prstGeom>
          <a:noFill/>
        </p:spPr>
        <p:txBody>
          <a:bodyPr wrap="square" rtlCol="0">
            <a:spAutoFit/>
          </a:bodyPr>
          <a:lstStyle/>
          <a:p>
            <a:r>
              <a:rPr lang="en-GB" dirty="0" smtClean="0">
                <a:solidFill>
                  <a:schemeClr val="bg1"/>
                </a:solidFill>
              </a:rPr>
              <a:t>Split Expenses Tracker</a:t>
            </a:r>
            <a:endParaRPr lang="en-US" dirty="0">
              <a:solidFill>
                <a:schemeClr val="bg1"/>
              </a:solidFill>
            </a:endParaRPr>
          </a:p>
        </p:txBody>
      </p:sp>
    </p:spTree>
    <p:extLst>
      <p:ext uri="{BB962C8B-B14F-4D97-AF65-F5344CB8AC3E}">
        <p14:creationId xmlns="" xmlns:p14="http://schemas.microsoft.com/office/powerpoint/2010/main" val="1882378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 xmlns:a16="http://schemas.microsoft.com/office/drawing/2014/main" id="{E1494DD5-904E-76E9-38C0-10A35CC5BDD0}"/>
              </a:ext>
            </a:extLst>
          </p:cNvPr>
          <p:cNvSpPr txBox="1"/>
          <p:nvPr/>
        </p:nvSpPr>
        <p:spPr>
          <a:xfrm>
            <a:off x="624661" y="1436524"/>
            <a:ext cx="6935087" cy="2585323"/>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Abstract     </a:t>
            </a:r>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Problem Statement</a:t>
            </a:r>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Aims, Objective &amp; Proposed System/Solution</a:t>
            </a:r>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System Design/Architecture </a:t>
            </a:r>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System Development Approach (Technology Used) </a:t>
            </a:r>
          </a:p>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Algorithm &amp; Deployment  </a:t>
            </a:r>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Conclusion</a:t>
            </a:r>
          </a:p>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Future </a:t>
            </a:r>
            <a:r>
              <a:rPr lang="en-US" sz="1800" dirty="0" smtClean="0">
                <a:latin typeface="Times New Roman" pitchFamily="18" charset="0"/>
                <a:ea typeface="+mn-lt"/>
                <a:cs typeface="Times New Roman" pitchFamily="18" charset="0"/>
              </a:rPr>
              <a:t>Scope</a:t>
            </a:r>
            <a:endParaRPr lang="en-US" sz="1800" dirty="0">
              <a:latin typeface="Times New Roman" pitchFamily="18" charset="0"/>
              <a:ea typeface="+mn-lt"/>
              <a:cs typeface="Times New Roman" pitchFamily="18" charset="0"/>
            </a:endParaRPr>
          </a:p>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Video of the Project</a:t>
            </a:r>
            <a:endParaRPr lang="en-US" sz="1800" dirty="0">
              <a:latin typeface="Times New Roman" pitchFamily="18" charset="0"/>
              <a:cs typeface="Times New Roman" pitchFamily="18" charset="0"/>
            </a:endParaRPr>
          </a:p>
        </p:txBody>
      </p:sp>
      <p:sp>
        <p:nvSpPr>
          <p:cNvPr id="5" name="Rectangle 4"/>
          <p:cNvSpPr/>
          <p:nvPr/>
        </p:nvSpPr>
        <p:spPr>
          <a:xfrm>
            <a:off x="0" y="-71918"/>
            <a:ext cx="7078894" cy="452063"/>
          </a:xfrm>
          <a:prstGeom prst="rect">
            <a:avLst/>
          </a:prstGeom>
          <a:solidFill>
            <a:srgbClr val="223366"/>
          </a:solidFill>
          <a:ln>
            <a:solidFill>
              <a:srgbClr val="21316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0" y="0"/>
            <a:ext cx="2558265" cy="307777"/>
          </a:xfrm>
          <a:prstGeom prst="rect">
            <a:avLst/>
          </a:prstGeom>
          <a:noFill/>
        </p:spPr>
        <p:txBody>
          <a:bodyPr wrap="square" rtlCol="0">
            <a:spAutoFit/>
          </a:bodyPr>
          <a:lstStyle/>
          <a:p>
            <a:r>
              <a:rPr lang="en-GB" dirty="0" smtClean="0">
                <a:solidFill>
                  <a:schemeClr val="bg1"/>
                </a:solidFill>
              </a:rPr>
              <a:t>Split Expenses Tracker</a:t>
            </a:r>
            <a:endParaRPr lang="en-US" dirty="0">
              <a:solidFill>
                <a:schemeClr val="bg1"/>
              </a:solidFill>
            </a:endParaRPr>
          </a:p>
        </p:txBody>
      </p:sp>
    </p:spTree>
    <p:extLst>
      <p:ext uri="{BB962C8B-B14F-4D97-AF65-F5344CB8AC3E}">
        <p14:creationId xmlns="" xmlns:p14="http://schemas.microsoft.com/office/powerpoint/2010/main" val="125300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78195-9B03-00E3-45B8-00FA85409CCC}"/>
              </a:ext>
            </a:extLst>
          </p:cNvPr>
          <p:cNvSpPr>
            <a:spLocks noGrp="1"/>
          </p:cNvSpPr>
          <p:nvPr>
            <p:ph type="title"/>
          </p:nvPr>
        </p:nvSpPr>
        <p:spPr>
          <a:xfrm>
            <a:off x="472611" y="552818"/>
            <a:ext cx="8047988"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6" name="Rectangle 4">
            <a:extLst>
              <a:ext uri="{FF2B5EF4-FFF2-40B4-BE49-F238E27FC236}">
                <a16:creationId xmlns="" xmlns:a16="http://schemas.microsoft.com/office/drawing/2014/main" id="{7D78D9E4-E0BD-7657-2904-4077D46F84D7}"/>
              </a:ext>
            </a:extLst>
          </p:cNvPr>
          <p:cNvSpPr>
            <a:spLocks noChangeArrowheads="1"/>
          </p:cNvSpPr>
          <p:nvPr/>
        </p:nvSpPr>
        <p:spPr bwMode="auto">
          <a:xfrm>
            <a:off x="0" y="0"/>
            <a:ext cx="17145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 xmlns:a16="http://schemas.microsoft.com/office/drawing/2014/main" id="{DB09D0C2-0EE1-13AC-D1EE-9596D85D6390}"/>
              </a:ext>
            </a:extLst>
          </p:cNvPr>
          <p:cNvSpPr txBox="1"/>
          <p:nvPr/>
        </p:nvSpPr>
        <p:spPr>
          <a:xfrm>
            <a:off x="472608" y="1248773"/>
            <a:ext cx="7952199" cy="1938992"/>
          </a:xfrm>
          <a:prstGeom prst="rect">
            <a:avLst/>
          </a:prstGeom>
          <a:noFill/>
        </p:spPr>
        <p:txBody>
          <a:bodyPr wrap="square">
            <a:spAutoFit/>
          </a:bodyPr>
          <a:lstStyle/>
          <a:p>
            <a:r>
              <a:rPr lang="en-US" sz="2000" b="0" i="0" dirty="0" smtClean="0">
                <a:solidFill>
                  <a:schemeClr val="bg2">
                    <a:lumMod val="50000"/>
                  </a:schemeClr>
                </a:solidFill>
                <a:effectLst/>
                <a:latin typeface="Söhne"/>
              </a:rPr>
              <a:t>	</a:t>
            </a:r>
            <a:r>
              <a:rPr lang="en-GB" sz="2000" dirty="0" smtClean="0"/>
              <a:t>The Split Expenses Tracker is a sophisticated web application engineered to simplify and streamline expense tracking and management for individuals and groups. It harmonizes a robust backend constructed with Node.js and </a:t>
            </a:r>
            <a:r>
              <a:rPr lang="en-GB" sz="2000" dirty="0" err="1" smtClean="0"/>
              <a:t>MongoDB</a:t>
            </a:r>
            <a:r>
              <a:rPr lang="en-GB" sz="2000" dirty="0" smtClean="0"/>
              <a:t> for resilient data storage, with a dynamic and user-centric frontend developed using </a:t>
            </a:r>
            <a:r>
              <a:rPr lang="en-GB" sz="2000" dirty="0" err="1" smtClean="0"/>
              <a:t>AngularJS</a:t>
            </a:r>
            <a:r>
              <a:rPr lang="en-US" sz="2000" b="0" i="0" dirty="0" smtClean="0">
                <a:solidFill>
                  <a:schemeClr val="bg2">
                    <a:lumMod val="50000"/>
                  </a:schemeClr>
                </a:solidFill>
                <a:effectLst/>
                <a:latin typeface="Söhne"/>
              </a:rPr>
              <a:t>.</a:t>
            </a:r>
            <a:endParaRPr lang="en-US" sz="2000" b="0" i="0" dirty="0">
              <a:solidFill>
                <a:schemeClr val="bg2">
                  <a:lumMod val="50000"/>
                </a:schemeClr>
              </a:solidFill>
              <a:effectLst/>
              <a:latin typeface="Söhne"/>
            </a:endParaRPr>
          </a:p>
        </p:txBody>
      </p:sp>
      <p:sp>
        <p:nvSpPr>
          <p:cNvPr id="5" name="Rectangle 4"/>
          <p:cNvSpPr/>
          <p:nvPr/>
        </p:nvSpPr>
        <p:spPr>
          <a:xfrm>
            <a:off x="0" y="-71918"/>
            <a:ext cx="7078894" cy="452063"/>
          </a:xfrm>
          <a:prstGeom prst="rect">
            <a:avLst/>
          </a:prstGeom>
          <a:solidFill>
            <a:srgbClr val="223366"/>
          </a:solidFill>
          <a:ln>
            <a:solidFill>
              <a:srgbClr val="21316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0" y="0"/>
            <a:ext cx="2558265" cy="307777"/>
          </a:xfrm>
          <a:prstGeom prst="rect">
            <a:avLst/>
          </a:prstGeom>
          <a:noFill/>
        </p:spPr>
        <p:txBody>
          <a:bodyPr wrap="square" rtlCol="0">
            <a:spAutoFit/>
          </a:bodyPr>
          <a:lstStyle/>
          <a:p>
            <a:r>
              <a:rPr lang="en-GB" dirty="0" smtClean="0">
                <a:solidFill>
                  <a:schemeClr val="bg1"/>
                </a:solidFill>
              </a:rPr>
              <a:t>Split Expenses Tracker</a:t>
            </a:r>
            <a:endParaRPr lang="en-US" dirty="0">
              <a:solidFill>
                <a:schemeClr val="bg1"/>
              </a:solidFill>
            </a:endParaRPr>
          </a:p>
        </p:txBody>
      </p:sp>
    </p:spTree>
    <p:extLst>
      <p:ext uri="{BB962C8B-B14F-4D97-AF65-F5344CB8AC3E}">
        <p14:creationId xmlns="" xmlns:p14="http://schemas.microsoft.com/office/powerpoint/2010/main" val="4921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br>
              <a:rPr lang="en-US" sz="2400" b="1" dirty="0">
                <a:solidFill>
                  <a:srgbClr val="002060"/>
                </a:solidFill>
                <a:latin typeface="Arial" panose="020B0604020202020204" pitchFamily="34" charset="0"/>
                <a:cs typeface="Arial" panose="020B0604020202020204" pitchFamily="34" charset="0"/>
              </a:rPr>
            </a:br>
            <a:r>
              <a:rPr lang="en-US" sz="1800" b="0" i="0" dirty="0">
                <a:solidFill>
                  <a:schemeClr val="bg2">
                    <a:lumMod val="50000"/>
                  </a:schemeClr>
                </a:solidFill>
                <a:effectLst/>
                <a:latin typeface="Söhne"/>
              </a:rPr>
              <a:t/>
            </a:r>
            <a:br>
              <a:rPr lang="en-US" sz="1800" b="0" i="0" dirty="0">
                <a:solidFill>
                  <a:schemeClr val="bg2">
                    <a:lumMod val="50000"/>
                  </a:schemeClr>
                </a:solidFill>
                <a:effectLst/>
                <a:latin typeface="Söhne"/>
              </a:rPr>
            </a:br>
            <a:endParaRPr lang="en-IN" sz="2400" b="1" dirty="0">
              <a:solidFill>
                <a:schemeClr val="bg2">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400691" y="996593"/>
            <a:ext cx="8322068" cy="3323987"/>
          </a:xfrm>
          <a:prstGeom prst="rect">
            <a:avLst/>
          </a:prstGeom>
          <a:noFill/>
        </p:spPr>
        <p:txBody>
          <a:bodyPr wrap="square" rtlCol="0">
            <a:spAutoFit/>
          </a:bodyPr>
          <a:lstStyle/>
          <a:p>
            <a:r>
              <a:rPr lang="en-US" dirty="0" smtClean="0">
                <a:solidFill>
                  <a:schemeClr val="bg2">
                    <a:lumMod val="50000"/>
                  </a:schemeClr>
                </a:solidFill>
                <a:latin typeface="Söhne"/>
              </a:rPr>
              <a:t>In various scenarios such as group trips, family outings, small company resource management, and everyday shopping among friends, individuals frequently encounter challenges in effectively tracking, managing, and settling shared expenses. These situations often involve multiple individuals purchasing items, services, or resources, leading to complexities in expense distribution and payment settlement.</a:t>
            </a:r>
            <a:br>
              <a:rPr lang="en-US" dirty="0" smtClean="0">
                <a:solidFill>
                  <a:schemeClr val="bg2">
                    <a:lumMod val="50000"/>
                  </a:schemeClr>
                </a:solidFill>
                <a:latin typeface="Söhne"/>
              </a:rPr>
            </a:br>
            <a:r>
              <a:rPr lang="en-US" dirty="0" smtClean="0">
                <a:solidFill>
                  <a:schemeClr val="bg2">
                    <a:lumMod val="50000"/>
                  </a:schemeClr>
                </a:solidFill>
                <a:latin typeface="Söhne"/>
              </a:rPr>
              <a:t/>
            </a:r>
            <a:br>
              <a:rPr lang="en-US" dirty="0" smtClean="0">
                <a:solidFill>
                  <a:schemeClr val="bg2">
                    <a:lumMod val="50000"/>
                  </a:schemeClr>
                </a:solidFill>
                <a:latin typeface="Söhne"/>
              </a:rPr>
            </a:br>
            <a:r>
              <a:rPr lang="en-US" b="1" dirty="0" smtClean="0">
                <a:solidFill>
                  <a:schemeClr val="bg2">
                    <a:lumMod val="50000"/>
                  </a:schemeClr>
                </a:solidFill>
                <a:latin typeface="Söhne"/>
              </a:rPr>
              <a:t>Challenges Faced:</a:t>
            </a:r>
            <a:r>
              <a:rPr lang="en-US" dirty="0" smtClean="0">
                <a:solidFill>
                  <a:schemeClr val="bg2">
                    <a:lumMod val="50000"/>
                  </a:schemeClr>
                </a:solidFill>
                <a:latin typeface="Söhne"/>
              </a:rPr>
              <a:t/>
            </a:r>
            <a:br>
              <a:rPr lang="en-US" dirty="0" smtClean="0">
                <a:solidFill>
                  <a:schemeClr val="bg2">
                    <a:lumMod val="50000"/>
                  </a:schemeClr>
                </a:solidFill>
                <a:latin typeface="Söhne"/>
              </a:rPr>
            </a:br>
            <a:r>
              <a:rPr lang="en-US" b="1" dirty="0" smtClean="0">
                <a:solidFill>
                  <a:schemeClr val="bg2">
                    <a:lumMod val="50000"/>
                  </a:schemeClr>
                </a:solidFill>
                <a:latin typeface="Söhne"/>
              </a:rPr>
              <a:t>1.</a:t>
            </a:r>
            <a:r>
              <a:rPr lang="en-US" dirty="0" smtClean="0">
                <a:solidFill>
                  <a:schemeClr val="bg2">
                    <a:lumMod val="50000"/>
                  </a:schemeClr>
                </a:solidFill>
                <a:latin typeface="Söhne"/>
              </a:rPr>
              <a:t> </a:t>
            </a:r>
            <a:r>
              <a:rPr lang="en-US" b="1" dirty="0" smtClean="0">
                <a:solidFill>
                  <a:schemeClr val="bg2">
                    <a:lumMod val="50000"/>
                  </a:schemeClr>
                </a:solidFill>
                <a:latin typeface="Söhne"/>
              </a:rPr>
              <a:t>Expense Aggregation:</a:t>
            </a:r>
            <a:r>
              <a:rPr lang="en-US" dirty="0" smtClean="0">
                <a:solidFill>
                  <a:schemeClr val="bg2">
                    <a:lumMod val="50000"/>
                  </a:schemeClr>
                </a:solidFill>
                <a:latin typeface="Söhne"/>
              </a:rPr>
              <a:t> During trips or group activities, multiple purchases are made by different individuals for products, services, travel, and meals, leading to a diverse range of expenses that need to be consolidated and managed efficiently.</a:t>
            </a:r>
            <a:br>
              <a:rPr lang="en-US" dirty="0" smtClean="0">
                <a:solidFill>
                  <a:schemeClr val="bg2">
                    <a:lumMod val="50000"/>
                  </a:schemeClr>
                </a:solidFill>
                <a:latin typeface="Söhne"/>
              </a:rPr>
            </a:br>
            <a:r>
              <a:rPr lang="en-US" b="1" dirty="0" smtClean="0">
                <a:solidFill>
                  <a:schemeClr val="bg2">
                    <a:lumMod val="50000"/>
                  </a:schemeClr>
                </a:solidFill>
                <a:latin typeface="Söhne"/>
              </a:rPr>
              <a:t>2.</a:t>
            </a:r>
            <a:r>
              <a:rPr lang="en-US" dirty="0" smtClean="0">
                <a:solidFill>
                  <a:schemeClr val="bg2">
                    <a:lumMod val="50000"/>
                  </a:schemeClr>
                </a:solidFill>
                <a:latin typeface="Söhne"/>
              </a:rPr>
              <a:t> </a:t>
            </a:r>
            <a:r>
              <a:rPr lang="en-US" b="1" dirty="0" smtClean="0">
                <a:solidFill>
                  <a:schemeClr val="bg2">
                    <a:lumMod val="50000"/>
                  </a:schemeClr>
                </a:solidFill>
                <a:latin typeface="Söhne"/>
              </a:rPr>
              <a:t>Unequal Payment Distribution:</a:t>
            </a:r>
            <a:r>
              <a:rPr lang="en-US" dirty="0" smtClean="0">
                <a:solidFill>
                  <a:schemeClr val="bg2">
                    <a:lumMod val="50000"/>
                  </a:schemeClr>
                </a:solidFill>
                <a:latin typeface="Söhne"/>
              </a:rPr>
              <a:t> In situations where one person covers expenses for the entire group or family, difficulties arise in accurately determining the amounts owed by each participant. Equally dividing expenses or accounting for individual contributions becomes a cumbersome task.</a:t>
            </a:r>
          </a:p>
          <a:p>
            <a:r>
              <a:rPr lang="en-US" b="1" dirty="0" smtClean="0">
                <a:solidFill>
                  <a:srgbClr val="595959">
                    <a:lumMod val="50000"/>
                  </a:srgbClr>
                </a:solidFill>
                <a:latin typeface="Söhne"/>
              </a:rPr>
              <a:t>3. Difficulty in Tracking:</a:t>
            </a:r>
            <a:r>
              <a:rPr lang="en-US" dirty="0" smtClean="0">
                <a:solidFill>
                  <a:srgbClr val="595959">
                    <a:lumMod val="50000"/>
                  </a:srgbClr>
                </a:solidFill>
                <a:latin typeface="Söhne"/>
              </a:rPr>
              <a:t> Individuals often struggle to keep track of who owes money to whom, the specific amounts owed, and how much has been reimbursed, leading to confusion and potential discrepancies in settling expenses.</a:t>
            </a:r>
            <a:endParaRPr lang="en-US" dirty="0"/>
          </a:p>
        </p:txBody>
      </p:sp>
      <p:sp>
        <p:nvSpPr>
          <p:cNvPr id="4" name="Rectangle 3"/>
          <p:cNvSpPr/>
          <p:nvPr/>
        </p:nvSpPr>
        <p:spPr>
          <a:xfrm>
            <a:off x="0" y="-71918"/>
            <a:ext cx="7078894" cy="452063"/>
          </a:xfrm>
          <a:prstGeom prst="rect">
            <a:avLst/>
          </a:prstGeom>
          <a:solidFill>
            <a:srgbClr val="223366"/>
          </a:solidFill>
          <a:ln>
            <a:solidFill>
              <a:srgbClr val="21316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0" y="0"/>
            <a:ext cx="2558265" cy="307777"/>
          </a:xfrm>
          <a:prstGeom prst="rect">
            <a:avLst/>
          </a:prstGeom>
          <a:noFill/>
        </p:spPr>
        <p:txBody>
          <a:bodyPr wrap="square" rtlCol="0">
            <a:spAutoFit/>
          </a:bodyPr>
          <a:lstStyle/>
          <a:p>
            <a:r>
              <a:rPr lang="en-GB" dirty="0" smtClean="0">
                <a:solidFill>
                  <a:schemeClr val="bg1"/>
                </a:solidFill>
              </a:rPr>
              <a:t>Split Expenses Tracker</a:t>
            </a:r>
            <a:endParaRPr lang="en-US" dirty="0">
              <a:solidFill>
                <a:schemeClr val="bg1"/>
              </a:solidFill>
            </a:endParaRPr>
          </a:p>
        </p:txBody>
      </p:sp>
    </p:spTree>
    <p:extLst>
      <p:ext uri="{BB962C8B-B14F-4D97-AF65-F5344CB8AC3E}">
        <p14:creationId xmlns="" xmlns:p14="http://schemas.microsoft.com/office/powerpoint/2010/main" val="340169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DDBB60-3489-C70E-E0A6-2C0A7BC9946D}"/>
              </a:ext>
            </a:extLst>
          </p:cNvPr>
          <p:cNvSpPr>
            <a:spLocks noGrp="1"/>
          </p:cNvSpPr>
          <p:nvPr>
            <p:ph type="title"/>
          </p:nvPr>
        </p:nvSpPr>
        <p:spPr>
          <a:xfrm>
            <a:off x="98865" y="397729"/>
            <a:ext cx="8446045"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002060"/>
                </a:solidFill>
                <a:latin typeface="Arial" panose="020B0604020202020204" pitchFamily="34" charset="0"/>
                <a:cs typeface="Arial" panose="020B0604020202020204" pitchFamily="34" charset="0"/>
              </a:rPr>
              <a:t>Aim and </a:t>
            </a:r>
            <a:r>
              <a:rPr lang="en-US" sz="2400" b="1" dirty="0" smtClean="0">
                <a:solidFill>
                  <a:srgbClr val="002060"/>
                </a:solidFill>
                <a:latin typeface="Arial" panose="020B0604020202020204" pitchFamily="34" charset="0"/>
                <a:cs typeface="Arial" panose="020B0604020202020204" pitchFamily="34" charset="0"/>
              </a:rPr>
              <a:t>Objective</a:t>
            </a:r>
            <a:endParaRPr lang="en-IN" sz="20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6" name="TextBox 5"/>
          <p:cNvSpPr txBox="1"/>
          <p:nvPr/>
        </p:nvSpPr>
        <p:spPr>
          <a:xfrm>
            <a:off x="226031" y="893852"/>
            <a:ext cx="8198778" cy="2339102"/>
          </a:xfrm>
          <a:prstGeom prst="rect">
            <a:avLst/>
          </a:prstGeom>
          <a:noFill/>
        </p:spPr>
        <p:txBody>
          <a:bodyPr wrap="square" rtlCol="0">
            <a:spAutoFit/>
          </a:bodyPr>
          <a:lstStyle/>
          <a:p>
            <a:r>
              <a:rPr lang="en-GB" sz="1800" b="1" dirty="0" smtClean="0">
                <a:latin typeface="Times New Roman" pitchFamily="18" charset="0"/>
                <a:cs typeface="Times New Roman" pitchFamily="18" charset="0"/>
              </a:rPr>
              <a:t>Aim:</a:t>
            </a:r>
          </a:p>
          <a:p>
            <a:pPr>
              <a:buFont typeface="Wingdings" pitchFamily="2" charset="2"/>
              <a:buChar char="Ø"/>
            </a:pPr>
            <a:r>
              <a:rPr lang="en-GB" sz="1600" dirty="0" smtClean="0">
                <a:latin typeface="Times New Roman" pitchFamily="18" charset="0"/>
                <a:cs typeface="Times New Roman" pitchFamily="18" charset="0"/>
              </a:rPr>
              <a:t>It aims to address the challenges faced in managing shared expenses during group activities, family outings, and small-scale resource management scenarios.</a:t>
            </a:r>
          </a:p>
          <a:p>
            <a:pPr>
              <a:buFont typeface="Wingdings" pitchFamily="2" charset="2"/>
              <a:buChar char="Ø"/>
            </a:pPr>
            <a:endParaRPr lang="en-GB" sz="1600" dirty="0" smtClean="0">
              <a:latin typeface="Times New Roman" pitchFamily="18" charset="0"/>
              <a:cs typeface="Times New Roman" pitchFamily="18" charset="0"/>
            </a:endParaRPr>
          </a:p>
          <a:p>
            <a:pPr>
              <a:buFont typeface="Wingdings" pitchFamily="2" charset="2"/>
              <a:buChar char="Ø"/>
            </a:pPr>
            <a:r>
              <a:rPr lang="en-GB" sz="1600" dirty="0" smtClean="0">
                <a:latin typeface="Times New Roman" pitchFamily="18" charset="0"/>
                <a:cs typeface="Times New Roman" pitchFamily="18" charset="0"/>
              </a:rPr>
              <a:t>User-friendly interface accessible to individuals participating in shared expenses scenarios, ensuring ease of input, tracking, and settlement.</a:t>
            </a:r>
          </a:p>
          <a:p>
            <a:pPr>
              <a:buFont typeface="Wingdings" pitchFamily="2" charset="2"/>
              <a:buChar char="Ø"/>
            </a:pPr>
            <a:endParaRPr lang="en-GB" sz="1600" dirty="0" smtClean="0">
              <a:latin typeface="Times New Roman" pitchFamily="18" charset="0"/>
              <a:cs typeface="Times New Roman" pitchFamily="18" charset="0"/>
            </a:endParaRPr>
          </a:p>
          <a:p>
            <a:pPr>
              <a:buFont typeface="Wingdings" pitchFamily="2" charset="2"/>
              <a:buChar char="Ø"/>
            </a:pPr>
            <a:r>
              <a:rPr lang="en-GB" sz="1600" dirty="0" smtClean="0">
                <a:latin typeface="Times New Roman" pitchFamily="18" charset="0"/>
                <a:cs typeface="Times New Roman" pitchFamily="18" charset="0"/>
              </a:rPr>
              <a:t>Enable transparent and equitable distribution of expenses among participants, ensuring accuracy and fairness in calculating owed amounts and settlements.</a:t>
            </a:r>
            <a:endParaRPr lang="en-US" sz="1600" dirty="0">
              <a:latin typeface="Times New Roman" pitchFamily="18" charset="0"/>
              <a:cs typeface="Times New Roman" pitchFamily="18" charset="0"/>
            </a:endParaRPr>
          </a:p>
        </p:txBody>
      </p:sp>
      <p:sp>
        <p:nvSpPr>
          <p:cNvPr id="4" name="Rectangle 3"/>
          <p:cNvSpPr/>
          <p:nvPr/>
        </p:nvSpPr>
        <p:spPr>
          <a:xfrm>
            <a:off x="0" y="-71918"/>
            <a:ext cx="7078894" cy="452063"/>
          </a:xfrm>
          <a:prstGeom prst="rect">
            <a:avLst/>
          </a:prstGeom>
          <a:solidFill>
            <a:srgbClr val="223366"/>
          </a:solidFill>
          <a:ln>
            <a:solidFill>
              <a:srgbClr val="21316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0" y="0"/>
            <a:ext cx="2558265" cy="307777"/>
          </a:xfrm>
          <a:prstGeom prst="rect">
            <a:avLst/>
          </a:prstGeom>
          <a:noFill/>
        </p:spPr>
        <p:txBody>
          <a:bodyPr wrap="square" rtlCol="0">
            <a:spAutoFit/>
          </a:bodyPr>
          <a:lstStyle/>
          <a:p>
            <a:r>
              <a:rPr lang="en-GB" dirty="0" smtClean="0">
                <a:solidFill>
                  <a:schemeClr val="bg1"/>
                </a:solidFill>
              </a:rPr>
              <a:t>Split Expenses Tracker</a:t>
            </a:r>
            <a:endParaRPr lang="en-US" dirty="0">
              <a:solidFill>
                <a:schemeClr val="bg1"/>
              </a:solidFill>
            </a:endParaRPr>
          </a:p>
        </p:txBody>
      </p:sp>
    </p:spTree>
    <p:extLst>
      <p:ext uri="{BB962C8B-B14F-4D97-AF65-F5344CB8AC3E}">
        <p14:creationId xmlns="" xmlns:p14="http://schemas.microsoft.com/office/powerpoint/2010/main" val="2773291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DDBB60-3489-C70E-E0A6-2C0A7BC9946D}"/>
              </a:ext>
            </a:extLst>
          </p:cNvPr>
          <p:cNvSpPr>
            <a:spLocks noGrp="1"/>
          </p:cNvSpPr>
          <p:nvPr>
            <p:ph type="title"/>
          </p:nvPr>
        </p:nvSpPr>
        <p:spPr>
          <a:xfrm>
            <a:off x="0" y="459374"/>
            <a:ext cx="8446045"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002060"/>
                </a:solidFill>
                <a:latin typeface="Arial" panose="020B0604020202020204" pitchFamily="34" charset="0"/>
                <a:cs typeface="Arial" panose="020B0604020202020204" pitchFamily="34" charset="0"/>
              </a:rPr>
              <a:t>Aim and </a:t>
            </a:r>
            <a:r>
              <a:rPr lang="en-US" sz="2400" b="1" dirty="0" smtClean="0">
                <a:solidFill>
                  <a:srgbClr val="002060"/>
                </a:solidFill>
                <a:latin typeface="Arial" panose="020B0604020202020204" pitchFamily="34" charset="0"/>
                <a:cs typeface="Arial" panose="020B0604020202020204" pitchFamily="34" charset="0"/>
              </a:rPr>
              <a:t>Objective</a:t>
            </a:r>
            <a:endParaRPr lang="en-IN" sz="20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205482" y="1047963"/>
            <a:ext cx="8198777" cy="3077766"/>
          </a:xfrm>
          <a:prstGeom prst="rect">
            <a:avLst/>
          </a:prstGeom>
          <a:noFill/>
        </p:spPr>
        <p:txBody>
          <a:bodyPr wrap="square" rtlCol="0">
            <a:spAutoFit/>
          </a:bodyPr>
          <a:lstStyle/>
          <a:p>
            <a:r>
              <a:rPr lang="en-GB" sz="1800" b="1" dirty="0" smtClean="0">
                <a:latin typeface="Times New Roman" pitchFamily="18" charset="0"/>
                <a:cs typeface="Times New Roman" pitchFamily="18" charset="0"/>
              </a:rPr>
              <a:t>Objective:</a:t>
            </a:r>
            <a:r>
              <a:rPr lang="en-GB" dirty="0" smtClean="0">
                <a:latin typeface="Times New Roman" pitchFamily="18" charset="0"/>
                <a:cs typeface="Times New Roman" pitchFamily="18" charset="0"/>
              </a:rPr>
              <a:t> </a:t>
            </a:r>
          </a:p>
          <a:p>
            <a:pPr>
              <a:buFont typeface="Wingdings" pitchFamily="2" charset="2"/>
              <a:buChar char="Ø"/>
            </a:pPr>
            <a:r>
              <a:rPr lang="en-GB" sz="1600" dirty="0" smtClean="0">
                <a:latin typeface="Times New Roman" pitchFamily="18" charset="0"/>
                <a:cs typeface="Times New Roman" pitchFamily="18" charset="0"/>
              </a:rPr>
              <a:t>Design and develop a web-based platform leveraging </a:t>
            </a:r>
            <a:r>
              <a:rPr lang="en-GB" sz="1600" dirty="0" err="1" smtClean="0">
                <a:latin typeface="Times New Roman" pitchFamily="18" charset="0"/>
                <a:cs typeface="Times New Roman" pitchFamily="18" charset="0"/>
              </a:rPr>
              <a:t>nodejs</a:t>
            </a:r>
            <a:r>
              <a:rPr lang="en-GB" sz="1600" dirty="0" smtClean="0">
                <a:latin typeface="Times New Roman" pitchFamily="18" charset="0"/>
                <a:cs typeface="Times New Roman" pitchFamily="18" charset="0"/>
              </a:rPr>
              <a:t> and </a:t>
            </a:r>
            <a:r>
              <a:rPr lang="en-GB" sz="1600" dirty="0" err="1" smtClean="0">
                <a:latin typeface="Times New Roman" pitchFamily="18" charset="0"/>
                <a:cs typeface="Times New Roman" pitchFamily="18" charset="0"/>
              </a:rPr>
              <a:t>mongodb</a:t>
            </a:r>
            <a:r>
              <a:rPr lang="en-GB" sz="1600" dirty="0" smtClean="0">
                <a:latin typeface="Times New Roman" pitchFamily="18" charset="0"/>
                <a:cs typeface="Times New Roman" pitchFamily="18" charset="0"/>
              </a:rPr>
              <a:t> to </a:t>
            </a:r>
            <a:r>
              <a:rPr lang="en-GB" sz="1600" dirty="0" smtClean="0">
                <a:latin typeface="Times New Roman" pitchFamily="18" charset="0"/>
                <a:cs typeface="Times New Roman" pitchFamily="18" charset="0"/>
              </a:rPr>
              <a:t>establish a robust backend infrastructure for efficient expense management.</a:t>
            </a:r>
          </a:p>
          <a:p>
            <a:pPr>
              <a:buFont typeface="Wingdings" pitchFamily="2" charset="2"/>
              <a:buChar char="Ø"/>
            </a:pPr>
            <a:endParaRPr lang="en-GB" sz="1600" dirty="0" smtClean="0">
              <a:latin typeface="Times New Roman" pitchFamily="18" charset="0"/>
              <a:cs typeface="Times New Roman" pitchFamily="18" charset="0"/>
            </a:endParaRPr>
          </a:p>
          <a:p>
            <a:pPr>
              <a:buFont typeface="Wingdings" pitchFamily="2" charset="2"/>
              <a:buChar char="Ø"/>
            </a:pPr>
            <a:r>
              <a:rPr lang="en-GB" sz="1600" dirty="0" smtClean="0">
                <a:latin typeface="Times New Roman" pitchFamily="18" charset="0"/>
                <a:cs typeface="Times New Roman" pitchFamily="18" charset="0"/>
              </a:rPr>
              <a:t>Create a responsive and intuitive user interface using HTML, CSS, and JavaScript to facilitate easy expense input, tracking, and visualization for </a:t>
            </a:r>
            <a:r>
              <a:rPr lang="en-GB" sz="1600" dirty="0" smtClean="0">
                <a:latin typeface="Times New Roman" pitchFamily="18" charset="0"/>
                <a:cs typeface="Times New Roman" pitchFamily="18" charset="0"/>
              </a:rPr>
              <a:t>participants. </a:t>
            </a:r>
          </a:p>
          <a:p>
            <a:pPr>
              <a:buFont typeface="Wingdings" pitchFamily="2" charset="2"/>
              <a:buChar char="Ø"/>
            </a:pPr>
            <a:endParaRPr lang="en-GB" sz="1600" dirty="0" smtClean="0">
              <a:latin typeface="Times New Roman" pitchFamily="18" charset="0"/>
              <a:cs typeface="Times New Roman" pitchFamily="18" charset="0"/>
            </a:endParaRPr>
          </a:p>
          <a:p>
            <a:pPr>
              <a:buFont typeface="Wingdings" pitchFamily="2" charset="2"/>
              <a:buChar char="Ø"/>
            </a:pPr>
            <a:r>
              <a:rPr lang="en-GB" sz="1600" dirty="0" smtClean="0">
                <a:latin typeface="Times New Roman" pitchFamily="18" charset="0"/>
                <a:cs typeface="Times New Roman" pitchFamily="18" charset="0"/>
              </a:rPr>
              <a:t>Implement </a:t>
            </a:r>
            <a:r>
              <a:rPr lang="en-GB" sz="1600" dirty="0" smtClean="0">
                <a:latin typeface="Times New Roman" pitchFamily="18" charset="0"/>
                <a:cs typeface="Times New Roman" pitchFamily="18" charset="0"/>
              </a:rPr>
              <a:t>functionalities to record and categorize expenses, capturing details such as payee, amount, date, and purpose of expenditure for accurate tracking.</a:t>
            </a:r>
          </a:p>
          <a:p>
            <a:pPr>
              <a:buFont typeface="Wingdings" pitchFamily="2" charset="2"/>
              <a:buChar char="Ø"/>
            </a:pPr>
            <a:endParaRPr lang="en-GB" sz="1600" dirty="0" smtClean="0">
              <a:latin typeface="Times New Roman" pitchFamily="18" charset="0"/>
              <a:cs typeface="Times New Roman" pitchFamily="18" charset="0"/>
            </a:endParaRPr>
          </a:p>
          <a:p>
            <a:pPr>
              <a:buFont typeface="Wingdings" pitchFamily="2" charset="2"/>
              <a:buChar char="Ø"/>
            </a:pPr>
            <a:r>
              <a:rPr lang="en-GB" sz="1600" dirty="0" smtClean="0">
                <a:latin typeface="Times New Roman" pitchFamily="18" charset="0"/>
                <a:cs typeface="Times New Roman" pitchFamily="18" charset="0"/>
              </a:rPr>
              <a:t>Develop algorithms to calculate individual owed amounts based on contributed expenses and enable clear visualization of owed balances for settlements</a:t>
            </a:r>
            <a:r>
              <a:rPr lang="en-GB" sz="1600" dirty="0" smtClean="0">
                <a:latin typeface="Times New Roman" pitchFamily="18" charset="0"/>
                <a:cs typeface="Times New Roman" pitchFamily="18" charset="0"/>
              </a:rPr>
              <a:t>.</a:t>
            </a:r>
            <a:endParaRPr lang="en-GB" sz="1600" dirty="0" smtClean="0">
              <a:latin typeface="Times New Roman" pitchFamily="18" charset="0"/>
              <a:cs typeface="Times New Roman" pitchFamily="18" charset="0"/>
            </a:endParaRPr>
          </a:p>
        </p:txBody>
      </p:sp>
      <p:sp>
        <p:nvSpPr>
          <p:cNvPr id="4" name="Rectangle 3"/>
          <p:cNvSpPr/>
          <p:nvPr/>
        </p:nvSpPr>
        <p:spPr>
          <a:xfrm>
            <a:off x="0" y="-71918"/>
            <a:ext cx="7078894" cy="452063"/>
          </a:xfrm>
          <a:prstGeom prst="rect">
            <a:avLst/>
          </a:prstGeom>
          <a:solidFill>
            <a:srgbClr val="223366"/>
          </a:solidFill>
          <a:ln>
            <a:solidFill>
              <a:srgbClr val="21316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0" y="0"/>
            <a:ext cx="2558265" cy="307777"/>
          </a:xfrm>
          <a:prstGeom prst="rect">
            <a:avLst/>
          </a:prstGeom>
          <a:noFill/>
        </p:spPr>
        <p:txBody>
          <a:bodyPr wrap="square" rtlCol="0">
            <a:spAutoFit/>
          </a:bodyPr>
          <a:lstStyle/>
          <a:p>
            <a:r>
              <a:rPr lang="en-GB" dirty="0" smtClean="0">
                <a:solidFill>
                  <a:schemeClr val="bg1"/>
                </a:solidFill>
              </a:rPr>
              <a:t>Split Expenses Tracker</a:t>
            </a:r>
            <a:endParaRPr lang="en-US" dirty="0">
              <a:solidFill>
                <a:schemeClr val="bg1"/>
              </a:solidFill>
            </a:endParaRPr>
          </a:p>
        </p:txBody>
      </p:sp>
    </p:spTree>
    <p:extLst>
      <p:ext uri="{BB962C8B-B14F-4D97-AF65-F5344CB8AC3E}">
        <p14:creationId xmlns="" xmlns:p14="http://schemas.microsoft.com/office/powerpoint/2010/main" val="2773291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745DE-B712-F06B-67FA-D3D7D6FBF5DF}"/>
              </a:ext>
            </a:extLst>
          </p:cNvPr>
          <p:cNvSpPr>
            <a:spLocks noGrp="1"/>
          </p:cNvSpPr>
          <p:nvPr>
            <p:ph type="title"/>
          </p:nvPr>
        </p:nvSpPr>
        <p:spPr>
          <a:xfrm>
            <a:off x="311700" y="468674"/>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002060"/>
                </a:solidFill>
                <a:latin typeface="Arial" panose="020B0604020202020204" pitchFamily="34" charset="0"/>
                <a:cs typeface="Arial" panose="020B0604020202020204" pitchFamily="34" charset="0"/>
              </a:rPr>
              <a:t>Proposed </a:t>
            </a:r>
            <a:r>
              <a:rPr lang="en-US" sz="2400" b="1" dirty="0" smtClean="0">
                <a:solidFill>
                  <a:srgbClr val="002060"/>
                </a:solidFill>
                <a:latin typeface="Arial" panose="020B0604020202020204" pitchFamily="34" charset="0"/>
                <a:cs typeface="Arial" panose="020B0604020202020204" pitchFamily="34" charset="0"/>
              </a:rPr>
              <a:t>Solution</a:t>
            </a:r>
            <a:endParaRPr lang="en-IN" sz="1800" b="1" dirty="0">
              <a:solidFill>
                <a:schemeClr val="bg2">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400692" y="955497"/>
            <a:ext cx="8188504" cy="3539430"/>
          </a:xfrm>
          <a:prstGeom prst="rect">
            <a:avLst/>
          </a:prstGeom>
          <a:noFill/>
        </p:spPr>
        <p:txBody>
          <a:bodyPr wrap="square" rtlCol="0">
            <a:spAutoFit/>
          </a:bodyPr>
          <a:lstStyle/>
          <a:p>
            <a:r>
              <a:rPr lang="en-US" sz="1600" b="1" dirty="0" smtClean="0">
                <a:solidFill>
                  <a:schemeClr val="tx1"/>
                </a:solidFill>
                <a:latin typeface="Times New Roman" pitchFamily="18" charset="0"/>
                <a:cs typeface="Times New Roman" pitchFamily="18" charset="0"/>
              </a:rPr>
              <a:t>Expense Management Interface : </a:t>
            </a:r>
            <a:r>
              <a:rPr lang="en-US" sz="1600" dirty="0" smtClean="0">
                <a:solidFill>
                  <a:schemeClr val="tx1"/>
                </a:solidFill>
                <a:latin typeface="Times New Roman" pitchFamily="18" charset="0"/>
                <a:cs typeface="Times New Roman" pitchFamily="18" charset="0"/>
              </a:rPr>
              <a:t>To  facilitate efficient input, tracking, and settlement of shared expenses incurred by multiple participants.</a:t>
            </a:r>
          </a:p>
          <a:p>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b="1" dirty="0" smtClean="0">
                <a:solidFill>
                  <a:schemeClr val="tx1"/>
                </a:solidFill>
                <a:latin typeface="Times New Roman" pitchFamily="18" charset="0"/>
                <a:cs typeface="Times New Roman" pitchFamily="18" charset="0"/>
              </a:rPr>
              <a:t>Comprehensive Expense Recording : </a:t>
            </a:r>
            <a:r>
              <a:rPr lang="en-US" sz="1600" dirty="0" smtClean="0">
                <a:solidFill>
                  <a:schemeClr val="tx1"/>
                </a:solidFill>
                <a:latin typeface="Times New Roman" pitchFamily="18" charset="0"/>
                <a:cs typeface="Times New Roman" pitchFamily="18" charset="0"/>
              </a:rPr>
              <a:t>Capabilities to record and categorize expenses comprehensively, capturing details such as payee, amount, date, and purpose of expenditure, ensuring accurate and transparent tracking.</a:t>
            </a:r>
          </a:p>
          <a:p>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b="1" dirty="0" smtClean="0">
                <a:solidFill>
                  <a:schemeClr val="tx1"/>
                </a:solidFill>
                <a:latin typeface="Times New Roman" pitchFamily="18" charset="0"/>
                <a:cs typeface="Times New Roman" pitchFamily="18" charset="0"/>
              </a:rPr>
              <a:t>Expense Distribution and Settlement : </a:t>
            </a:r>
            <a:r>
              <a:rPr lang="en-US" sz="1600" dirty="0" smtClean="0">
                <a:solidFill>
                  <a:schemeClr val="tx1"/>
                </a:solidFill>
                <a:latin typeface="Times New Roman" pitchFamily="18" charset="0"/>
                <a:cs typeface="Times New Roman" pitchFamily="18" charset="0"/>
              </a:rPr>
              <a:t>Algorithms for calculating individual owed amounts based on contributed expenses, offering clear visualization of owed balances for equitable settlements among participants.</a:t>
            </a:r>
          </a:p>
          <a:p>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b="1" dirty="0" smtClean="0">
                <a:solidFill>
                  <a:schemeClr val="tx1"/>
                </a:solidFill>
                <a:latin typeface="Times New Roman" pitchFamily="18" charset="0"/>
                <a:cs typeface="Times New Roman" pitchFamily="18" charset="0"/>
              </a:rPr>
              <a:t>Payment Gateway Integration :  </a:t>
            </a:r>
            <a:r>
              <a:rPr lang="en-US" sz="1600" dirty="0" smtClean="0">
                <a:solidFill>
                  <a:schemeClr val="tx1"/>
                </a:solidFill>
                <a:latin typeface="Times New Roman" pitchFamily="18" charset="0"/>
                <a:cs typeface="Times New Roman" pitchFamily="18" charset="0"/>
              </a:rPr>
              <a:t>Seamless integration of diverse payment gateways, including UPI and credit/debit card transactions, to enable secure and convenient payment processing within the system</a:t>
            </a:r>
            <a:endParaRPr lang="en-US" sz="1600" dirty="0">
              <a:solidFill>
                <a:schemeClr val="tx1"/>
              </a:solidFill>
              <a:latin typeface="Times New Roman" pitchFamily="18" charset="0"/>
              <a:cs typeface="Times New Roman" pitchFamily="18" charset="0"/>
            </a:endParaRPr>
          </a:p>
        </p:txBody>
      </p:sp>
      <p:sp>
        <p:nvSpPr>
          <p:cNvPr id="4" name="Rectangle 3"/>
          <p:cNvSpPr/>
          <p:nvPr/>
        </p:nvSpPr>
        <p:spPr>
          <a:xfrm>
            <a:off x="0" y="-71918"/>
            <a:ext cx="7078894" cy="452063"/>
          </a:xfrm>
          <a:prstGeom prst="rect">
            <a:avLst/>
          </a:prstGeom>
          <a:solidFill>
            <a:srgbClr val="223366"/>
          </a:solidFill>
          <a:ln>
            <a:solidFill>
              <a:srgbClr val="21316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0" y="0"/>
            <a:ext cx="2558265" cy="307777"/>
          </a:xfrm>
          <a:prstGeom prst="rect">
            <a:avLst/>
          </a:prstGeom>
          <a:noFill/>
        </p:spPr>
        <p:txBody>
          <a:bodyPr wrap="square" rtlCol="0">
            <a:spAutoFit/>
          </a:bodyPr>
          <a:lstStyle/>
          <a:p>
            <a:r>
              <a:rPr lang="en-GB" dirty="0" smtClean="0">
                <a:solidFill>
                  <a:schemeClr val="bg1"/>
                </a:solidFill>
              </a:rPr>
              <a:t>Split Expenses Tracker</a:t>
            </a:r>
            <a:endParaRPr lang="en-US" dirty="0">
              <a:solidFill>
                <a:schemeClr val="bg1"/>
              </a:solidFill>
            </a:endParaRPr>
          </a:p>
        </p:txBody>
      </p:sp>
    </p:spTree>
    <p:extLst>
      <p:ext uri="{BB962C8B-B14F-4D97-AF65-F5344CB8AC3E}">
        <p14:creationId xmlns="" xmlns:p14="http://schemas.microsoft.com/office/powerpoint/2010/main" val="3754400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pic>
        <p:nvPicPr>
          <p:cNvPr id="4" name="Picture 3" descr="Untitled Diagram.drawio.png"/>
          <p:cNvPicPr>
            <a:picLocks noChangeAspect="1"/>
          </p:cNvPicPr>
          <p:nvPr/>
        </p:nvPicPr>
        <p:blipFill>
          <a:blip r:embed="rId3"/>
          <a:stretch>
            <a:fillRect/>
          </a:stretch>
        </p:blipFill>
        <p:spPr>
          <a:xfrm>
            <a:off x="1207963" y="1281112"/>
            <a:ext cx="6419850" cy="2581275"/>
          </a:xfrm>
          <a:prstGeom prst="rect">
            <a:avLst/>
          </a:prstGeom>
        </p:spPr>
      </p:pic>
      <p:sp>
        <p:nvSpPr>
          <p:cNvPr id="5" name="Rectangle 4"/>
          <p:cNvSpPr/>
          <p:nvPr/>
        </p:nvSpPr>
        <p:spPr>
          <a:xfrm>
            <a:off x="0" y="-71918"/>
            <a:ext cx="7078894" cy="452063"/>
          </a:xfrm>
          <a:prstGeom prst="rect">
            <a:avLst/>
          </a:prstGeom>
          <a:solidFill>
            <a:srgbClr val="223366"/>
          </a:solidFill>
          <a:ln>
            <a:solidFill>
              <a:srgbClr val="21316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0" y="0"/>
            <a:ext cx="2558265" cy="307777"/>
          </a:xfrm>
          <a:prstGeom prst="rect">
            <a:avLst/>
          </a:prstGeom>
          <a:noFill/>
        </p:spPr>
        <p:txBody>
          <a:bodyPr wrap="square" rtlCol="0">
            <a:spAutoFit/>
          </a:bodyPr>
          <a:lstStyle/>
          <a:p>
            <a:r>
              <a:rPr lang="en-GB" dirty="0" smtClean="0">
                <a:solidFill>
                  <a:schemeClr val="bg1"/>
                </a:solidFill>
              </a:rPr>
              <a:t>Split Expenses Tracker</a:t>
            </a:r>
            <a:endParaRPr lang="en-US" dirty="0">
              <a:solidFill>
                <a:schemeClr val="bg1"/>
              </a:solidFill>
            </a:endParaRPr>
          </a:p>
        </p:txBody>
      </p:sp>
    </p:spTree>
    <p:extLst>
      <p:ext uri="{BB962C8B-B14F-4D97-AF65-F5344CB8AC3E}">
        <p14:creationId xmlns="" xmlns:p14="http://schemas.microsoft.com/office/powerpoint/2010/main" val="167368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178E5F-86A5-ECAF-68D6-5878ABFD3AED}"/>
              </a:ext>
            </a:extLst>
          </p:cNvPr>
          <p:cNvSpPr>
            <a:spLocks noGrp="1"/>
          </p:cNvSpPr>
          <p:nvPr>
            <p:ph type="title"/>
          </p:nvPr>
        </p:nvSpPr>
        <p:spPr>
          <a:xfrm>
            <a:off x="363071" y="588863"/>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505097" y="1486328"/>
            <a:ext cx="7611292" cy="1015663"/>
          </a:xfrm>
          <a:prstGeom prst="rect">
            <a:avLst/>
          </a:prstGeom>
          <a:noFill/>
        </p:spPr>
        <p:txBody>
          <a:bodyPr wrap="square" rtlCol="0">
            <a:spAutoFit/>
          </a:bodyPr>
          <a:lstStyle/>
          <a:p>
            <a:pPr>
              <a:buFont typeface="Wingdings" pitchFamily="2" charset="2"/>
              <a:buChar char="Ø"/>
            </a:pPr>
            <a:r>
              <a:rPr lang="en-GB" sz="2000" dirty="0" smtClean="0">
                <a:latin typeface="Times New Roman" pitchFamily="18" charset="0"/>
                <a:cs typeface="Times New Roman" pitchFamily="18" charset="0"/>
              </a:rPr>
              <a:t>Frontend Technologies : HTML, CSS, </a:t>
            </a:r>
            <a:r>
              <a:rPr lang="en-GB" sz="2000" dirty="0" smtClean="0">
                <a:latin typeface="Times New Roman" pitchFamily="18" charset="0"/>
                <a:cs typeface="Times New Roman" pitchFamily="18" charset="0"/>
              </a:rPr>
              <a:t>JS</a:t>
            </a:r>
            <a:endParaRPr lang="en-GB" sz="2000" dirty="0" smtClean="0">
              <a:latin typeface="Times New Roman" pitchFamily="18" charset="0"/>
              <a:cs typeface="Times New Roman" pitchFamily="18" charset="0"/>
            </a:endParaRPr>
          </a:p>
          <a:p>
            <a:pPr>
              <a:buFont typeface="Wingdings" pitchFamily="2" charset="2"/>
              <a:buChar char="Ø"/>
            </a:pPr>
            <a:r>
              <a:rPr lang="en-GB" sz="2000" dirty="0" smtClean="0">
                <a:latin typeface="Times New Roman" pitchFamily="18" charset="0"/>
                <a:cs typeface="Times New Roman" pitchFamily="18" charset="0"/>
              </a:rPr>
              <a:t>Development Environment : VS </a:t>
            </a:r>
            <a:r>
              <a:rPr lang="en-GB" sz="2000" dirty="0" smtClean="0">
                <a:latin typeface="Times New Roman" pitchFamily="18" charset="0"/>
                <a:cs typeface="Times New Roman" pitchFamily="18" charset="0"/>
              </a:rPr>
              <a:t>code</a:t>
            </a:r>
            <a:endParaRPr lang="en-GB" sz="2000" dirty="0" smtClean="0">
              <a:latin typeface="Times New Roman" pitchFamily="18" charset="0"/>
              <a:cs typeface="Times New Roman" pitchFamily="18" charset="0"/>
            </a:endParaRPr>
          </a:p>
          <a:p>
            <a:pPr>
              <a:buFont typeface="Wingdings" pitchFamily="2" charset="2"/>
              <a:buChar char="Ø"/>
            </a:pPr>
            <a:r>
              <a:rPr lang="en-GB" sz="2000" dirty="0" smtClean="0">
                <a:latin typeface="Times New Roman" pitchFamily="18" charset="0"/>
                <a:cs typeface="Times New Roman" pitchFamily="18" charset="0"/>
              </a:rPr>
              <a:t>Backend Technologies </a:t>
            </a:r>
            <a:r>
              <a:rPr lang="en-GB" sz="2000" dirty="0" smtClean="0">
                <a:latin typeface="Times New Roman" pitchFamily="18" charset="0"/>
                <a:cs typeface="Times New Roman" pitchFamily="18" charset="0"/>
              </a:rPr>
              <a:t>: Node JS and </a:t>
            </a:r>
            <a:r>
              <a:rPr lang="en-GB" sz="2000" dirty="0" err="1" smtClean="0">
                <a:latin typeface="Times New Roman" pitchFamily="18" charset="0"/>
                <a:cs typeface="Times New Roman" pitchFamily="18" charset="0"/>
              </a:rPr>
              <a:t>MongoDB</a:t>
            </a:r>
            <a:endParaRPr lang="en-GB" sz="2000" dirty="0" smtClean="0">
              <a:latin typeface="Times New Roman" pitchFamily="18" charset="0"/>
              <a:cs typeface="Times New Roman" pitchFamily="18" charset="0"/>
            </a:endParaRPr>
          </a:p>
        </p:txBody>
      </p:sp>
      <p:sp>
        <p:nvSpPr>
          <p:cNvPr id="4" name="Rectangle 3"/>
          <p:cNvSpPr/>
          <p:nvPr/>
        </p:nvSpPr>
        <p:spPr>
          <a:xfrm>
            <a:off x="0" y="-71918"/>
            <a:ext cx="7078894" cy="452063"/>
          </a:xfrm>
          <a:prstGeom prst="rect">
            <a:avLst/>
          </a:prstGeom>
          <a:solidFill>
            <a:srgbClr val="223366"/>
          </a:solidFill>
          <a:ln>
            <a:solidFill>
              <a:srgbClr val="21316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0" y="0"/>
            <a:ext cx="2558265" cy="307777"/>
          </a:xfrm>
          <a:prstGeom prst="rect">
            <a:avLst/>
          </a:prstGeom>
          <a:noFill/>
        </p:spPr>
        <p:txBody>
          <a:bodyPr wrap="square" rtlCol="0">
            <a:spAutoFit/>
          </a:bodyPr>
          <a:lstStyle/>
          <a:p>
            <a:r>
              <a:rPr lang="en-GB" dirty="0" smtClean="0">
                <a:solidFill>
                  <a:schemeClr val="bg1"/>
                </a:solidFill>
              </a:rPr>
              <a:t>Split Expenses Tracker</a:t>
            </a:r>
            <a:endParaRPr lang="en-US" dirty="0">
              <a:solidFill>
                <a:schemeClr val="bg1"/>
              </a:solidFill>
            </a:endParaRPr>
          </a:p>
        </p:txBody>
      </p:sp>
    </p:spTree>
    <p:extLst>
      <p:ext uri="{BB962C8B-B14F-4D97-AF65-F5344CB8AC3E}">
        <p14:creationId xmlns="" xmlns:p14="http://schemas.microsoft.com/office/powerpoint/2010/main" val="276198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486</TotalTime>
  <Words>620</Words>
  <Application>Microsoft Office PowerPoint</Application>
  <PresentationFormat>On-screen Show (16:9)</PresentationFormat>
  <Paragraphs>96</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Slide 1</vt:lpstr>
      <vt:lpstr>Slide 2</vt:lpstr>
      <vt:lpstr>Abstract</vt:lpstr>
      <vt:lpstr>Problem Statement  </vt:lpstr>
      <vt:lpstr>Aim and Objective</vt:lpstr>
      <vt:lpstr>Aim and Objective</vt:lpstr>
      <vt:lpstr>Proposed Solution</vt:lpstr>
      <vt:lpstr>System Architecture</vt:lpstr>
      <vt:lpstr>System Deployment Approach</vt:lpstr>
      <vt:lpstr>Algorithm &amp; Deployment</vt:lpstr>
      <vt:lpstr>Conclusion</vt:lpstr>
      <vt:lpstr>Future Scope</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Nagarajan M G</cp:lastModifiedBy>
  <cp:revision>148</cp:revision>
  <dcterms:modified xsi:type="dcterms:W3CDTF">2024-01-17T13:39:34Z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