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8" d="100"/>
          <a:sy n="88" d="100"/>
        </p:scale>
        <p:origin x="240"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63338" y="1563749"/>
            <a:ext cx="9465323" cy="1223723"/>
          </a:xfrm>
        </p:spPr>
        <p:txBody>
          <a:bodyPr>
            <a:normAutofit/>
          </a:bodyPr>
          <a:p>
            <a:pPr algn="ctr"/>
            <a:r>
              <a:rPr b="1" dirty="0" sz="2400" lang="en-US">
                <a:solidFill>
                  <a:schemeClr val="accent1"/>
                </a:solidFill>
                <a:latin typeface="Arial" panose="020B0604020202020204" pitchFamily="34" charset="0"/>
                <a:cs typeface="Arial" panose="020B0604020202020204" pitchFamily="34" charset="0"/>
              </a:rPr>
              <a:t>Fandango Movie Rating Discrepancy Analysis using</a:t>
            </a:r>
            <a:br>
              <a:rPr b="1" dirty="0" sz="2400" lang="en-US">
                <a:solidFill>
                  <a:schemeClr val="accent1"/>
                </a:solidFill>
                <a:latin typeface="Arial" panose="020B0604020202020204" pitchFamily="34" charset="0"/>
                <a:cs typeface="Arial" panose="020B0604020202020204" pitchFamily="34" charset="0"/>
              </a:rPr>
            </a:br>
            <a:r>
              <a:rPr b="1" dirty="0" sz="2400" lang="en-US">
                <a:solidFill>
                  <a:schemeClr val="accent1"/>
                </a:solidFill>
                <a:latin typeface="Arial" panose="020B0604020202020204" pitchFamily="34" charset="0"/>
                <a:cs typeface="Arial" panose="020B0604020202020204" pitchFamily="34" charset="0"/>
              </a:rPr>
              <a:t>Python</a:t>
            </a:r>
          </a:p>
        </p:txBody>
      </p:sp>
      <p:sp>
        <p:nvSpPr>
          <p:cNvPr id="1048590" name="TextBox 2"/>
          <p:cNvSpPr txBox="1"/>
          <p:nvPr/>
        </p:nvSpPr>
        <p:spPr>
          <a:xfrm>
            <a:off x="-329782" y="1034321"/>
            <a:ext cx="12726648" cy="4978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853439"/>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Presented By:</a:t>
            </a:r>
          </a:p>
          <a:p>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G</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R</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J</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G</a:t>
            </a:r>
            <a:r>
              <a:rPr b="1" sz="2000" lang="en-US">
                <a:solidFill>
                  <a:schemeClr val="accent1">
                    <a:lumMod val="75000"/>
                  </a:schemeClr>
                </a:solidFill>
                <a:latin typeface="Arial"/>
                <a:cs typeface="Arial"/>
              </a:rPr>
              <a:t>- SSM I</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STITUTE </a:t>
            </a:r>
            <a:r>
              <a:rPr b="1" sz="2000" lang="en-US">
                <a:solidFill>
                  <a:schemeClr val="accent1">
                    <a:lumMod val="75000"/>
                  </a:schemeClr>
                </a:solidFill>
                <a:latin typeface="Arial"/>
                <a:cs typeface="Arial"/>
              </a:rPr>
              <a:t>OF</a:t>
            </a:r>
            <a:r>
              <a:rPr b="1" sz="2000" lang="en-US">
                <a:solidFill>
                  <a:schemeClr val="accent1">
                    <a:lumMod val="75000"/>
                  </a:schemeClr>
                </a:solidFill>
                <a:latin typeface="Arial"/>
                <a:cs typeface="Arial"/>
              </a:rPr>
              <a:t> E</a:t>
            </a:r>
            <a:r>
              <a:rPr b="1" sz="2000" lang="en-US">
                <a:solidFill>
                  <a:schemeClr val="accent1">
                    <a:lumMod val="75000"/>
                  </a:schemeClr>
                </a:solidFill>
                <a:latin typeface="Arial"/>
                <a:cs typeface="Arial"/>
              </a:rPr>
              <a:t>NGINEERING</a:t>
            </a:r>
            <a:r>
              <a:rPr b="1" sz="2000" lang="en-US">
                <a:solidFill>
                  <a:schemeClr val="accent1">
                    <a:lumMod val="75000"/>
                  </a:schemeClr>
                </a:solidFill>
                <a:latin typeface="Arial"/>
                <a:cs typeface="Arial"/>
              </a:rPr>
              <a:t> A</a:t>
            </a:r>
            <a:r>
              <a:rPr b="1" sz="2000" lang="en-US">
                <a:solidFill>
                  <a:schemeClr val="accent1">
                    <a:lumMod val="75000"/>
                  </a:schemeClr>
                </a:solidFill>
                <a:latin typeface="Arial"/>
                <a:cs typeface="Arial"/>
              </a:rPr>
              <a:t>ND</a:t>
            </a:r>
            <a:r>
              <a:rPr b="1" sz="2000" lang="en-US">
                <a:solidFill>
                  <a:schemeClr val="accent1">
                    <a:lumMod val="75000"/>
                  </a:schemeClr>
                </a:solidFill>
                <a:latin typeface="Arial"/>
                <a:cs typeface="Arial"/>
              </a:rPr>
              <a:t> T</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C</a:t>
            </a:r>
            <a:r>
              <a:rPr b="1" sz="2000" lang="en-US">
                <a:solidFill>
                  <a:schemeClr val="accent1">
                    <a:lumMod val="75000"/>
                  </a:schemeClr>
                </a:solidFill>
                <a:latin typeface="Arial"/>
                <a:cs typeface="Arial"/>
              </a:rPr>
              <a:t>HNOLOGY</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C</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V</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L </a:t>
            </a:r>
            <a:r>
              <a:rPr b="1" sz="2000" lang="en-US">
                <a:solidFill>
                  <a:schemeClr val="accent1">
                    <a:lumMod val="75000"/>
                  </a:schemeClr>
                </a:solidFill>
                <a:latin typeface="Arial"/>
                <a:cs typeface="Arial"/>
              </a:rPr>
              <a:t>D</a:t>
            </a:r>
            <a:r>
              <a:rPr b="1" sz="2000" lang="en-US">
                <a:solidFill>
                  <a:schemeClr val="accent1">
                    <a:lumMod val="75000"/>
                  </a:schemeClr>
                </a:solidFill>
                <a:latin typeface="Arial"/>
                <a:cs typeface="Arial"/>
              </a:rPr>
              <a:t>EPARTMENT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5" name="Content Placeholder 1"/>
          <p:cNvSpPr>
            <a:spLocks noGrp="1"/>
          </p:cNvSpPr>
          <p:nvPr>
            <p:ph idx="1"/>
          </p:nvPr>
        </p:nvSpPr>
        <p:spPr/>
        <p:txBody>
          <a:bodyPr>
            <a:normAutofit/>
          </a:bodyPr>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1"/>
              </a:rPr>
              <a:t>https://www.kaggle.com/datasets</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2"/>
              </a:rPr>
              <a:t>https://pandas.pydata.org/pandas-docs/stable/user guide/index.html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3"/>
              </a:rPr>
              <a:t>https://seaborn.pydata.org/</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4"/>
              </a:rPr>
              <a:t>https://matplotlib.org/stable/contents.html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5"/>
              </a:rPr>
              <a:t>https://chat.openal.com</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2400" lang="en-GB">
                <a:latin typeface="Times New Roman" panose="02020603050405020304" pitchFamily="18" charset="0"/>
                <a:cs typeface="Times New Roman" panose="02020603050405020304" pitchFamily="18" charset="0"/>
              </a:rPr>
              <a:t>“Explore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dirty="0" sz="2400" lang="en-GB" err="1">
                <a:latin typeface="Times New Roman" panose="02020603050405020304" pitchFamily="18" charset="0"/>
                <a:cs typeface="Times New Roman" panose="02020603050405020304" pitchFamily="18" charset="0"/>
              </a:rPr>
              <a:t>IMDb</a:t>
            </a:r>
            <a:r>
              <a:rPr dirty="0" sz="2400" lang="en-GB">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2579914" y="1087379"/>
            <a:ext cx="9475242" cy="4627622"/>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1" name="Rectangle 3"/>
          <p:cNvSpPr/>
          <p:nvPr/>
        </p:nvSpPr>
        <p:spPr>
          <a:xfrm>
            <a:off x="581192" y="1413417"/>
            <a:ext cx="6096000" cy="2910840"/>
          </a:xfrm>
          <a:prstGeom prst="rect"/>
        </p:spPr>
        <p:txBody>
          <a:bodyPr>
            <a:spAutoFit/>
          </a:bodyPr>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Obtain movie ratings data from Fandango and another reliable source (e.g., </a:t>
            </a:r>
            <a:r>
              <a:rPr dirty="0" lang="en-GB" err="1">
                <a:latin typeface="Times New Roman" panose="02020603050405020304" pitchFamily="18" charset="0"/>
                <a:cs typeface="Times New Roman" panose="02020603050405020304" pitchFamily="18" charset="0"/>
              </a:rPr>
              <a:t>IMDb</a:t>
            </a:r>
            <a:r>
              <a:rPr dirty="0" lang="en-GB">
                <a:latin typeface="Times New Roman" panose="02020603050405020304" pitchFamily="18" charset="0"/>
                <a:cs typeface="Times New Roman" panose="02020603050405020304" pitchFamily="18" charset="0"/>
              </a:rPr>
              <a:t>).</a:t>
            </a:r>
          </a:p>
          <a:p>
            <a:r>
              <a:rPr b="1" dirty="0" sz="2000" lang="en-GB">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Clean the data to ensure accuracy and consistency.</a:t>
            </a:r>
          </a:p>
          <a:p>
            <a:r>
              <a:rPr b="1" dirty="0" sz="2000" lang="en-GB">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Perform hypothesis testing to determine if there's a significant difference between the ratings.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normAutofit/>
          </a:bodyPr>
          <a:p>
            <a:r>
              <a:rPr b="1" dirty="0" sz="2000" lang="en-GB">
                <a:latin typeface="Times New Roman" panose="02020603050405020304" pitchFamily="18" charset="0"/>
                <a:cs typeface="Times New Roman" panose="02020603050405020304" pitchFamily="18" charset="0"/>
              </a:rPr>
              <a:t>Problem Definition</a:t>
            </a:r>
            <a:r>
              <a:rPr dirty="0" sz="18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b="1" dirty="0" sz="2000" lang="en-GB">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Collect ratings data from alternative sources like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Ensure data integrity and completeness.</a:t>
            </a:r>
          </a:p>
          <a:p>
            <a:r>
              <a:rPr b="1" dirty="0" sz="2400" lang="en-GB">
                <a:latin typeface="Times New Roman" panose="02020603050405020304" pitchFamily="18" charset="0"/>
                <a:cs typeface="Times New Roman" panose="02020603050405020304" pitchFamily="18" charset="0"/>
              </a:rPr>
              <a:t>Data </a:t>
            </a:r>
            <a:r>
              <a:rPr b="1" dirty="0" sz="2400" lang="en-GB" err="1">
                <a:latin typeface="Times New Roman" panose="02020603050405020304" pitchFamily="18" charset="0"/>
                <a:cs typeface="Times New Roman" panose="02020603050405020304" pitchFamily="18" charset="0"/>
              </a:rPr>
              <a:t>Preprocessing</a:t>
            </a:r>
            <a:r>
              <a:rPr b="1" dirty="0" sz="24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Explore the data to understand its distribution and characteristics.</a:t>
            </a:r>
            <a:endParaRPr dirty="0" sz="2400" lang="en-IN">
              <a:latin typeface="Times New Roman" panose="02020603050405020304" pitchFamily="18" charset="0"/>
              <a:cs typeface="Times New Roman" panose="02020603050405020304" pitchFamily="18" charset="0"/>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p:txBody>
          <a:bodyPr/>
          <a:p>
            <a:r>
              <a:rPr b="1" dirty="0" sz="2400" lang="en-GB">
                <a:latin typeface="Times New Roman" panose="02020603050405020304" pitchFamily="18" charset="0"/>
                <a:cs typeface="Times New Roman" panose="02020603050405020304" pitchFamily="18" charset="0"/>
              </a:rPr>
              <a:t>Algorithm Development:</a:t>
            </a:r>
          </a:p>
          <a:p>
            <a:pPr indent="0" marL="0">
              <a:buNone/>
            </a:pPr>
            <a:endParaRPr b="1" dirty="0" sz="2400" lang="en-GB">
              <a:latin typeface="Times New Roman" panose="02020603050405020304" pitchFamily="18" charset="0"/>
              <a:cs typeface="Times New Roman" panose="02020603050405020304" pitchFamily="18" charset="0"/>
            </a:endParaRP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Data Collection: </a:t>
            </a:r>
            <a:r>
              <a:rPr dirty="0" sz="1800" lang="en-GB">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indent="-457200" marL="457200">
              <a:buFont typeface="+mj-lt"/>
              <a:buAutoNum type="arabicParenR"/>
            </a:pPr>
            <a:r>
              <a:rPr dirty="0" sz="2000" lang="en-GB">
                <a:latin typeface="Times New Roman" panose="02020603050405020304" pitchFamily="18" charset="0"/>
                <a:cs typeface="Times New Roman" panose="02020603050405020304" pitchFamily="18" charset="0"/>
              </a:rPr>
              <a:t> </a:t>
            </a:r>
            <a:r>
              <a:rPr b="1" dirty="0" sz="1800" lang="en-GB">
                <a:latin typeface="Times New Roman" panose="02020603050405020304" pitchFamily="18" charset="0"/>
                <a:cs typeface="Times New Roman" panose="02020603050405020304" pitchFamily="18" charset="0"/>
              </a:rPr>
              <a:t>Data </a:t>
            </a:r>
            <a:r>
              <a:rPr b="1" dirty="0" sz="1800" lang="en-GB" err="1">
                <a:latin typeface="Times New Roman" panose="02020603050405020304" pitchFamily="18" charset="0"/>
                <a:cs typeface="Times New Roman" panose="02020603050405020304" pitchFamily="18" charset="0"/>
              </a:rPr>
              <a:t>Preprocessing</a:t>
            </a:r>
            <a:r>
              <a:rPr dirty="0" sz="1800" lang="en-GB">
                <a:latin typeface="Times New Roman" panose="02020603050405020304" pitchFamily="18" charset="0"/>
                <a:cs typeface="Times New Roman" panose="02020603050405020304" pitchFamily="18" charset="0"/>
              </a:rPr>
              <a:t>: Clean the collected data, handle missing values, and normalize ratings if needed.</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Analysis</a:t>
            </a:r>
            <a:r>
              <a:rPr dirty="0" sz="1800" lang="en-GB">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 Insights Generation: </a:t>
            </a:r>
            <a:r>
              <a:rPr dirty="0" sz="1800" lang="en-GB">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dirty="0" sz="1800" lang="en-IN">
              <a:latin typeface="Times New Roman" panose="02020603050405020304" pitchFamily="18" charset="0"/>
              <a:cs typeface="Times New Roman" panose="02020603050405020304" pitchFamily="18" charset="0"/>
            </a:endParaRPr>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7" name="Content Placeholder 1"/>
          <p:cNvSpPr>
            <a:spLocks noGrp="1"/>
          </p:cNvSpPr>
          <p:nvPr>
            <p:ph idx="1"/>
          </p:nvPr>
        </p:nvSpPr>
        <p:spPr/>
        <p:txBody>
          <a:bodyPr>
            <a:normAutofit/>
          </a:bodyPr>
          <a:p>
            <a:pPr indent="0" marL="0">
              <a:buNone/>
            </a:pPr>
            <a:endParaRPr dirty="0" sz="2400" lang="en-IN"/>
          </a:p>
        </p:txBody>
      </p:sp>
      <p:pic>
        <p:nvPicPr>
          <p:cNvPr id="2097153" name="Picture 5"/>
          <p:cNvPicPr>
            <a:picLocks noChangeAspect="1"/>
          </p:cNvPicPr>
          <p:nvPr/>
        </p:nvPicPr>
        <p:blipFill>
          <a:blip xmlns:r="http://schemas.openxmlformats.org/officeDocument/2006/relationships" r:embed="rId1"/>
          <a:stretch>
            <a:fillRect/>
          </a:stretch>
        </p:blipFill>
        <p:spPr>
          <a:xfrm>
            <a:off x="3928961" y="2010770"/>
            <a:ext cx="3217817" cy="3255835"/>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677334" y="1925367"/>
            <a:ext cx="3316907" cy="3341238"/>
          </a:xfrm>
          <a:prstGeom prst="rect"/>
        </p:spPr>
      </p:pic>
      <p:pic>
        <p:nvPicPr>
          <p:cNvPr id="2097155" name="Picture 7"/>
          <p:cNvPicPr>
            <a:picLocks noChangeAspect="1"/>
          </p:cNvPicPr>
          <p:nvPr/>
        </p:nvPicPr>
        <p:blipFill>
          <a:blip xmlns:r="http://schemas.openxmlformats.org/officeDocument/2006/relationships" r:embed="rId3"/>
          <a:stretch>
            <a:fillRect/>
          </a:stretch>
        </p:blipFill>
        <p:spPr>
          <a:xfrm>
            <a:off x="7146778" y="2123390"/>
            <a:ext cx="4464029" cy="2675120"/>
          </a:xfrm>
          <a:prstGeom prst="rect"/>
        </p:spPr>
      </p:pic>
      <p:sp>
        <p:nvSpPr>
          <p:cNvPr id="1048608" name="Title 5"/>
          <p:cNvSpPr txBox="1"/>
          <p:nvPr/>
        </p:nvSpPr>
        <p:spPr>
          <a:xfrm>
            <a:off x="677334" y="179832"/>
            <a:ext cx="8596668" cy="669254"/>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800" lang="en-GB"/>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indent="-305435" marL="305435"/>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13" name="Rectangle 1"/>
          <p:cNvSpPr/>
          <p:nvPr/>
        </p:nvSpPr>
        <p:spPr>
          <a:xfrm>
            <a:off x="581192" y="2274838"/>
            <a:ext cx="8562808" cy="3046988"/>
          </a:xfrm>
          <a:prstGeom prst="rect"/>
        </p:spPr>
        <p:txBody>
          <a:bodyPr wrap="square">
            <a:spAutoFit/>
          </a:bodyPr>
          <a:p>
            <a:r>
              <a:rPr dirty="0" sz="2400" lang="en-GB">
                <a:latin typeface="Times New Roman" panose="02020603050405020304" pitchFamily="18" charset="0"/>
                <a:cs typeface="Times New Roman" panose="02020603050405020304" pitchFamily="18" charset="0"/>
              </a:rPr>
              <a:t>“</a:t>
            </a:r>
            <a:r>
              <a:rPr dirty="0" sz="2400" lang="en-GB" err="1">
                <a:latin typeface="Times New Roman" panose="02020603050405020304" pitchFamily="18" charset="0"/>
                <a:cs typeface="Times New Roman" panose="02020603050405020304" pitchFamily="18" charset="0"/>
              </a:rPr>
              <a:t>Analyzing</a:t>
            </a:r>
            <a:r>
              <a:rPr dirty="0" sz="2400" lang="en-GB">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Pon Raj</cp:lastModifiedBy>
  <dcterms:created xsi:type="dcterms:W3CDTF">2021-05-25T18:50:10Z</dcterms:created>
  <dcterms:modified xsi:type="dcterms:W3CDTF">2024-04-05T07:40:07Z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bdfb78e5264d44edb0bcfe1530b3ee16</vt:lpwstr>
  </property>
</Properties>
</file>