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247123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113062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08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107909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2508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4166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1294973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305850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314662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C0555C-59E5-442C-8BBF-DDFEA7F68A2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162955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0555C-59E5-442C-8BBF-DDFEA7F68A23}"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120921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C0555C-59E5-442C-8BBF-DDFEA7F68A23}"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21851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0555C-59E5-442C-8BBF-DDFEA7F68A23}"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428598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0555C-59E5-442C-8BBF-DDFEA7F68A23}"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300261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C0555C-59E5-442C-8BBF-DDFEA7F68A23}"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C985B-322B-458D-B7D7-2B149D5F9416}" type="slidenum">
              <a:rPr lang="en-US" smtClean="0"/>
              <a:t>‹#›</a:t>
            </a:fld>
            <a:endParaRPr lang="en-US"/>
          </a:p>
        </p:txBody>
      </p:sp>
    </p:spTree>
    <p:extLst>
      <p:ext uri="{BB962C8B-B14F-4D97-AF65-F5344CB8AC3E}">
        <p14:creationId xmlns:p14="http://schemas.microsoft.com/office/powerpoint/2010/main" val="414651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C985B-322B-458D-B7D7-2B149D5F9416}" type="slidenum">
              <a:rPr lang="en-US" smtClean="0"/>
              <a:t>‹#›</a:t>
            </a:fld>
            <a:endParaRPr lang="en-US"/>
          </a:p>
        </p:txBody>
      </p:sp>
      <p:sp>
        <p:nvSpPr>
          <p:cNvPr id="5" name="Date Placeholder 4"/>
          <p:cNvSpPr>
            <a:spLocks noGrp="1"/>
          </p:cNvSpPr>
          <p:nvPr>
            <p:ph type="dt" sz="half" idx="10"/>
          </p:nvPr>
        </p:nvSpPr>
        <p:spPr/>
        <p:txBody>
          <a:bodyPr/>
          <a:lstStyle/>
          <a:p>
            <a:fld id="{CDC0555C-59E5-442C-8BBF-DDFEA7F68A23}" type="datetimeFigureOut">
              <a:rPr lang="en-US" smtClean="0"/>
              <a:t>1/9/2017</a:t>
            </a:fld>
            <a:endParaRPr lang="en-US"/>
          </a:p>
        </p:txBody>
      </p:sp>
    </p:spTree>
    <p:extLst>
      <p:ext uri="{BB962C8B-B14F-4D97-AF65-F5344CB8AC3E}">
        <p14:creationId xmlns:p14="http://schemas.microsoft.com/office/powerpoint/2010/main" val="43705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C0555C-59E5-442C-8BBF-DDFEA7F68A23}" type="datetimeFigureOut">
              <a:rPr lang="en-US" smtClean="0"/>
              <a:t>1/9/2017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4C985B-322B-458D-B7D7-2B149D5F9416}" type="slidenum">
              <a:rPr lang="en-US" smtClean="0"/>
              <a:t>‹#›</a:t>
            </a:fld>
            <a:endParaRPr lang="en-US"/>
          </a:p>
        </p:txBody>
      </p:sp>
    </p:spTree>
    <p:extLst>
      <p:ext uri="{BB962C8B-B14F-4D97-AF65-F5344CB8AC3E}">
        <p14:creationId xmlns:p14="http://schemas.microsoft.com/office/powerpoint/2010/main" val="64175039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a:t>
            </a:r>
          </a:p>
        </p:txBody>
      </p:sp>
      <p:sp>
        <p:nvSpPr>
          <p:cNvPr id="3" name="Subtitle 2"/>
          <p:cNvSpPr>
            <a:spLocks noGrp="1"/>
          </p:cNvSpPr>
          <p:nvPr>
            <p:ph type="subTitle" idx="1"/>
          </p:nvPr>
        </p:nvSpPr>
        <p:spPr/>
        <p:txBody>
          <a:bodyPr/>
          <a:lstStyle/>
          <a:p>
            <a:r>
              <a:rPr lang="en-US" dirty="0"/>
              <a:t>Prepared by : Nagarajan VS</a:t>
            </a:r>
          </a:p>
        </p:txBody>
      </p:sp>
    </p:spTree>
    <p:extLst>
      <p:ext uri="{BB962C8B-B14F-4D97-AF65-F5344CB8AC3E}">
        <p14:creationId xmlns:p14="http://schemas.microsoft.com/office/powerpoint/2010/main" val="304775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p:txBody>
          <a:bodyPr>
            <a:normAutofit/>
          </a:bodyPr>
          <a:lstStyle/>
          <a:p>
            <a:r>
              <a:rPr lang="en-US" dirty="0"/>
              <a:t>On top of Linux kernel there is a set of libraries including open-source Web browser engine </a:t>
            </a:r>
            <a:r>
              <a:rPr lang="en-US" dirty="0" err="1"/>
              <a:t>WebKit</a:t>
            </a:r>
            <a:r>
              <a:rPr lang="en-US" dirty="0"/>
              <a:t>, well known library </a:t>
            </a:r>
            <a:r>
              <a:rPr lang="en-US" dirty="0" err="1"/>
              <a:t>libc</a:t>
            </a:r>
            <a:r>
              <a:rPr lang="en-US" dirty="0"/>
              <a:t>, SQLite database which is a useful repository for storage and sharing of application data, libraries to play and record audio and video, SSL libraries responsible for Internet security etc.</a:t>
            </a:r>
          </a:p>
          <a:p>
            <a:r>
              <a:rPr lang="en-US" dirty="0"/>
              <a:t>Android Libraries - This category encompasses those Java-based libraries that are specific to Android development. Examples of libraries in this category include the application framework libraries in addition to those that facilitate user interface building, graphics drawing and database access. A summary of some key core Android libraries available to the Android developer is as follows −</a:t>
            </a:r>
          </a:p>
          <a:p>
            <a:endParaRPr lang="en-US" dirty="0"/>
          </a:p>
        </p:txBody>
      </p:sp>
    </p:spTree>
    <p:extLst>
      <p:ext uri="{BB962C8B-B14F-4D97-AF65-F5344CB8AC3E}">
        <p14:creationId xmlns:p14="http://schemas.microsoft.com/office/powerpoint/2010/main" val="103547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Libraries</a:t>
            </a:r>
          </a:p>
        </p:txBody>
      </p:sp>
      <p:sp>
        <p:nvSpPr>
          <p:cNvPr id="3" name="Content Placeholder 2"/>
          <p:cNvSpPr>
            <a:spLocks noGrp="1"/>
          </p:cNvSpPr>
          <p:nvPr>
            <p:ph idx="1"/>
          </p:nvPr>
        </p:nvSpPr>
        <p:spPr/>
        <p:txBody>
          <a:bodyPr>
            <a:normAutofit fontScale="70000" lnSpcReduction="20000"/>
          </a:bodyPr>
          <a:lstStyle/>
          <a:p>
            <a:pPr lvl="0"/>
            <a:r>
              <a:rPr lang="en-US" b="1" dirty="0" err="1"/>
              <a:t>android.app</a:t>
            </a:r>
            <a:r>
              <a:rPr lang="en-US" dirty="0"/>
              <a:t> − Provides access to the application model and is the cornerstone of all Android applications.</a:t>
            </a:r>
          </a:p>
          <a:p>
            <a:pPr lvl="0"/>
            <a:r>
              <a:rPr lang="en-US" b="1" dirty="0" err="1"/>
              <a:t>android.content</a:t>
            </a:r>
            <a:r>
              <a:rPr lang="en-US" dirty="0"/>
              <a:t> − Facilitates content access, publishing and messaging between applications and application components.</a:t>
            </a:r>
          </a:p>
          <a:p>
            <a:pPr lvl="0"/>
            <a:r>
              <a:rPr lang="en-US" b="1" dirty="0" err="1"/>
              <a:t>android.database</a:t>
            </a:r>
            <a:r>
              <a:rPr lang="en-US" dirty="0"/>
              <a:t> − Used to access data published by content providers and includes SQLite database management classes.</a:t>
            </a:r>
          </a:p>
          <a:p>
            <a:pPr lvl="0"/>
            <a:r>
              <a:rPr lang="en-US" b="1" dirty="0" err="1"/>
              <a:t>android.opengl</a:t>
            </a:r>
            <a:r>
              <a:rPr lang="en-US" dirty="0"/>
              <a:t> − A Java interface to the OpenGL ES 3D graphics rendering API.</a:t>
            </a:r>
          </a:p>
          <a:p>
            <a:pPr lvl="0"/>
            <a:r>
              <a:rPr lang="en-US" b="1" dirty="0" err="1"/>
              <a:t>android.os</a:t>
            </a:r>
            <a:r>
              <a:rPr lang="en-US" dirty="0"/>
              <a:t> − Provides applications with access to standard operating system services including messages, system services and inter-process communication.</a:t>
            </a:r>
          </a:p>
          <a:p>
            <a:pPr lvl="0"/>
            <a:r>
              <a:rPr lang="en-US" b="1" dirty="0" err="1"/>
              <a:t>android.text</a:t>
            </a:r>
            <a:r>
              <a:rPr lang="en-US" dirty="0"/>
              <a:t> − Used to render and manipulate text on a device display.</a:t>
            </a:r>
          </a:p>
          <a:p>
            <a:pPr lvl="0"/>
            <a:r>
              <a:rPr lang="en-US" b="1" dirty="0" err="1"/>
              <a:t>android.view</a:t>
            </a:r>
            <a:r>
              <a:rPr lang="en-US" dirty="0"/>
              <a:t> − The fundamental building blocks of application user interfaces.</a:t>
            </a:r>
          </a:p>
          <a:p>
            <a:pPr lvl="0"/>
            <a:r>
              <a:rPr lang="en-US" b="1" dirty="0" err="1"/>
              <a:t>android.widget</a:t>
            </a:r>
            <a:r>
              <a:rPr lang="en-US" dirty="0"/>
              <a:t> − A rich collection of pre-built user interface components such as buttons, labels, list views, layout managers, radio buttons etc.</a:t>
            </a:r>
          </a:p>
          <a:p>
            <a:pPr lvl="0"/>
            <a:r>
              <a:rPr lang="en-US" b="1" dirty="0" err="1"/>
              <a:t>android.webkit</a:t>
            </a:r>
            <a:r>
              <a:rPr lang="en-US" dirty="0"/>
              <a:t> − A set of classes intended to allow web-browsing capabilities to be built into applications.</a:t>
            </a:r>
          </a:p>
          <a:p>
            <a:r>
              <a:rPr lang="en-US" dirty="0"/>
              <a:t>Having covered the Java-based core libraries in the Android runtime, it is now time to turn our attention to the C/C++ based libraries contained in this layer of the Android software stack.</a:t>
            </a:r>
          </a:p>
          <a:p>
            <a:endParaRPr lang="en-US" dirty="0"/>
          </a:p>
        </p:txBody>
      </p:sp>
    </p:spTree>
    <p:extLst>
      <p:ext uri="{BB962C8B-B14F-4D97-AF65-F5344CB8AC3E}">
        <p14:creationId xmlns:p14="http://schemas.microsoft.com/office/powerpoint/2010/main" val="36127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Runtime</a:t>
            </a:r>
          </a:p>
        </p:txBody>
      </p:sp>
      <p:sp>
        <p:nvSpPr>
          <p:cNvPr id="3" name="Content Placeholder 2"/>
          <p:cNvSpPr>
            <a:spLocks noGrp="1"/>
          </p:cNvSpPr>
          <p:nvPr>
            <p:ph idx="1"/>
          </p:nvPr>
        </p:nvSpPr>
        <p:spPr/>
        <p:txBody>
          <a:bodyPr>
            <a:normAutofit/>
          </a:bodyPr>
          <a:lstStyle/>
          <a:p>
            <a:r>
              <a:rPr lang="en-US" dirty="0"/>
              <a:t>This is the third section of the architecture and available on the second layer from the bottom. This section provides a key component called </a:t>
            </a:r>
            <a:r>
              <a:rPr lang="en-US" b="1" dirty="0" err="1"/>
              <a:t>Dalvik</a:t>
            </a:r>
            <a:r>
              <a:rPr lang="en-US" b="1" dirty="0"/>
              <a:t> Virtual Machine</a:t>
            </a:r>
            <a:r>
              <a:rPr lang="en-US" dirty="0"/>
              <a:t> which is a kind of Java Virtual Machine specially designed and optimized for Android.</a:t>
            </a:r>
          </a:p>
          <a:p>
            <a:r>
              <a:rPr lang="en-US" dirty="0"/>
              <a:t>The </a:t>
            </a:r>
            <a:r>
              <a:rPr lang="en-US" dirty="0" err="1"/>
              <a:t>Dalvik</a:t>
            </a:r>
            <a:r>
              <a:rPr lang="en-US" dirty="0"/>
              <a:t> VM makes use of Linux core features like memory management and multi-threading, which is intrinsic in the Java language. The </a:t>
            </a:r>
            <a:r>
              <a:rPr lang="en-US" dirty="0" err="1"/>
              <a:t>Dalvik</a:t>
            </a:r>
            <a:r>
              <a:rPr lang="en-US" dirty="0"/>
              <a:t> VM enables every Android application to run in its own process, with its own instance of the </a:t>
            </a:r>
            <a:r>
              <a:rPr lang="en-US" dirty="0" err="1"/>
              <a:t>Dalvik</a:t>
            </a:r>
            <a:r>
              <a:rPr lang="en-US" dirty="0"/>
              <a:t> virtual machine.</a:t>
            </a:r>
          </a:p>
          <a:p>
            <a:r>
              <a:rPr lang="en-US" dirty="0"/>
              <a:t>The Android runtime also provides a set of core libraries which enable Android application developers to write Android applications using standard Java programming language.</a:t>
            </a:r>
          </a:p>
          <a:p>
            <a:endParaRPr lang="en-US" dirty="0"/>
          </a:p>
        </p:txBody>
      </p:sp>
    </p:spTree>
    <p:extLst>
      <p:ext uri="{BB962C8B-B14F-4D97-AF65-F5344CB8AC3E}">
        <p14:creationId xmlns:p14="http://schemas.microsoft.com/office/powerpoint/2010/main" val="34462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a:t>
            </a:r>
          </a:p>
        </p:txBody>
      </p:sp>
      <p:sp>
        <p:nvSpPr>
          <p:cNvPr id="3" name="Content Placeholder 2"/>
          <p:cNvSpPr>
            <a:spLocks noGrp="1"/>
          </p:cNvSpPr>
          <p:nvPr>
            <p:ph idx="1"/>
          </p:nvPr>
        </p:nvSpPr>
        <p:spPr/>
        <p:txBody>
          <a:bodyPr>
            <a:normAutofit fontScale="92500" lnSpcReduction="20000"/>
          </a:bodyPr>
          <a:lstStyle/>
          <a:p>
            <a:r>
              <a:rPr lang="en-US" dirty="0"/>
              <a:t>The Application Framework layer provides many higher-level services to applications in the form of Java classes. Application developers are allowed to make use of these services in their applications.</a:t>
            </a:r>
          </a:p>
          <a:p>
            <a:r>
              <a:rPr lang="en-US" dirty="0"/>
              <a:t>The Android framework includes the following key services −</a:t>
            </a:r>
          </a:p>
          <a:p>
            <a:pPr lvl="0"/>
            <a:r>
              <a:rPr lang="en-US" b="1" dirty="0"/>
              <a:t>Activity Manager</a:t>
            </a:r>
            <a:r>
              <a:rPr lang="en-US" dirty="0"/>
              <a:t> − Controls all aspects of the application lifecycle and activity stack.</a:t>
            </a:r>
          </a:p>
          <a:p>
            <a:pPr lvl="0"/>
            <a:r>
              <a:rPr lang="en-US" b="1" dirty="0"/>
              <a:t>Content Providers</a:t>
            </a:r>
            <a:r>
              <a:rPr lang="en-US" dirty="0"/>
              <a:t> − Allows applications to publish and share data with other applications.</a:t>
            </a:r>
          </a:p>
          <a:p>
            <a:pPr lvl="0"/>
            <a:r>
              <a:rPr lang="en-US" b="1" dirty="0"/>
              <a:t>Resource Manager</a:t>
            </a:r>
            <a:r>
              <a:rPr lang="en-US" dirty="0"/>
              <a:t> − Provides access to non-code embedded resources such as strings, color settings and user interface layouts.</a:t>
            </a:r>
          </a:p>
          <a:p>
            <a:pPr lvl="0"/>
            <a:r>
              <a:rPr lang="en-US" b="1" dirty="0"/>
              <a:t>Notifications Manager</a:t>
            </a:r>
            <a:r>
              <a:rPr lang="en-US" dirty="0"/>
              <a:t> − Allows applications to display alerts and notifications to the user.</a:t>
            </a:r>
          </a:p>
          <a:p>
            <a:pPr lvl="0"/>
            <a:r>
              <a:rPr lang="en-US" b="1" dirty="0"/>
              <a:t>View System</a:t>
            </a:r>
            <a:r>
              <a:rPr lang="en-US" dirty="0"/>
              <a:t> − An extensible set of views used to create application user interfaces.</a:t>
            </a:r>
          </a:p>
          <a:p>
            <a:endParaRPr lang="en-US" dirty="0"/>
          </a:p>
        </p:txBody>
      </p:sp>
    </p:spTree>
    <p:extLst>
      <p:ext uri="{BB962C8B-B14F-4D97-AF65-F5344CB8AC3E}">
        <p14:creationId xmlns:p14="http://schemas.microsoft.com/office/powerpoint/2010/main" val="64788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Android Application</a:t>
            </a:r>
          </a:p>
        </p:txBody>
      </p:sp>
      <p:sp>
        <p:nvSpPr>
          <p:cNvPr id="3" name="Content Placeholder 2"/>
          <p:cNvSpPr>
            <a:spLocks noGrp="1"/>
          </p:cNvSpPr>
          <p:nvPr>
            <p:ph idx="1"/>
          </p:nvPr>
        </p:nvSpPr>
        <p:spPr/>
        <p:txBody>
          <a:bodyPr/>
          <a:lstStyle/>
          <a:p>
            <a:r>
              <a:rPr lang="en-US" dirty="0"/>
              <a:t>Download Android Studio IDE from the below path,</a:t>
            </a:r>
          </a:p>
          <a:p>
            <a:r>
              <a:rPr lang="en-US" u="sng" dirty="0">
                <a:hlinkClick r:id="rId2"/>
              </a:rPr>
              <a:t>https://developer.android.com/studio/index.html</a:t>
            </a:r>
            <a:endParaRPr lang="en-US" dirty="0"/>
          </a:p>
          <a:p>
            <a:r>
              <a:rPr lang="en-US" dirty="0"/>
              <a:t>Once downloaded follow the wizard to setup the IDE (Internet Connection is must)</a:t>
            </a:r>
          </a:p>
          <a:p>
            <a:r>
              <a:rPr lang="en-US" dirty="0"/>
              <a:t>Install Java </a:t>
            </a:r>
            <a:r>
              <a:rPr lang="en-US" dirty="0" err="1"/>
              <a:t>jdk</a:t>
            </a:r>
            <a:r>
              <a:rPr lang="en-US" dirty="0"/>
              <a:t> Latest version(Necessary)</a:t>
            </a:r>
          </a:p>
        </p:txBody>
      </p:sp>
    </p:spTree>
    <p:extLst>
      <p:ext uri="{BB962C8B-B14F-4D97-AF65-F5344CB8AC3E}">
        <p14:creationId xmlns:p14="http://schemas.microsoft.com/office/powerpoint/2010/main" val="285402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87326"/>
            <a:ext cx="10018713" cy="1752599"/>
          </a:xfrm>
        </p:spPr>
        <p:txBody>
          <a:bodyPr/>
          <a:lstStyle/>
          <a:p>
            <a:r>
              <a:rPr lang="en-US" dirty="0"/>
              <a:t>Core of the Application(Resources)</a:t>
            </a:r>
          </a:p>
        </p:txBody>
      </p:sp>
      <p:sp>
        <p:nvSpPr>
          <p:cNvPr id="3" name="Content Placeholder 2"/>
          <p:cNvSpPr>
            <a:spLocks noGrp="1"/>
          </p:cNvSpPr>
          <p:nvPr>
            <p:ph idx="1"/>
          </p:nvPr>
        </p:nvSpPr>
        <p:spPr>
          <a:xfrm>
            <a:off x="542512" y="1746959"/>
            <a:ext cx="11529391" cy="4869137"/>
          </a:xfrm>
        </p:spPr>
        <p:txBody>
          <a:bodyPr>
            <a:normAutofit fontScale="92500" lnSpcReduction="20000"/>
          </a:bodyPr>
          <a:lstStyle/>
          <a:p>
            <a:r>
              <a:rPr lang="en-US" dirty="0"/>
              <a:t>Resources : res/</a:t>
            </a:r>
          </a:p>
          <a:p>
            <a:r>
              <a:rPr lang="en-US" b="1" dirty="0" err="1"/>
              <a:t>anim</a:t>
            </a:r>
            <a:r>
              <a:rPr lang="en-US" b="1" dirty="0"/>
              <a:t>/ - </a:t>
            </a:r>
            <a:r>
              <a:rPr lang="en-US" dirty="0"/>
              <a:t>XML files that define property animations. They are saved in res/</a:t>
            </a:r>
            <a:r>
              <a:rPr lang="en-US" dirty="0" err="1"/>
              <a:t>anim</a:t>
            </a:r>
            <a:r>
              <a:rPr lang="en-US" dirty="0"/>
              <a:t>/ folder and accessed from the </a:t>
            </a:r>
            <a:r>
              <a:rPr lang="en-US" b="1" dirty="0" err="1"/>
              <a:t>R.anim</a:t>
            </a:r>
            <a:r>
              <a:rPr lang="en-US" dirty="0"/>
              <a:t> class.</a:t>
            </a:r>
          </a:p>
          <a:p>
            <a:r>
              <a:rPr lang="en-US" b="1" dirty="0"/>
              <a:t>color/ - </a:t>
            </a:r>
            <a:r>
              <a:rPr lang="en-US" dirty="0"/>
              <a:t>XML files that define a state list of colors. They are saved in res/color/ and accessed from the </a:t>
            </a:r>
            <a:r>
              <a:rPr lang="en-US" b="1" dirty="0" err="1"/>
              <a:t>R.color</a:t>
            </a:r>
            <a:r>
              <a:rPr lang="en-US" dirty="0"/>
              <a:t> class.</a:t>
            </a:r>
          </a:p>
          <a:p>
            <a:r>
              <a:rPr lang="en-US" b="1" dirty="0"/>
              <a:t>drawable/ - </a:t>
            </a:r>
            <a:r>
              <a:rPr lang="en-US" dirty="0"/>
              <a:t>Image files like .</a:t>
            </a:r>
            <a:r>
              <a:rPr lang="en-US" dirty="0" err="1"/>
              <a:t>png</a:t>
            </a:r>
            <a:r>
              <a:rPr lang="en-US" dirty="0"/>
              <a:t>, .jpg, .gif or XML files that are compiled into bitmaps, state lists, shapes, animation drawable. They are saved in res/drawable/ and accessed from the </a:t>
            </a:r>
            <a:r>
              <a:rPr lang="en-US" b="1" dirty="0" err="1"/>
              <a:t>R.drawable</a:t>
            </a:r>
            <a:r>
              <a:rPr lang="en-US" dirty="0"/>
              <a:t> class.</a:t>
            </a:r>
          </a:p>
          <a:p>
            <a:r>
              <a:rPr lang="en-US" b="1" dirty="0"/>
              <a:t>layout/ - </a:t>
            </a:r>
            <a:r>
              <a:rPr lang="en-US" dirty="0"/>
              <a:t>XML files that define a user interface layout. They are saved in res/layout/ and accessed from the </a:t>
            </a:r>
            <a:r>
              <a:rPr lang="en-US" b="1" dirty="0" err="1"/>
              <a:t>R.layout</a:t>
            </a:r>
            <a:r>
              <a:rPr lang="en-US" dirty="0"/>
              <a:t> class.</a:t>
            </a:r>
          </a:p>
          <a:p>
            <a:r>
              <a:rPr lang="en-US" b="1" dirty="0"/>
              <a:t>menu/ - </a:t>
            </a:r>
            <a:r>
              <a:rPr lang="en-US" dirty="0"/>
              <a:t>XML files that define application menus, such as an Options Menu, Context Menu, or Sub Menu. They are saved in res/menu/ and accessed from the </a:t>
            </a:r>
            <a:r>
              <a:rPr lang="en-US" b="1" dirty="0" err="1"/>
              <a:t>R.menu</a:t>
            </a:r>
            <a:r>
              <a:rPr lang="en-US" dirty="0"/>
              <a:t> class.</a:t>
            </a:r>
          </a:p>
          <a:p>
            <a:r>
              <a:rPr lang="en-US" b="1" dirty="0"/>
              <a:t>raw/ - </a:t>
            </a:r>
            <a:r>
              <a:rPr lang="en-US" dirty="0"/>
              <a:t>Arbitrary files to save in their raw form. You need to call </a:t>
            </a:r>
            <a:r>
              <a:rPr lang="en-US" i="1" dirty="0" err="1"/>
              <a:t>Resources.openRawResource</a:t>
            </a:r>
            <a:r>
              <a:rPr lang="en-US" i="1" dirty="0"/>
              <a:t>()</a:t>
            </a:r>
            <a:r>
              <a:rPr lang="en-US" dirty="0"/>
              <a:t> with the resource ID, which is </a:t>
            </a:r>
            <a:r>
              <a:rPr lang="en-US" i="1" dirty="0" err="1"/>
              <a:t>R.raw.filename</a:t>
            </a:r>
            <a:r>
              <a:rPr lang="en-US" dirty="0"/>
              <a:t> to open such raw files.</a:t>
            </a:r>
          </a:p>
          <a:p>
            <a:r>
              <a:rPr lang="en-US" b="1" dirty="0"/>
              <a:t>values/</a:t>
            </a:r>
            <a:endParaRPr lang="en-US" dirty="0"/>
          </a:p>
          <a:p>
            <a:r>
              <a:rPr lang="en-US" dirty="0"/>
              <a:t>XML files that contain simple values, such as strings, integers, and colors. For example, here are some filename conventions for resources you can create in this directory −</a:t>
            </a:r>
          </a:p>
          <a:p>
            <a:pPr lvl="0"/>
            <a:r>
              <a:rPr lang="en-US" dirty="0"/>
              <a:t>arrays.xml for resource arrays, and accessed from the </a:t>
            </a:r>
            <a:r>
              <a:rPr lang="en-US" b="1" dirty="0" err="1"/>
              <a:t>R.array</a:t>
            </a:r>
            <a:r>
              <a:rPr lang="en-US" dirty="0"/>
              <a:t> class.</a:t>
            </a:r>
          </a:p>
          <a:p>
            <a:pPr lvl="0"/>
            <a:endParaRPr lang="en-US" dirty="0"/>
          </a:p>
          <a:p>
            <a:endParaRPr lang="en-US" dirty="0"/>
          </a:p>
          <a:p>
            <a:endParaRPr lang="en-US" dirty="0"/>
          </a:p>
        </p:txBody>
      </p:sp>
    </p:spTree>
    <p:extLst>
      <p:ext uri="{BB962C8B-B14F-4D97-AF65-F5344CB8AC3E}">
        <p14:creationId xmlns:p14="http://schemas.microsoft.com/office/powerpoint/2010/main" val="282651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5930" y="940904"/>
            <a:ext cx="9998052" cy="2308324"/>
          </a:xfrm>
          <a:prstGeom prst="rect">
            <a:avLst/>
          </a:prstGeom>
        </p:spPr>
        <p:txBody>
          <a:bodyPr wrap="square">
            <a:spAutoFit/>
          </a:bodyPr>
          <a:lstStyle/>
          <a:p>
            <a:pPr lvl="0"/>
            <a:r>
              <a:rPr lang="en-US" dirty="0"/>
              <a:t>integers.xml for resource integers, and accessed from the </a:t>
            </a:r>
            <a:r>
              <a:rPr lang="en-US" b="1" dirty="0" err="1"/>
              <a:t>R.integer</a:t>
            </a:r>
            <a:r>
              <a:rPr lang="en-US" dirty="0"/>
              <a:t> class.</a:t>
            </a:r>
          </a:p>
          <a:p>
            <a:pPr lvl="0"/>
            <a:r>
              <a:rPr lang="en-US" dirty="0"/>
              <a:t>bools.xml for resource </a:t>
            </a:r>
            <a:r>
              <a:rPr lang="en-US" dirty="0" err="1"/>
              <a:t>boolean</a:t>
            </a:r>
            <a:r>
              <a:rPr lang="en-US" dirty="0"/>
              <a:t>, and accessed from the </a:t>
            </a:r>
            <a:r>
              <a:rPr lang="en-US" b="1" dirty="0" err="1"/>
              <a:t>R.bool</a:t>
            </a:r>
            <a:r>
              <a:rPr lang="en-US" dirty="0"/>
              <a:t> class.</a:t>
            </a:r>
          </a:p>
          <a:p>
            <a:pPr lvl="0"/>
            <a:r>
              <a:rPr lang="en-US" dirty="0"/>
              <a:t>colors.xml for color values, and accessed from the </a:t>
            </a:r>
            <a:r>
              <a:rPr lang="en-US" b="1" dirty="0" err="1"/>
              <a:t>R.color</a:t>
            </a:r>
            <a:r>
              <a:rPr lang="en-US" dirty="0"/>
              <a:t> class.</a:t>
            </a:r>
          </a:p>
          <a:p>
            <a:pPr lvl="0"/>
            <a:r>
              <a:rPr lang="en-US" dirty="0"/>
              <a:t>dimens.xml for dimension values, and accessed from the </a:t>
            </a:r>
            <a:r>
              <a:rPr lang="en-US" b="1" dirty="0" err="1"/>
              <a:t>R.dimen</a:t>
            </a:r>
            <a:r>
              <a:rPr lang="en-US" dirty="0"/>
              <a:t> class.</a:t>
            </a:r>
          </a:p>
          <a:p>
            <a:pPr lvl="0"/>
            <a:r>
              <a:rPr lang="en-US" dirty="0"/>
              <a:t>strings.xml for string values, and accessed from the </a:t>
            </a:r>
            <a:r>
              <a:rPr lang="en-US" b="1" dirty="0" err="1"/>
              <a:t>R.string</a:t>
            </a:r>
            <a:r>
              <a:rPr lang="en-US" dirty="0"/>
              <a:t> class.</a:t>
            </a:r>
          </a:p>
          <a:p>
            <a:r>
              <a:rPr lang="en-US" dirty="0"/>
              <a:t>styles.xml for styles, and accessed from the </a:t>
            </a:r>
            <a:r>
              <a:rPr lang="en-US" b="1" dirty="0" err="1"/>
              <a:t>R.style</a:t>
            </a:r>
            <a:r>
              <a:rPr lang="en-US" dirty="0"/>
              <a:t> class.</a:t>
            </a:r>
          </a:p>
          <a:p>
            <a:r>
              <a:rPr lang="en-US" b="1" dirty="0"/>
              <a:t>xml/ - </a:t>
            </a:r>
            <a:r>
              <a:rPr lang="en-US" dirty="0"/>
              <a:t>Arbitrary XML files that can be read at runtime by calling </a:t>
            </a:r>
            <a:r>
              <a:rPr lang="en-US" i="1" dirty="0" err="1"/>
              <a:t>Resources.getXML</a:t>
            </a:r>
            <a:r>
              <a:rPr lang="en-US" i="1" dirty="0"/>
              <a:t>()</a:t>
            </a:r>
            <a:r>
              <a:rPr lang="en-US" dirty="0"/>
              <a:t>. You can save various configuration files here which will be used at run time.</a:t>
            </a:r>
            <a:endParaRPr lang="en-US" dirty="0"/>
          </a:p>
        </p:txBody>
      </p:sp>
    </p:spTree>
    <p:extLst>
      <p:ext uri="{BB962C8B-B14F-4D97-AF65-F5344CB8AC3E}">
        <p14:creationId xmlns:p14="http://schemas.microsoft.com/office/powerpoint/2010/main" val="411986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Resources in Code</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your Android application is compiled, a </a:t>
            </a:r>
            <a:r>
              <a:rPr lang="en-US" b="1" dirty="0"/>
              <a:t>R</a:t>
            </a:r>
            <a:r>
              <a:rPr lang="en-US" dirty="0"/>
              <a:t> class gets generated, which contains resource IDs for all the resources available in your </a:t>
            </a:r>
            <a:r>
              <a:rPr lang="en-US" b="1" dirty="0"/>
              <a:t>res/</a:t>
            </a:r>
            <a:r>
              <a:rPr lang="en-US" dirty="0"/>
              <a:t> directory. You can use R class to access that resource using sub-directory and resource name or directly resource ID.</a:t>
            </a:r>
          </a:p>
          <a:p>
            <a:r>
              <a:rPr lang="en-US" b="1" dirty="0"/>
              <a:t>Example</a:t>
            </a:r>
          </a:p>
          <a:p>
            <a:r>
              <a:rPr lang="en-US" dirty="0"/>
              <a:t>To access </a:t>
            </a:r>
            <a:r>
              <a:rPr lang="en-US" i="1" dirty="0"/>
              <a:t>res/drawable/myimage.png</a:t>
            </a:r>
            <a:r>
              <a:rPr lang="en-US" dirty="0"/>
              <a:t> and set an </a:t>
            </a:r>
            <a:r>
              <a:rPr lang="en-US" dirty="0" err="1"/>
              <a:t>ImageView</a:t>
            </a:r>
            <a:r>
              <a:rPr lang="en-US" dirty="0"/>
              <a:t> you will use following code −</a:t>
            </a:r>
          </a:p>
          <a:p>
            <a:pPr marL="0" indent="0">
              <a:buNone/>
            </a:pPr>
            <a:r>
              <a:rPr lang="en-US" dirty="0" err="1"/>
              <a:t>ImageView</a:t>
            </a:r>
            <a:r>
              <a:rPr lang="en-US" dirty="0"/>
              <a:t> </a:t>
            </a:r>
            <a:r>
              <a:rPr lang="en-US" dirty="0" err="1"/>
              <a:t>imageView</a:t>
            </a:r>
            <a:r>
              <a:rPr lang="en-US" dirty="0"/>
              <a:t> = (</a:t>
            </a:r>
            <a:r>
              <a:rPr lang="en-US" dirty="0" err="1"/>
              <a:t>ImageView</a:t>
            </a:r>
            <a:r>
              <a:rPr lang="en-US" dirty="0"/>
              <a:t>) </a:t>
            </a:r>
            <a:r>
              <a:rPr lang="en-US" dirty="0" err="1"/>
              <a:t>findViewById</a:t>
            </a:r>
            <a:r>
              <a:rPr lang="en-US" dirty="0"/>
              <a:t>(</a:t>
            </a:r>
            <a:r>
              <a:rPr lang="en-US" dirty="0" err="1"/>
              <a:t>R.id.myimageview</a:t>
            </a:r>
            <a:r>
              <a:rPr lang="en-US" dirty="0"/>
              <a:t>);</a:t>
            </a:r>
          </a:p>
          <a:p>
            <a:pPr marL="0" indent="0">
              <a:buNone/>
            </a:pPr>
            <a:r>
              <a:rPr lang="en-US" dirty="0" err="1"/>
              <a:t>imageView.setImageResource</a:t>
            </a:r>
            <a:r>
              <a:rPr lang="en-US" dirty="0"/>
              <a:t>(</a:t>
            </a:r>
            <a:r>
              <a:rPr lang="en-US" dirty="0" err="1"/>
              <a:t>R.drawable.myimage</a:t>
            </a:r>
            <a:r>
              <a:rPr lang="en-US" dirty="0"/>
              <a:t>);</a:t>
            </a:r>
          </a:p>
          <a:p>
            <a:pPr marL="0" indent="0">
              <a:buNone/>
            </a:pPr>
            <a:r>
              <a:rPr lang="en-US" dirty="0"/>
              <a:t>&lt;?xml version="1.0" encoding="utf-8"?&gt;</a:t>
            </a:r>
          </a:p>
          <a:p>
            <a:pPr marL="0" indent="0">
              <a:buNone/>
            </a:pPr>
            <a:r>
              <a:rPr lang="en-US" dirty="0"/>
              <a:t>&lt;resources&gt;</a:t>
            </a:r>
          </a:p>
          <a:p>
            <a:pPr marL="0" indent="0">
              <a:buNone/>
            </a:pPr>
            <a:r>
              <a:rPr lang="en-US" dirty="0"/>
              <a:t>   &lt;string  name="hello"&gt;Hello, World!&lt;/string&gt;</a:t>
            </a:r>
          </a:p>
          <a:p>
            <a:pPr marL="0" indent="0">
              <a:buNone/>
            </a:pPr>
            <a:r>
              <a:rPr lang="en-US" dirty="0"/>
              <a:t>&lt;/resources&gt;</a:t>
            </a:r>
          </a:p>
          <a:p>
            <a:pPr marL="0" indent="0">
              <a:buNone/>
            </a:pPr>
            <a:r>
              <a:rPr lang="en-US" dirty="0"/>
              <a:t>Now you can set the text on a </a:t>
            </a:r>
            <a:r>
              <a:rPr lang="en-US" dirty="0" err="1"/>
              <a:t>TextView</a:t>
            </a:r>
            <a:r>
              <a:rPr lang="en-US" dirty="0"/>
              <a:t> object with ID </a:t>
            </a:r>
            <a:r>
              <a:rPr lang="en-US" dirty="0" err="1"/>
              <a:t>msg</a:t>
            </a:r>
            <a:r>
              <a:rPr lang="en-US" dirty="0"/>
              <a:t> using a resource ID as follows −</a:t>
            </a:r>
          </a:p>
          <a:p>
            <a:pPr marL="0" indent="0">
              <a:buNone/>
            </a:pPr>
            <a:r>
              <a:rPr lang="en-US" dirty="0" err="1"/>
              <a:t>TextView</a:t>
            </a:r>
            <a:r>
              <a:rPr lang="en-US" dirty="0"/>
              <a:t> </a:t>
            </a:r>
            <a:r>
              <a:rPr lang="en-US" dirty="0" err="1"/>
              <a:t>msgTextView</a:t>
            </a:r>
            <a:r>
              <a:rPr lang="en-US" dirty="0"/>
              <a:t> = (</a:t>
            </a:r>
            <a:r>
              <a:rPr lang="en-US" dirty="0" err="1"/>
              <a:t>TextView</a:t>
            </a:r>
            <a:r>
              <a:rPr lang="en-US" dirty="0"/>
              <a:t>) </a:t>
            </a:r>
            <a:r>
              <a:rPr lang="en-US" dirty="0" err="1"/>
              <a:t>findViewById</a:t>
            </a:r>
            <a:r>
              <a:rPr lang="en-US" dirty="0"/>
              <a:t>(R.id.msg);</a:t>
            </a:r>
          </a:p>
          <a:p>
            <a:pPr marL="0" indent="0">
              <a:buNone/>
            </a:pPr>
            <a:r>
              <a:rPr lang="en-US" dirty="0" err="1"/>
              <a:t>msgTextView.setText</a:t>
            </a:r>
            <a:r>
              <a:rPr lang="en-US" dirty="0"/>
              <a:t>(</a:t>
            </a:r>
            <a:r>
              <a:rPr lang="en-US" dirty="0" err="1"/>
              <a:t>R.string.hello</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461957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259" y="295779"/>
            <a:ext cx="10018713" cy="876299"/>
          </a:xfrm>
        </p:spPr>
        <p:txBody>
          <a:bodyPr/>
          <a:lstStyle/>
          <a:p>
            <a:r>
              <a:rPr lang="en-US" dirty="0"/>
              <a:t>                   Layout</a:t>
            </a:r>
          </a:p>
        </p:txBody>
      </p:sp>
      <p:sp>
        <p:nvSpPr>
          <p:cNvPr id="3" name="Content Placeholder 2"/>
          <p:cNvSpPr>
            <a:spLocks noGrp="1"/>
          </p:cNvSpPr>
          <p:nvPr>
            <p:ph idx="1"/>
          </p:nvPr>
        </p:nvSpPr>
        <p:spPr>
          <a:xfrm>
            <a:off x="1952555" y="1172078"/>
            <a:ext cx="10850217" cy="5486400"/>
          </a:xfrm>
        </p:spPr>
        <p:txBody>
          <a:bodyPr>
            <a:noAutofit/>
          </a:bodyPr>
          <a:lstStyle/>
          <a:p>
            <a:r>
              <a:rPr lang="en-US" sz="1050" b="1" dirty="0"/>
              <a:t>Consider a layout res/layout/activity_main.xml with the following definition −</a:t>
            </a:r>
          </a:p>
          <a:p>
            <a:pPr marL="0" indent="0">
              <a:buNone/>
            </a:pPr>
            <a:r>
              <a:rPr lang="en-US" sz="1050" b="1" dirty="0"/>
              <a:t>&lt;?xml version="1.0" encoding="utf-8"?&gt;</a:t>
            </a:r>
            <a:endParaRPr lang="en-US" sz="1050" b="1" dirty="0"/>
          </a:p>
          <a:p>
            <a:pPr marL="0" indent="0">
              <a:buNone/>
            </a:pPr>
            <a:r>
              <a:rPr lang="en-US" sz="1050" b="1" dirty="0"/>
              <a:t>&lt;</a:t>
            </a:r>
            <a:r>
              <a:rPr lang="en-US" sz="1050" b="1" dirty="0" err="1"/>
              <a:t>LinearLayout</a:t>
            </a:r>
            <a:r>
              <a:rPr lang="en-US" sz="1050" b="1" dirty="0"/>
              <a:t> </a:t>
            </a:r>
            <a:r>
              <a:rPr lang="en-US" sz="1050" b="1" dirty="0" err="1"/>
              <a:t>xmlns:android</a:t>
            </a:r>
            <a:r>
              <a:rPr lang="en-US" sz="1050" b="1" dirty="0"/>
              <a:t>="http://schemas.android.com/</a:t>
            </a:r>
            <a:r>
              <a:rPr lang="en-US" sz="1050" b="1" dirty="0" err="1"/>
              <a:t>apk</a:t>
            </a:r>
            <a:r>
              <a:rPr lang="en-US" sz="1050" b="1" dirty="0"/>
              <a:t>/res/android"</a:t>
            </a:r>
          </a:p>
          <a:p>
            <a:pPr marL="0" indent="0">
              <a:buNone/>
            </a:pPr>
            <a:r>
              <a:rPr lang="en-US" sz="1050" b="1" dirty="0"/>
              <a:t>   </a:t>
            </a:r>
            <a:r>
              <a:rPr lang="en-US" sz="1050" b="1" dirty="0" err="1"/>
              <a:t>android:layout_width</a:t>
            </a:r>
            <a:r>
              <a:rPr lang="en-US" sz="1050" b="1" dirty="0"/>
              <a:t>="</a:t>
            </a:r>
            <a:r>
              <a:rPr lang="en-US" sz="1050" b="1" dirty="0" err="1"/>
              <a:t>fill_parent</a:t>
            </a:r>
            <a:r>
              <a:rPr lang="en-US" sz="1050" b="1" dirty="0"/>
              <a:t>" </a:t>
            </a:r>
          </a:p>
          <a:p>
            <a:pPr marL="0" indent="0">
              <a:buNone/>
            </a:pPr>
            <a:r>
              <a:rPr lang="en-US" sz="1050" b="1" dirty="0"/>
              <a:t>   </a:t>
            </a:r>
            <a:r>
              <a:rPr lang="en-US" sz="1050" b="1" dirty="0" err="1"/>
              <a:t>android:layout_height</a:t>
            </a:r>
            <a:r>
              <a:rPr lang="en-US" sz="1050" b="1" dirty="0"/>
              <a:t>="</a:t>
            </a:r>
            <a:r>
              <a:rPr lang="en-US" sz="1050" b="1" dirty="0" err="1"/>
              <a:t>fill_parent</a:t>
            </a:r>
            <a:r>
              <a:rPr lang="en-US" sz="1050" b="1" dirty="0"/>
              <a:t>" </a:t>
            </a:r>
          </a:p>
          <a:p>
            <a:pPr marL="0" indent="0">
              <a:buNone/>
            </a:pPr>
            <a:r>
              <a:rPr lang="en-US" sz="1050" b="1" dirty="0"/>
              <a:t>   </a:t>
            </a:r>
            <a:r>
              <a:rPr lang="en-US" sz="1050" b="1" dirty="0" err="1"/>
              <a:t>android:orientation</a:t>
            </a:r>
            <a:r>
              <a:rPr lang="en-US" sz="1050" b="1" dirty="0"/>
              <a:t>="vertical" &gt;   </a:t>
            </a:r>
          </a:p>
          <a:p>
            <a:pPr marL="0" indent="0">
              <a:buNone/>
            </a:pPr>
            <a:r>
              <a:rPr lang="en-US" sz="1050" b="1" dirty="0"/>
              <a:t>   &lt;</a:t>
            </a:r>
            <a:r>
              <a:rPr lang="en-US" sz="1050" b="1" dirty="0" err="1"/>
              <a:t>TextView</a:t>
            </a:r>
            <a:r>
              <a:rPr lang="en-US" sz="1050" b="1" dirty="0"/>
              <a:t> </a:t>
            </a:r>
            <a:r>
              <a:rPr lang="en-US" sz="1050" b="1" dirty="0" err="1"/>
              <a:t>android:id</a:t>
            </a:r>
            <a:r>
              <a:rPr lang="en-US" sz="1050" b="1" dirty="0"/>
              <a:t>="@+id/text"</a:t>
            </a:r>
          </a:p>
          <a:p>
            <a:pPr marL="0" indent="0">
              <a:buNone/>
            </a:pPr>
            <a:r>
              <a:rPr lang="en-US" sz="1050" b="1" dirty="0"/>
              <a:t>      </a:t>
            </a:r>
            <a:r>
              <a:rPr lang="en-US" sz="1050" b="1" dirty="0" err="1"/>
              <a:t>android:layout_width</a:t>
            </a:r>
            <a:r>
              <a:rPr lang="en-US" sz="1050" b="1" dirty="0"/>
              <a:t>="</a:t>
            </a:r>
            <a:r>
              <a:rPr lang="en-US" sz="1050" b="1" dirty="0" err="1"/>
              <a:t>wrap_content</a:t>
            </a:r>
            <a:r>
              <a:rPr lang="en-US" sz="1050" b="1" dirty="0"/>
              <a:t>"</a:t>
            </a:r>
          </a:p>
          <a:p>
            <a:pPr marL="0" indent="0">
              <a:buNone/>
            </a:pPr>
            <a:r>
              <a:rPr lang="en-US" sz="1050" b="1" dirty="0"/>
              <a:t>      </a:t>
            </a:r>
            <a:r>
              <a:rPr lang="en-US" sz="1050" b="1" dirty="0" err="1"/>
              <a:t>android:layout_height</a:t>
            </a:r>
            <a:r>
              <a:rPr lang="en-US" sz="1050" b="1" dirty="0"/>
              <a:t>="</a:t>
            </a:r>
            <a:r>
              <a:rPr lang="en-US" sz="1050" b="1" dirty="0" err="1"/>
              <a:t>wrap_content</a:t>
            </a:r>
            <a:r>
              <a:rPr lang="en-US" sz="1050" b="1" dirty="0"/>
              <a:t>"</a:t>
            </a:r>
          </a:p>
          <a:p>
            <a:pPr marL="0" indent="0">
              <a:buNone/>
            </a:pPr>
            <a:r>
              <a:rPr lang="en-US" sz="1050" b="1" dirty="0"/>
              <a:t>      </a:t>
            </a:r>
            <a:r>
              <a:rPr lang="en-US" sz="1050" b="1" dirty="0" err="1"/>
              <a:t>android:text</a:t>
            </a:r>
            <a:r>
              <a:rPr lang="en-US" sz="1050" b="1" dirty="0"/>
              <a:t>="Hello, I am a </a:t>
            </a:r>
            <a:r>
              <a:rPr lang="en-US" sz="1050" b="1" dirty="0" err="1"/>
              <a:t>TextView</a:t>
            </a:r>
            <a:r>
              <a:rPr lang="en-US" sz="1050" b="1" dirty="0"/>
              <a:t>" /&gt;</a:t>
            </a:r>
          </a:p>
          <a:p>
            <a:pPr marL="0" indent="0">
              <a:buNone/>
            </a:pPr>
            <a:r>
              <a:rPr lang="en-US" sz="1050" b="1" dirty="0"/>
              <a:t>   &lt;Button </a:t>
            </a:r>
            <a:r>
              <a:rPr lang="en-US" sz="1050" b="1" dirty="0" err="1"/>
              <a:t>android:id</a:t>
            </a:r>
            <a:r>
              <a:rPr lang="en-US" sz="1050" b="1" dirty="0"/>
              <a:t>="@+id/button"</a:t>
            </a:r>
          </a:p>
          <a:p>
            <a:pPr marL="0" indent="0">
              <a:buNone/>
            </a:pPr>
            <a:r>
              <a:rPr lang="en-US" sz="1050" b="1" dirty="0"/>
              <a:t>      </a:t>
            </a:r>
            <a:r>
              <a:rPr lang="en-US" sz="1050" b="1" dirty="0" err="1"/>
              <a:t>android:layout_width</a:t>
            </a:r>
            <a:r>
              <a:rPr lang="en-US" sz="1050" b="1" dirty="0"/>
              <a:t>="</a:t>
            </a:r>
            <a:r>
              <a:rPr lang="en-US" sz="1050" b="1" dirty="0" err="1"/>
              <a:t>wrap_content</a:t>
            </a:r>
            <a:r>
              <a:rPr lang="en-US" sz="1050" b="1" dirty="0"/>
              <a:t>"</a:t>
            </a:r>
          </a:p>
          <a:p>
            <a:pPr marL="0" indent="0">
              <a:buNone/>
            </a:pPr>
            <a:r>
              <a:rPr lang="en-US" sz="1050" b="1" dirty="0"/>
              <a:t>      </a:t>
            </a:r>
            <a:r>
              <a:rPr lang="en-US" sz="1050" b="1" dirty="0" err="1"/>
              <a:t>android:layout_height</a:t>
            </a:r>
            <a:r>
              <a:rPr lang="en-US" sz="1050" b="1" dirty="0"/>
              <a:t>="</a:t>
            </a:r>
            <a:r>
              <a:rPr lang="en-US" sz="1050" b="1" dirty="0" err="1"/>
              <a:t>wrap_content</a:t>
            </a:r>
            <a:r>
              <a:rPr lang="en-US" sz="1050" b="1" dirty="0"/>
              <a:t>"</a:t>
            </a:r>
          </a:p>
          <a:p>
            <a:pPr marL="0" indent="0">
              <a:buNone/>
            </a:pPr>
            <a:r>
              <a:rPr lang="en-US" sz="1050" b="1" dirty="0"/>
              <a:t>      </a:t>
            </a:r>
            <a:r>
              <a:rPr lang="en-US" sz="1050" b="1" dirty="0" err="1"/>
              <a:t>android:text</a:t>
            </a:r>
            <a:r>
              <a:rPr lang="en-US" sz="1050" b="1" dirty="0"/>
              <a:t>="Hello, I am a Button" /&gt;      </a:t>
            </a:r>
          </a:p>
          <a:p>
            <a:pPr marL="0" indent="0">
              <a:buNone/>
            </a:pPr>
            <a:r>
              <a:rPr lang="en-US" sz="1050" b="1" dirty="0"/>
              <a:t>&lt;/</a:t>
            </a:r>
            <a:r>
              <a:rPr lang="en-US" sz="1050" b="1" dirty="0" err="1"/>
              <a:t>LinearLayout</a:t>
            </a:r>
            <a:r>
              <a:rPr lang="en-US" sz="1050" b="1" dirty="0"/>
              <a:t>&gt;</a:t>
            </a:r>
          </a:p>
          <a:p>
            <a:pPr marL="0" indent="0">
              <a:buNone/>
            </a:pPr>
            <a:r>
              <a:rPr lang="en-US" sz="1050" b="1" dirty="0"/>
              <a:t>This application code will load this layout for an Activity, in the </a:t>
            </a:r>
            <a:r>
              <a:rPr lang="en-US" sz="1050" b="1" dirty="0" err="1"/>
              <a:t>onCreate</a:t>
            </a:r>
            <a:r>
              <a:rPr lang="en-US" sz="1050" b="1" dirty="0"/>
              <a:t>() method as follows −</a:t>
            </a:r>
          </a:p>
          <a:p>
            <a:pPr marL="0" indent="0">
              <a:buNone/>
            </a:pPr>
            <a:r>
              <a:rPr lang="en-US" sz="1050" b="1" dirty="0"/>
              <a:t>public void </a:t>
            </a:r>
            <a:r>
              <a:rPr lang="en-US" sz="1050" b="1" dirty="0" err="1"/>
              <a:t>onCreate</a:t>
            </a:r>
            <a:r>
              <a:rPr lang="en-US" sz="1050" b="1" dirty="0"/>
              <a:t>(Bundle </a:t>
            </a:r>
            <a:r>
              <a:rPr lang="en-US" sz="1050" b="1" dirty="0" err="1"/>
              <a:t>savedInstanceState</a:t>
            </a:r>
            <a:r>
              <a:rPr lang="en-US" sz="1050" b="1" dirty="0"/>
              <a:t>) {</a:t>
            </a:r>
          </a:p>
          <a:p>
            <a:pPr marL="0" indent="0">
              <a:buNone/>
            </a:pPr>
            <a:r>
              <a:rPr lang="en-US" sz="1050" b="1" dirty="0"/>
              <a:t>   </a:t>
            </a:r>
            <a:r>
              <a:rPr lang="en-US" sz="1050" b="1" dirty="0" err="1"/>
              <a:t>super.onCreate</a:t>
            </a:r>
            <a:r>
              <a:rPr lang="en-US" sz="1050" b="1" dirty="0"/>
              <a:t>(</a:t>
            </a:r>
            <a:r>
              <a:rPr lang="en-US" sz="1050" b="1" dirty="0" err="1"/>
              <a:t>savedInstanceState</a:t>
            </a:r>
            <a:r>
              <a:rPr lang="en-US" sz="1050" b="1" dirty="0"/>
              <a:t>);</a:t>
            </a:r>
          </a:p>
          <a:p>
            <a:pPr marL="0" indent="0">
              <a:buNone/>
            </a:pPr>
            <a:r>
              <a:rPr lang="en-US" sz="1050" b="1" dirty="0"/>
              <a:t>   </a:t>
            </a:r>
            <a:r>
              <a:rPr lang="en-US" sz="1050" b="1" dirty="0" err="1"/>
              <a:t>setContentView</a:t>
            </a:r>
            <a:r>
              <a:rPr lang="en-US" sz="1050" b="1" dirty="0"/>
              <a:t>(</a:t>
            </a:r>
            <a:r>
              <a:rPr lang="en-US" sz="1050" b="1" dirty="0" err="1"/>
              <a:t>R.layout.main_activity</a:t>
            </a:r>
            <a:r>
              <a:rPr lang="en-US" sz="1050" b="1" dirty="0"/>
              <a:t>);</a:t>
            </a:r>
          </a:p>
          <a:p>
            <a:pPr marL="0" indent="0">
              <a:buNone/>
            </a:pPr>
            <a:r>
              <a:rPr lang="en-US" sz="1050" b="1" dirty="0"/>
              <a:t>}</a:t>
            </a:r>
          </a:p>
          <a:p>
            <a:endParaRPr lang="en-US" sz="1050" b="1" dirty="0"/>
          </a:p>
        </p:txBody>
      </p:sp>
    </p:spTree>
    <p:extLst>
      <p:ext uri="{BB962C8B-B14F-4D97-AF65-F5344CB8AC3E}">
        <p14:creationId xmlns:p14="http://schemas.microsoft.com/office/powerpoint/2010/main" val="137914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normAutofit/>
          </a:bodyPr>
          <a:lstStyle/>
          <a:p>
            <a:r>
              <a:rPr lang="en-US" dirty="0"/>
              <a:t>An activity represents a single screen with a user interface just like window or frame of </a:t>
            </a:r>
            <a:r>
              <a:rPr lang="en-US" dirty="0" err="1"/>
              <a:t>Java.Android</a:t>
            </a:r>
            <a:r>
              <a:rPr lang="en-US" dirty="0"/>
              <a:t> activity is the subclass of </a:t>
            </a:r>
            <a:r>
              <a:rPr lang="en-US" dirty="0" err="1"/>
              <a:t>ContextThemeWrapper</a:t>
            </a:r>
            <a:r>
              <a:rPr lang="en-US" dirty="0"/>
              <a:t> class.</a:t>
            </a:r>
          </a:p>
          <a:p>
            <a:r>
              <a:rPr lang="en-US" dirty="0"/>
              <a:t>If you have worked with C, C++ or Java programming language then you must have seen that your program starts from </a:t>
            </a:r>
            <a:r>
              <a:rPr lang="en-US" b="1" dirty="0"/>
              <a:t>main()</a:t>
            </a:r>
            <a:r>
              <a:rPr lang="en-US" dirty="0"/>
              <a:t> function. Very similar way, Android system initiates its program with in an </a:t>
            </a:r>
            <a:r>
              <a:rPr lang="en-US" b="1" dirty="0"/>
              <a:t>Activity</a:t>
            </a:r>
            <a:r>
              <a:rPr lang="en-US" dirty="0"/>
              <a:t> starting with a call on </a:t>
            </a:r>
            <a:r>
              <a:rPr lang="en-US" i="1" dirty="0" err="1"/>
              <a:t>onCreate</a:t>
            </a:r>
            <a:r>
              <a:rPr lang="en-US" i="1" dirty="0"/>
              <a:t>()</a:t>
            </a:r>
            <a:r>
              <a:rPr lang="en-US" dirty="0"/>
              <a:t> callback method. There is a sequence of callback methods that start up an activity and a sequence of callback methods that tear down an activity as shown in the below Activity life cycle diagram</a:t>
            </a:r>
          </a:p>
          <a:p>
            <a:endParaRPr lang="en-US" dirty="0"/>
          </a:p>
        </p:txBody>
      </p:sp>
    </p:spTree>
    <p:extLst>
      <p:ext uri="{BB962C8B-B14F-4D97-AF65-F5344CB8AC3E}">
        <p14:creationId xmlns:p14="http://schemas.microsoft.com/office/powerpoint/2010/main" val="700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77500" lnSpcReduction="20000"/>
          </a:bodyPr>
          <a:lstStyle/>
          <a:p>
            <a:r>
              <a:rPr lang="en-US" dirty="0"/>
              <a:t>Introduction</a:t>
            </a:r>
          </a:p>
          <a:p>
            <a:r>
              <a:rPr lang="en-US" dirty="0"/>
              <a:t>History</a:t>
            </a:r>
          </a:p>
          <a:p>
            <a:r>
              <a:rPr lang="en-US" dirty="0"/>
              <a:t>Advantages</a:t>
            </a:r>
          </a:p>
          <a:p>
            <a:r>
              <a:rPr lang="en-US" dirty="0"/>
              <a:t>Architecture</a:t>
            </a:r>
          </a:p>
          <a:p>
            <a:r>
              <a:rPr lang="en-US" dirty="0"/>
              <a:t>Categories of Android Applications</a:t>
            </a:r>
          </a:p>
          <a:p>
            <a:r>
              <a:rPr lang="en-US" dirty="0"/>
              <a:t>Linux Kernel</a:t>
            </a:r>
          </a:p>
          <a:p>
            <a:r>
              <a:rPr lang="en-US" dirty="0"/>
              <a:t>Libraries</a:t>
            </a:r>
          </a:p>
          <a:p>
            <a:r>
              <a:rPr lang="en-US" dirty="0"/>
              <a:t>Runtime</a:t>
            </a:r>
          </a:p>
          <a:p>
            <a:r>
              <a:rPr lang="en-US" dirty="0"/>
              <a:t>Application Framework</a:t>
            </a:r>
          </a:p>
          <a:p>
            <a:r>
              <a:rPr lang="en-US" dirty="0"/>
              <a:t>Core of Android Application(Resources)</a:t>
            </a:r>
          </a:p>
          <a:p>
            <a:r>
              <a:rPr lang="en-US" dirty="0"/>
              <a:t>Activity and its Life Cycle</a:t>
            </a:r>
          </a:p>
          <a:p>
            <a:r>
              <a:rPr lang="en-US" dirty="0"/>
              <a:t>Intent</a:t>
            </a:r>
          </a:p>
          <a:p>
            <a:r>
              <a:rPr lang="en-US" dirty="0"/>
              <a:t>SQL Lite Database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9221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droid Activity lifecycle"/>
          <p:cNvPicPr/>
          <p:nvPr/>
        </p:nvPicPr>
        <p:blipFill rotWithShape="1">
          <a:blip r:embed="rId2">
            <a:extLst>
              <a:ext uri="{28A0092B-C50C-407E-A947-70E740481C1C}">
                <a14:useLocalDpi xmlns:a14="http://schemas.microsoft.com/office/drawing/2010/main" val="0"/>
              </a:ext>
            </a:extLst>
          </a:blip>
          <a:srcRect/>
          <a:stretch/>
        </p:blipFill>
        <p:spPr bwMode="auto">
          <a:xfrm>
            <a:off x="2250830" y="640080"/>
            <a:ext cx="6668086" cy="5746652"/>
          </a:xfrm>
          <a:prstGeom prst="rect">
            <a:avLst/>
          </a:prstGeom>
          <a:noFill/>
        </p:spPr>
      </p:pic>
      <p:sp>
        <p:nvSpPr>
          <p:cNvPr id="4" name="Title 3"/>
          <p:cNvSpPr>
            <a:spLocks noGrp="1"/>
          </p:cNvSpPr>
          <p:nvPr>
            <p:ph type="title"/>
          </p:nvPr>
        </p:nvSpPr>
        <p:spPr>
          <a:xfrm>
            <a:off x="1189900" y="171162"/>
            <a:ext cx="2840182" cy="2371148"/>
          </a:xfrm>
          <a:noFill/>
        </p:spPr>
        <p:txBody>
          <a:bodyPr>
            <a:normAutofit/>
          </a:bodyPr>
          <a:lstStyle/>
          <a:p>
            <a:r>
              <a:rPr lang="en-US" sz="3200" dirty="0">
                <a:solidFill>
                  <a:srgbClr val="FFFFFF"/>
                </a:solidFill>
              </a:rPr>
              <a:t>Activity Life Cycle</a:t>
            </a:r>
          </a:p>
        </p:txBody>
      </p:sp>
    </p:spTree>
    <p:extLst>
      <p:ext uri="{BB962C8B-B14F-4D97-AF65-F5344CB8AC3E}">
        <p14:creationId xmlns:p14="http://schemas.microsoft.com/office/powerpoint/2010/main" val="103766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Intent</a:t>
            </a:r>
          </a:p>
        </p:txBody>
      </p:sp>
      <p:sp>
        <p:nvSpPr>
          <p:cNvPr id="4" name="Content Placeholder 3"/>
          <p:cNvSpPr>
            <a:spLocks noGrp="1"/>
          </p:cNvSpPr>
          <p:nvPr>
            <p:ph idx="1"/>
          </p:nvPr>
        </p:nvSpPr>
        <p:spPr/>
        <p:txBody>
          <a:bodyPr/>
          <a:lstStyle/>
          <a:p>
            <a:r>
              <a:rPr lang="en-US" b="1" dirty="0"/>
              <a:t>The intent itself, an Intent object, is a passive data structure holding an abstract description of an operation to be performed.</a:t>
            </a:r>
            <a:endParaRPr lang="en-US" dirty="0"/>
          </a:p>
          <a:p>
            <a:r>
              <a:rPr lang="en-US" dirty="0"/>
              <a:t>An Android </a:t>
            </a:r>
            <a:r>
              <a:rPr lang="en-US" b="1" dirty="0"/>
              <a:t>Intent</a:t>
            </a:r>
            <a:r>
              <a:rPr lang="en-US" dirty="0"/>
              <a:t> is an abstract description of an operation to be performed. It can be used with </a:t>
            </a:r>
            <a:r>
              <a:rPr lang="en-US" b="1" dirty="0" err="1"/>
              <a:t>startActivity</a:t>
            </a:r>
            <a:r>
              <a:rPr lang="en-US" dirty="0"/>
              <a:t> to launch an Activity, </a:t>
            </a:r>
            <a:r>
              <a:rPr lang="en-US" b="1" dirty="0" err="1"/>
              <a:t>broadcastIntent</a:t>
            </a:r>
            <a:r>
              <a:rPr lang="en-US" dirty="0"/>
              <a:t> to send it to any interested </a:t>
            </a:r>
            <a:r>
              <a:rPr lang="en-US" dirty="0" err="1"/>
              <a:t>BroadcastReceiver</a:t>
            </a:r>
            <a:r>
              <a:rPr lang="en-US" dirty="0"/>
              <a:t> components, and </a:t>
            </a:r>
            <a:r>
              <a:rPr lang="en-US" b="1" dirty="0" err="1"/>
              <a:t>startService</a:t>
            </a:r>
            <a:r>
              <a:rPr lang="en-US" b="1" dirty="0"/>
              <a:t>(Intent)</a:t>
            </a:r>
            <a:r>
              <a:rPr lang="en-US" dirty="0"/>
              <a:t> or </a:t>
            </a:r>
            <a:r>
              <a:rPr lang="en-US" b="1" dirty="0" err="1"/>
              <a:t>bindService</a:t>
            </a:r>
            <a:r>
              <a:rPr lang="en-US" b="1" dirty="0"/>
              <a:t>(Intent, </a:t>
            </a:r>
            <a:r>
              <a:rPr lang="en-US" b="1" dirty="0" err="1"/>
              <a:t>ServiceConnection</a:t>
            </a:r>
            <a:r>
              <a:rPr lang="en-US" b="1" dirty="0"/>
              <a:t>, </a:t>
            </a:r>
            <a:r>
              <a:rPr lang="en-US" b="1" dirty="0" err="1"/>
              <a:t>int</a:t>
            </a:r>
            <a:r>
              <a:rPr lang="en-US" b="1" dirty="0"/>
              <a:t>) </a:t>
            </a:r>
            <a:r>
              <a:rPr lang="en-US" dirty="0"/>
              <a:t>to communicate with a background Service.</a:t>
            </a:r>
          </a:p>
        </p:txBody>
      </p:sp>
    </p:spTree>
    <p:extLst>
      <p:ext uri="{BB962C8B-B14F-4D97-AF65-F5344CB8AC3E}">
        <p14:creationId xmlns:p14="http://schemas.microsoft.com/office/powerpoint/2010/main" val="68706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38089"/>
          </a:xfrm>
        </p:spPr>
        <p:txBody>
          <a:bodyPr>
            <a:normAutofit fontScale="90000"/>
          </a:bodyPr>
          <a:lstStyle/>
          <a:p>
            <a:r>
              <a:rPr lang="en-US" dirty="0"/>
              <a:t>SQL Lite Database</a:t>
            </a:r>
            <a:endParaRPr lang="en-US" dirty="0"/>
          </a:p>
        </p:txBody>
      </p:sp>
      <p:sp>
        <p:nvSpPr>
          <p:cNvPr id="3" name="Content Placeholder 2"/>
          <p:cNvSpPr>
            <a:spLocks noGrp="1"/>
          </p:cNvSpPr>
          <p:nvPr>
            <p:ph idx="1"/>
          </p:nvPr>
        </p:nvSpPr>
        <p:spPr>
          <a:xfrm>
            <a:off x="1484310" y="1350498"/>
            <a:ext cx="10018713" cy="4754880"/>
          </a:xfrm>
        </p:spPr>
        <p:txBody>
          <a:bodyPr>
            <a:normAutofit fontScale="70000" lnSpcReduction="20000"/>
          </a:bodyPr>
          <a:lstStyle/>
          <a:p>
            <a:r>
              <a:rPr lang="en-US" dirty="0"/>
              <a:t>SQLite is a </a:t>
            </a:r>
            <a:r>
              <a:rPr lang="en-US" dirty="0" err="1"/>
              <a:t>opensource</a:t>
            </a:r>
            <a:r>
              <a:rPr lang="en-US" dirty="0"/>
              <a:t> SQL database that stores data to a text file on a device. Android comes in with built in SQLite database implementation.</a:t>
            </a:r>
          </a:p>
          <a:p>
            <a:r>
              <a:rPr lang="en-US" dirty="0"/>
              <a:t>SQLite supports all the relational database features. In order to access this database, you don't need to establish any kind of connections for it like JDBC,ODBC </a:t>
            </a:r>
            <a:r>
              <a:rPr lang="en-US" dirty="0" err="1"/>
              <a:t>e.t.c</a:t>
            </a:r>
            <a:endParaRPr lang="en-US" dirty="0"/>
          </a:p>
          <a:p>
            <a:r>
              <a:rPr lang="en-US" dirty="0"/>
              <a:t> </a:t>
            </a:r>
          </a:p>
          <a:p>
            <a:r>
              <a:rPr lang="en-US" dirty="0"/>
              <a:t>Database - Package</a:t>
            </a:r>
          </a:p>
          <a:p>
            <a:r>
              <a:rPr lang="en-US" dirty="0"/>
              <a:t>The main package is </a:t>
            </a:r>
            <a:r>
              <a:rPr lang="en-US" dirty="0" err="1"/>
              <a:t>android.database.sqlite</a:t>
            </a:r>
            <a:r>
              <a:rPr lang="en-US" dirty="0"/>
              <a:t> that contains the classes to manage your own databases</a:t>
            </a:r>
          </a:p>
          <a:p>
            <a:r>
              <a:rPr lang="en-US" dirty="0"/>
              <a:t>Database - Creation</a:t>
            </a:r>
          </a:p>
          <a:p>
            <a:r>
              <a:rPr lang="en-US" dirty="0"/>
              <a:t>In order to create a database you just need to call this method </a:t>
            </a:r>
            <a:r>
              <a:rPr lang="en-US" dirty="0" err="1"/>
              <a:t>openOrCreateDatabase</a:t>
            </a:r>
            <a:r>
              <a:rPr lang="en-US" dirty="0"/>
              <a:t> with your database name and mode as a parameter. It returns an instance of SQLite database which you have to receive in your own </a:t>
            </a:r>
            <a:r>
              <a:rPr lang="en-US" dirty="0" err="1"/>
              <a:t>object.Its</a:t>
            </a:r>
            <a:r>
              <a:rPr lang="en-US" dirty="0"/>
              <a:t> syntax is given below</a:t>
            </a:r>
          </a:p>
          <a:p>
            <a:pPr marL="0" indent="0">
              <a:buNone/>
            </a:pPr>
            <a:r>
              <a:rPr lang="en-US" dirty="0" err="1"/>
              <a:t>SQLiteDatabase</a:t>
            </a:r>
            <a:r>
              <a:rPr lang="en-US" dirty="0"/>
              <a:t> </a:t>
            </a:r>
            <a:r>
              <a:rPr lang="en-US" dirty="0" err="1"/>
              <a:t>mydatabase</a:t>
            </a:r>
            <a:r>
              <a:rPr lang="en-US" dirty="0"/>
              <a:t> = </a:t>
            </a:r>
            <a:r>
              <a:rPr lang="en-US" dirty="0" err="1"/>
              <a:t>openOrCreateDatabase</a:t>
            </a:r>
            <a:r>
              <a:rPr lang="en-US" dirty="0"/>
              <a:t>("your database name",</a:t>
            </a:r>
            <a:r>
              <a:rPr lang="en-US" dirty="0" err="1"/>
              <a:t>MODE_PRIVATE,null</a:t>
            </a:r>
            <a:r>
              <a:rPr lang="en-US" dirty="0"/>
              <a:t>);</a:t>
            </a:r>
          </a:p>
          <a:p>
            <a:pPr marL="0" indent="0">
              <a:buNone/>
            </a:pPr>
            <a:r>
              <a:rPr lang="en-US" dirty="0"/>
              <a:t>Apart from this , there are other functions available in the database package , that does this job. They are listed below</a:t>
            </a:r>
          </a:p>
          <a:p>
            <a:pPr marL="0" indent="0">
              <a:buNone/>
            </a:pPr>
            <a:r>
              <a:rPr lang="en-US" b="1" dirty="0" err="1"/>
              <a:t>openDatabase</a:t>
            </a:r>
            <a:r>
              <a:rPr lang="en-US" b="1" dirty="0"/>
              <a:t>(String path, </a:t>
            </a:r>
            <a:r>
              <a:rPr lang="en-US" b="1" dirty="0" err="1"/>
              <a:t>SQLiteDatabase.CursorFactory</a:t>
            </a:r>
            <a:r>
              <a:rPr lang="en-US" b="1" dirty="0"/>
              <a:t> factory, </a:t>
            </a:r>
            <a:r>
              <a:rPr lang="en-US" b="1" dirty="0" err="1"/>
              <a:t>int</a:t>
            </a:r>
            <a:r>
              <a:rPr lang="en-US" b="1" dirty="0"/>
              <a:t> flags, </a:t>
            </a:r>
            <a:r>
              <a:rPr lang="en-US" b="1" dirty="0" err="1"/>
              <a:t>DatabaseErrorHandler</a:t>
            </a:r>
            <a:r>
              <a:rPr lang="en-US" b="1" dirty="0"/>
              <a:t> </a:t>
            </a:r>
            <a:r>
              <a:rPr lang="en-US" b="1" dirty="0" err="1"/>
              <a:t>errorHandler</a:t>
            </a:r>
            <a:r>
              <a:rPr lang="en-US" b="1" dirty="0"/>
              <a:t>)</a:t>
            </a:r>
          </a:p>
          <a:p>
            <a:pPr marL="0" indent="0">
              <a:buNone/>
            </a:pPr>
            <a:r>
              <a:rPr lang="en-US" dirty="0"/>
              <a:t>The common flags mode could be OPEN_READWRITE OPEN_READONLY</a:t>
            </a:r>
          </a:p>
          <a:p>
            <a:pPr marL="0" indent="0">
              <a:buNone/>
            </a:pPr>
            <a:r>
              <a:rPr lang="en-US" b="1" dirty="0" err="1"/>
              <a:t>openDatabase</a:t>
            </a:r>
            <a:r>
              <a:rPr lang="en-US" b="1" dirty="0"/>
              <a:t>(String path, </a:t>
            </a:r>
            <a:r>
              <a:rPr lang="en-US" b="1" dirty="0" err="1"/>
              <a:t>SQLiteDatabase.CursorFactory</a:t>
            </a:r>
            <a:r>
              <a:rPr lang="en-US" b="1" dirty="0"/>
              <a:t> factory, </a:t>
            </a:r>
            <a:r>
              <a:rPr lang="en-US" b="1" dirty="0" err="1"/>
              <a:t>int</a:t>
            </a:r>
            <a:r>
              <a:rPr lang="en-US" b="1" dirty="0"/>
              <a:t> flags)</a:t>
            </a:r>
            <a:endParaRPr lang="en-US" dirty="0"/>
          </a:p>
          <a:p>
            <a:pPr marL="0" indent="0">
              <a:buNone/>
            </a:pPr>
            <a:r>
              <a:rPr lang="en-US" b="1" dirty="0" err="1"/>
              <a:t>openOrCreateDatabase</a:t>
            </a:r>
            <a:r>
              <a:rPr lang="en-US" b="1" dirty="0"/>
              <a:t>(String path, </a:t>
            </a:r>
            <a:r>
              <a:rPr lang="en-US" b="1" dirty="0" err="1"/>
              <a:t>SQLiteDatabase.CursorFactory</a:t>
            </a:r>
            <a:r>
              <a:rPr lang="en-US" b="1" dirty="0"/>
              <a:t> factory)</a:t>
            </a:r>
            <a:endParaRPr lang="en-US" dirty="0"/>
          </a:p>
          <a:p>
            <a:pPr marL="0" indent="0">
              <a:buNone/>
            </a:pPr>
            <a:r>
              <a:rPr lang="en-US" b="1" dirty="0" err="1"/>
              <a:t>openOrCreateDatabase</a:t>
            </a:r>
            <a:r>
              <a:rPr lang="en-US" b="1" dirty="0"/>
              <a:t>(File </a:t>
            </a:r>
            <a:r>
              <a:rPr lang="en-US" b="1" dirty="0" err="1"/>
              <a:t>file</a:t>
            </a:r>
            <a:r>
              <a:rPr lang="en-US" b="1" dirty="0"/>
              <a:t>, </a:t>
            </a:r>
            <a:r>
              <a:rPr lang="en-US" b="1" dirty="0" err="1"/>
              <a:t>SQLiteDatabase.CursorFactory</a:t>
            </a:r>
            <a:r>
              <a:rPr lang="en-US" b="1" dirty="0"/>
              <a:t> factory)</a:t>
            </a:r>
            <a:endParaRPr lang="en-US" dirty="0"/>
          </a:p>
          <a:p>
            <a:pPr marL="0" indent="0">
              <a:buNone/>
            </a:pPr>
            <a:endParaRPr lang="en-US" dirty="0"/>
          </a:p>
        </p:txBody>
      </p:sp>
    </p:spTree>
    <p:extLst>
      <p:ext uri="{BB962C8B-B14F-4D97-AF65-F5344CB8AC3E}">
        <p14:creationId xmlns:p14="http://schemas.microsoft.com/office/powerpoint/2010/main" val="130381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Insertion</a:t>
            </a:r>
          </a:p>
        </p:txBody>
      </p:sp>
      <p:sp>
        <p:nvSpPr>
          <p:cNvPr id="3" name="Content Placeholder 2"/>
          <p:cNvSpPr>
            <a:spLocks noGrp="1"/>
          </p:cNvSpPr>
          <p:nvPr>
            <p:ph idx="1"/>
          </p:nvPr>
        </p:nvSpPr>
        <p:spPr/>
        <p:txBody>
          <a:bodyPr/>
          <a:lstStyle/>
          <a:p>
            <a:r>
              <a:rPr lang="en-US" dirty="0"/>
              <a:t>we can create table or insert data into table using </a:t>
            </a:r>
            <a:r>
              <a:rPr lang="en-US" dirty="0" err="1"/>
              <a:t>execSQL</a:t>
            </a:r>
            <a:r>
              <a:rPr lang="en-US" dirty="0"/>
              <a:t> method defined in </a:t>
            </a:r>
            <a:r>
              <a:rPr lang="en-US" dirty="0" err="1"/>
              <a:t>SQLiteDatabase</a:t>
            </a:r>
            <a:r>
              <a:rPr lang="en-US" dirty="0"/>
              <a:t> class. Its syntax is given below</a:t>
            </a:r>
          </a:p>
          <a:p>
            <a:pPr marL="0" indent="0">
              <a:buNone/>
            </a:pPr>
            <a:r>
              <a:rPr lang="en-US" sz="1800" dirty="0" err="1"/>
              <a:t>mydatabase.execSQL</a:t>
            </a:r>
            <a:r>
              <a:rPr lang="en-US" sz="1800" dirty="0"/>
              <a:t>("CREATE TABLE IF NOT EXISTS Test(Username </a:t>
            </a:r>
            <a:r>
              <a:rPr lang="en-US" sz="1800" dirty="0" err="1"/>
              <a:t>VARCHAR,Password</a:t>
            </a:r>
            <a:r>
              <a:rPr lang="en-US" sz="1800" dirty="0"/>
              <a:t> VARCHAR);");</a:t>
            </a:r>
          </a:p>
          <a:p>
            <a:pPr marL="0" indent="0">
              <a:buNone/>
            </a:pPr>
            <a:r>
              <a:rPr lang="en-US" sz="1800" dirty="0" err="1"/>
              <a:t>mydatabase.execSQL</a:t>
            </a:r>
            <a:r>
              <a:rPr lang="en-US" sz="1800" dirty="0"/>
              <a:t>("INSERT INTO </a:t>
            </a:r>
            <a:r>
              <a:rPr lang="en-US" sz="1800" dirty="0" err="1"/>
              <a:t>TestTable</a:t>
            </a:r>
            <a:r>
              <a:rPr lang="en-US" sz="1800" dirty="0"/>
              <a:t> VALUES('</a:t>
            </a:r>
            <a:r>
              <a:rPr lang="en-US" sz="1800" dirty="0" err="1"/>
              <a:t>admin','admin</a:t>
            </a:r>
            <a:r>
              <a:rPr lang="en-US" sz="1800" dirty="0"/>
              <a:t>');");</a:t>
            </a:r>
          </a:p>
          <a:p>
            <a:endParaRPr lang="en-US" dirty="0"/>
          </a:p>
        </p:txBody>
      </p:sp>
    </p:spTree>
    <p:extLst>
      <p:ext uri="{BB962C8B-B14F-4D97-AF65-F5344CB8AC3E}">
        <p14:creationId xmlns:p14="http://schemas.microsoft.com/office/powerpoint/2010/main" val="193039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 Fetching</a:t>
            </a:r>
            <a:endParaRPr lang="en-US" dirty="0"/>
          </a:p>
        </p:txBody>
      </p:sp>
      <p:sp>
        <p:nvSpPr>
          <p:cNvPr id="3" name="Content Placeholder 2"/>
          <p:cNvSpPr>
            <a:spLocks noGrp="1"/>
          </p:cNvSpPr>
          <p:nvPr>
            <p:ph idx="1"/>
          </p:nvPr>
        </p:nvSpPr>
        <p:spPr/>
        <p:txBody>
          <a:bodyPr>
            <a:normAutofit/>
          </a:bodyPr>
          <a:lstStyle/>
          <a:p>
            <a:r>
              <a:rPr lang="en-US" dirty="0"/>
              <a:t>We can retrieve anything from database using an object of the Cursor class. We will call a method of this class called </a:t>
            </a:r>
            <a:r>
              <a:rPr lang="en-US" dirty="0" err="1"/>
              <a:t>rawQuery</a:t>
            </a:r>
            <a:r>
              <a:rPr lang="en-US" dirty="0"/>
              <a:t> and it will return a </a:t>
            </a:r>
            <a:r>
              <a:rPr lang="en-US" dirty="0" err="1"/>
              <a:t>resultset</a:t>
            </a:r>
            <a:r>
              <a:rPr lang="en-US" dirty="0"/>
              <a:t> with the cursor pointing to the table. We can move the cursor forward and retrieve the data.</a:t>
            </a:r>
          </a:p>
          <a:p>
            <a:pPr marL="0" indent="0">
              <a:buNone/>
            </a:pPr>
            <a:r>
              <a:rPr lang="en-US" sz="2000" dirty="0"/>
              <a:t>Cursor </a:t>
            </a:r>
            <a:r>
              <a:rPr lang="en-US" sz="2000" dirty="0" err="1"/>
              <a:t>resultSet</a:t>
            </a:r>
            <a:r>
              <a:rPr lang="en-US" sz="2000" dirty="0"/>
              <a:t> = </a:t>
            </a:r>
            <a:r>
              <a:rPr lang="en-US" sz="2000" dirty="0" err="1"/>
              <a:t>mydatbase.rawQuery</a:t>
            </a:r>
            <a:r>
              <a:rPr lang="en-US" sz="2000" dirty="0"/>
              <a:t>("Select * from </a:t>
            </a:r>
            <a:r>
              <a:rPr lang="en-US" sz="2000" dirty="0" err="1"/>
              <a:t>TestTable</a:t>
            </a:r>
            <a:r>
              <a:rPr lang="en-US" sz="2000" dirty="0"/>
              <a:t>",null);</a:t>
            </a:r>
          </a:p>
          <a:p>
            <a:pPr marL="0" indent="0">
              <a:buNone/>
            </a:pPr>
            <a:r>
              <a:rPr lang="en-US" sz="2000" dirty="0" err="1"/>
              <a:t>resultSet.moveToFirst</a:t>
            </a:r>
            <a:r>
              <a:rPr lang="en-US" sz="2000" dirty="0"/>
              <a:t>();</a:t>
            </a:r>
          </a:p>
          <a:p>
            <a:pPr marL="0" indent="0">
              <a:buNone/>
            </a:pPr>
            <a:r>
              <a:rPr lang="en-US" sz="2000" dirty="0"/>
              <a:t>String username = </a:t>
            </a:r>
            <a:r>
              <a:rPr lang="en-US" sz="2000" dirty="0" err="1"/>
              <a:t>resultSet.getString</a:t>
            </a:r>
            <a:r>
              <a:rPr lang="en-US" sz="2000" dirty="0"/>
              <a:t>(1);</a:t>
            </a:r>
          </a:p>
          <a:p>
            <a:pPr marL="0" indent="0">
              <a:buNone/>
            </a:pPr>
            <a:r>
              <a:rPr lang="en-US" sz="2000" dirty="0"/>
              <a:t>String password = </a:t>
            </a:r>
            <a:r>
              <a:rPr lang="en-US" sz="2000" dirty="0" err="1"/>
              <a:t>resultSet.getString</a:t>
            </a:r>
            <a:r>
              <a:rPr lang="en-US" sz="2000" dirty="0"/>
              <a:t>(2);</a:t>
            </a:r>
          </a:p>
          <a:p>
            <a:endParaRPr lang="en-US" dirty="0"/>
          </a:p>
        </p:txBody>
      </p:sp>
    </p:spTree>
    <p:extLst>
      <p:ext uri="{BB962C8B-B14F-4D97-AF65-F5344CB8AC3E}">
        <p14:creationId xmlns:p14="http://schemas.microsoft.com/office/powerpoint/2010/main" val="47346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 Helper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managing all the operations related to the database , an helper class has been given and is called </a:t>
            </a:r>
            <a:r>
              <a:rPr lang="en-US" dirty="0" err="1"/>
              <a:t>SQLiteOpenHelper</a:t>
            </a:r>
            <a:r>
              <a:rPr lang="en-US" dirty="0"/>
              <a:t>. It automatically manages the creation and update of the database. Its syntax is given below</a:t>
            </a:r>
          </a:p>
          <a:p>
            <a:pPr marL="0" indent="0">
              <a:buNone/>
            </a:pPr>
            <a:r>
              <a:rPr lang="en-US" sz="2000" dirty="0"/>
              <a:t>public class </a:t>
            </a:r>
            <a:r>
              <a:rPr lang="en-US" sz="2000" dirty="0" err="1"/>
              <a:t>DBHelper</a:t>
            </a:r>
            <a:r>
              <a:rPr lang="en-US" sz="2000" dirty="0"/>
              <a:t> extends </a:t>
            </a:r>
            <a:r>
              <a:rPr lang="en-US" sz="2000" dirty="0" err="1"/>
              <a:t>SQLiteOpenHelper</a:t>
            </a:r>
            <a:r>
              <a:rPr lang="en-US" sz="2000" dirty="0"/>
              <a:t> {</a:t>
            </a:r>
          </a:p>
          <a:p>
            <a:pPr marL="0" indent="0">
              <a:buNone/>
            </a:pPr>
            <a:r>
              <a:rPr lang="en-US" sz="2000" dirty="0"/>
              <a:t>   public </a:t>
            </a:r>
            <a:r>
              <a:rPr lang="en-US" sz="2000" dirty="0" err="1"/>
              <a:t>DBHelper</a:t>
            </a:r>
            <a:r>
              <a:rPr lang="en-US" sz="2000" dirty="0"/>
              <a:t>(){</a:t>
            </a:r>
          </a:p>
          <a:p>
            <a:pPr marL="0" indent="0">
              <a:buNone/>
            </a:pPr>
            <a:r>
              <a:rPr lang="en-US" sz="2000" dirty="0"/>
              <a:t>      super(context,DATABASE_NAME,null,1);</a:t>
            </a:r>
          </a:p>
          <a:p>
            <a:pPr marL="0" indent="0">
              <a:buNone/>
            </a:pPr>
            <a:r>
              <a:rPr lang="en-US" sz="2000" dirty="0"/>
              <a:t>   }</a:t>
            </a:r>
          </a:p>
          <a:p>
            <a:pPr marL="0" indent="0">
              <a:buNone/>
            </a:pPr>
            <a:r>
              <a:rPr lang="en-US" sz="2000" dirty="0"/>
              <a:t>   public void </a:t>
            </a:r>
            <a:r>
              <a:rPr lang="en-US" sz="2000" dirty="0" err="1"/>
              <a:t>onCreate</a:t>
            </a:r>
            <a:r>
              <a:rPr lang="en-US" sz="2000" dirty="0"/>
              <a:t>(</a:t>
            </a:r>
            <a:r>
              <a:rPr lang="en-US" sz="2000" dirty="0" err="1"/>
              <a:t>SQLiteDatabase</a:t>
            </a:r>
            <a:r>
              <a:rPr lang="en-US" sz="2000" dirty="0"/>
              <a:t> </a:t>
            </a:r>
            <a:r>
              <a:rPr lang="en-US" sz="2000" dirty="0" err="1"/>
              <a:t>db</a:t>
            </a:r>
            <a:r>
              <a:rPr lang="en-US" sz="2000" dirty="0"/>
              <a:t>) {}</a:t>
            </a:r>
          </a:p>
          <a:p>
            <a:pPr marL="0" indent="0">
              <a:buNone/>
            </a:pPr>
            <a:r>
              <a:rPr lang="en-US" sz="2000" dirty="0"/>
              <a:t>   public void </a:t>
            </a:r>
            <a:r>
              <a:rPr lang="en-US" sz="2000" dirty="0" err="1"/>
              <a:t>onUpgrade</a:t>
            </a:r>
            <a:r>
              <a:rPr lang="en-US" sz="2000" dirty="0"/>
              <a:t>(</a:t>
            </a:r>
            <a:r>
              <a:rPr lang="en-US" sz="2000" dirty="0" err="1"/>
              <a:t>SQLiteDatabase</a:t>
            </a:r>
            <a:r>
              <a:rPr lang="en-US" sz="2000" dirty="0"/>
              <a:t> database, </a:t>
            </a:r>
            <a:r>
              <a:rPr lang="en-US" sz="2000" dirty="0" err="1"/>
              <a:t>int</a:t>
            </a:r>
            <a:r>
              <a:rPr lang="en-US" sz="2000" dirty="0"/>
              <a:t> </a:t>
            </a:r>
            <a:r>
              <a:rPr lang="en-US" sz="2000" dirty="0" err="1"/>
              <a:t>oldVersion</a:t>
            </a:r>
            <a:r>
              <a:rPr lang="en-US" sz="2000" dirty="0"/>
              <a:t>, </a:t>
            </a:r>
            <a:r>
              <a:rPr lang="en-US" sz="2000" dirty="0" err="1"/>
              <a:t>int</a:t>
            </a:r>
            <a:r>
              <a:rPr lang="en-US" sz="2000" dirty="0"/>
              <a:t> </a:t>
            </a:r>
            <a:r>
              <a:rPr lang="en-US" sz="2000" dirty="0" err="1"/>
              <a:t>newVersion</a:t>
            </a:r>
            <a:r>
              <a:rPr lang="en-US" sz="2000" dirty="0"/>
              <a:t>) {}</a:t>
            </a:r>
          </a:p>
          <a:p>
            <a:pPr marL="0" indent="0">
              <a:buNone/>
            </a:pPr>
            <a:r>
              <a:rPr lang="en-US" sz="2000" dirty="0"/>
              <a:t>}</a:t>
            </a:r>
            <a:endParaRPr lang="en-US" dirty="0"/>
          </a:p>
          <a:p>
            <a:endParaRPr lang="en-US" dirty="0"/>
          </a:p>
        </p:txBody>
      </p:sp>
    </p:spTree>
    <p:extLst>
      <p:ext uri="{BB962C8B-B14F-4D97-AF65-F5344CB8AC3E}">
        <p14:creationId xmlns:p14="http://schemas.microsoft.com/office/powerpoint/2010/main" val="3403316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857999"/>
            <a:ext cx="8596668" cy="1826581"/>
          </a:xfrm>
        </p:spPr>
        <p:txBody>
          <a:bodyPr/>
          <a:lstStyle/>
          <a:p>
            <a:r>
              <a:rPr lang="en-US" dirty="0"/>
              <a:t>Any Questions ?</a:t>
            </a:r>
          </a:p>
        </p:txBody>
      </p:sp>
      <p:sp>
        <p:nvSpPr>
          <p:cNvPr id="5" name="Text Placeholder 4"/>
          <p:cNvSpPr>
            <a:spLocks noGrp="1"/>
          </p:cNvSpPr>
          <p:nvPr>
            <p:ph type="body" idx="1"/>
          </p:nvPr>
        </p:nvSpPr>
        <p:spPr>
          <a:xfrm>
            <a:off x="677335" y="3697454"/>
            <a:ext cx="8596668" cy="860400"/>
          </a:xfrm>
        </p:spPr>
        <p:txBody>
          <a:bodyPr/>
          <a:lstStyle/>
          <a:p>
            <a:pPr algn="r"/>
            <a:r>
              <a:rPr lang="en-US" dirty="0"/>
              <a:t>Thankyou,</a:t>
            </a:r>
          </a:p>
          <a:p>
            <a:pPr algn="r"/>
            <a:r>
              <a:rPr lang="en-US" dirty="0" err="1"/>
              <a:t>Nagarajan.V.S</a:t>
            </a:r>
            <a:endParaRPr lang="en-US" dirty="0"/>
          </a:p>
        </p:txBody>
      </p:sp>
    </p:spTree>
    <p:extLst>
      <p:ext uri="{BB962C8B-B14F-4D97-AF65-F5344CB8AC3E}">
        <p14:creationId xmlns:p14="http://schemas.microsoft.com/office/powerpoint/2010/main" val="398411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Android is an open source and Linux-based operating system for mobile devices such as smartphones and tablet computers.</a:t>
            </a:r>
          </a:p>
          <a:p>
            <a:r>
              <a:rPr lang="en-US" dirty="0"/>
              <a:t>Android was developed by the Open Handset Alliance, led by Google, and other companies.</a:t>
            </a:r>
          </a:p>
          <a:p>
            <a:r>
              <a:rPr lang="en-US" dirty="0"/>
              <a:t>Android programming is based on Java programming language so if you have basic understanding on Java programming then it will be a fun to learn Android application development.</a:t>
            </a:r>
          </a:p>
          <a:p>
            <a:endParaRPr lang="en-US" dirty="0"/>
          </a:p>
        </p:txBody>
      </p:sp>
    </p:spTree>
    <p:extLst>
      <p:ext uri="{BB962C8B-B14F-4D97-AF65-F5344CB8AC3E}">
        <p14:creationId xmlns:p14="http://schemas.microsoft.com/office/powerpoint/2010/main" val="65933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normAutofit/>
          </a:bodyPr>
          <a:lstStyle/>
          <a:p>
            <a:r>
              <a:rPr lang="en-US" dirty="0"/>
              <a:t>The first beta version of the Android Software Development Kit (SDK) was released by Google in 2007 where as the first commercial version, Android 1.0, was released in September 2008.</a:t>
            </a:r>
          </a:p>
          <a:p>
            <a:r>
              <a:rPr lang="en-US" dirty="0"/>
              <a:t>On June 27, 2012, at the Google I/O conference, Google announced the next Android version, 4.1 </a:t>
            </a:r>
            <a:r>
              <a:rPr lang="en-US" b="1" dirty="0"/>
              <a:t>Jelly Bean</a:t>
            </a:r>
            <a:r>
              <a:rPr lang="en-US" dirty="0"/>
              <a:t>. Jelly Bean is an incremental update, with the primary aim of improving the user interface, both in terms of functionality and performance.</a:t>
            </a:r>
          </a:p>
          <a:p>
            <a:r>
              <a:rPr lang="en-US" dirty="0"/>
              <a:t>The source code for Android is available under free and open source software licenses. Google publishes most of the code under the Apache License version 2.0 and the rest, Linux kernel changes, under the GNU General Public License version 2.</a:t>
            </a:r>
          </a:p>
          <a:p>
            <a:r>
              <a:rPr lang="en-US" dirty="0"/>
              <a:t>Current Latest Version of Android is Android 7.0 (Nougat)</a:t>
            </a:r>
          </a:p>
          <a:p>
            <a:endParaRPr lang="en-US" dirty="0"/>
          </a:p>
        </p:txBody>
      </p:sp>
    </p:spTree>
    <p:extLst>
      <p:ext uri="{BB962C8B-B14F-4D97-AF65-F5344CB8AC3E}">
        <p14:creationId xmlns:p14="http://schemas.microsoft.com/office/powerpoint/2010/main" val="12874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story"/>
          <p:cNvPicPr/>
          <p:nvPr/>
        </p:nvPicPr>
        <p:blipFill rotWithShape="1">
          <a:blip r:embed="rId2">
            <a:extLst>
              <a:ext uri="{28A0092B-C50C-407E-A947-70E740481C1C}">
                <a14:useLocalDpi xmlns:a14="http://schemas.microsoft.com/office/drawing/2010/main" val="0"/>
              </a:ext>
            </a:extLst>
          </a:blip>
          <a:srcRect/>
          <a:stretch/>
        </p:blipFill>
        <p:spPr bwMode="auto">
          <a:xfrm>
            <a:off x="1187571" y="643466"/>
            <a:ext cx="9816858" cy="5571067"/>
          </a:xfrm>
          <a:prstGeom prst="rect">
            <a:avLst/>
          </a:prstGeom>
          <a:noFill/>
        </p:spPr>
      </p:pic>
    </p:spTree>
    <p:extLst>
      <p:ext uri="{BB962C8B-B14F-4D97-AF65-F5344CB8AC3E}">
        <p14:creationId xmlns:p14="http://schemas.microsoft.com/office/powerpoint/2010/main" val="232480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3" descr="Why Android"/>
          <p:cNvPicPr>
            <a:picLocks noChangeAspect="1"/>
          </p:cNvPicPr>
          <p:nvPr/>
        </p:nvPicPr>
        <p:blipFill rotWithShape="1">
          <a:blip r:embed="rId2"/>
          <a:srcRect r="3" b="956"/>
          <a:stretch/>
        </p:blipFill>
        <p:spPr>
          <a:xfrm>
            <a:off x="6301629" y="629266"/>
            <a:ext cx="5461724" cy="5577837"/>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Advantages</a:t>
            </a:r>
          </a:p>
        </p:txBody>
      </p:sp>
      <p:sp>
        <p:nvSpPr>
          <p:cNvPr id="11" name="Content Placeholder 7"/>
          <p:cNvSpPr>
            <a:spLocks noGrp="1"/>
          </p:cNvSpPr>
          <p:nvPr>
            <p:ph idx="1"/>
          </p:nvPr>
        </p:nvSpPr>
        <p:spPr>
          <a:xfrm>
            <a:off x="1141310" y="2438400"/>
            <a:ext cx="5127029" cy="3785419"/>
          </a:xfrm>
        </p:spPr>
        <p:txBody>
          <a:bodyPr>
            <a:normAutofit fontScale="92500" lnSpcReduction="10000"/>
          </a:bodyPr>
          <a:lstStyle/>
          <a:p>
            <a:r>
              <a:rPr lang="en-US" dirty="0"/>
              <a:t>Android applications are usually developed in the Java language using the Android Software Development Kit.</a:t>
            </a:r>
          </a:p>
          <a:p>
            <a:r>
              <a:rPr lang="en-US" dirty="0"/>
              <a:t>Once developed, Android applications can be packaged easily and sold out either through a store such as </a:t>
            </a:r>
            <a:r>
              <a:rPr lang="en-US" b="1" dirty="0"/>
              <a:t>Google Play</a:t>
            </a:r>
            <a:r>
              <a:rPr lang="en-US" dirty="0"/>
              <a:t>, </a:t>
            </a:r>
            <a:r>
              <a:rPr lang="en-US" b="1" dirty="0" err="1"/>
              <a:t>SlideME</a:t>
            </a:r>
            <a:r>
              <a:rPr lang="en-US" dirty="0"/>
              <a:t>, </a:t>
            </a:r>
            <a:r>
              <a:rPr lang="en-US" b="1" dirty="0"/>
              <a:t>Opera Mobile Store</a:t>
            </a:r>
            <a:r>
              <a:rPr lang="en-US" dirty="0"/>
              <a:t>, </a:t>
            </a:r>
            <a:r>
              <a:rPr lang="en-US" b="1" dirty="0" err="1"/>
              <a:t>Mobango</a:t>
            </a:r>
            <a:r>
              <a:rPr lang="en-US" dirty="0"/>
              <a:t>, </a:t>
            </a:r>
            <a:r>
              <a:rPr lang="en-US" b="1" dirty="0"/>
              <a:t>F-droid</a:t>
            </a:r>
            <a:r>
              <a:rPr lang="en-US" dirty="0"/>
              <a:t> and the </a:t>
            </a:r>
            <a:r>
              <a:rPr lang="en-US" b="1" dirty="0"/>
              <a:t>Amazon </a:t>
            </a:r>
            <a:r>
              <a:rPr lang="en-US" b="1" dirty="0" err="1"/>
              <a:t>Appstore</a:t>
            </a:r>
            <a:r>
              <a:rPr lang="en-US" dirty="0"/>
              <a:t>.</a:t>
            </a:r>
          </a:p>
          <a:p>
            <a:r>
              <a:rPr lang="en-US" dirty="0"/>
              <a:t>Android powers hundreds of millions of mobile devices in more than 190 countries around the world. It's the largest installed base of any mobile platform and growing fast. Every day more than 1 million new Android devices are activated worldwide.</a:t>
            </a:r>
          </a:p>
          <a:p>
            <a:endParaRPr lang="en-US" dirty="0"/>
          </a:p>
        </p:txBody>
      </p:sp>
    </p:spTree>
    <p:extLst>
      <p:ext uri="{BB962C8B-B14F-4D97-AF65-F5344CB8AC3E}">
        <p14:creationId xmlns:p14="http://schemas.microsoft.com/office/powerpoint/2010/main" val="236742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tegories"/>
          <p:cNvPicPr/>
          <p:nvPr/>
        </p:nvPicPr>
        <p:blipFill rotWithShape="1">
          <a:blip r:embed="rId2">
            <a:extLst>
              <a:ext uri="{28A0092B-C50C-407E-A947-70E740481C1C}">
                <a14:useLocalDpi xmlns:a14="http://schemas.microsoft.com/office/drawing/2010/main" val="0"/>
              </a:ext>
            </a:extLst>
          </a:blip>
          <a:srcRect/>
          <a:stretch/>
        </p:blipFill>
        <p:spPr bwMode="auto">
          <a:xfrm>
            <a:off x="1283306" y="1675227"/>
            <a:ext cx="9625388" cy="4394199"/>
          </a:xfrm>
          <a:prstGeom prst="rect">
            <a:avLst/>
          </a:prstGeom>
          <a:noFill/>
        </p:spPr>
      </p:pic>
      <p:sp>
        <p:nvSpPr>
          <p:cNvPr id="2" name="Title 1"/>
          <p:cNvSpPr>
            <a:spLocks noGrp="1"/>
          </p:cNvSpPr>
          <p:nvPr>
            <p:ph type="title"/>
          </p:nvPr>
        </p:nvSpPr>
        <p:spPr>
          <a:xfrm>
            <a:off x="556532" y="643467"/>
            <a:ext cx="11210925" cy="744836"/>
          </a:xfrm>
        </p:spPr>
        <p:txBody>
          <a:bodyPr>
            <a:normAutofit/>
          </a:bodyPr>
          <a:lstStyle/>
          <a:p>
            <a:pPr algn="ctr"/>
            <a:r>
              <a:rPr lang="en-US" sz="3200">
                <a:solidFill>
                  <a:schemeClr val="bg1"/>
                </a:solidFill>
              </a:rPr>
              <a:t>Categories of Android Applications</a:t>
            </a:r>
          </a:p>
        </p:txBody>
      </p:sp>
    </p:spTree>
    <p:extLst>
      <p:ext uri="{BB962C8B-B14F-4D97-AF65-F5344CB8AC3E}">
        <p14:creationId xmlns:p14="http://schemas.microsoft.com/office/powerpoint/2010/main" val="248021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droid Architecture"/>
          <p:cNvPicPr/>
          <p:nvPr/>
        </p:nvPicPr>
        <p:blipFill rotWithShape="1">
          <a:blip r:embed="rId2">
            <a:extLst>
              <a:ext uri="{28A0092B-C50C-407E-A947-70E740481C1C}">
                <a14:useLocalDpi xmlns:a14="http://schemas.microsoft.com/office/drawing/2010/main" val="0"/>
              </a:ext>
            </a:extLst>
          </a:blip>
          <a:srcRect/>
          <a:stretch/>
        </p:blipFill>
        <p:spPr bwMode="auto">
          <a:xfrm>
            <a:off x="1780897" y="1752383"/>
            <a:ext cx="6780700" cy="4729538"/>
          </a:xfrm>
          <a:prstGeom prst="rect">
            <a:avLst/>
          </a:prstGeom>
          <a:noFill/>
        </p:spPr>
      </p:pic>
      <p:sp>
        <p:nvSpPr>
          <p:cNvPr id="6" name="Title 5"/>
          <p:cNvSpPr>
            <a:spLocks noGrp="1"/>
          </p:cNvSpPr>
          <p:nvPr>
            <p:ph type="title"/>
          </p:nvPr>
        </p:nvSpPr>
        <p:spPr/>
        <p:txBody>
          <a:bodyPr/>
          <a:lstStyle/>
          <a:p>
            <a:r>
              <a:rPr lang="en-US" dirty="0"/>
              <a:t>Architecture</a:t>
            </a:r>
          </a:p>
        </p:txBody>
      </p:sp>
    </p:spTree>
    <p:extLst>
      <p:ext uri="{BB962C8B-B14F-4D97-AF65-F5344CB8AC3E}">
        <p14:creationId xmlns:p14="http://schemas.microsoft.com/office/powerpoint/2010/main" val="370204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Linux kernel</a:t>
            </a:r>
            <a:endParaRPr lang="en-US" dirty="0"/>
          </a:p>
        </p:txBody>
      </p:sp>
      <p:sp>
        <p:nvSpPr>
          <p:cNvPr id="6" name="Content Placeholder 5"/>
          <p:cNvSpPr>
            <a:spLocks noGrp="1"/>
          </p:cNvSpPr>
          <p:nvPr>
            <p:ph idx="1"/>
          </p:nvPr>
        </p:nvSpPr>
        <p:spPr/>
        <p:txBody>
          <a:bodyPr/>
          <a:lstStyle/>
          <a:p>
            <a:r>
              <a:rPr lang="en-US" dirty="0"/>
              <a:t>At the bottom of the layers is Linux - Linux 3.6 with approximately 115 patches. 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a:p>
            <a:endParaRPr lang="en-US" dirty="0"/>
          </a:p>
        </p:txBody>
      </p:sp>
    </p:spTree>
    <p:extLst>
      <p:ext uri="{BB962C8B-B14F-4D97-AF65-F5344CB8AC3E}">
        <p14:creationId xmlns:p14="http://schemas.microsoft.com/office/powerpoint/2010/main" val="34784534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249</TotalTime>
  <Words>1187</Words>
  <Application>Microsoft Office PowerPoint</Application>
  <PresentationFormat>Widescreen</PresentationFormat>
  <Paragraphs>163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Android</vt:lpstr>
      <vt:lpstr>Agenda</vt:lpstr>
      <vt:lpstr>Introduction</vt:lpstr>
      <vt:lpstr>History</vt:lpstr>
      <vt:lpstr>PowerPoint Presentation</vt:lpstr>
      <vt:lpstr>Advantages</vt:lpstr>
      <vt:lpstr>Categories of Android Applications</vt:lpstr>
      <vt:lpstr>Architecture</vt:lpstr>
      <vt:lpstr>Linux kernel</vt:lpstr>
      <vt:lpstr>Libraries</vt:lpstr>
      <vt:lpstr>Android Libraries</vt:lpstr>
      <vt:lpstr>Android Runtime</vt:lpstr>
      <vt:lpstr>Application Framework</vt:lpstr>
      <vt:lpstr>Developing Android Application</vt:lpstr>
      <vt:lpstr>Core of the Application(Resources)</vt:lpstr>
      <vt:lpstr>PowerPoint Presentation</vt:lpstr>
      <vt:lpstr>Accessing Resources in Code</vt:lpstr>
      <vt:lpstr>                   Layout</vt:lpstr>
      <vt:lpstr>Activity</vt:lpstr>
      <vt:lpstr>Activity Life Cycle</vt:lpstr>
      <vt:lpstr>Intent</vt:lpstr>
      <vt:lpstr>SQL Lite Database</vt:lpstr>
      <vt:lpstr>Database Insertion</vt:lpstr>
      <vt:lpstr>Database - Fetching</vt:lpstr>
      <vt:lpstr>Database - Helper class</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dc:creator>Nagarajan V S (BAS)</dc:creator>
  <cp:lastModifiedBy>Nagarajan V S (BAS)</cp:lastModifiedBy>
  <cp:revision>21</cp:revision>
  <dcterms:created xsi:type="dcterms:W3CDTF">2017-01-09T07:13:57Z</dcterms:created>
  <dcterms:modified xsi:type="dcterms:W3CDTF">2017-01-09T11:23:42Z</dcterms:modified>
</cp:coreProperties>
</file>