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MSIPCMd1d3420f9833f5ab30d64c9b" descr="{&quot;HashCode&quot;:2133105206,&quot;Placement&quot;:&quot;Footer&quot;,&quot;Top&quot;:524.1047,&quot;Left&quot;:420.843231,&quot;SlideWidth&quot;:960,&quot;SlideHeight&quot;:540}">
            <a:extLst>
              <a:ext uri="{FF2B5EF4-FFF2-40B4-BE49-F238E27FC236}">
                <a16:creationId xmlns:a16="http://schemas.microsoft.com/office/drawing/2014/main" id="{E2034588-D0EC-46F2-A191-8A7D0B6B4AD1}"/>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IN" sz="700">
                <a:solidFill>
                  <a:srgbClr val="000000"/>
                </a:solidFill>
                <a:latin typeface="Arial" panose="020B0604020202020204" pitchFamily="34" charset="0"/>
              </a:rPr>
              <a:t>Sensitivity: Internal &amp;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D903-7B0C-4DDF-A6FC-E8B51F416AC0}"/>
              </a:ext>
            </a:extLst>
          </p:cNvPr>
          <p:cNvSpPr>
            <a:spLocks noGrp="1"/>
          </p:cNvSpPr>
          <p:nvPr>
            <p:ph type="ctrTitle"/>
          </p:nvPr>
        </p:nvSpPr>
        <p:spPr/>
        <p:txBody>
          <a:bodyPr/>
          <a:lstStyle/>
          <a:p>
            <a:r>
              <a:rPr lang="en-US" dirty="0"/>
              <a:t>REACT JS</a:t>
            </a:r>
            <a:endParaRPr lang="en-IN" dirty="0"/>
          </a:p>
        </p:txBody>
      </p:sp>
      <p:sp>
        <p:nvSpPr>
          <p:cNvPr id="3" name="Subtitle 2">
            <a:extLst>
              <a:ext uri="{FF2B5EF4-FFF2-40B4-BE49-F238E27FC236}">
                <a16:creationId xmlns:a16="http://schemas.microsoft.com/office/drawing/2014/main" id="{D2909F0A-1D52-44DD-8796-A4A76F9CD6D7}"/>
              </a:ext>
            </a:extLst>
          </p:cNvPr>
          <p:cNvSpPr>
            <a:spLocks noGrp="1"/>
          </p:cNvSpPr>
          <p:nvPr>
            <p:ph type="subTitle" idx="1"/>
          </p:nvPr>
        </p:nvSpPr>
        <p:spPr/>
        <p:txBody>
          <a:bodyPr/>
          <a:lstStyle/>
          <a:p>
            <a:r>
              <a:rPr lang="en-US" dirty="0"/>
              <a:t>NAGARAJAN.V.S</a:t>
            </a:r>
            <a:endParaRPr lang="en-IN" dirty="0"/>
          </a:p>
        </p:txBody>
      </p:sp>
    </p:spTree>
    <p:extLst>
      <p:ext uri="{BB962C8B-B14F-4D97-AF65-F5344CB8AC3E}">
        <p14:creationId xmlns:p14="http://schemas.microsoft.com/office/powerpoint/2010/main" val="289824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7F8A-ECB3-431A-AA53-2A271AB62BB7}"/>
              </a:ext>
            </a:extLst>
          </p:cNvPr>
          <p:cNvSpPr>
            <a:spLocks noGrp="1"/>
          </p:cNvSpPr>
          <p:nvPr>
            <p:ph type="title"/>
          </p:nvPr>
        </p:nvSpPr>
        <p:spPr>
          <a:xfrm>
            <a:off x="677334" y="173502"/>
            <a:ext cx="8596668" cy="515815"/>
          </a:xfrm>
        </p:spPr>
        <p:txBody>
          <a:bodyPr>
            <a:normAutofit fontScale="90000"/>
          </a:bodyPr>
          <a:lstStyle/>
          <a:p>
            <a:r>
              <a:rPr lang="en-US" dirty="0"/>
              <a:t>A</a:t>
            </a:r>
            <a:r>
              <a:rPr lang="en-IN" dirty="0"/>
              <a:t>GENDA</a:t>
            </a:r>
          </a:p>
        </p:txBody>
      </p:sp>
      <p:sp>
        <p:nvSpPr>
          <p:cNvPr id="3" name="Content Placeholder 2">
            <a:extLst>
              <a:ext uri="{FF2B5EF4-FFF2-40B4-BE49-F238E27FC236}">
                <a16:creationId xmlns:a16="http://schemas.microsoft.com/office/drawing/2014/main" id="{A4E9E785-16B9-4219-B066-28C4A8634954}"/>
              </a:ext>
            </a:extLst>
          </p:cNvPr>
          <p:cNvSpPr>
            <a:spLocks noGrp="1"/>
          </p:cNvSpPr>
          <p:nvPr>
            <p:ph idx="1"/>
          </p:nvPr>
        </p:nvSpPr>
        <p:spPr>
          <a:xfrm>
            <a:off x="677334" y="689317"/>
            <a:ext cx="9465472" cy="5995181"/>
          </a:xfrm>
        </p:spPr>
        <p:txBody>
          <a:bodyPr>
            <a:normAutofit fontScale="92500" lnSpcReduction="10000"/>
          </a:bodyPr>
          <a:lstStyle/>
          <a:p>
            <a:pPr fontAlgn="base"/>
            <a:endParaRPr lang="en-US" sz="1600" dirty="0"/>
          </a:p>
          <a:p>
            <a:pPr fontAlgn="base"/>
            <a:r>
              <a:rPr lang="en-US" sz="1600" b="1" u="sng" dirty="0"/>
              <a:t>Introduction To React &amp; JSX </a:t>
            </a:r>
          </a:p>
          <a:p>
            <a:pPr lvl="1" fontAlgn="base"/>
            <a:r>
              <a:rPr lang="en-US" sz="1400" dirty="0"/>
              <a:t>Origins of React</a:t>
            </a:r>
          </a:p>
          <a:p>
            <a:pPr lvl="1" fontAlgn="base"/>
            <a:r>
              <a:rPr lang="en-US" sz="1400" dirty="0"/>
              <a:t>React.js Syntax</a:t>
            </a:r>
          </a:p>
          <a:p>
            <a:pPr lvl="1" fontAlgn="base"/>
            <a:r>
              <a:rPr lang="en-US" sz="1400" dirty="0"/>
              <a:t>Overview of JSX and why you should use it</a:t>
            </a:r>
          </a:p>
          <a:p>
            <a:pPr lvl="1" fontAlgn="base"/>
            <a:r>
              <a:rPr lang="en-US" sz="1400" dirty="0"/>
              <a:t>Getting hold of everything you need to start coding (</a:t>
            </a:r>
            <a:r>
              <a:rPr lang="en-US" sz="1400" dirty="0" err="1"/>
              <a:t>Env</a:t>
            </a:r>
            <a:r>
              <a:rPr lang="en-US" sz="1400" dirty="0"/>
              <a:t> Setup)</a:t>
            </a:r>
          </a:p>
          <a:p>
            <a:pPr fontAlgn="base"/>
            <a:r>
              <a:rPr lang="en-US" sz="1600" b="1" u="sng" dirty="0"/>
              <a:t>React Components</a:t>
            </a:r>
          </a:p>
          <a:p>
            <a:pPr lvl="1" fontAlgn="base"/>
            <a:r>
              <a:rPr lang="en-US" sz="1400" dirty="0"/>
              <a:t>React component Properties</a:t>
            </a:r>
          </a:p>
          <a:p>
            <a:pPr lvl="1" fontAlgn="base"/>
            <a:r>
              <a:rPr lang="en-US" sz="1400" dirty="0"/>
              <a:t>Setting Properties</a:t>
            </a:r>
          </a:p>
          <a:p>
            <a:pPr lvl="1" fontAlgn="base"/>
            <a:r>
              <a:rPr lang="en-US" sz="1400" dirty="0"/>
              <a:t>Component Lifecycle</a:t>
            </a:r>
          </a:p>
          <a:p>
            <a:pPr lvl="1" fontAlgn="base"/>
            <a:r>
              <a:rPr lang="en-US" sz="1400" dirty="0"/>
              <a:t>Updating Components</a:t>
            </a:r>
          </a:p>
          <a:p>
            <a:pPr lvl="1" fontAlgn="base"/>
            <a:r>
              <a:rPr lang="en-US" sz="1400" dirty="0"/>
              <a:t>Writing your first React.js component</a:t>
            </a:r>
          </a:p>
          <a:p>
            <a:pPr lvl="1" fontAlgn="base"/>
            <a:r>
              <a:rPr lang="en-US" sz="1400" dirty="0"/>
              <a:t>Mounting Components</a:t>
            </a:r>
          </a:p>
          <a:p>
            <a:pPr fontAlgn="base"/>
            <a:r>
              <a:rPr lang="en-US" sz="1600" b="1" u="sng" dirty="0"/>
              <a:t>JSX</a:t>
            </a:r>
          </a:p>
          <a:p>
            <a:pPr lvl="1" fontAlgn="base"/>
            <a:r>
              <a:rPr lang="en-US" sz="1400" dirty="0"/>
              <a:t>Expressions &amp; Attributes</a:t>
            </a:r>
          </a:p>
          <a:p>
            <a:pPr lvl="1" fontAlgn="base"/>
            <a:r>
              <a:rPr lang="en-US" sz="1400" dirty="0"/>
              <a:t>JSX Basics</a:t>
            </a:r>
          </a:p>
          <a:p>
            <a:pPr lvl="1" fontAlgn="base"/>
            <a:r>
              <a:rPr lang="en-US" sz="1400" dirty="0" err="1"/>
              <a:t>Namespaced</a:t>
            </a:r>
            <a:r>
              <a:rPr lang="en-US" sz="1400" dirty="0"/>
              <a:t> Components</a:t>
            </a:r>
          </a:p>
          <a:p>
            <a:pPr lvl="1" fontAlgn="base"/>
            <a:r>
              <a:rPr lang="en-US" sz="1400" dirty="0"/>
              <a:t>Rendering HTML</a:t>
            </a:r>
          </a:p>
          <a:p>
            <a:pPr lvl="1" fontAlgn="base"/>
            <a:r>
              <a:rPr lang="en-US" sz="1400" dirty="0"/>
              <a:t>Rendering React Components</a:t>
            </a:r>
          </a:p>
          <a:p>
            <a:pPr marL="0" indent="0">
              <a:buNone/>
            </a:pPr>
            <a:endParaRPr lang="en-US" sz="1600" dirty="0"/>
          </a:p>
        </p:txBody>
      </p:sp>
    </p:spTree>
    <p:extLst>
      <p:ext uri="{BB962C8B-B14F-4D97-AF65-F5344CB8AC3E}">
        <p14:creationId xmlns:p14="http://schemas.microsoft.com/office/powerpoint/2010/main" val="111220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7F8A-ECB3-431A-AA53-2A271AB62BB7}"/>
              </a:ext>
            </a:extLst>
          </p:cNvPr>
          <p:cNvSpPr>
            <a:spLocks noGrp="1"/>
          </p:cNvSpPr>
          <p:nvPr>
            <p:ph type="title"/>
          </p:nvPr>
        </p:nvSpPr>
        <p:spPr>
          <a:xfrm>
            <a:off x="677334" y="173502"/>
            <a:ext cx="8596668" cy="515815"/>
          </a:xfrm>
        </p:spPr>
        <p:txBody>
          <a:bodyPr>
            <a:normAutofit fontScale="90000"/>
          </a:bodyPr>
          <a:lstStyle/>
          <a:p>
            <a:r>
              <a:rPr lang="en-US" dirty="0"/>
              <a:t>A</a:t>
            </a:r>
            <a:r>
              <a:rPr lang="en-IN" dirty="0"/>
              <a:t>GENDA – Contd.</a:t>
            </a:r>
          </a:p>
        </p:txBody>
      </p:sp>
      <p:sp>
        <p:nvSpPr>
          <p:cNvPr id="3" name="Content Placeholder 2">
            <a:extLst>
              <a:ext uri="{FF2B5EF4-FFF2-40B4-BE49-F238E27FC236}">
                <a16:creationId xmlns:a16="http://schemas.microsoft.com/office/drawing/2014/main" id="{A4E9E785-16B9-4219-B066-28C4A8634954}"/>
              </a:ext>
            </a:extLst>
          </p:cNvPr>
          <p:cNvSpPr>
            <a:spLocks noGrp="1"/>
          </p:cNvSpPr>
          <p:nvPr>
            <p:ph idx="1"/>
          </p:nvPr>
        </p:nvSpPr>
        <p:spPr>
          <a:xfrm>
            <a:off x="677333" y="689317"/>
            <a:ext cx="9437337" cy="5995181"/>
          </a:xfrm>
        </p:spPr>
        <p:txBody>
          <a:bodyPr>
            <a:normAutofit lnSpcReduction="10000"/>
          </a:bodyPr>
          <a:lstStyle/>
          <a:p>
            <a:pPr fontAlgn="base"/>
            <a:endParaRPr lang="en-US" sz="1600" b="1" u="sng" dirty="0"/>
          </a:p>
          <a:p>
            <a:pPr fontAlgn="base"/>
            <a:r>
              <a:rPr lang="en-US" sz="1600" b="1" u="sng" dirty="0"/>
              <a:t>Flux</a:t>
            </a:r>
          </a:p>
          <a:p>
            <a:pPr lvl="1" fontAlgn="base"/>
            <a:r>
              <a:rPr lang="en-US" sz="1400" dirty="0"/>
              <a:t>Views &amp; Controller-Views</a:t>
            </a:r>
          </a:p>
          <a:p>
            <a:pPr lvl="1" fontAlgn="base"/>
            <a:r>
              <a:rPr lang="en-US" sz="1400" dirty="0"/>
              <a:t>Flux is not MVC!</a:t>
            </a:r>
          </a:p>
          <a:p>
            <a:pPr lvl="1" fontAlgn="base"/>
            <a:r>
              <a:rPr lang="en-US" sz="1400" dirty="0"/>
              <a:t>Data Flow</a:t>
            </a:r>
          </a:p>
          <a:p>
            <a:pPr lvl="1" fontAlgn="base"/>
            <a:r>
              <a:rPr lang="en-US" sz="1400" dirty="0"/>
              <a:t>Action, Dispatcher, Store &amp; View</a:t>
            </a:r>
          </a:p>
          <a:p>
            <a:pPr lvl="1" fontAlgn="base"/>
            <a:r>
              <a:rPr lang="en-US" sz="1400" dirty="0"/>
              <a:t>Flux Application Architecture</a:t>
            </a:r>
          </a:p>
          <a:p>
            <a:pPr lvl="1" fontAlgn="base"/>
            <a:r>
              <a:rPr lang="en-US" sz="1400" dirty="0"/>
              <a:t>Structure</a:t>
            </a:r>
          </a:p>
          <a:p>
            <a:pPr fontAlgn="base"/>
            <a:r>
              <a:rPr lang="en-US" sz="1600" b="1" u="sng" dirty="0"/>
              <a:t>Event Handling In React</a:t>
            </a:r>
          </a:p>
          <a:p>
            <a:pPr lvl="1" fontAlgn="base"/>
            <a:r>
              <a:rPr lang="en-US" sz="1400" dirty="0"/>
              <a:t>Key Events</a:t>
            </a:r>
          </a:p>
          <a:p>
            <a:pPr lvl="1" fontAlgn="base"/>
            <a:r>
              <a:rPr lang="en-US" sz="1400" dirty="0"/>
              <a:t>Event Pooling</a:t>
            </a:r>
          </a:p>
          <a:p>
            <a:pPr lvl="1" fontAlgn="base"/>
            <a:r>
              <a:rPr lang="en-US" sz="1400" dirty="0"/>
              <a:t>React.js Event Handlers</a:t>
            </a:r>
          </a:p>
          <a:p>
            <a:pPr lvl="1" fontAlgn="base"/>
            <a:r>
              <a:rPr lang="en-US" sz="1400" dirty="0"/>
              <a:t>Synthetic Event</a:t>
            </a:r>
          </a:p>
          <a:p>
            <a:pPr fontAlgn="base"/>
            <a:r>
              <a:rPr lang="en-US" sz="1600" b="1" u="sng" dirty="0"/>
              <a:t>Creating A Dynamic UI In React</a:t>
            </a:r>
          </a:p>
          <a:p>
            <a:pPr lvl="1" fontAlgn="base"/>
            <a:r>
              <a:rPr lang="en-US" sz="1400" dirty="0"/>
              <a:t>Keeping components stateless</a:t>
            </a:r>
          </a:p>
          <a:p>
            <a:pPr lvl="1" fontAlgn="base"/>
            <a:r>
              <a:rPr lang="en-US" sz="1400" dirty="0"/>
              <a:t>Event Delegation</a:t>
            </a:r>
          </a:p>
          <a:p>
            <a:pPr lvl="1" fontAlgn="base"/>
            <a:r>
              <a:rPr lang="en-US" sz="1400" dirty="0"/>
              <a:t>React Stateful Components</a:t>
            </a:r>
          </a:p>
          <a:p>
            <a:pPr lvl="1" fontAlgn="base"/>
            <a:r>
              <a:rPr lang="en-US" sz="1400" dirty="0"/>
              <a:t>Auto binding</a:t>
            </a:r>
          </a:p>
          <a:p>
            <a:pPr fontAlgn="base"/>
            <a:endParaRPr lang="en-US" sz="1600" dirty="0"/>
          </a:p>
        </p:txBody>
      </p:sp>
    </p:spTree>
    <p:extLst>
      <p:ext uri="{BB962C8B-B14F-4D97-AF65-F5344CB8AC3E}">
        <p14:creationId xmlns:p14="http://schemas.microsoft.com/office/powerpoint/2010/main" val="239262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7F8A-ECB3-431A-AA53-2A271AB62BB7}"/>
              </a:ext>
            </a:extLst>
          </p:cNvPr>
          <p:cNvSpPr>
            <a:spLocks noGrp="1"/>
          </p:cNvSpPr>
          <p:nvPr>
            <p:ph type="title"/>
          </p:nvPr>
        </p:nvSpPr>
        <p:spPr>
          <a:xfrm>
            <a:off x="677334" y="173502"/>
            <a:ext cx="8596668" cy="515815"/>
          </a:xfrm>
        </p:spPr>
        <p:txBody>
          <a:bodyPr>
            <a:normAutofit fontScale="90000"/>
          </a:bodyPr>
          <a:lstStyle/>
          <a:p>
            <a:r>
              <a:rPr lang="en-US" dirty="0"/>
              <a:t>A</a:t>
            </a:r>
            <a:r>
              <a:rPr lang="en-IN" dirty="0"/>
              <a:t>GENDA – Contd.</a:t>
            </a:r>
          </a:p>
        </p:txBody>
      </p:sp>
      <p:sp>
        <p:nvSpPr>
          <p:cNvPr id="3" name="Content Placeholder 2">
            <a:extLst>
              <a:ext uri="{FF2B5EF4-FFF2-40B4-BE49-F238E27FC236}">
                <a16:creationId xmlns:a16="http://schemas.microsoft.com/office/drawing/2014/main" id="{A4E9E785-16B9-4219-B066-28C4A8634954}"/>
              </a:ext>
            </a:extLst>
          </p:cNvPr>
          <p:cNvSpPr>
            <a:spLocks noGrp="1"/>
          </p:cNvSpPr>
          <p:nvPr>
            <p:ph idx="1"/>
          </p:nvPr>
        </p:nvSpPr>
        <p:spPr>
          <a:xfrm>
            <a:off x="677333" y="689317"/>
            <a:ext cx="8959035" cy="5995181"/>
          </a:xfrm>
        </p:spPr>
        <p:txBody>
          <a:bodyPr>
            <a:normAutofit/>
          </a:bodyPr>
          <a:lstStyle/>
          <a:p>
            <a:pPr fontAlgn="base">
              <a:lnSpc>
                <a:spcPct val="80000"/>
              </a:lnSpc>
            </a:pPr>
            <a:endParaRPr lang="en-US" sz="1600" b="1" u="sng" dirty="0"/>
          </a:p>
          <a:p>
            <a:pPr fontAlgn="base">
              <a:lnSpc>
                <a:spcPct val="80000"/>
              </a:lnSpc>
            </a:pPr>
            <a:r>
              <a:rPr lang="en-US" sz="1600" b="1" u="sng" dirty="0"/>
              <a:t>Integration With Other Libraries</a:t>
            </a:r>
          </a:p>
          <a:p>
            <a:pPr lvl="1" fontAlgn="base"/>
            <a:r>
              <a:rPr lang="en-US" dirty="0"/>
              <a:t>Gulp &amp; </a:t>
            </a:r>
            <a:r>
              <a:rPr lang="en-US" dirty="0" err="1"/>
              <a:t>Browserify</a:t>
            </a:r>
            <a:endParaRPr lang="en-US" dirty="0"/>
          </a:p>
          <a:p>
            <a:pPr lvl="1" fontAlgn="base"/>
            <a:r>
              <a:rPr lang="en-US" dirty="0"/>
              <a:t>React with jQuery</a:t>
            </a:r>
          </a:p>
          <a:p>
            <a:pPr lvl="1" fontAlgn="base"/>
            <a:r>
              <a:rPr lang="en-US" dirty="0"/>
              <a:t>React &amp; AJAX</a:t>
            </a:r>
          </a:p>
          <a:p>
            <a:pPr fontAlgn="base"/>
            <a:r>
              <a:rPr lang="en-IN" sz="1600" b="1" u="sng" dirty="0"/>
              <a:t>React Server Integration &amp; Deployment</a:t>
            </a:r>
          </a:p>
          <a:p>
            <a:pPr lvl="1" fontAlgn="base"/>
            <a:r>
              <a:rPr lang="en-IN" dirty="0" err="1"/>
              <a:t>httpster</a:t>
            </a:r>
            <a:endParaRPr lang="en-IN" dirty="0"/>
          </a:p>
          <a:p>
            <a:pPr lvl="1" fontAlgn="base"/>
            <a:r>
              <a:rPr lang="en-IN" dirty="0" err="1"/>
              <a:t>npm</a:t>
            </a:r>
            <a:r>
              <a:rPr lang="en-IN" dirty="0"/>
              <a:t> </a:t>
            </a:r>
          </a:p>
          <a:p>
            <a:pPr fontAlgn="base"/>
            <a:endParaRPr lang="en-US" dirty="0"/>
          </a:p>
        </p:txBody>
      </p:sp>
    </p:spTree>
    <p:extLst>
      <p:ext uri="{BB962C8B-B14F-4D97-AF65-F5344CB8AC3E}">
        <p14:creationId xmlns:p14="http://schemas.microsoft.com/office/powerpoint/2010/main" val="411294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3FEB-25A9-455E-8E5C-DF32540049F1}"/>
              </a:ext>
            </a:extLst>
          </p:cNvPr>
          <p:cNvSpPr>
            <a:spLocks noGrp="1"/>
          </p:cNvSpPr>
          <p:nvPr>
            <p:ph type="title"/>
          </p:nvPr>
        </p:nvSpPr>
        <p:spPr>
          <a:xfrm>
            <a:off x="677335" y="2700868"/>
            <a:ext cx="8596668" cy="928598"/>
          </a:xfrm>
        </p:spPr>
        <p:txBody>
          <a:bodyPr/>
          <a:lstStyle/>
          <a:p>
            <a:r>
              <a:rPr lang="en-US" b="1" u="sng" dirty="0"/>
              <a:t>Introduction To React &amp; JSX</a:t>
            </a:r>
            <a:endParaRPr lang="en-IN" dirty="0"/>
          </a:p>
        </p:txBody>
      </p:sp>
    </p:spTree>
    <p:extLst>
      <p:ext uri="{BB962C8B-B14F-4D97-AF65-F5344CB8AC3E}">
        <p14:creationId xmlns:p14="http://schemas.microsoft.com/office/powerpoint/2010/main" val="145437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B92D09-60DE-42DB-B266-C0EF26CF5B77}"/>
              </a:ext>
            </a:extLst>
          </p:cNvPr>
          <p:cNvSpPr>
            <a:spLocks noGrp="1"/>
          </p:cNvSpPr>
          <p:nvPr>
            <p:ph type="title"/>
          </p:nvPr>
        </p:nvSpPr>
        <p:spPr>
          <a:xfrm>
            <a:off x="677334" y="609600"/>
            <a:ext cx="8596668" cy="656492"/>
          </a:xfrm>
        </p:spPr>
        <p:txBody>
          <a:bodyPr/>
          <a:lstStyle/>
          <a:p>
            <a:r>
              <a:rPr lang="en-US" dirty="0"/>
              <a:t>Origins of React</a:t>
            </a:r>
            <a:endParaRPr lang="en-IN" dirty="0"/>
          </a:p>
        </p:txBody>
      </p:sp>
      <p:sp>
        <p:nvSpPr>
          <p:cNvPr id="6" name="Content Placeholder 5">
            <a:extLst>
              <a:ext uri="{FF2B5EF4-FFF2-40B4-BE49-F238E27FC236}">
                <a16:creationId xmlns:a16="http://schemas.microsoft.com/office/drawing/2014/main" id="{A7E4A495-5A52-4C0B-9072-E03EB7ED64B3}"/>
              </a:ext>
            </a:extLst>
          </p:cNvPr>
          <p:cNvSpPr>
            <a:spLocks noGrp="1"/>
          </p:cNvSpPr>
          <p:nvPr>
            <p:ph idx="1"/>
          </p:nvPr>
        </p:nvSpPr>
        <p:spPr>
          <a:xfrm>
            <a:off x="677334" y="1266093"/>
            <a:ext cx="8596668" cy="4775270"/>
          </a:xfrm>
        </p:spPr>
        <p:txBody>
          <a:bodyPr>
            <a:normAutofit fontScale="92500" lnSpcReduction="10000"/>
          </a:bodyPr>
          <a:lstStyle/>
          <a:p>
            <a:r>
              <a:rPr lang="en-US" dirty="0"/>
              <a:t>React was created by Jordan </a:t>
            </a:r>
            <a:r>
              <a:rPr lang="en-US" dirty="0" err="1"/>
              <a:t>Walke</a:t>
            </a:r>
            <a:r>
              <a:rPr lang="en-US" dirty="0"/>
              <a:t>, a software engineer at Facebook. He was influenced by XHP, an HTML component framework for PHP It was first deployed on Facebook's newsfeed in 2011 and later on Instagram.com in 2012 It was open-sourced at </a:t>
            </a:r>
            <a:r>
              <a:rPr lang="en-US" dirty="0" err="1"/>
              <a:t>JSConf</a:t>
            </a:r>
            <a:r>
              <a:rPr lang="en-US" dirty="0"/>
              <a:t> US in May 2013.</a:t>
            </a:r>
          </a:p>
          <a:p>
            <a:r>
              <a:rPr lang="en-US" dirty="0"/>
              <a:t>React Native, which enables native Android, iOS, and UWP development with React, was announced at Facebook's React.js </a:t>
            </a:r>
            <a:r>
              <a:rPr lang="en-US" dirty="0" err="1"/>
              <a:t>Conf</a:t>
            </a:r>
            <a:r>
              <a:rPr lang="en-US" dirty="0"/>
              <a:t> in February 2015 and open-sourced in March 2015.</a:t>
            </a:r>
          </a:p>
          <a:p>
            <a:r>
              <a:rPr lang="en-US" dirty="0"/>
              <a:t>On April 18, 2017, Facebook announced React Fiber, a new core algorithm of React framework library for building user interfaces React Fiber was to become the foundation of any future improvements and feature development of the React framework.</a:t>
            </a:r>
          </a:p>
          <a:p>
            <a:r>
              <a:rPr lang="en-US" b="1" u="sng" dirty="0"/>
              <a:t>React </a:t>
            </a:r>
            <a:r>
              <a:rPr lang="en-US" b="1" u="sng" dirty="0" err="1"/>
              <a:t>js</a:t>
            </a:r>
            <a:r>
              <a:rPr lang="en-US" b="1" u="sng" dirty="0"/>
              <a:t> Syntax:</a:t>
            </a:r>
          </a:p>
          <a:p>
            <a:pPr marL="457200" lvl="1" indent="0">
              <a:buNone/>
            </a:pPr>
            <a:r>
              <a:rPr lang="en-IN" b="1" i="1" dirty="0" err="1"/>
              <a:t>ReactDOM.render</a:t>
            </a:r>
            <a:r>
              <a:rPr lang="en-IN" b="1" i="1" dirty="0"/>
              <a:t>(</a:t>
            </a:r>
          </a:p>
          <a:p>
            <a:pPr marL="457200" lvl="1" indent="0">
              <a:buNone/>
            </a:pPr>
            <a:r>
              <a:rPr lang="en-IN" b="1" i="1" dirty="0"/>
              <a:t>  &lt;h1&gt;Hello, world!&lt;/h1&gt;,</a:t>
            </a:r>
          </a:p>
          <a:p>
            <a:pPr marL="457200" lvl="1" indent="0">
              <a:buNone/>
            </a:pPr>
            <a:r>
              <a:rPr lang="en-IN" b="1" i="1" dirty="0"/>
              <a:t>  </a:t>
            </a:r>
            <a:r>
              <a:rPr lang="en-IN" b="1" i="1" dirty="0" err="1"/>
              <a:t>document.getElementById</a:t>
            </a:r>
            <a:r>
              <a:rPr lang="en-IN" b="1" i="1" dirty="0"/>
              <a:t>('root')</a:t>
            </a:r>
          </a:p>
          <a:p>
            <a:pPr marL="457200" lvl="1" indent="0">
              <a:buNone/>
            </a:pPr>
            <a:r>
              <a:rPr lang="en-IN" b="1" i="1" dirty="0"/>
              <a:t>);</a:t>
            </a:r>
          </a:p>
        </p:txBody>
      </p:sp>
    </p:spTree>
    <p:extLst>
      <p:ext uri="{BB962C8B-B14F-4D97-AF65-F5344CB8AC3E}">
        <p14:creationId xmlns:p14="http://schemas.microsoft.com/office/powerpoint/2010/main" val="407060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B92D09-60DE-42DB-B266-C0EF26CF5B77}"/>
              </a:ext>
            </a:extLst>
          </p:cNvPr>
          <p:cNvSpPr>
            <a:spLocks noGrp="1"/>
          </p:cNvSpPr>
          <p:nvPr>
            <p:ph type="title"/>
          </p:nvPr>
        </p:nvSpPr>
        <p:spPr>
          <a:xfrm>
            <a:off x="677334" y="609600"/>
            <a:ext cx="8596668" cy="656492"/>
          </a:xfrm>
        </p:spPr>
        <p:txBody>
          <a:bodyPr>
            <a:normAutofit fontScale="90000"/>
          </a:bodyPr>
          <a:lstStyle/>
          <a:p>
            <a:r>
              <a:rPr lang="en-US" dirty="0"/>
              <a:t>Overview of JSX and why you should use it</a:t>
            </a:r>
          </a:p>
        </p:txBody>
      </p:sp>
      <p:sp>
        <p:nvSpPr>
          <p:cNvPr id="6" name="Content Placeholder 5">
            <a:extLst>
              <a:ext uri="{FF2B5EF4-FFF2-40B4-BE49-F238E27FC236}">
                <a16:creationId xmlns:a16="http://schemas.microsoft.com/office/drawing/2014/main" id="{A7E4A495-5A52-4C0B-9072-E03EB7ED64B3}"/>
              </a:ext>
            </a:extLst>
          </p:cNvPr>
          <p:cNvSpPr>
            <a:spLocks noGrp="1"/>
          </p:cNvSpPr>
          <p:nvPr>
            <p:ph idx="1"/>
          </p:nvPr>
        </p:nvSpPr>
        <p:spPr>
          <a:xfrm>
            <a:off x="677334" y="1266093"/>
            <a:ext cx="8596668" cy="4775270"/>
          </a:xfrm>
        </p:spPr>
        <p:txBody>
          <a:bodyPr>
            <a:normAutofit/>
          </a:bodyPr>
          <a:lstStyle/>
          <a:p>
            <a:r>
              <a:rPr lang="en-US" dirty="0"/>
              <a:t>React uses JSX for templating instead of regular JavaScript. It is not necessary to use it, however, following are some pros that come with it.</a:t>
            </a:r>
          </a:p>
          <a:p>
            <a:r>
              <a:rPr lang="en-US" dirty="0"/>
              <a:t>It is faster because it performs optimization while compiling code to JavaScript.</a:t>
            </a:r>
          </a:p>
          <a:p>
            <a:r>
              <a:rPr lang="en-US" dirty="0"/>
              <a:t>It is also type-safe and most of the errors can be caught during compilation.</a:t>
            </a:r>
          </a:p>
          <a:p>
            <a:r>
              <a:rPr lang="en-US" dirty="0"/>
              <a:t>It makes it easier and faster to write templates, if you are familiar with HTML.</a:t>
            </a:r>
          </a:p>
          <a:p>
            <a:r>
              <a:rPr lang="en-US" dirty="0"/>
              <a:t>JSX looks like a regular HTML in most cases. We already used it in the Environment Setup chapter. Look at the code from </a:t>
            </a:r>
            <a:r>
              <a:rPr lang="en-US" b="1" dirty="0" err="1"/>
              <a:t>App.jsx</a:t>
            </a:r>
            <a:r>
              <a:rPr lang="en-US" dirty="0"/>
              <a:t> where we are returning </a:t>
            </a:r>
            <a:r>
              <a:rPr lang="en-US" b="1" dirty="0"/>
              <a:t>div</a:t>
            </a:r>
            <a:r>
              <a:rPr lang="en-US" dirty="0"/>
              <a:t>.</a:t>
            </a:r>
          </a:p>
          <a:p>
            <a:endParaRPr lang="en-US" dirty="0"/>
          </a:p>
        </p:txBody>
      </p:sp>
    </p:spTree>
    <p:extLst>
      <p:ext uri="{BB962C8B-B14F-4D97-AF65-F5344CB8AC3E}">
        <p14:creationId xmlns:p14="http://schemas.microsoft.com/office/powerpoint/2010/main" val="174742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B92D09-60DE-42DB-B266-C0EF26CF5B77}"/>
              </a:ext>
            </a:extLst>
          </p:cNvPr>
          <p:cNvSpPr>
            <a:spLocks noGrp="1"/>
          </p:cNvSpPr>
          <p:nvPr>
            <p:ph type="title"/>
          </p:nvPr>
        </p:nvSpPr>
        <p:spPr>
          <a:xfrm>
            <a:off x="677334" y="609600"/>
            <a:ext cx="8596668" cy="656492"/>
          </a:xfrm>
        </p:spPr>
        <p:txBody>
          <a:bodyPr>
            <a:normAutofit/>
          </a:bodyPr>
          <a:lstStyle/>
          <a:p>
            <a:r>
              <a:rPr lang="en-IN" dirty="0" err="1"/>
              <a:t>App.jsx</a:t>
            </a:r>
            <a:endParaRPr lang="en-IN" dirty="0"/>
          </a:p>
        </p:txBody>
      </p:sp>
      <p:sp>
        <p:nvSpPr>
          <p:cNvPr id="6" name="Content Placeholder 5">
            <a:extLst>
              <a:ext uri="{FF2B5EF4-FFF2-40B4-BE49-F238E27FC236}">
                <a16:creationId xmlns:a16="http://schemas.microsoft.com/office/drawing/2014/main" id="{A7E4A495-5A52-4C0B-9072-E03EB7ED64B3}"/>
              </a:ext>
            </a:extLst>
          </p:cNvPr>
          <p:cNvSpPr>
            <a:spLocks noGrp="1"/>
          </p:cNvSpPr>
          <p:nvPr>
            <p:ph idx="1"/>
          </p:nvPr>
        </p:nvSpPr>
        <p:spPr>
          <a:xfrm>
            <a:off x="677334" y="1266093"/>
            <a:ext cx="8596668" cy="4775270"/>
          </a:xfrm>
        </p:spPr>
        <p:txBody>
          <a:bodyPr>
            <a:normAutofit lnSpcReduction="10000"/>
          </a:bodyPr>
          <a:lstStyle/>
          <a:p>
            <a:pPr marL="0" indent="0">
              <a:buNone/>
            </a:pPr>
            <a:r>
              <a:rPr lang="en-US" b="1" i="1" dirty="0"/>
              <a:t>import React from 'react';</a:t>
            </a:r>
          </a:p>
          <a:p>
            <a:pPr marL="0" indent="0">
              <a:buNone/>
            </a:pPr>
            <a:endParaRPr lang="en-US" dirty="0"/>
          </a:p>
          <a:p>
            <a:pPr marL="0" indent="0">
              <a:buNone/>
            </a:pPr>
            <a:r>
              <a:rPr lang="en-US" b="1" i="1" dirty="0"/>
              <a:t>class App extends </a:t>
            </a:r>
            <a:r>
              <a:rPr lang="en-US" b="1" i="1" dirty="0" err="1"/>
              <a:t>React.Component</a:t>
            </a:r>
            <a:r>
              <a:rPr lang="en-US" b="1" i="1" dirty="0"/>
              <a:t> {</a:t>
            </a:r>
          </a:p>
          <a:p>
            <a:pPr marL="0" indent="0">
              <a:buNone/>
            </a:pPr>
            <a:r>
              <a:rPr lang="en-US" b="1" i="1" dirty="0"/>
              <a:t>   render() {</a:t>
            </a:r>
          </a:p>
          <a:p>
            <a:pPr marL="0" indent="0">
              <a:buNone/>
            </a:pPr>
            <a:r>
              <a:rPr lang="en-US" b="1" i="1" dirty="0"/>
              <a:t>      return (</a:t>
            </a:r>
          </a:p>
          <a:p>
            <a:pPr marL="0" indent="0">
              <a:buNone/>
            </a:pPr>
            <a:r>
              <a:rPr lang="en-US" b="1" i="1" dirty="0"/>
              <a:t>         &lt;div&gt;</a:t>
            </a:r>
          </a:p>
          <a:p>
            <a:pPr marL="0" indent="0">
              <a:buNone/>
            </a:pPr>
            <a:r>
              <a:rPr lang="en-US" b="1" i="1" dirty="0"/>
              <a:t>            Hello World!!!</a:t>
            </a:r>
          </a:p>
          <a:p>
            <a:pPr marL="0" indent="0">
              <a:buNone/>
            </a:pPr>
            <a:r>
              <a:rPr lang="en-US" b="1" i="1" dirty="0"/>
              <a:t>         &lt;/div&gt;</a:t>
            </a:r>
          </a:p>
          <a:p>
            <a:pPr marL="0" indent="0">
              <a:buNone/>
            </a:pPr>
            <a:r>
              <a:rPr lang="en-US" b="1" i="1" dirty="0"/>
              <a:t>      );</a:t>
            </a:r>
          </a:p>
          <a:p>
            <a:pPr marL="0" indent="0">
              <a:buNone/>
            </a:pPr>
            <a:r>
              <a:rPr lang="en-US" b="1" i="1" dirty="0"/>
              <a:t>   }</a:t>
            </a:r>
          </a:p>
          <a:p>
            <a:pPr marL="0" indent="0">
              <a:buNone/>
            </a:pPr>
            <a:r>
              <a:rPr lang="en-US" b="1" i="1" dirty="0"/>
              <a:t>}</a:t>
            </a:r>
          </a:p>
          <a:p>
            <a:pPr marL="0" indent="0">
              <a:buNone/>
            </a:pPr>
            <a:r>
              <a:rPr lang="en-US" b="1" i="1" dirty="0"/>
              <a:t>export default App;</a:t>
            </a:r>
          </a:p>
        </p:txBody>
      </p:sp>
    </p:spTree>
    <p:extLst>
      <p:ext uri="{BB962C8B-B14F-4D97-AF65-F5344CB8AC3E}">
        <p14:creationId xmlns:p14="http://schemas.microsoft.com/office/powerpoint/2010/main" val="78244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B92D09-60DE-42DB-B266-C0EF26CF5B77}"/>
              </a:ext>
            </a:extLst>
          </p:cNvPr>
          <p:cNvSpPr>
            <a:spLocks noGrp="1"/>
          </p:cNvSpPr>
          <p:nvPr>
            <p:ph type="title"/>
          </p:nvPr>
        </p:nvSpPr>
        <p:spPr>
          <a:xfrm>
            <a:off x="154745" y="609599"/>
            <a:ext cx="9791113" cy="656493"/>
          </a:xfrm>
        </p:spPr>
        <p:txBody>
          <a:bodyPr>
            <a:normAutofit fontScale="90000"/>
          </a:bodyPr>
          <a:lstStyle/>
          <a:p>
            <a:r>
              <a:rPr lang="en-US" dirty="0"/>
              <a:t>Getting hold of everything you need to start coding (Environment Setup)</a:t>
            </a:r>
            <a:br>
              <a:rPr lang="en-US" dirty="0"/>
            </a:br>
            <a:endParaRPr lang="en-IN" dirty="0"/>
          </a:p>
        </p:txBody>
      </p:sp>
      <p:sp>
        <p:nvSpPr>
          <p:cNvPr id="6" name="Content Placeholder 5">
            <a:extLst>
              <a:ext uri="{FF2B5EF4-FFF2-40B4-BE49-F238E27FC236}">
                <a16:creationId xmlns:a16="http://schemas.microsoft.com/office/drawing/2014/main" id="{A7E4A495-5A52-4C0B-9072-E03EB7ED64B3}"/>
              </a:ext>
            </a:extLst>
          </p:cNvPr>
          <p:cNvSpPr>
            <a:spLocks noGrp="1"/>
          </p:cNvSpPr>
          <p:nvPr>
            <p:ph idx="1"/>
          </p:nvPr>
        </p:nvSpPr>
        <p:spPr>
          <a:xfrm>
            <a:off x="677334" y="1702191"/>
            <a:ext cx="8596668" cy="4339172"/>
          </a:xfrm>
        </p:spPr>
        <p:txBody>
          <a:bodyPr>
            <a:normAutofit/>
          </a:bodyPr>
          <a:lstStyle/>
          <a:p>
            <a:r>
              <a:rPr lang="en-US" dirty="0"/>
              <a:t>Download and install Node </a:t>
            </a:r>
            <a:r>
              <a:rPr lang="en-US" dirty="0" err="1"/>
              <a:t>js</a:t>
            </a:r>
            <a:r>
              <a:rPr lang="en-US" dirty="0"/>
              <a:t>.</a:t>
            </a:r>
          </a:p>
          <a:p>
            <a:r>
              <a:rPr lang="en-US" dirty="0">
                <a:hlinkClick r:id="rId2"/>
              </a:rPr>
              <a:t>https://nodejs.org/en/</a:t>
            </a:r>
            <a:r>
              <a:rPr lang="en-US" dirty="0"/>
              <a:t> </a:t>
            </a:r>
          </a:p>
          <a:p>
            <a:r>
              <a:rPr lang="en-US" dirty="0"/>
              <a:t>Download and Install Visual Studio Code</a:t>
            </a:r>
          </a:p>
          <a:p>
            <a:r>
              <a:rPr lang="en-US" dirty="0"/>
              <a:t>Open Command Line and type below commands</a:t>
            </a:r>
          </a:p>
          <a:p>
            <a:pPr lvl="1"/>
            <a:r>
              <a:rPr lang="en-US" dirty="0" err="1"/>
              <a:t>npx</a:t>
            </a:r>
            <a:r>
              <a:rPr lang="en-US" dirty="0"/>
              <a:t> create-react-app my-app</a:t>
            </a:r>
          </a:p>
          <a:p>
            <a:pPr lvl="1"/>
            <a:r>
              <a:rPr lang="en-US" dirty="0"/>
              <a:t>cd my-app</a:t>
            </a:r>
          </a:p>
          <a:p>
            <a:pPr lvl="1"/>
            <a:r>
              <a:rPr lang="en-US" dirty="0" err="1"/>
              <a:t>npm</a:t>
            </a:r>
            <a:r>
              <a:rPr lang="en-US" dirty="0"/>
              <a:t> start</a:t>
            </a:r>
          </a:p>
        </p:txBody>
      </p:sp>
    </p:spTree>
    <p:extLst>
      <p:ext uri="{BB962C8B-B14F-4D97-AF65-F5344CB8AC3E}">
        <p14:creationId xmlns:p14="http://schemas.microsoft.com/office/powerpoint/2010/main" val="3693705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320</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REACT JS</vt:lpstr>
      <vt:lpstr>AGENDA</vt:lpstr>
      <vt:lpstr>AGENDA – Contd.</vt:lpstr>
      <vt:lpstr>AGENDA – Contd.</vt:lpstr>
      <vt:lpstr>Introduction To React &amp; JSX</vt:lpstr>
      <vt:lpstr>Origins of React</vt:lpstr>
      <vt:lpstr>Overview of JSX and why you should use it</vt:lpstr>
      <vt:lpstr>App.jsx</vt:lpstr>
      <vt:lpstr>Getting hold of everything you need to start coding (Environment Setup)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Nagarajan V S (BAS)</dc:creator>
  <cp:lastModifiedBy>Nagarajan V S (BAS)</cp:lastModifiedBy>
  <cp:revision>14</cp:revision>
  <dcterms:created xsi:type="dcterms:W3CDTF">2018-10-03T14:10:40Z</dcterms:created>
  <dcterms:modified xsi:type="dcterms:W3CDTF">2018-10-03T16:08:49Z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nagas83@wipro.com</vt:lpwstr>
  </property>
  <property fmtid="{D5CDD505-2E9C-101B-9397-08002B2CF9AE}" pid="6" name="MSIP_Label_b9a70571-31c6-4603-80c1-ef2fb871a62a_SetDate">
    <vt:lpwstr>2018-10-03T21:38:47.3057462+05:30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