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447800"/>
            <a:ext cx="6324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</a:t>
            </a:r>
          </a:p>
          <a:p>
            <a:r>
              <a:rPr lang="en-US" sz="1600" dirty="0"/>
              <a:t>A </a:t>
            </a:r>
            <a:r>
              <a:rPr lang="en-US" sz="1600" dirty="0" smtClean="0"/>
              <a:t>Business software </a:t>
            </a:r>
            <a:r>
              <a:rPr lang="en-US" sz="1600" dirty="0"/>
              <a:t>system which should be responsible to record all the </a:t>
            </a:r>
            <a:r>
              <a:rPr lang="en-US" sz="1600" dirty="0" smtClean="0"/>
              <a:t>activities </a:t>
            </a:r>
            <a:r>
              <a:rPr lang="en-US" sz="1600" dirty="0"/>
              <a:t>in the </a:t>
            </a:r>
            <a:r>
              <a:rPr lang="en-US" sz="1600" dirty="0" smtClean="0"/>
              <a:t>Business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Example: SAP </a:t>
            </a:r>
            <a:r>
              <a:rPr lang="en-US" sz="1600" dirty="0" smtClean="0"/>
              <a:t>ECC, </a:t>
            </a:r>
            <a:r>
              <a:rPr lang="en-US" sz="1600" dirty="0"/>
              <a:t>Oracle APPS, Microsoft </a:t>
            </a:r>
            <a:r>
              <a:rPr lang="en-US" sz="1600" dirty="0" smtClean="0"/>
              <a:t>Dynamics, </a:t>
            </a:r>
            <a:r>
              <a:rPr lang="en-US" sz="1600" dirty="0" err="1" smtClean="0"/>
              <a:t>Infor</a:t>
            </a:r>
            <a:r>
              <a:rPr lang="en-US" sz="1600" dirty="0" smtClean="0"/>
              <a:t>, Epicor, JD Edwards etc..</a:t>
            </a:r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457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ERP </a:t>
            </a:r>
            <a:r>
              <a:rPr lang="en-US" sz="2400" b="1" dirty="0" smtClean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6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609904"/>
            <a:ext cx="609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 </a:t>
            </a:r>
            <a:r>
              <a:rPr lang="en-US" dirty="0" smtClean="0"/>
              <a:t>	</a:t>
            </a:r>
            <a:r>
              <a:rPr lang="en-US" sz="1600" dirty="0" smtClean="0"/>
              <a:t>Generally </a:t>
            </a:r>
            <a:r>
              <a:rPr lang="en-US" sz="1600" dirty="0"/>
              <a:t>some applications will be executed directly on top of the Operating System.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Example</a:t>
            </a:r>
            <a:r>
              <a:rPr lang="en-US" sz="1600" dirty="0"/>
              <a:t>: MS Office directly installed and executed</a:t>
            </a:r>
          </a:p>
          <a:p>
            <a:r>
              <a:rPr lang="en-US" dirty="0"/>
              <a:t> </a:t>
            </a:r>
          </a:p>
          <a:p>
            <a:r>
              <a:rPr lang="en-US" sz="1600" dirty="0"/>
              <a:t>But some Application will be executed on other software's.</a:t>
            </a:r>
          </a:p>
          <a:p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Example: GMAIL will be run on Web Browser. 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sz="1600" dirty="0"/>
              <a:t>So to run SAP Applications, we need SAP R/3 software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67093" y="295870"/>
            <a:ext cx="44999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SAP R/3</a:t>
            </a:r>
          </a:p>
          <a:p>
            <a:pPr algn="ctr"/>
            <a:r>
              <a:rPr lang="en-US" sz="1600" b="1" dirty="0"/>
              <a:t>A Platform to run SAP Applications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1048702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SAP R/3 is composed of 3 components</a:t>
            </a:r>
            <a:endParaRPr lang="en-US" sz="1600" dirty="0"/>
          </a:p>
          <a:p>
            <a:pPr algn="ctr" fontAlgn="ctr"/>
            <a:r>
              <a:rPr lang="en-US" sz="1600" b="1" dirty="0" smtClean="0"/>
              <a:t>Database Server</a:t>
            </a:r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is responsible for run Database Objects include Database Tables and </a:t>
            </a:r>
            <a:r>
              <a:rPr lang="en-US" sz="1600" dirty="0" smtClean="0"/>
              <a:t>Views</a:t>
            </a:r>
            <a:r>
              <a:rPr lang="en-US" sz="1600" dirty="0"/>
              <a:t> </a:t>
            </a:r>
          </a:p>
          <a:p>
            <a:pPr algn="ctr" fontAlgn="ctr"/>
            <a:r>
              <a:rPr lang="en-US" sz="1600" b="1" dirty="0"/>
              <a:t>Application </a:t>
            </a:r>
            <a:r>
              <a:rPr lang="en-US" sz="1600" b="1" dirty="0" smtClean="0"/>
              <a:t>Server</a:t>
            </a:r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is responsible for running actual application </a:t>
            </a:r>
            <a:r>
              <a:rPr lang="en-US" sz="1600" dirty="0" smtClean="0"/>
              <a:t>Programs</a:t>
            </a:r>
            <a:r>
              <a:rPr lang="en-US" sz="1600" dirty="0"/>
              <a:t> </a:t>
            </a:r>
          </a:p>
          <a:p>
            <a:pPr algn="ctr" fontAlgn="ctr"/>
            <a:r>
              <a:rPr lang="en-US" sz="1600" b="1" dirty="0"/>
              <a:t>Presentation </a:t>
            </a:r>
            <a:r>
              <a:rPr lang="en-US" sz="1600" b="1" dirty="0" smtClean="0"/>
              <a:t>Server</a:t>
            </a:r>
            <a:endParaRPr lang="en-US" sz="1600" dirty="0"/>
          </a:p>
          <a:p>
            <a:r>
              <a:rPr lang="en-US" sz="1600" dirty="0"/>
              <a:t>This is light weight component and installed in every user desktop to access SAP Applications. End User can access SAP Applications using SAP </a:t>
            </a:r>
            <a:r>
              <a:rPr lang="en-US" sz="1600" dirty="0" smtClean="0"/>
              <a:t>GUI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3962400" cy="296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4379" y="115669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SAP R/3</a:t>
            </a:r>
          </a:p>
          <a:p>
            <a:pPr algn="ctr"/>
            <a:r>
              <a:rPr lang="en-US" sz="1600" b="1" dirty="0"/>
              <a:t>A Platform to run SAP Applications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12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8382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Bell MT"/>
              </a:rPr>
              <a:t>What is  contained in the SAP ECC  system</a:t>
            </a:r>
          </a:p>
          <a:p>
            <a:r>
              <a:rPr lang="en-US" dirty="0" smtClean="0">
                <a:effectLst/>
                <a:latin typeface="Bell MT"/>
              </a:rPr>
              <a:t>-&gt; Set of Tables</a:t>
            </a:r>
          </a:p>
          <a:p>
            <a:r>
              <a:rPr lang="en-US" dirty="0" smtClean="0">
                <a:effectLst/>
                <a:latin typeface="Bell MT"/>
              </a:rPr>
              <a:t>-&gt; Set of Programs </a:t>
            </a:r>
          </a:p>
          <a:p>
            <a:r>
              <a:rPr lang="en-US" dirty="0" smtClean="0">
                <a:effectLst/>
                <a:latin typeface="Bell MT"/>
              </a:rPr>
              <a:t>Which are required for recording activities in the business such as </a:t>
            </a:r>
          </a:p>
          <a:p>
            <a:pPr marL="685800" fontAlgn="ctr">
              <a:buFont typeface="+mj-lt"/>
              <a:buAutoNum type="alphaLcPeriod"/>
            </a:pPr>
            <a:r>
              <a:rPr lang="en-US" b="0" i="0" dirty="0" smtClean="0">
                <a:effectLst/>
                <a:latin typeface="Bell MT"/>
              </a:rPr>
              <a:t>Procurement/Purchasing Process</a:t>
            </a:r>
          </a:p>
          <a:p>
            <a:pPr marL="685800" fontAlgn="ctr">
              <a:buFont typeface="+mj-lt"/>
              <a:buAutoNum type="alphaLcPeriod" startAt="2"/>
            </a:pPr>
            <a:r>
              <a:rPr lang="en-US" b="0" i="0" dirty="0" smtClean="0">
                <a:effectLst/>
                <a:latin typeface="Bell MT"/>
              </a:rPr>
              <a:t>Sales Activities</a:t>
            </a:r>
          </a:p>
          <a:p>
            <a:pPr marL="685800" fontAlgn="ctr">
              <a:buFont typeface="+mj-lt"/>
              <a:buAutoNum type="alphaLcPeriod" startAt="3"/>
            </a:pPr>
            <a:r>
              <a:rPr lang="en-US" b="0" i="0" dirty="0" smtClean="0">
                <a:effectLst/>
                <a:latin typeface="Bell MT"/>
              </a:rPr>
              <a:t>Delivery Activities</a:t>
            </a:r>
          </a:p>
          <a:p>
            <a:pPr marL="685800" fontAlgn="ctr">
              <a:buFont typeface="+mj-lt"/>
              <a:buAutoNum type="alphaLcPeriod" startAt="4"/>
            </a:pPr>
            <a:r>
              <a:rPr lang="en-US" b="0" i="0" dirty="0" smtClean="0">
                <a:effectLst/>
                <a:latin typeface="Bell MT"/>
              </a:rPr>
              <a:t>Billing Activities</a:t>
            </a:r>
          </a:p>
          <a:p>
            <a:pPr marL="685800" fontAlgn="ctr">
              <a:buFont typeface="+mj-lt"/>
              <a:buAutoNum type="alphaLcPeriod" startAt="5"/>
            </a:pPr>
            <a:r>
              <a:rPr lang="en-US" b="0" i="0" dirty="0" smtClean="0">
                <a:effectLst/>
                <a:latin typeface="Bell MT"/>
              </a:rPr>
              <a:t>Shipping Activities</a:t>
            </a:r>
          </a:p>
          <a:p>
            <a:pPr marL="685800" fontAlgn="ctr">
              <a:buFont typeface="+mj-lt"/>
              <a:buAutoNum type="alphaLcPeriod" startAt="6"/>
            </a:pPr>
            <a:r>
              <a:rPr lang="en-US" b="0" i="0" dirty="0" smtClean="0">
                <a:effectLst/>
                <a:latin typeface="Bell MT"/>
              </a:rPr>
              <a:t>Inventory Activities etc.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67175"/>
            <a:ext cx="3371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1757" y="152400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SAP ERP System: SAP </a:t>
            </a:r>
            <a:r>
              <a:rPr lang="en-US" sz="2400" b="1" dirty="0" smtClean="0"/>
              <a:t>ECC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8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390233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It is a programming language. Programs developed with ABAP Programming Language.</a:t>
            </a:r>
          </a:p>
          <a:p>
            <a:endParaRPr lang="en-US" sz="1600" dirty="0"/>
          </a:p>
          <a:p>
            <a:r>
              <a:rPr lang="en-US" sz="1600" dirty="0" smtClean="0"/>
              <a:t>Every Programming Language has </a:t>
            </a:r>
          </a:p>
          <a:p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Design guidelines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Syntax Rules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Basic Statements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Flow of Program Execution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Data types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Operators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Modularization Techniques etc.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9948" y="152400"/>
            <a:ext cx="52910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ABAP </a:t>
            </a:r>
          </a:p>
          <a:p>
            <a:pPr algn="ctr"/>
            <a:r>
              <a:rPr lang="en-US" sz="1600" b="1" dirty="0"/>
              <a:t>Advance Business Application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1378327"/>
            <a:ext cx="6248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Work Bench:</a:t>
            </a:r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Set of transactions which are used to develop various objects called Work Bench or Development Work Bench</a:t>
            </a:r>
          </a:p>
          <a:p>
            <a:endParaRPr lang="en-US" sz="1600" dirty="0"/>
          </a:p>
          <a:p>
            <a:r>
              <a:rPr lang="en-US" sz="1600" dirty="0" smtClean="0"/>
              <a:t>Some Transactions: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SE11 – ABAP Dictionary/Data Dictionary/DDIC</a:t>
            </a:r>
          </a:p>
          <a:p>
            <a:pPr lvl="1"/>
            <a:r>
              <a:rPr lang="en-US" sz="1600" dirty="0" smtClean="0"/>
              <a:t>SE16 – Display Entries</a:t>
            </a:r>
          </a:p>
          <a:p>
            <a:pPr lvl="1"/>
            <a:r>
              <a:rPr lang="en-US" sz="1600" dirty="0" smtClean="0"/>
              <a:t>SE38 – ABAP Editor</a:t>
            </a:r>
          </a:p>
          <a:p>
            <a:pPr lvl="1"/>
            <a:r>
              <a:rPr lang="en-US" sz="1600" dirty="0" smtClean="0"/>
              <a:t>SE37 – Function Builder</a:t>
            </a:r>
          </a:p>
          <a:p>
            <a:pPr lvl="1"/>
            <a:r>
              <a:rPr lang="en-US" sz="1600" dirty="0" smtClean="0"/>
              <a:t>SE24 – Class Builder</a:t>
            </a:r>
          </a:p>
          <a:p>
            <a:pPr lvl="1"/>
            <a:r>
              <a:rPr lang="en-US" sz="1600" dirty="0" smtClean="0"/>
              <a:t>SE41 – Menu Painter</a:t>
            </a:r>
          </a:p>
          <a:p>
            <a:pPr lvl="1"/>
            <a:r>
              <a:rPr lang="en-US" sz="1600" dirty="0" smtClean="0"/>
              <a:t>SE51 – Screen Painter</a:t>
            </a:r>
          </a:p>
          <a:p>
            <a:pPr lvl="1"/>
            <a:r>
              <a:rPr lang="en-US" sz="1600" dirty="0" smtClean="0"/>
              <a:t>SE93 – Transaction</a:t>
            </a:r>
          </a:p>
          <a:p>
            <a:pPr lvl="1"/>
            <a:r>
              <a:rPr lang="en-US" sz="1600" dirty="0" smtClean="0"/>
              <a:t>SE80 – Object Navigator</a:t>
            </a:r>
          </a:p>
          <a:p>
            <a:pPr lvl="1"/>
            <a:r>
              <a:rPr lang="en-US" sz="1600" dirty="0" smtClean="0"/>
              <a:t>SE91 - Messages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228600"/>
            <a:ext cx="52910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ABAP </a:t>
            </a:r>
            <a:endParaRPr lang="en-US" b="1" dirty="0"/>
          </a:p>
          <a:p>
            <a:pPr algn="ctr"/>
            <a:r>
              <a:rPr lang="en-US" sz="1600" b="1" dirty="0"/>
              <a:t>Advance Business Application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1360706"/>
            <a:ext cx="6400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Root Cause Analysis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Debugging</a:t>
            </a:r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Debugger is a tool which help the developer to analyze the program</a:t>
            </a:r>
          </a:p>
          <a:p>
            <a:endParaRPr lang="en-US" sz="1600" dirty="0"/>
          </a:p>
          <a:p>
            <a:r>
              <a:rPr lang="en-US" sz="1600" dirty="0" smtClean="0"/>
              <a:t>There are two types of Debuggers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Classic Debugger/Old Debugger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New Debugger</a:t>
            </a:r>
          </a:p>
          <a:p>
            <a:endParaRPr lang="en-US" sz="1600" dirty="0" smtClean="0"/>
          </a:p>
          <a:p>
            <a:r>
              <a:rPr lang="en-US" sz="1600" b="1" dirty="0" smtClean="0"/>
              <a:t>Start Debugging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dirty="0" smtClean="0"/>
              <a:t>/H – Start the debugging When Executing the transaction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Setting Break points in the program before executing</a:t>
            </a:r>
          </a:p>
          <a:p>
            <a:endParaRPr lang="en-US" sz="1600" dirty="0"/>
          </a:p>
          <a:p>
            <a:r>
              <a:rPr lang="en-US" sz="1600" b="1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ST22 – Runtime Error Analysis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SM21 – Application system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5857" y="191869"/>
            <a:ext cx="4943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ABAP </a:t>
            </a:r>
          </a:p>
          <a:p>
            <a:pPr algn="ctr"/>
            <a:r>
              <a:rPr lang="en-US" sz="1600" b="1" dirty="0"/>
              <a:t>Advance Business Application </a:t>
            </a:r>
            <a:r>
              <a:rPr lang="en-US" sz="1600" b="1" dirty="0" smtClean="0"/>
              <a:t>Programming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53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228600" y="14478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ERP System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>
            <a:off x="228600" y="19050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R/3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28600" y="2362200"/>
            <a:ext cx="1981200" cy="457200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ERP 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>
            <a:off x="228600" y="28194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ABAP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>
            <a:off x="76200" y="990600"/>
            <a:ext cx="1981200" cy="4572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 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17196" y="1173063"/>
            <a:ext cx="62172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Quality Assurance and Performance Measurement</a:t>
            </a:r>
          </a:p>
          <a:p>
            <a:endParaRPr lang="en-US" sz="1600" dirty="0" smtClean="0"/>
          </a:p>
          <a:p>
            <a:r>
              <a:rPr lang="en-US" sz="1600" dirty="0" smtClean="0"/>
              <a:t>	After checking the functionality it is important to check the </a:t>
            </a:r>
          </a:p>
          <a:p>
            <a:r>
              <a:rPr lang="en-US" sz="1600" dirty="0" smtClean="0"/>
              <a:t>-&gt; Design guidelines</a:t>
            </a:r>
            <a:endParaRPr lang="en-US" sz="1600" dirty="0"/>
          </a:p>
          <a:p>
            <a:r>
              <a:rPr lang="en-US" sz="1600" dirty="0" smtClean="0"/>
              <a:t>-&gt; Performance of the program</a:t>
            </a:r>
          </a:p>
          <a:p>
            <a:endParaRPr lang="en-US" sz="1600" dirty="0"/>
          </a:p>
          <a:p>
            <a:r>
              <a:rPr lang="en-US" sz="1600" b="1" dirty="0" smtClean="0"/>
              <a:t>Transaction for Design Guidelines: </a:t>
            </a:r>
          </a:p>
          <a:p>
            <a:r>
              <a:rPr lang="en-US" sz="1600" dirty="0" smtClean="0"/>
              <a:t>-&gt; To identify expensive ABAP statements/Logic</a:t>
            </a:r>
          </a:p>
          <a:p>
            <a:r>
              <a:rPr lang="en-US" sz="1600" dirty="0" smtClean="0"/>
              <a:t>-&gt; To identify unused variables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SCI 		Code Inspector</a:t>
            </a:r>
          </a:p>
          <a:p>
            <a:pPr lvl="1"/>
            <a:r>
              <a:rPr lang="en-US" sz="1600" dirty="0" smtClean="0"/>
              <a:t>SLIN 	Extended Syntax Check</a:t>
            </a:r>
          </a:p>
          <a:p>
            <a:endParaRPr lang="en-US" sz="1600" dirty="0"/>
          </a:p>
          <a:p>
            <a:r>
              <a:rPr lang="en-US" sz="1600" b="1" dirty="0" smtClean="0"/>
              <a:t>Transactions for Performance Measurement</a:t>
            </a:r>
          </a:p>
          <a:p>
            <a:pPr lvl="1"/>
            <a:r>
              <a:rPr lang="en-US" sz="1600" dirty="0" smtClean="0"/>
              <a:t>ST12/SE30 – Runtime Analysis</a:t>
            </a:r>
          </a:p>
          <a:p>
            <a:pPr lvl="1"/>
            <a:r>
              <a:rPr lang="en-US" sz="1600" dirty="0" smtClean="0"/>
              <a:t>ST03 – Workload Monitor</a:t>
            </a:r>
          </a:p>
          <a:p>
            <a:pPr lvl="1"/>
            <a:r>
              <a:rPr lang="en-US" sz="1600" dirty="0" smtClean="0"/>
              <a:t>ST05 – SQL Trace</a:t>
            </a:r>
          </a:p>
          <a:p>
            <a:pPr lvl="1"/>
            <a:r>
              <a:rPr lang="en-US" sz="1600" dirty="0" smtClean="0"/>
              <a:t>STAD – Workload Analysis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FC4-194A-441D-A2F8-28E45AC010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9657" y="152400"/>
            <a:ext cx="4943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ABAP </a:t>
            </a:r>
          </a:p>
          <a:p>
            <a:pPr algn="ctr"/>
            <a:r>
              <a:rPr lang="en-US" sz="1600" b="1" dirty="0"/>
              <a:t>Advance Business Application </a:t>
            </a:r>
            <a:r>
              <a:rPr lang="en-US" sz="1600" b="1" dirty="0" smtClean="0"/>
              <a:t>Programming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28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</TotalTime>
  <Words>207</Words>
  <Application>Microsoft Office PowerPoint</Application>
  <PresentationFormat>On-screen Show (4:3)</PresentationFormat>
  <Paragraphs>155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Nadipudi</dc:creator>
  <cp:lastModifiedBy>Nagaraju </cp:lastModifiedBy>
  <cp:revision>2</cp:revision>
  <dcterms:created xsi:type="dcterms:W3CDTF">2006-08-16T00:00:00Z</dcterms:created>
  <dcterms:modified xsi:type="dcterms:W3CDTF">2015-12-04T14:59:19Z</dcterms:modified>
</cp:coreProperties>
</file>