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3"/>
  </p:notesMasterIdLst>
  <p:handoutMasterIdLst>
    <p:handoutMasterId r:id="rId84"/>
  </p:handoutMasterIdLst>
  <p:sldIdLst>
    <p:sldId id="256" r:id="rId2"/>
    <p:sldId id="263" r:id="rId3"/>
    <p:sldId id="265" r:id="rId4"/>
    <p:sldId id="269" r:id="rId5"/>
    <p:sldId id="279" r:id="rId6"/>
    <p:sldId id="280" r:id="rId7"/>
    <p:sldId id="281" r:id="rId8"/>
    <p:sldId id="282" r:id="rId9"/>
    <p:sldId id="283" r:id="rId10"/>
    <p:sldId id="270" r:id="rId11"/>
    <p:sldId id="284" r:id="rId12"/>
    <p:sldId id="285" r:id="rId13"/>
    <p:sldId id="286" r:id="rId14"/>
    <p:sldId id="271" r:id="rId15"/>
    <p:sldId id="300" r:id="rId16"/>
    <p:sldId id="296" r:id="rId17"/>
    <p:sldId id="299" r:id="rId18"/>
    <p:sldId id="297" r:id="rId19"/>
    <p:sldId id="315" r:id="rId20"/>
    <p:sldId id="314" r:id="rId21"/>
    <p:sldId id="298" r:id="rId22"/>
    <p:sldId id="290" r:id="rId23"/>
    <p:sldId id="303" r:id="rId24"/>
    <p:sldId id="304" r:id="rId25"/>
    <p:sldId id="305" r:id="rId26"/>
    <p:sldId id="316" r:id="rId27"/>
    <p:sldId id="317" r:id="rId28"/>
    <p:sldId id="318" r:id="rId29"/>
    <p:sldId id="319" r:id="rId30"/>
    <p:sldId id="320" r:id="rId31"/>
    <p:sldId id="307" r:id="rId32"/>
    <p:sldId id="308" r:id="rId33"/>
    <p:sldId id="309" r:id="rId34"/>
    <p:sldId id="312" r:id="rId35"/>
    <p:sldId id="321" r:id="rId36"/>
    <p:sldId id="322" r:id="rId37"/>
    <p:sldId id="323" r:id="rId38"/>
    <p:sldId id="324" r:id="rId39"/>
    <p:sldId id="325" r:id="rId40"/>
    <p:sldId id="326" r:id="rId41"/>
    <p:sldId id="332" r:id="rId42"/>
    <p:sldId id="327" r:id="rId43"/>
    <p:sldId id="328" r:id="rId44"/>
    <p:sldId id="329" r:id="rId45"/>
    <p:sldId id="330" r:id="rId46"/>
    <p:sldId id="331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7" r:id="rId55"/>
    <p:sldId id="348" r:id="rId56"/>
    <p:sldId id="349" r:id="rId57"/>
    <p:sldId id="341" r:id="rId58"/>
    <p:sldId id="342" r:id="rId59"/>
    <p:sldId id="343" r:id="rId60"/>
    <p:sldId id="344" r:id="rId61"/>
    <p:sldId id="345" r:id="rId62"/>
    <p:sldId id="346" r:id="rId63"/>
    <p:sldId id="354" r:id="rId64"/>
    <p:sldId id="355" r:id="rId65"/>
    <p:sldId id="356" r:id="rId66"/>
    <p:sldId id="360" r:id="rId67"/>
    <p:sldId id="364" r:id="rId68"/>
    <p:sldId id="365" r:id="rId69"/>
    <p:sldId id="366" r:id="rId70"/>
    <p:sldId id="367" r:id="rId71"/>
    <p:sldId id="369" r:id="rId72"/>
    <p:sldId id="370" r:id="rId73"/>
    <p:sldId id="371" r:id="rId74"/>
    <p:sldId id="368" r:id="rId75"/>
    <p:sldId id="372" r:id="rId76"/>
    <p:sldId id="373" r:id="rId77"/>
    <p:sldId id="375" r:id="rId78"/>
    <p:sldId id="376" r:id="rId79"/>
    <p:sldId id="378" r:id="rId80"/>
    <p:sldId id="377" r:id="rId81"/>
    <p:sldId id="374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7A95C0-6209-4C4B-AC3D-EA272CA7860C}">
          <p14:sldIdLst>
            <p14:sldId id="256"/>
            <p14:sldId id="263"/>
            <p14:sldId id="265"/>
            <p14:sldId id="269"/>
            <p14:sldId id="279"/>
            <p14:sldId id="280"/>
            <p14:sldId id="281"/>
            <p14:sldId id="282"/>
            <p14:sldId id="283"/>
            <p14:sldId id="270"/>
            <p14:sldId id="284"/>
            <p14:sldId id="285"/>
            <p14:sldId id="286"/>
            <p14:sldId id="271"/>
            <p14:sldId id="300"/>
            <p14:sldId id="296"/>
            <p14:sldId id="299"/>
            <p14:sldId id="297"/>
            <p14:sldId id="315"/>
            <p14:sldId id="314"/>
            <p14:sldId id="298"/>
            <p14:sldId id="290"/>
            <p14:sldId id="303"/>
            <p14:sldId id="304"/>
            <p14:sldId id="305"/>
            <p14:sldId id="316"/>
            <p14:sldId id="317"/>
            <p14:sldId id="318"/>
            <p14:sldId id="319"/>
            <p14:sldId id="320"/>
            <p14:sldId id="307"/>
            <p14:sldId id="308"/>
            <p14:sldId id="309"/>
            <p14:sldId id="312"/>
            <p14:sldId id="321"/>
            <p14:sldId id="322"/>
            <p14:sldId id="323"/>
            <p14:sldId id="324"/>
            <p14:sldId id="325"/>
            <p14:sldId id="326"/>
            <p14:sldId id="332"/>
            <p14:sldId id="327"/>
            <p14:sldId id="328"/>
            <p14:sldId id="329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7"/>
            <p14:sldId id="348"/>
            <p14:sldId id="349"/>
            <p14:sldId id="341"/>
            <p14:sldId id="342"/>
            <p14:sldId id="343"/>
            <p14:sldId id="344"/>
            <p14:sldId id="345"/>
            <p14:sldId id="346"/>
            <p14:sldId id="354"/>
            <p14:sldId id="355"/>
            <p14:sldId id="356"/>
            <p14:sldId id="360"/>
            <p14:sldId id="364"/>
            <p14:sldId id="365"/>
            <p14:sldId id="366"/>
            <p14:sldId id="367"/>
            <p14:sldId id="369"/>
            <p14:sldId id="370"/>
            <p14:sldId id="371"/>
            <p14:sldId id="368"/>
            <p14:sldId id="372"/>
            <p14:sldId id="373"/>
            <p14:sldId id="375"/>
            <p14:sldId id="376"/>
            <p14:sldId id="378"/>
            <p14:sldId id="377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2" d="100"/>
          <a:sy n="62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21A7-654D-45CD-9626-1F0531419C4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9AADB-CB8B-4BF6-A020-7541CA24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6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09E9-3E1A-448E-8AFE-BCF3911C983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995-C6C4-4ACF-82B5-43457661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80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SAP ABAP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F6995-C6C4-4ACF-82B5-43457661874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3244-B2DB-40D0-94AE-598954E18A4D}" type="datetime1">
              <a:rPr lang="en-US" smtClean="0"/>
              <a:t>8/11/2019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B4E-1EB5-4170-915D-662AFB3F3ACC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0A5-1DBB-492A-AEFE-1DA337E1DE23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9E5-D2CC-405A-AE73-8DBB00BE772E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DDD5-2DD3-4665-B16F-EAEBFA8D047C}" type="datetime1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117-3C20-4E34-9796-E29D2EEE4E3C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6B3C-C7AB-4FF4-BDAC-4E28A00761AF}" type="datetime1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3A57-980E-4745-831E-3CB08BE372DA}" type="datetime1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7DBF-F3DC-4F8A-A657-3C930B703048}" type="datetime1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9628-1FF5-4A2B-ADBC-7441F4DD470F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0F68-C48F-4E8E-BAA3-8D14C6F9C1E3}" type="datetime1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9EA107-F3B6-41FB-8D34-DDF789C64955}" type="datetime1">
              <a:rPr lang="en-US" smtClean="0"/>
              <a:t>8/11/2019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EF0EFC4-194A-441D-A2F8-28E45AC010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76400" y="479048"/>
            <a:ext cx="67058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SAP ABAP/4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Advanced Business Application Programming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1507" y="2438400"/>
            <a:ext cx="369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Data Dictionary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41357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It </a:t>
            </a:r>
            <a:r>
              <a:rPr lang="en-US" sz="1600" dirty="0"/>
              <a:t>contains field labels and online documentation along with technical properties.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Field </a:t>
            </a:r>
            <a:r>
              <a:rPr lang="en-US" sz="1600" dirty="0"/>
              <a:t>labels provided in data elements will be displayed as a label for a screen field. When the user press F1 function key on the screen field then a help documentation will be displayed for the user from data element.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Properties </a:t>
            </a:r>
            <a:r>
              <a:rPr lang="en-US" sz="1600" b="1" dirty="0"/>
              <a:t>of Data Elements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Data </a:t>
            </a:r>
            <a:r>
              <a:rPr lang="en-US" sz="1600" dirty="0"/>
              <a:t>Type: It can be Domain or Predefined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Field Label: it will help us to enter Label for the field in various lengths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Further Characteristics: Help us to assign search help and Parameter 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28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Element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87" y="1371600"/>
            <a:ext cx="50854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804554" y="2355273"/>
            <a:ext cx="1853046" cy="838200"/>
          </a:xfrm>
          <a:prstGeom prst="wedgeRectCallout">
            <a:avLst>
              <a:gd name="adj1" fmla="val 48603"/>
              <a:gd name="adj2" fmla="val 102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Data Type Radio Button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6400800" y="2667000"/>
            <a:ext cx="1828800" cy="685800"/>
          </a:xfrm>
          <a:prstGeom prst="wedgeRectCallout">
            <a:avLst>
              <a:gd name="adj1" fmla="val -54865"/>
              <a:gd name="adj2" fmla="val 9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Data Element Name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6781800" y="4495800"/>
            <a:ext cx="2133600" cy="533400"/>
          </a:xfrm>
          <a:prstGeom prst="wedgeRectCallout">
            <a:avLst>
              <a:gd name="adj1" fmla="val -30203"/>
              <a:gd name="adj2" fmla="val 12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228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Element</a:t>
            </a:r>
            <a:endParaRPr lang="en-US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04850"/>
            <a:ext cx="2590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743200" y="1066800"/>
            <a:ext cx="1447800" cy="685800"/>
          </a:xfrm>
          <a:prstGeom prst="wedgeRectCallout">
            <a:avLst>
              <a:gd name="adj1" fmla="val 140348"/>
              <a:gd name="adj2" fmla="val -3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Select Data Element Radio Button</a:t>
            </a:r>
            <a:endParaRPr lang="en-US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74" y="2253095"/>
            <a:ext cx="4615626" cy="43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2362200" y="2514600"/>
            <a:ext cx="1143000" cy="685800"/>
          </a:xfrm>
          <a:prstGeom prst="wedgeRectCallout">
            <a:avLst>
              <a:gd name="adj1" fmla="val 174394"/>
              <a:gd name="adj2" fmla="val 4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Description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2438400" y="3352800"/>
            <a:ext cx="1371600" cy="533400"/>
          </a:xfrm>
          <a:prstGeom prst="wedgeRectCallout">
            <a:avLst>
              <a:gd name="adj1" fmla="val 129673"/>
              <a:gd name="adj2" fmla="val 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Select Data type Tab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2209800" y="4114800"/>
            <a:ext cx="1676400" cy="762000"/>
          </a:xfrm>
          <a:prstGeom prst="wedgeRectCallout">
            <a:avLst>
              <a:gd name="adj1" fmla="val 60986"/>
              <a:gd name="adj2" fmla="val -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Select Elementary Type Radio Button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2438400" y="5257800"/>
            <a:ext cx="1447800" cy="609600"/>
          </a:xfrm>
          <a:prstGeom prst="wedgeRectCallout">
            <a:avLst>
              <a:gd name="adj1" fmla="val 73106"/>
              <a:gd name="adj2" fmla="val -1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Select Domain Radio Button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7315200" y="3352800"/>
            <a:ext cx="1447800" cy="685800"/>
          </a:xfrm>
          <a:prstGeom prst="wedgeRectCallout">
            <a:avLst>
              <a:gd name="adj1" fmla="val -96721"/>
              <a:gd name="adj2" fmla="val 76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9. Enter Domain Name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8600" y="228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Element</a:t>
            </a:r>
            <a:endParaRPr lang="en-US" sz="24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17" y="1219200"/>
            <a:ext cx="557178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7010400" y="1981200"/>
            <a:ext cx="2057400" cy="609600"/>
          </a:xfrm>
          <a:prstGeom prst="wedgeRectCallout">
            <a:avLst>
              <a:gd name="adj1" fmla="val -64655"/>
              <a:gd name="adj2" fmla="val 8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10. Select Field Label Tab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6781800" y="3657600"/>
            <a:ext cx="1981200" cy="1066800"/>
          </a:xfrm>
          <a:prstGeom prst="wedgeRectCallout">
            <a:avLst>
              <a:gd name="adj1" fmla="val -109837"/>
              <a:gd name="adj2" fmla="val -1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11. Enter all Descriptions</a:t>
            </a:r>
          </a:p>
          <a:p>
            <a:pPr algn="ctr"/>
            <a:r>
              <a:rPr lang="en-US" sz="1400" dirty="0" smtClean="0"/>
              <a:t>Short, Medium, Long and Heading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5096470"/>
            <a:ext cx="2785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12. Save</a:t>
            </a:r>
          </a:p>
          <a:p>
            <a:r>
              <a:rPr lang="en-US" sz="1600" dirty="0" smtClean="0"/>
              <a:t>13. Syntax Check</a:t>
            </a:r>
          </a:p>
          <a:p>
            <a:r>
              <a:rPr lang="en-US" sz="1600" dirty="0" smtClean="0"/>
              <a:t>14. Activate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228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Element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838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95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752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209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Overview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81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667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124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81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4038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95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52900" y="304800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 </a:t>
            </a:r>
            <a:r>
              <a:rPr lang="en-US" sz="1600" b="1" dirty="0" smtClean="0"/>
              <a:t>Overview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1371600"/>
            <a:ext cx="6248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Structure </a:t>
            </a:r>
            <a:r>
              <a:rPr lang="en-US" dirty="0"/>
              <a:t>or definition of database table is created and with this structure of physical database table is created in the underlying database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600" b="1" dirty="0" smtClean="0"/>
              <a:t>Table Properties:</a:t>
            </a:r>
          </a:p>
          <a:p>
            <a:endParaRPr lang="en-US" sz="1600" b="1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Delivery and Maintenance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Fields and its Properties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Key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Currency and Quantity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Help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Technical Settings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Indexes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1600" dirty="0" smtClean="0"/>
              <a:t>Append Structures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47321"/>
            <a:ext cx="4648200" cy="42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438400" y="1449789"/>
            <a:ext cx="1676400" cy="819150"/>
          </a:xfrm>
          <a:prstGeom prst="wedgeRectCallout">
            <a:avLst>
              <a:gd name="adj1" fmla="val 17431"/>
              <a:gd name="adj2" fmla="val 97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Database table Radio Button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6248400" y="1790700"/>
            <a:ext cx="2209800" cy="495300"/>
          </a:xfrm>
          <a:prstGeom prst="wedgeRectCallout">
            <a:avLst>
              <a:gd name="adj1" fmla="val -56662"/>
              <a:gd name="adj2" fmla="val 160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 Enter Database table Name</a:t>
            </a:r>
            <a:endParaRPr lang="en-US" sz="1200" dirty="0"/>
          </a:p>
        </p:txBody>
      </p:sp>
      <p:sp>
        <p:nvSpPr>
          <p:cNvPr id="4" name="Rectangular Callout 3"/>
          <p:cNvSpPr/>
          <p:nvPr/>
        </p:nvSpPr>
        <p:spPr>
          <a:xfrm>
            <a:off x="6934200" y="3810000"/>
            <a:ext cx="1447800" cy="685800"/>
          </a:xfrm>
          <a:prstGeom prst="wedgeRectCallout">
            <a:avLst>
              <a:gd name="adj1" fmla="val -38859"/>
              <a:gd name="adj2" fmla="val 145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2900" y="304800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Delivery and Maintenance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076700" y="15240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/>
              <a:t>Delivery and </a:t>
            </a:r>
            <a:r>
              <a:rPr lang="en-US" sz="1600" b="1" dirty="0" smtClean="0"/>
              <a:t>Maintenance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909221"/>
            <a:ext cx="655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Delivery</a:t>
            </a:r>
            <a:endParaRPr lang="en-US" sz="1600" b="1" dirty="0"/>
          </a:p>
          <a:p>
            <a:r>
              <a:rPr lang="en-US" sz="1600" dirty="0" smtClean="0"/>
              <a:t>It specify what kind of data we want to store in the table 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A – Application Data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It can be Master Data or Transaction Data</a:t>
            </a:r>
          </a:p>
          <a:p>
            <a:endParaRPr lang="en-US" sz="1600" dirty="0"/>
          </a:p>
          <a:p>
            <a:r>
              <a:rPr lang="en-US" sz="1600" dirty="0" smtClean="0"/>
              <a:t>C – Customizing Data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Configuration Data</a:t>
            </a:r>
          </a:p>
          <a:p>
            <a:endParaRPr lang="en-US" sz="1600" b="1" dirty="0" smtClean="0"/>
          </a:p>
          <a:p>
            <a:r>
              <a:rPr lang="en-US" sz="1600" dirty="0" smtClean="0"/>
              <a:t>There are other Categories as well</a:t>
            </a:r>
          </a:p>
          <a:p>
            <a:endParaRPr lang="en-US" sz="1600" dirty="0"/>
          </a:p>
          <a:p>
            <a:r>
              <a:rPr lang="en-US" sz="1600" b="1" dirty="0" smtClean="0"/>
              <a:t>Browser and Maintenance Type:</a:t>
            </a:r>
          </a:p>
          <a:p>
            <a:endParaRPr lang="en-US" sz="1600" b="1" dirty="0" smtClean="0"/>
          </a:p>
          <a:p>
            <a:r>
              <a:rPr lang="en-US" sz="1600" dirty="0" smtClean="0"/>
              <a:t>To enable of disable maintenance of the entries in the table</a:t>
            </a:r>
          </a:p>
          <a:p>
            <a:r>
              <a:rPr lang="en-US" sz="1600" dirty="0" smtClean="0"/>
              <a:t>Using SM30</a:t>
            </a:r>
          </a:p>
          <a:p>
            <a:endParaRPr lang="en-US" sz="1600" dirty="0" smtClean="0"/>
          </a:p>
          <a:p>
            <a:r>
              <a:rPr lang="en-US" sz="1600" dirty="0" smtClean="0"/>
              <a:t>Allowed: Display and Maintenance Allowed</a:t>
            </a:r>
          </a:p>
          <a:p>
            <a:endParaRPr lang="en-US" sz="1600" dirty="0" smtClean="0"/>
          </a:p>
          <a:p>
            <a:r>
              <a:rPr lang="en-US" sz="1600" dirty="0" smtClean="0"/>
              <a:t>Allowed with Restriction: </a:t>
            </a:r>
          </a:p>
          <a:p>
            <a:endParaRPr lang="en-US" sz="1600" dirty="0" smtClean="0"/>
          </a:p>
          <a:p>
            <a:r>
              <a:rPr lang="en-US" sz="1600" dirty="0" smtClean="0"/>
              <a:t>Not Allowed: Not allowed to display as well from SE16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438400"/>
            <a:ext cx="6162675" cy="2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5181600" y="1828800"/>
            <a:ext cx="1600200" cy="609600"/>
          </a:xfrm>
          <a:prstGeom prst="wedgeRectCallout">
            <a:avLst>
              <a:gd name="adj1" fmla="val -49442"/>
              <a:gd name="adj2" fmla="val 209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Enter short Description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3124200" y="5105400"/>
            <a:ext cx="1752600" cy="762000"/>
          </a:xfrm>
          <a:prstGeom prst="wedgeRectCallout">
            <a:avLst>
              <a:gd name="adj1" fmla="val 43586"/>
              <a:gd name="adj2" fmla="val -130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Specify Delivery Class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019800" y="5181600"/>
            <a:ext cx="2743200" cy="685800"/>
          </a:xfrm>
          <a:prstGeom prst="wedgeRectCallout">
            <a:avLst>
              <a:gd name="adj1" fmla="val -37746"/>
              <a:gd name="adj2" fmla="val -94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  <a:r>
              <a:rPr lang="en-US" sz="1400" dirty="0" smtClean="0"/>
              <a:t>. Choose Data browser/Table Maintenance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2514600" y="1905000"/>
            <a:ext cx="1627909" cy="804862"/>
          </a:xfrm>
          <a:prstGeom prst="wedgeRectCallout">
            <a:avLst>
              <a:gd name="adj1" fmla="val 32184"/>
              <a:gd name="adj2" fmla="val 179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Select Delivery and Maintenance Tab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2860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/>
              <a:t>Delivery and </a:t>
            </a:r>
            <a:r>
              <a:rPr lang="en-US" sz="1600" b="1" dirty="0" smtClean="0"/>
              <a:t>Maintenance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Fields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9266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 </a:t>
            </a:r>
          </a:p>
          <a:p>
            <a:pPr algn="ctr"/>
            <a:r>
              <a:rPr lang="en-US" sz="1600" b="1" dirty="0" smtClean="0"/>
              <a:t>Fields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330166"/>
            <a:ext cx="5943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Fields</a:t>
            </a:r>
            <a:r>
              <a:rPr lang="en-US" sz="1600" dirty="0" smtClean="0"/>
              <a:t>: Field are columns in the table.</a:t>
            </a:r>
          </a:p>
          <a:p>
            <a:endParaRPr lang="en-US" sz="1600" dirty="0" smtClean="0"/>
          </a:p>
          <a:p>
            <a:r>
              <a:rPr lang="en-US" sz="1600" b="1" dirty="0" smtClean="0"/>
              <a:t>Specify following</a:t>
            </a:r>
          </a:p>
          <a:p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Field Name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Key Specification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Data Type &amp; Length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Foreign Key relationship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Search Help assignment </a:t>
            </a:r>
          </a:p>
          <a:p>
            <a:endParaRPr lang="en-US" sz="16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43000"/>
            <a:ext cx="69723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905767" y="1600200"/>
            <a:ext cx="1828800" cy="381000"/>
          </a:xfrm>
          <a:prstGeom prst="wedgeRectCallout">
            <a:avLst>
              <a:gd name="adj1" fmla="val -162603"/>
              <a:gd name="adj2" fmla="val 112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Select Fields Tab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81200" y="3114675"/>
            <a:ext cx="2819400" cy="2447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4572000" y="5181600"/>
            <a:ext cx="4495800" cy="1295400"/>
          </a:xfrm>
          <a:prstGeom prst="wedgeRectCallout">
            <a:avLst>
              <a:gd name="adj1" fmla="val -44690"/>
              <a:gd name="adj2" fmla="val -73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9. Enter Field Name</a:t>
            </a:r>
          </a:p>
          <a:p>
            <a:pPr marL="342900" indent="-342900" algn="ctr">
              <a:buAutoNum type="arabicPeriod" startAt="10"/>
            </a:pPr>
            <a:r>
              <a:rPr lang="en-US" sz="1200" dirty="0" smtClean="0"/>
              <a:t>Select Key Field Check box if required</a:t>
            </a:r>
          </a:p>
          <a:p>
            <a:pPr marL="342900" indent="-342900" algn="ctr">
              <a:buAutoNum type="arabicPeriod" startAt="10"/>
            </a:pPr>
            <a:r>
              <a:rPr lang="en-US" sz="1200" dirty="0" smtClean="0"/>
              <a:t>Select Initial Check if required</a:t>
            </a:r>
          </a:p>
          <a:p>
            <a:pPr marL="342900" indent="-342900" algn="ctr">
              <a:buAutoNum type="arabicPeriod" startAt="10"/>
            </a:pPr>
            <a:r>
              <a:rPr lang="en-US" sz="1200" dirty="0" smtClean="0"/>
              <a:t>Specify Data Element</a:t>
            </a:r>
          </a:p>
          <a:p>
            <a:pPr marL="342900" indent="-342900" algn="ctr">
              <a:buAutoNum type="arabicPeriod" startAt="10"/>
            </a:pPr>
            <a:r>
              <a:rPr lang="en-US" sz="1400" b="1" dirty="0" smtClean="0"/>
              <a:t>Repeat the steps from 9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to 12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 Steps for each field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286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 smtClean="0"/>
              <a:t>Fields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4555" y="381000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Dictionary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346061"/>
            <a:ext cx="408958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Table Maintenance Generator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Handling Currency and Quantity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Elements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Domain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Foreign key Relationship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Database Utility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Structures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Table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Search Helps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Lock 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Type Groups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Key specification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92668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 smtClean="0"/>
              <a:t>Key specification for the field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330166"/>
            <a:ext cx="5943600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Searching:</a:t>
            </a:r>
          </a:p>
          <a:p>
            <a:r>
              <a:rPr lang="en-US" sz="1600" dirty="0"/>
              <a:t>It is a method for finding a particular value in a list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/>
              <a:t>Linear </a:t>
            </a:r>
            <a:r>
              <a:rPr lang="en-US" sz="1600" b="1" dirty="0" smtClean="0"/>
              <a:t>Search</a:t>
            </a:r>
            <a:endParaRPr lang="en-US" sz="1600" b="1" dirty="0"/>
          </a:p>
          <a:p>
            <a:r>
              <a:rPr lang="en-US" sz="1600" dirty="0" smtClean="0"/>
              <a:t>It </a:t>
            </a:r>
            <a:r>
              <a:rPr lang="en-US" sz="1600" dirty="0"/>
              <a:t>checks each element in sequence until the desired element is found or the list is </a:t>
            </a:r>
            <a:r>
              <a:rPr lang="en-US" sz="1600" dirty="0" smtClean="0"/>
              <a:t>exhausted.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endParaRPr lang="en-US" sz="1600" baseline="30000" dirty="0"/>
          </a:p>
          <a:p>
            <a:r>
              <a:rPr lang="en-US" sz="1600" dirty="0" smtClean="0"/>
              <a:t>The </a:t>
            </a:r>
            <a:r>
              <a:rPr lang="en-US" sz="1600" dirty="0"/>
              <a:t>list need not be ordered.</a:t>
            </a:r>
            <a:endParaRPr lang="en-US" sz="1600" b="1" dirty="0" smtClean="0"/>
          </a:p>
          <a:p>
            <a:endParaRPr lang="en-US" sz="1600" dirty="0" smtClean="0"/>
          </a:p>
          <a:p>
            <a:r>
              <a:rPr lang="en-US" sz="1600" b="1" dirty="0" smtClean="0"/>
              <a:t>Binary Search</a:t>
            </a:r>
          </a:p>
          <a:p>
            <a:r>
              <a:rPr lang="en-US" sz="1600" dirty="0" smtClean="0"/>
              <a:t>It divides </a:t>
            </a:r>
            <a:r>
              <a:rPr lang="en-US" sz="1600" dirty="0"/>
              <a:t>a range of values into halves, and continues to narrow down the field of search until the unknown value is </a:t>
            </a:r>
            <a:r>
              <a:rPr lang="en-US" sz="1600" dirty="0" smtClean="0"/>
              <a:t>found</a:t>
            </a:r>
          </a:p>
          <a:p>
            <a:endParaRPr lang="en-US" sz="1600" dirty="0" smtClean="0"/>
          </a:p>
          <a:p>
            <a:r>
              <a:rPr lang="en-US" sz="1600" dirty="0" smtClean="0"/>
              <a:t>The list should be in Sorted Order </a:t>
            </a:r>
          </a:p>
          <a:p>
            <a:endParaRPr lang="en-US" sz="16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Technical Settings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28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 smtClean="0"/>
              <a:t>Technical Settings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38059"/>
            <a:ext cx="6248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Technical Setting:  Buffering</a:t>
            </a:r>
          </a:p>
          <a:p>
            <a:endParaRPr lang="en-US" sz="1600" b="1" dirty="0" smtClean="0"/>
          </a:p>
          <a:p>
            <a:r>
              <a:rPr lang="en-US" sz="1600" dirty="0" smtClean="0"/>
              <a:t>	It </a:t>
            </a:r>
            <a:r>
              <a:rPr lang="en-US" sz="1600" dirty="0"/>
              <a:t>speeds of the data access by temporarily stores the more frequently accessed data in the buffer. </a:t>
            </a:r>
            <a:r>
              <a:rPr lang="en-US" sz="1600" dirty="0" smtClean="0"/>
              <a:t>i.e</a:t>
            </a:r>
            <a:r>
              <a:rPr lang="en-US" sz="1600" dirty="0"/>
              <a:t>. In the memory of application server.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There </a:t>
            </a:r>
            <a:r>
              <a:rPr lang="en-US" sz="1600" dirty="0"/>
              <a:t>are 3 buffering types are </a:t>
            </a:r>
            <a:r>
              <a:rPr lang="en-US" sz="1600" dirty="0" smtClean="0"/>
              <a:t>there</a:t>
            </a:r>
          </a:p>
          <a:p>
            <a:endParaRPr lang="en-US" sz="1600" dirty="0"/>
          </a:p>
          <a:p>
            <a:r>
              <a:rPr lang="en-US" sz="1600" b="1" dirty="0"/>
              <a:t>Single Buffering:</a:t>
            </a:r>
            <a:r>
              <a:rPr lang="en-US" sz="1600" dirty="0"/>
              <a:t> It will buffer only one </a:t>
            </a:r>
            <a:r>
              <a:rPr lang="en-US" sz="1600" dirty="0" smtClean="0"/>
              <a:t>record</a:t>
            </a:r>
          </a:p>
          <a:p>
            <a:endParaRPr lang="en-US" sz="1600" dirty="0" smtClean="0"/>
          </a:p>
          <a:p>
            <a:r>
              <a:rPr lang="en-US" sz="1600" b="1" dirty="0"/>
              <a:t>Generic Buffering:</a:t>
            </a:r>
            <a:r>
              <a:rPr lang="en-US" sz="1600" dirty="0"/>
              <a:t> It will buffer multiple records based on key </a:t>
            </a:r>
            <a:r>
              <a:rPr lang="en-US" sz="1600" dirty="0" smtClean="0"/>
              <a:t>fields</a:t>
            </a:r>
          </a:p>
          <a:p>
            <a:endParaRPr lang="en-US" sz="1600" dirty="0" smtClean="0"/>
          </a:p>
          <a:p>
            <a:r>
              <a:rPr lang="en-US" sz="1600" b="1" dirty="0"/>
              <a:t>Full Buffering:</a:t>
            </a:r>
            <a:r>
              <a:rPr lang="en-US" sz="1600" dirty="0"/>
              <a:t> it will buffer all the accessed records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038225"/>
            <a:ext cx="54292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914650"/>
            <a:ext cx="46196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5715000" y="2057400"/>
            <a:ext cx="2514600" cy="647700"/>
          </a:xfrm>
          <a:prstGeom prst="wedgeRectCallout">
            <a:avLst>
              <a:gd name="adj1" fmla="val 17049"/>
              <a:gd name="adj2" fmla="val -101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14. Select Technical Setting Button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2895600" y="2705100"/>
            <a:ext cx="2667000" cy="1714500"/>
          </a:xfrm>
          <a:prstGeom prst="wedgeRectCallout">
            <a:avLst>
              <a:gd name="adj1" fmla="val 67267"/>
              <a:gd name="adj2" fmla="val 6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15. Specify Data Class</a:t>
            </a:r>
          </a:p>
          <a:p>
            <a:r>
              <a:rPr lang="en-US" sz="1400" dirty="0" smtClean="0"/>
              <a:t>16. Specify size category</a:t>
            </a:r>
          </a:p>
          <a:p>
            <a:r>
              <a:rPr lang="en-US" sz="1400" dirty="0" smtClean="0"/>
              <a:t>17. Specify Buffering option if required</a:t>
            </a:r>
          </a:p>
          <a:p>
            <a:r>
              <a:rPr lang="en-US" sz="1400" dirty="0" smtClean="0"/>
              <a:t>18. Specify Buffering type if Buffering switched on </a:t>
            </a:r>
          </a:p>
          <a:p>
            <a:r>
              <a:rPr lang="en-US" sz="1400" dirty="0" smtClean="0"/>
              <a:t>19. Save , Syntax Check and Activate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038600" y="4676775"/>
            <a:ext cx="3281363" cy="1647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600" y="2286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 smtClean="0"/>
              <a:t>Technical Settings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1" name="Pentagon 10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Quantities and Currencies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/>
              <a:t>Quantities and Currencies </a:t>
            </a:r>
            <a:r>
              <a:rPr lang="en-US" sz="1600" b="1" dirty="0" smtClean="0"/>
              <a:t>Handling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243548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Quantity:</a:t>
            </a:r>
          </a:p>
          <a:p>
            <a:endParaRPr lang="en-US" sz="1600" dirty="0"/>
          </a:p>
          <a:p>
            <a:r>
              <a:rPr lang="en-US" sz="1600" dirty="0" smtClean="0"/>
              <a:t>If table has field having data type ‘</a:t>
            </a:r>
            <a:r>
              <a:rPr lang="en-US" sz="1600" b="1" dirty="0" smtClean="0"/>
              <a:t>QUAN</a:t>
            </a:r>
            <a:r>
              <a:rPr lang="en-US" sz="1600" dirty="0" smtClean="0"/>
              <a:t>’ 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then specify reference table and reference field which is having data type ‘</a:t>
            </a:r>
            <a:r>
              <a:rPr lang="en-US" sz="1600" b="1" dirty="0" smtClean="0"/>
              <a:t>UNIT</a:t>
            </a:r>
            <a:r>
              <a:rPr lang="en-US" sz="1600" dirty="0" smtClean="0"/>
              <a:t>’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Currency: </a:t>
            </a:r>
          </a:p>
          <a:p>
            <a:endParaRPr lang="en-US" sz="1600" dirty="0" smtClean="0"/>
          </a:p>
          <a:p>
            <a:r>
              <a:rPr lang="en-US" sz="1600" dirty="0"/>
              <a:t>If table has field having data type </a:t>
            </a:r>
            <a:r>
              <a:rPr lang="en-US" sz="1600" dirty="0" smtClean="0"/>
              <a:t>‘</a:t>
            </a:r>
            <a:r>
              <a:rPr lang="en-US" sz="1600" b="1" dirty="0" smtClean="0"/>
              <a:t>CURR</a:t>
            </a:r>
            <a:r>
              <a:rPr lang="en-US" sz="1600" dirty="0" smtClean="0"/>
              <a:t>’ </a:t>
            </a:r>
          </a:p>
          <a:p>
            <a:endParaRPr lang="en-US" sz="1600" dirty="0"/>
          </a:p>
          <a:p>
            <a:r>
              <a:rPr lang="en-US" sz="1600" dirty="0"/>
              <a:t>	then specify reference table and reference field which is having data type </a:t>
            </a:r>
            <a:r>
              <a:rPr lang="en-US" sz="1600" dirty="0" smtClean="0"/>
              <a:t>‘</a:t>
            </a:r>
            <a:r>
              <a:rPr lang="en-US" sz="1600" b="1" dirty="0" smtClean="0"/>
              <a:t>CUKY</a:t>
            </a:r>
            <a:r>
              <a:rPr lang="en-US" sz="1600" dirty="0" smtClean="0"/>
              <a:t>’</a:t>
            </a:r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0" b="45429"/>
          <a:stretch/>
        </p:blipFill>
        <p:spPr bwMode="auto">
          <a:xfrm>
            <a:off x="1790131" y="1371600"/>
            <a:ext cx="7277669" cy="225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324600" y="914400"/>
            <a:ext cx="2209800" cy="685800"/>
          </a:xfrm>
          <a:prstGeom prst="wedgeRectCallout">
            <a:avLst>
              <a:gd name="adj1" fmla="val -23304"/>
              <a:gd name="adj2" fmla="val 120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Currencies/Quantity Fields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309688" y="1524000"/>
            <a:ext cx="4252912" cy="990600"/>
          </a:xfrm>
          <a:prstGeom prst="wedgeRectCallout">
            <a:avLst>
              <a:gd name="adj1" fmla="val -20191"/>
              <a:gd name="adj2" fmla="val 98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Fields KTMG &amp; MENGE having data type of type QUAN</a:t>
            </a:r>
          </a:p>
          <a:p>
            <a:pPr algn="ctr"/>
            <a:r>
              <a:rPr lang="en-US" sz="1400" dirty="0" smtClean="0"/>
              <a:t>Reference field MEINS is assigned against above specified fields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05000" y="3038475"/>
            <a:ext cx="5105400" cy="466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038600"/>
            <a:ext cx="63722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2667000" y="5486400"/>
            <a:ext cx="4191000" cy="228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3352800" y="6172200"/>
            <a:ext cx="3352800" cy="533400"/>
          </a:xfrm>
          <a:prstGeom prst="wedgeRectCallout">
            <a:avLst>
              <a:gd name="adj1" fmla="val -6047"/>
              <a:gd name="adj2" fmla="val -12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MEINS field having data type UNIT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1524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/>
              <a:t>Quantities and Currencies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676400"/>
            <a:ext cx="71247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828800" y="3124200"/>
            <a:ext cx="5105400" cy="39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1462088" y="1371600"/>
            <a:ext cx="4252912" cy="990600"/>
          </a:xfrm>
          <a:prstGeom prst="wedgeRectCallout">
            <a:avLst>
              <a:gd name="adj1" fmla="val -19871"/>
              <a:gd name="adj2" fmla="val 124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Fields NETPR &amp; BRTWR having data type of type CURR</a:t>
            </a:r>
          </a:p>
          <a:p>
            <a:pPr algn="ctr"/>
            <a:r>
              <a:rPr lang="en-US" sz="1400" dirty="0" smtClean="0"/>
              <a:t>Reference field MEINS is assigned against above specified fields</a:t>
            </a:r>
            <a:endParaRPr lang="en-US" sz="1400" dirty="0"/>
          </a:p>
        </p:txBody>
      </p:sp>
      <p:sp>
        <p:nvSpPr>
          <p:cNvPr id="2" name="Rectangular Callout 1"/>
          <p:cNvSpPr/>
          <p:nvPr/>
        </p:nvSpPr>
        <p:spPr>
          <a:xfrm>
            <a:off x="6019800" y="1066800"/>
            <a:ext cx="2209800" cy="685800"/>
          </a:xfrm>
          <a:prstGeom prst="wedgeRectCallout">
            <a:avLst>
              <a:gd name="adj1" fmla="val -25774"/>
              <a:gd name="adj2" fmla="val 140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Currencies/Quantity Fields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33800"/>
            <a:ext cx="63055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2514600" y="5181600"/>
            <a:ext cx="4191000" cy="228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4114800" y="5867400"/>
            <a:ext cx="3352800" cy="533400"/>
          </a:xfrm>
          <a:prstGeom prst="wedgeRectCallout">
            <a:avLst>
              <a:gd name="adj1" fmla="val -6047"/>
              <a:gd name="adj2" fmla="val -12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WAERS field having data type CUKY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1524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Tables</a:t>
            </a:r>
          </a:p>
          <a:p>
            <a:pPr algn="ctr"/>
            <a:r>
              <a:rPr lang="en-US" sz="1600" b="1" dirty="0"/>
              <a:t>Quantities and Currencies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Foreign Key Relationship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52400"/>
            <a:ext cx="381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</a:t>
            </a:r>
            <a:endParaRPr lang="en-US" b="1" dirty="0" smtClean="0"/>
          </a:p>
          <a:p>
            <a:pPr algn="ctr"/>
            <a:r>
              <a:rPr lang="en-US" sz="1600" b="1" dirty="0" smtClean="0"/>
              <a:t>Foreign </a:t>
            </a:r>
            <a:r>
              <a:rPr lang="en-US" sz="1600" b="1" dirty="0"/>
              <a:t>Key Relationship</a:t>
            </a:r>
            <a:endParaRPr lang="en-US" sz="1400" b="1" dirty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41834"/>
            <a:ext cx="6400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Establishing </a:t>
            </a:r>
            <a:r>
              <a:rPr lang="en-US" sz="1600" dirty="0"/>
              <a:t>relationship between two tables to validate entries in one table against other table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Two Purposes: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Validation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Linking Tables</a:t>
            </a:r>
          </a:p>
          <a:p>
            <a:endParaRPr lang="en-US" sz="1600" dirty="0"/>
          </a:p>
          <a:p>
            <a:r>
              <a:rPr lang="en-US" sz="1600" dirty="0" smtClean="0"/>
              <a:t>	A </a:t>
            </a:r>
            <a:r>
              <a:rPr lang="en-US" sz="1600" dirty="0"/>
              <a:t>foreign key links two tables T1 and T2 by assigning fields of table T1 to the primary key fields of table T2. </a:t>
            </a:r>
          </a:p>
          <a:p>
            <a:endParaRPr lang="en-US" sz="1600" dirty="0" smtClean="0"/>
          </a:p>
          <a:p>
            <a:r>
              <a:rPr lang="en-US" sz="1600" dirty="0" smtClean="0"/>
              <a:t>Table </a:t>
            </a:r>
            <a:r>
              <a:rPr lang="en-US" sz="1600" dirty="0"/>
              <a:t>T1 is called the foreign key table (dependent table) &amp;</a:t>
            </a:r>
            <a:endParaRPr lang="en-US" sz="1600" dirty="0" smtClean="0"/>
          </a:p>
          <a:p>
            <a:r>
              <a:rPr lang="en-US" sz="1600" dirty="0" smtClean="0"/>
              <a:t>Table </a:t>
            </a:r>
            <a:r>
              <a:rPr lang="en-US" sz="1600" dirty="0"/>
              <a:t>T2 the check table (referenced table).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pair of fields for the two tables must have the </a:t>
            </a:r>
            <a:r>
              <a:rPr lang="en-US" sz="1600" b="1" dirty="0"/>
              <a:t>same data type and length</a:t>
            </a:r>
            <a:r>
              <a:rPr lang="en-US" sz="1600" dirty="0"/>
              <a:t>. </a:t>
            </a:r>
          </a:p>
          <a:p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Foreign Key Relationship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217474"/>
            <a:ext cx="647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1600" dirty="0" smtClean="0"/>
              <a:t>A </a:t>
            </a:r>
            <a:r>
              <a:rPr lang="en-US" sz="1600" dirty="0"/>
              <a:t>foreign key allows you to assign data records in the foreign key table and check table.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By </a:t>
            </a:r>
            <a:r>
              <a:rPr lang="en-US" sz="1600" dirty="0"/>
              <a:t>using the entries in the foreign key fields, one record of the foreign key table uniquely identifies one record of the check table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27</a:t>
            </a:fld>
            <a:endParaRPr lang="en-US"/>
          </a:p>
        </p:txBody>
      </p:sp>
      <p:pic>
        <p:nvPicPr>
          <p:cNvPr id="21" name="Picture 20" descr="https://help.sap.com/static/saphelp_nw73ehp1/en/cf/21ea77446011d189700000e8322d00/loioc3662574a9a94b2d981cebebcbad91c4_LowRes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9252" r="7823" b="15765"/>
          <a:stretch/>
        </p:blipFill>
        <p:spPr bwMode="auto">
          <a:xfrm>
            <a:off x="2590800" y="2971800"/>
            <a:ext cx="57912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3124200" y="1524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</a:t>
            </a:r>
            <a:endParaRPr lang="en-US" b="1" dirty="0" smtClean="0"/>
          </a:p>
          <a:p>
            <a:pPr algn="ctr"/>
            <a:r>
              <a:rPr lang="en-US" sz="1600" b="1" dirty="0" smtClean="0"/>
              <a:t>Foreign </a:t>
            </a:r>
            <a:r>
              <a:rPr lang="en-US" sz="1600" b="1" dirty="0"/>
              <a:t>Key </a:t>
            </a:r>
            <a:r>
              <a:rPr lang="en-US" sz="1600" b="1" dirty="0" smtClean="0"/>
              <a:t>Relationship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Foreign Key Relationship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362199" y="1000542"/>
            <a:ext cx="637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</a:t>
            </a:r>
            <a:r>
              <a:rPr lang="en-US" sz="1600" dirty="0"/>
              <a:t>have table ZLFA1_09.  LAND1 is country field.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/>
              <a:t>SAP, List of Countries will be available in T005 Table. 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So </a:t>
            </a:r>
            <a:r>
              <a:rPr lang="en-US" sz="1600" dirty="0"/>
              <a:t>we have to establish Foreign key between ZLFA1_09-LAND1 to </a:t>
            </a:r>
            <a:r>
              <a:rPr lang="en-US" sz="1600" dirty="0" smtClean="0"/>
              <a:t>T005-LAND1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28</a:t>
            </a:fld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296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Process 1"/>
          <p:cNvSpPr/>
          <p:nvPr/>
        </p:nvSpPr>
        <p:spPr>
          <a:xfrm>
            <a:off x="2643187" y="5867400"/>
            <a:ext cx="5129213" cy="228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1524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</a:t>
            </a:r>
            <a:endParaRPr lang="en-US" b="1" dirty="0" smtClean="0"/>
          </a:p>
          <a:p>
            <a:pPr algn="ctr"/>
            <a:r>
              <a:rPr lang="en-US" sz="1600" b="1" dirty="0" smtClean="0"/>
              <a:t>Foreign </a:t>
            </a:r>
            <a:r>
              <a:rPr lang="en-US" sz="1600" b="1" dirty="0"/>
              <a:t>Key </a:t>
            </a:r>
            <a:r>
              <a:rPr lang="en-US" sz="1600" b="1" dirty="0" smtClean="0"/>
              <a:t>Relationship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Foreign Key Relationship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1524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</a:t>
            </a:r>
            <a:endParaRPr lang="en-US" b="1" dirty="0" smtClean="0"/>
          </a:p>
          <a:p>
            <a:pPr algn="ctr"/>
            <a:r>
              <a:rPr lang="en-US" sz="1600" b="1" dirty="0" smtClean="0"/>
              <a:t>Foreign </a:t>
            </a:r>
            <a:r>
              <a:rPr lang="en-US" sz="1600" b="1" dirty="0"/>
              <a:t>Key </a:t>
            </a:r>
            <a:r>
              <a:rPr lang="en-US" sz="1600" b="1" dirty="0" smtClean="0"/>
              <a:t>Relationship</a:t>
            </a:r>
            <a:endParaRPr lang="en-US" b="1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62103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ular Callout 23"/>
          <p:cNvSpPr/>
          <p:nvPr/>
        </p:nvSpPr>
        <p:spPr>
          <a:xfrm>
            <a:off x="2919845" y="5029200"/>
            <a:ext cx="2261755" cy="381000"/>
          </a:xfrm>
          <a:prstGeom prst="wedgeRectCallout">
            <a:avLst>
              <a:gd name="adj1" fmla="val -40489"/>
              <a:gd name="adj2" fmla="val -11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Place the cursor on the field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7706797" y="990600"/>
            <a:ext cx="1219200" cy="1066800"/>
          </a:xfrm>
          <a:prstGeom prst="wedgeRectCallout">
            <a:avLst>
              <a:gd name="adj1" fmla="val -236146"/>
              <a:gd name="adj2" fmla="val 97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Click on KEY button. Popup will be displayed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990600"/>
            <a:ext cx="6324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DDIC </a:t>
            </a:r>
            <a:r>
              <a:rPr lang="en-US" sz="1600" dirty="0"/>
              <a:t>creates and manages data definitions globally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Different </a:t>
            </a:r>
            <a:r>
              <a:rPr lang="en-US" sz="1600" dirty="0"/>
              <a:t>components of SAP R/3 system can access them.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New </a:t>
            </a:r>
            <a:r>
              <a:rPr lang="en-US" sz="1600" dirty="0"/>
              <a:t>or modified data definitions will be automatically available to all the programs of the SAP R/3 system.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This </a:t>
            </a:r>
            <a:r>
              <a:rPr lang="en-US" sz="1600" dirty="0"/>
              <a:t>ensures data integrity, data consistency and data security. Thus it avoids redundancy.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Transaction Code: </a:t>
            </a:r>
            <a:r>
              <a:rPr lang="en-US" sz="2000" b="1" dirty="0" smtClean="0"/>
              <a:t>SE11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0" y="2286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  <a:endParaRPr lang="en-US" sz="2400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Tables: Foreign Key Relationship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1524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Tables </a:t>
            </a:r>
            <a:endParaRPr lang="en-US" b="1" dirty="0" smtClean="0"/>
          </a:p>
          <a:p>
            <a:pPr algn="ctr"/>
            <a:r>
              <a:rPr lang="en-US" sz="1600" b="1" dirty="0" smtClean="0"/>
              <a:t>Foreign </a:t>
            </a:r>
            <a:r>
              <a:rPr lang="en-US" sz="1600" b="1" dirty="0"/>
              <a:t>Key </a:t>
            </a:r>
            <a:r>
              <a:rPr lang="en-US" sz="1600" b="1" dirty="0" smtClean="0"/>
              <a:t>Relationship</a:t>
            </a:r>
            <a:endParaRPr lang="en-US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06" y="1143000"/>
            <a:ext cx="60388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ular Callout 25"/>
          <p:cNvSpPr/>
          <p:nvPr/>
        </p:nvSpPr>
        <p:spPr>
          <a:xfrm>
            <a:off x="7042946" y="2349431"/>
            <a:ext cx="1981200" cy="990600"/>
          </a:xfrm>
          <a:prstGeom prst="wedgeRectCallout">
            <a:avLst>
              <a:gd name="adj1" fmla="val -161856"/>
              <a:gd name="adj2" fmla="val -9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If system not proposed any table then we have to enter the table here</a:t>
            </a:r>
            <a:endParaRPr lang="en-US" sz="1400" dirty="0"/>
          </a:p>
        </p:txBody>
      </p:sp>
      <p:sp>
        <p:nvSpPr>
          <p:cNvPr id="27" name="Rectangular Callout 26"/>
          <p:cNvSpPr/>
          <p:nvPr/>
        </p:nvSpPr>
        <p:spPr>
          <a:xfrm>
            <a:off x="2667000" y="2819400"/>
            <a:ext cx="1690255" cy="914400"/>
          </a:xfrm>
          <a:prstGeom prst="wedgeRectCallout">
            <a:avLst>
              <a:gd name="adj1" fmla="val 62127"/>
              <a:gd name="adj2" fmla="val 11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Foreign key field type and Cardinality</a:t>
            </a:r>
            <a:endParaRPr lang="en-US" sz="14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939144" y="6017726"/>
            <a:ext cx="1614056" cy="535474"/>
          </a:xfrm>
          <a:prstGeom prst="wedgeRectCallout">
            <a:avLst>
              <a:gd name="adj1" fmla="val 107453"/>
              <a:gd name="adj2" fmla="val -7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Click on Copy Button</a:t>
            </a:r>
            <a:endParaRPr lang="en-US" sz="1400" dirty="0"/>
          </a:p>
        </p:txBody>
      </p:sp>
      <p:sp>
        <p:nvSpPr>
          <p:cNvPr id="29" name="Footer Placeholder 1"/>
          <p:cNvSpPr txBox="1">
            <a:spLocks/>
          </p:cNvSpPr>
          <p:nvPr/>
        </p:nvSpPr>
        <p:spPr bwMode="auto">
          <a:xfrm rot="5400000">
            <a:off x="7091125" y="5019869"/>
            <a:ext cx="3657600" cy="384048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SAP ABAP </a:t>
            </a:r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 bwMode="auto">
          <a:xfrm>
            <a:off x="1339400" y="5766902"/>
            <a:ext cx="609600" cy="517524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0EFC4-194A-441D-A2F8-28E45AC010B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349276"/>
            <a:ext cx="594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 </a:t>
            </a:r>
            <a:r>
              <a:rPr lang="en-US" sz="1600" dirty="0"/>
              <a:t>is generated program with one or two screens to allow the user to Insert/Modify/Delete values directly into the database table/Maintenance View.</a:t>
            </a:r>
          </a:p>
          <a:p>
            <a:endParaRPr lang="en-US" sz="1600" dirty="0" smtClean="0"/>
          </a:p>
          <a:p>
            <a:r>
              <a:rPr lang="en-US" sz="1600" dirty="0" smtClean="0"/>
              <a:t>Transaction to Maintain Entries: </a:t>
            </a:r>
            <a:r>
              <a:rPr lang="en-US" sz="1600" b="1" dirty="0" smtClean="0"/>
              <a:t>SM30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Create </a:t>
            </a:r>
            <a:r>
              <a:rPr lang="en-US" sz="1600" dirty="0"/>
              <a:t>TMG for configuration tables which are having less number of fields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9400" y="22860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Table Maintenance Generator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285875"/>
            <a:ext cx="57340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71600" y="838200"/>
            <a:ext cx="1676400" cy="2286000"/>
          </a:xfrm>
          <a:prstGeom prst="wedgeRectCallout">
            <a:avLst>
              <a:gd name="adj1" fmla="val 155506"/>
              <a:gd name="adj2" fmla="val -20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smtClean="0"/>
              <a:t>Open Table in Change Mode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Click on Menu “Utilities”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Select Option “Table Maintenance Generator”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2860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Table Maintenance Generator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81025"/>
            <a:ext cx="56959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485900" y="228600"/>
            <a:ext cx="1714500" cy="1219199"/>
          </a:xfrm>
          <a:prstGeom prst="wedgeRectCallout">
            <a:avLst>
              <a:gd name="adj1" fmla="val 131377"/>
              <a:gd name="adj2" fmla="val 89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Enter Authorization Group</a:t>
            </a:r>
          </a:p>
          <a:p>
            <a:pPr algn="ctr"/>
            <a:r>
              <a:rPr lang="en-US" sz="1400" dirty="0" smtClean="0"/>
              <a:t>Ex: &amp;NC&amp; - No Authorization</a:t>
            </a:r>
          </a:p>
          <a:p>
            <a:pPr algn="ctr"/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143000" y="1600200"/>
            <a:ext cx="2209800" cy="762000"/>
          </a:xfrm>
          <a:prstGeom prst="wedgeRectCallout">
            <a:avLst>
              <a:gd name="adj1" fmla="val 111736"/>
              <a:gd name="adj2" fmla="val 49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Specify Function Group Name. It can be same as table Name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457200" y="2514600"/>
            <a:ext cx="2819400" cy="2459182"/>
          </a:xfrm>
          <a:prstGeom prst="wedgeRectCallout">
            <a:avLst>
              <a:gd name="adj1" fmla="val 60280"/>
              <a:gd name="adj2" fmla="val -21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Specify Maintenance Type and enter Screen Number (</a:t>
            </a:r>
          </a:p>
          <a:p>
            <a:pPr algn="ctr"/>
            <a:r>
              <a:rPr lang="en-US" sz="1400" dirty="0" smtClean="0"/>
              <a:t>One screen mode or Two Screen Mode.</a:t>
            </a:r>
          </a:p>
          <a:p>
            <a:pPr algn="ctr"/>
            <a:r>
              <a:rPr lang="en-US" sz="1400" dirty="0" smtClean="0"/>
              <a:t>If you select One screen mode then you can enter multiple records at a time</a:t>
            </a:r>
          </a:p>
          <a:p>
            <a:pPr algn="ctr"/>
            <a:r>
              <a:rPr lang="en-US" sz="1400" dirty="0" smtClean="0"/>
              <a:t>If you select two screen mode then you can enter only one  record at a time 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4181474" y="5638800"/>
            <a:ext cx="4657726" cy="1066800"/>
          </a:xfrm>
          <a:prstGeom prst="wedgeRectCallout">
            <a:avLst>
              <a:gd name="adj1" fmla="val -32967"/>
              <a:gd name="adj2" fmla="val -115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Choose Recording routine. If we select Standard recording routine, then TR  is mandatory</a:t>
            </a:r>
          </a:p>
          <a:p>
            <a:pPr algn="ctr"/>
            <a:r>
              <a:rPr lang="en-US" sz="1400" dirty="0" smtClean="0"/>
              <a:t>If we select No, or User recording routine then TR is not required </a:t>
            </a:r>
          </a:p>
          <a:p>
            <a:pPr algn="ctr"/>
            <a:r>
              <a:rPr lang="en-US" sz="1400" dirty="0" smtClean="0"/>
              <a:t>8. Then Click on Create button on application toolbar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09778" y="7620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Table Maintenance Generator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914400"/>
            <a:ext cx="4810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43375"/>
            <a:ext cx="5715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600200" y="1066800"/>
            <a:ext cx="2438400" cy="1981200"/>
          </a:xfrm>
          <a:prstGeom prst="wedgeRectCallout">
            <a:avLst>
              <a:gd name="adj1" fmla="val 4913"/>
              <a:gd name="adj2" fmla="val -1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 smtClean="0"/>
              <a:t>Go to SM30 Transaction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Enter Table Name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Click on Maintain Button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Enter Values and save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15240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Table Maintenance Generator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Overview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2350" y="228600"/>
            <a:ext cx="208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Views: </a:t>
            </a:r>
            <a:r>
              <a:rPr lang="en-US" sz="1600" b="1" dirty="0" smtClean="0"/>
              <a:t>Overview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9906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about an application object can </a:t>
            </a:r>
            <a:r>
              <a:rPr lang="en-US" sz="1600" dirty="0" smtClean="0"/>
              <a:t>be distributed </a:t>
            </a:r>
            <a:r>
              <a:rPr lang="en-US" sz="1600" dirty="0"/>
              <a:t>to several tables.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By </a:t>
            </a:r>
            <a:r>
              <a:rPr lang="en-US" sz="1600" dirty="0"/>
              <a:t>defining a view, you can define an application-dependent view that combines this data.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structure of such a view is defined by specifying the tables and fields used in the </a:t>
            </a:r>
            <a:r>
              <a:rPr lang="en-US" sz="1600" dirty="0" smtClean="0"/>
              <a:t>view</a:t>
            </a:r>
          </a:p>
          <a:p>
            <a:endParaRPr lang="en-US" sz="1600" dirty="0"/>
          </a:p>
          <a:p>
            <a:r>
              <a:rPr lang="en-US" sz="1600" dirty="0"/>
              <a:t>Fields that are not required can be hidden, thereby minimizing interfaces</a:t>
            </a:r>
          </a:p>
        </p:txBody>
      </p:sp>
      <p:pic>
        <p:nvPicPr>
          <p:cNvPr id="4098" name="Picture 2" descr="http://help.sap.com/static/saphelp_nw73ehp1/en/cf/21ec5d446011d189700000e8322d00/loio64ea5e54ace448c19aa138f4880a618e_LowR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7547" r="15151" b="9697"/>
          <a:stretch/>
        </p:blipFill>
        <p:spPr bwMode="auto">
          <a:xfrm>
            <a:off x="3504063" y="3657600"/>
            <a:ext cx="3887337" cy="29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Overview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2350" y="228600"/>
            <a:ext cx="208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Views: </a:t>
            </a:r>
            <a:r>
              <a:rPr lang="en-US" sz="1600" b="1" dirty="0" smtClean="0"/>
              <a:t>Overview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19200"/>
            <a:ext cx="27622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Types of Views</a:t>
            </a:r>
          </a:p>
          <a:p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Projection View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Database View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Maintenance View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Help View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Projection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33800" y="228600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Projection 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2192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projection views to hide fields of a table. This can minimize </a:t>
            </a:r>
            <a:r>
              <a:rPr lang="en-US" sz="1600" dirty="0" smtClean="0"/>
              <a:t>interfaces</a:t>
            </a:r>
          </a:p>
          <a:p>
            <a:endParaRPr lang="en-US" sz="1600" dirty="0"/>
          </a:p>
          <a:p>
            <a:r>
              <a:rPr lang="en-US" sz="1600" dirty="0"/>
              <a:t>A projection view contains exactly one table. You cannot define selection conditions for projection views.</a:t>
            </a:r>
          </a:p>
        </p:txBody>
      </p:sp>
      <p:pic>
        <p:nvPicPr>
          <p:cNvPr id="5123" name="Picture 3" descr="http://help.sap.com/static/saphelp_nw73ehp1/en/cf/21ecc5446011d189700000e8322d00/loioed4358d3e65a465bb4ab416f6d68b26b_LowR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3893" r="12639" b="7359"/>
          <a:stretch/>
        </p:blipFill>
        <p:spPr bwMode="auto">
          <a:xfrm>
            <a:off x="3048000" y="2753436"/>
            <a:ext cx="4408226" cy="379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190625"/>
            <a:ext cx="4010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981200" y="1857375"/>
            <a:ext cx="2057400" cy="657225"/>
          </a:xfrm>
          <a:prstGeom prst="wedgeRectCallout">
            <a:avLst>
              <a:gd name="adj1" fmla="val 57157"/>
              <a:gd name="adj2" fmla="val 63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Radio Button View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2438400" y="2743200"/>
            <a:ext cx="1600200" cy="612648"/>
          </a:xfrm>
          <a:prstGeom prst="wedgeRectCallout">
            <a:avLst>
              <a:gd name="adj1" fmla="val 153504"/>
              <a:gd name="adj2" fmla="val -64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View Name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553200" y="3733800"/>
            <a:ext cx="1828800" cy="533400"/>
          </a:xfrm>
          <a:prstGeom prst="wedgeRectCallout">
            <a:avLst>
              <a:gd name="adj1" fmla="val -21512"/>
              <a:gd name="adj2" fmla="val 79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4686300"/>
            <a:ext cx="21621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3175" y="4956048"/>
            <a:ext cx="1952625" cy="987552"/>
          </a:xfrm>
          <a:prstGeom prst="wedgeRectCallout">
            <a:avLst>
              <a:gd name="adj1" fmla="val -73040"/>
              <a:gd name="adj2" fmla="val -11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Select Project View Radio Button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28600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Projection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/>
          <a:stretch/>
        </p:blipFill>
        <p:spPr bwMode="auto">
          <a:xfrm>
            <a:off x="3746310" y="1895475"/>
            <a:ext cx="524529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899313" y="2209800"/>
            <a:ext cx="1600200" cy="457200"/>
          </a:xfrm>
          <a:prstGeom prst="wedgeRectCallout">
            <a:avLst>
              <a:gd name="adj1" fmla="val 157349"/>
              <a:gd name="adj2" fmla="val 82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Description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899313" y="2743200"/>
            <a:ext cx="1433945" cy="457200"/>
          </a:xfrm>
          <a:prstGeom prst="wedgeRectCallout">
            <a:avLst>
              <a:gd name="adj1" fmla="val 154485"/>
              <a:gd name="adj2" fmla="val 7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Select View Fields Tab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1873155" y="3311235"/>
            <a:ext cx="1828800" cy="608302"/>
          </a:xfrm>
          <a:prstGeom prst="wedgeRectCallout">
            <a:avLst>
              <a:gd name="adj1" fmla="val 114673"/>
              <a:gd name="adj2" fmla="val 20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Enter Database Table Name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86200" y="4495800"/>
            <a:ext cx="1143000" cy="1295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780637" y="5867400"/>
            <a:ext cx="1052945" cy="977611"/>
          </a:xfrm>
          <a:prstGeom prst="wedgeRectCallout">
            <a:avLst>
              <a:gd name="adj1" fmla="val 14026"/>
              <a:gd name="adj2" fmla="val -66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Enter required fields in the view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28600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Projection View</a:t>
            </a:r>
            <a:endParaRPr lang="en-US" sz="16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200" y="304800"/>
            <a:ext cx="2133600" cy="4572000"/>
            <a:chOff x="76200" y="304800"/>
            <a:chExt cx="2133600" cy="457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76200" y="304800"/>
              <a:ext cx="2133600" cy="4114800"/>
              <a:chOff x="228600" y="685800"/>
              <a:chExt cx="2133600" cy="4114800"/>
            </a:xfrm>
          </p:grpSpPr>
          <p:sp>
            <p:nvSpPr>
              <p:cNvPr id="6" name="Pentagon 5"/>
              <p:cNvSpPr/>
              <p:nvPr/>
            </p:nvSpPr>
            <p:spPr>
              <a:xfrm>
                <a:off x="381000" y="11430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Overview</a:t>
                </a:r>
                <a:endParaRPr lang="en-US" sz="1400" dirty="0"/>
              </a:p>
            </p:txBody>
          </p:sp>
          <p:sp>
            <p:nvSpPr>
              <p:cNvPr id="7" name="Pentagon 6"/>
              <p:cNvSpPr/>
              <p:nvPr/>
            </p:nvSpPr>
            <p:spPr>
              <a:xfrm>
                <a:off x="381000" y="16002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Domain</a:t>
                </a:r>
                <a:endParaRPr lang="en-US" sz="1400" dirty="0"/>
              </a:p>
            </p:txBody>
          </p:sp>
          <p:sp>
            <p:nvSpPr>
              <p:cNvPr id="8" name="Pentagon 7"/>
              <p:cNvSpPr/>
              <p:nvPr/>
            </p:nvSpPr>
            <p:spPr>
              <a:xfrm>
                <a:off x="381000" y="20574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 Elements</a:t>
                </a:r>
                <a:endParaRPr lang="en-US" sz="1400" dirty="0"/>
              </a:p>
            </p:txBody>
          </p:sp>
          <p:sp>
            <p:nvSpPr>
              <p:cNvPr id="9" name="Pentagon 8"/>
              <p:cNvSpPr/>
              <p:nvPr/>
            </p:nvSpPr>
            <p:spPr>
              <a:xfrm>
                <a:off x="381000" y="25146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Tables</a:t>
                </a:r>
                <a:endParaRPr lang="en-US" sz="1400" dirty="0"/>
              </a:p>
            </p:txBody>
          </p:sp>
          <p:sp>
            <p:nvSpPr>
              <p:cNvPr id="10" name="Pentagon 9"/>
              <p:cNvSpPr/>
              <p:nvPr/>
            </p:nvSpPr>
            <p:spPr>
              <a:xfrm>
                <a:off x="228600" y="6858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Dictionary</a:t>
                </a:r>
                <a:endParaRPr lang="en-US" sz="1600" dirty="0"/>
              </a:p>
            </p:txBody>
          </p:sp>
          <p:sp>
            <p:nvSpPr>
              <p:cNvPr id="13" name="Pentagon 12"/>
              <p:cNvSpPr/>
              <p:nvPr/>
            </p:nvSpPr>
            <p:spPr>
              <a:xfrm>
                <a:off x="381000" y="29718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Table Maintenance</a:t>
                </a:r>
                <a:endParaRPr lang="en-US" sz="1400" dirty="0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381000" y="34290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Views</a:t>
                </a:r>
                <a:endParaRPr lang="en-US" sz="1400" dirty="0"/>
              </a:p>
            </p:txBody>
          </p:sp>
          <p:sp>
            <p:nvSpPr>
              <p:cNvPr id="16" name="Pentagon 15"/>
              <p:cNvSpPr/>
              <p:nvPr/>
            </p:nvSpPr>
            <p:spPr>
              <a:xfrm>
                <a:off x="381000" y="38862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Search Help</a:t>
                </a:r>
                <a:endParaRPr lang="en-US" sz="1400" dirty="0"/>
              </a:p>
            </p:txBody>
          </p:sp>
          <p:sp>
            <p:nvSpPr>
              <p:cNvPr id="17" name="Pentagon 16"/>
              <p:cNvSpPr/>
              <p:nvPr/>
            </p:nvSpPr>
            <p:spPr>
              <a:xfrm>
                <a:off x="381000" y="4343400"/>
                <a:ext cx="1981200" cy="457200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Lock Objects</a:t>
                </a:r>
                <a:endParaRPr lang="en-US" sz="1400" dirty="0"/>
              </a:p>
            </p:txBody>
          </p:sp>
        </p:grpSp>
        <p:sp>
          <p:nvSpPr>
            <p:cNvPr id="18" name="Pentagon 17"/>
            <p:cNvSpPr/>
            <p:nvPr/>
          </p:nvSpPr>
          <p:spPr>
            <a:xfrm>
              <a:off x="228600" y="4419600"/>
              <a:ext cx="1981200" cy="457200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Structure</a:t>
              </a:r>
              <a:endParaRPr 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38600" y="304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143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It </a:t>
            </a:r>
            <a:r>
              <a:rPr lang="en-US" sz="1600" dirty="0"/>
              <a:t>describes the technical properties such as data type and length. 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Also </a:t>
            </a:r>
            <a:r>
              <a:rPr lang="en-US" sz="1600" dirty="0"/>
              <a:t>defines the l</a:t>
            </a:r>
            <a:r>
              <a:rPr lang="en-US" sz="1600" dirty="0" smtClean="0"/>
              <a:t>ist of values </a:t>
            </a:r>
            <a:r>
              <a:rPr lang="en-US" sz="1600" dirty="0"/>
              <a:t>which helps the user to enter the data </a:t>
            </a:r>
            <a:r>
              <a:rPr lang="en-US" sz="1600" dirty="0" smtClean="0"/>
              <a:t>among this list range  </a:t>
            </a:r>
          </a:p>
          <a:p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/>
              <a:t>single domain can be used for many fields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Properties of Domain: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Data </a:t>
            </a:r>
            <a:r>
              <a:rPr lang="en-US" sz="1600" dirty="0"/>
              <a:t>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Length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Decimals (For Numerical Fields)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Output Length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Fixed Values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Value Range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Value Table</a:t>
            </a:r>
          </a:p>
          <a:p>
            <a:endParaRPr lang="en-US" sz="16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 bwMode="auto">
          <a:xfrm>
            <a:off x="3486150" y="1333500"/>
            <a:ext cx="55054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057400" y="1981200"/>
            <a:ext cx="1447800" cy="838200"/>
          </a:xfrm>
          <a:prstGeom prst="wedgeRectCallout">
            <a:avLst>
              <a:gd name="adj1" fmla="val 184763"/>
              <a:gd name="adj2" fmla="val 3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9. Select Maintenance Status tab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2057400" y="3657600"/>
            <a:ext cx="1066800" cy="762000"/>
          </a:xfrm>
          <a:prstGeom prst="wedgeRectCallout">
            <a:avLst>
              <a:gd name="adj1" fmla="val 93308"/>
              <a:gd name="adj2" fmla="val -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10. Select Access Mode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553200" y="4876800"/>
            <a:ext cx="2362200" cy="914400"/>
          </a:xfrm>
          <a:prstGeom prst="wedgeRectCallout">
            <a:avLst>
              <a:gd name="adj1" fmla="val -31556"/>
              <a:gd name="adj2" fmla="val -80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11. Specify Data Browser/Table View </a:t>
            </a:r>
            <a:r>
              <a:rPr lang="en-US" sz="1400" dirty="0" err="1" smtClean="0"/>
              <a:t>Maint</a:t>
            </a:r>
            <a:r>
              <a:rPr lang="en-US" sz="1400" dirty="0" smtClean="0"/>
              <a:t> Mode</a:t>
            </a:r>
          </a:p>
          <a:p>
            <a:pPr algn="ctr"/>
            <a:r>
              <a:rPr lang="en-US" sz="1400" dirty="0" smtClean="0"/>
              <a:t>12. Save and Activate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228600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Projection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Database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43000"/>
            <a:ext cx="6324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Data </a:t>
            </a:r>
            <a:r>
              <a:rPr lang="en-US" sz="1600" dirty="0"/>
              <a:t>about an application object is often distributed on several database tables. A database view provides an application-specific view on such distributed data.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Database </a:t>
            </a:r>
            <a:r>
              <a:rPr lang="en-US" sz="1600" dirty="0"/>
              <a:t>views are defined in the ABAP Dictionary. A database view is automatically created in the underlying database when it is activated</a:t>
            </a:r>
          </a:p>
          <a:p>
            <a:endParaRPr lang="en-US" sz="1600" dirty="0"/>
          </a:p>
        </p:txBody>
      </p:sp>
      <p:pic>
        <p:nvPicPr>
          <p:cNvPr id="1026" name="Picture 2" descr="This graphic is explained in the accompanying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28949"/>
            <a:ext cx="48768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0"/>
          <a:stretch/>
        </p:blipFill>
        <p:spPr bwMode="auto">
          <a:xfrm>
            <a:off x="2356837" y="990600"/>
            <a:ext cx="312956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30194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990600"/>
            <a:ext cx="3248025" cy="762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 us assume application data distributed among tables ZEKKO_09 and ZEKO_09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2133600" y="5562600"/>
            <a:ext cx="3657600" cy="1143000"/>
          </a:xfrm>
          <a:prstGeom prst="wedgeRectCallout">
            <a:avLst>
              <a:gd name="adj1" fmla="val 58271"/>
              <a:gd name="adj2" fmla="val -6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And both are linked via Foreign key relationship. Now requirement is to combine data somehow.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162050"/>
            <a:ext cx="38766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971800" y="2209800"/>
            <a:ext cx="1295400" cy="685800"/>
          </a:xfrm>
          <a:prstGeom prst="wedgeRectCallout">
            <a:avLst>
              <a:gd name="adj1" fmla="val 58858"/>
              <a:gd name="adj2" fmla="val 1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 </a:t>
            </a:r>
            <a:r>
              <a:rPr lang="en-US" sz="1400" dirty="0" smtClean="0"/>
              <a:t>Select Radio Button View</a:t>
            </a:r>
            <a:endParaRPr lang="en-US" sz="1600" dirty="0"/>
          </a:p>
        </p:txBody>
      </p:sp>
      <p:sp>
        <p:nvSpPr>
          <p:cNvPr id="3" name="Rectangular Callout 2"/>
          <p:cNvSpPr/>
          <p:nvPr/>
        </p:nvSpPr>
        <p:spPr>
          <a:xfrm>
            <a:off x="2971800" y="3124200"/>
            <a:ext cx="1219200" cy="762000"/>
          </a:xfrm>
          <a:prstGeom prst="wedgeRectCallout">
            <a:avLst>
              <a:gd name="adj1" fmla="val 189242"/>
              <a:gd name="adj2" fmla="val -98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View Name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7239000" y="5029200"/>
            <a:ext cx="1524000" cy="609600"/>
          </a:xfrm>
          <a:prstGeom prst="wedgeRectCallout">
            <a:avLst>
              <a:gd name="adj1" fmla="val -27127"/>
              <a:gd name="adj2" fmla="val -12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857750"/>
            <a:ext cx="2009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181600" y="5486400"/>
            <a:ext cx="1828800" cy="1059873"/>
          </a:xfrm>
          <a:prstGeom prst="wedgeRectCallout">
            <a:avLst>
              <a:gd name="adj1" fmla="val -95196"/>
              <a:gd name="adj2" fmla="val -59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Click on Database View Radio Button and Copy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89" y="1600200"/>
            <a:ext cx="61912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688910" y="2057400"/>
            <a:ext cx="1371600" cy="685800"/>
          </a:xfrm>
          <a:prstGeom prst="wedgeRectCallout">
            <a:avLst>
              <a:gd name="adj1" fmla="val 135044"/>
              <a:gd name="adj2" fmla="val -50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short Description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2578290" y="4046490"/>
            <a:ext cx="2209800" cy="762000"/>
          </a:xfrm>
          <a:prstGeom prst="wedgeRectCallout">
            <a:avLst>
              <a:gd name="adj1" fmla="val 9560"/>
              <a:gd name="adj2" fmla="val -10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Enter list of tables to be joined. In our case only two tables joined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5257800" y="4162425"/>
            <a:ext cx="3048000" cy="1323975"/>
          </a:xfrm>
          <a:prstGeom prst="wedgeRectCallout">
            <a:avLst>
              <a:gd name="adj1" fmla="val -8549"/>
              <a:gd name="adj2" fmla="val -7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Enter Join Condition. Join condition automatically come when we click on Relationships button in the below and selectin the relation ship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981075"/>
            <a:ext cx="60674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895600" y="4062484"/>
            <a:ext cx="1524000" cy="725199"/>
          </a:xfrm>
          <a:prstGeom prst="wedgeRectCallout">
            <a:avLst>
              <a:gd name="adj1" fmla="val -26906"/>
              <a:gd name="adj2" fmla="val 131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Click on relationship button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6355555" y="1981200"/>
            <a:ext cx="1752600" cy="536448"/>
          </a:xfrm>
          <a:prstGeom prst="wedgeRectCallout">
            <a:avLst>
              <a:gd name="adj1" fmla="val -169162"/>
              <a:gd name="adj2" fmla="val -60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9. Select the entry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522242" y="4038600"/>
            <a:ext cx="1585913" cy="533400"/>
          </a:xfrm>
          <a:prstGeom prst="wedgeRectCallout">
            <a:avLst>
              <a:gd name="adj1" fmla="val -8828"/>
              <a:gd name="adj2" fmla="val 232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 . Click on Copy button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38772" y="6029980"/>
            <a:ext cx="484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Whenever clicking on the Copy Button Join Condition automatically proposed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828800"/>
            <a:ext cx="48577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67200" y="3810000"/>
            <a:ext cx="3505200" cy="2438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2362200" y="2209800"/>
            <a:ext cx="1524000" cy="762000"/>
          </a:xfrm>
          <a:prstGeom prst="wedgeRectCallout">
            <a:avLst>
              <a:gd name="adj1" fmla="val 229166"/>
              <a:gd name="adj2" fmla="val 85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11. Select View Fields Tab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2362200" y="3581400"/>
            <a:ext cx="1524000" cy="1524000"/>
          </a:xfrm>
          <a:prstGeom prst="wedgeRectCallout">
            <a:avLst>
              <a:gd name="adj1" fmla="val 70417"/>
              <a:gd name="adj2" fmla="val 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12. Select required fields from both the tables</a:t>
            </a:r>
          </a:p>
          <a:p>
            <a:r>
              <a:rPr lang="en-US" sz="1400" dirty="0" smtClean="0"/>
              <a:t>13. Save</a:t>
            </a:r>
          </a:p>
          <a:p>
            <a:r>
              <a:rPr lang="en-US" sz="1400" dirty="0" smtClean="0"/>
              <a:t>14. Activate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99525" y="228600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Database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1430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Data </a:t>
            </a:r>
            <a:r>
              <a:rPr lang="en-US" sz="1600" dirty="0"/>
              <a:t>distributed on several tables often forms a logical </a:t>
            </a:r>
            <a:r>
              <a:rPr lang="en-US" sz="1600" dirty="0" smtClean="0"/>
              <a:t>unit. You </a:t>
            </a:r>
            <a:r>
              <a:rPr lang="en-US" sz="1600" dirty="0"/>
              <a:t>want to be able to display, modify and create the data of such an application object together.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 </a:t>
            </a:r>
            <a:r>
              <a:rPr lang="en-US" sz="1600" dirty="0"/>
              <a:t>maintenance view permits you to maintain the data of an application object together. The data is automatically distributed in the underlying database tables</a:t>
            </a:r>
          </a:p>
        </p:txBody>
      </p:sp>
      <p:pic>
        <p:nvPicPr>
          <p:cNvPr id="2050" name="Picture 2" descr="This graphic is explained in the accompanying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057525"/>
            <a:ext cx="4800600" cy="359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32594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Maintenance </a:t>
            </a:r>
            <a:r>
              <a:rPr lang="en-US" sz="1600" dirty="0"/>
              <a:t>view is combination of View and Maintenance Generator. It </a:t>
            </a:r>
            <a:r>
              <a:rPr lang="en-US" sz="1600" dirty="0" smtClean="0"/>
              <a:t>involves Two steps</a:t>
            </a:r>
          </a:p>
          <a:p>
            <a:endParaRPr lang="en-US" sz="1600" dirty="0"/>
          </a:p>
          <a:p>
            <a:pPr marL="800100" lvl="1" indent="-342900">
              <a:buAutoNum type="arabicPeriod"/>
            </a:pPr>
            <a:r>
              <a:rPr lang="en-US" sz="1600" dirty="0"/>
              <a:t>Create a View of type Maintenance View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Create TMG for Maintenance View</a:t>
            </a:r>
          </a:p>
          <a:p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8750"/>
            <a:ext cx="39624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3200400" y="2234044"/>
            <a:ext cx="1457325" cy="737756"/>
          </a:xfrm>
          <a:prstGeom prst="wedgeRectCallout">
            <a:avLst>
              <a:gd name="adj1" fmla="val 74783"/>
              <a:gd name="adj2" fmla="val 3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Radio Button View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3124200" y="3048000"/>
            <a:ext cx="1676400" cy="609600"/>
          </a:xfrm>
          <a:prstGeom prst="wedgeRectCallout">
            <a:avLst>
              <a:gd name="adj1" fmla="val 144118"/>
              <a:gd name="adj2" fmla="val -65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View Name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7467600" y="5105400"/>
            <a:ext cx="1600200" cy="838200"/>
          </a:xfrm>
          <a:prstGeom prst="wedgeRectCallout">
            <a:avLst>
              <a:gd name="adj1" fmla="val -23015"/>
              <a:gd name="adj2" fmla="val -77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33950"/>
            <a:ext cx="18192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715000" y="5562600"/>
            <a:ext cx="1447800" cy="838200"/>
          </a:xfrm>
          <a:prstGeom prst="wedgeRectCallout">
            <a:avLst>
              <a:gd name="adj1" fmla="val -163490"/>
              <a:gd name="adj2" fmla="val -15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Click on Maintenance View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03" y="1219200"/>
            <a:ext cx="514819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364673" y="2438400"/>
            <a:ext cx="1454727" cy="838200"/>
          </a:xfrm>
          <a:prstGeom prst="wedgeRectCallout">
            <a:avLst>
              <a:gd name="adj1" fmla="val 59569"/>
              <a:gd name="adj2" fmla="val 166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1. Select “Domain” Radio Button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553200" y="2743200"/>
            <a:ext cx="1371600" cy="838200"/>
          </a:xfrm>
          <a:prstGeom prst="wedgeRectCallout">
            <a:avLst>
              <a:gd name="adj1" fmla="val -129179"/>
              <a:gd name="adj2" fmla="val 141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2. Enter Domain Name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7010400" y="4800600"/>
            <a:ext cx="1600200" cy="457200"/>
          </a:xfrm>
          <a:prstGeom prst="wedgeRectCallout">
            <a:avLst>
              <a:gd name="adj1" fmla="val -63863"/>
              <a:gd name="adj2" fmla="val 79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3. Click on Create Button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544907" y="224135"/>
            <a:ext cx="147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66850"/>
            <a:ext cx="61817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217494" y="1905000"/>
            <a:ext cx="1295400" cy="550718"/>
          </a:xfrm>
          <a:prstGeom prst="wedgeRectCallout">
            <a:avLst>
              <a:gd name="adj1" fmla="val 176166"/>
              <a:gd name="adj2" fmla="val 51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Description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181100" y="2590800"/>
            <a:ext cx="1600200" cy="685800"/>
          </a:xfrm>
          <a:prstGeom prst="wedgeRectCallout">
            <a:avLst>
              <a:gd name="adj1" fmla="val 119198"/>
              <a:gd name="adj2" fmla="val -3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Select Table/Join Conditions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4343400" y="4876800"/>
            <a:ext cx="2514600" cy="1676400"/>
          </a:xfrm>
          <a:prstGeom prst="wedgeRectCallout">
            <a:avLst>
              <a:gd name="adj1" fmla="val -70520"/>
              <a:gd name="adj2" fmla="val -86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Enter Tables to be joined. Enter Foreign key table first  and then enter check table by selecting Relation ship button in bottom.</a:t>
            </a:r>
          </a:p>
          <a:p>
            <a:pPr algn="ctr"/>
            <a:r>
              <a:rPr lang="en-US" sz="1400" dirty="0" smtClean="0"/>
              <a:t>Join Condition automatically proposed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4"/>
          <a:stretch/>
        </p:blipFill>
        <p:spPr bwMode="auto">
          <a:xfrm>
            <a:off x="4001779" y="609600"/>
            <a:ext cx="4685021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050473" y="2362200"/>
            <a:ext cx="1828800" cy="1066800"/>
          </a:xfrm>
          <a:prstGeom prst="wedgeRectCallout">
            <a:avLst>
              <a:gd name="adj1" fmla="val 181988"/>
              <a:gd name="adj2" fmla="val -72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Select View Fields Tab and select required fields from each table</a:t>
            </a:r>
            <a:endParaRPr lang="en-US" sz="1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0" r="13656" b="2410"/>
          <a:stretch/>
        </p:blipFill>
        <p:spPr bwMode="auto">
          <a:xfrm>
            <a:off x="3306454" y="3657600"/>
            <a:ext cx="5608946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824230" y="3782291"/>
            <a:ext cx="2091170" cy="408709"/>
          </a:xfrm>
          <a:prstGeom prst="wedgeRectCallout">
            <a:avLst>
              <a:gd name="adj1" fmla="val 11146"/>
              <a:gd name="adj2" fmla="val 105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9. Select </a:t>
            </a:r>
            <a:r>
              <a:rPr lang="en-US" sz="1400" dirty="0" err="1" smtClean="0"/>
              <a:t>Maint</a:t>
            </a:r>
            <a:r>
              <a:rPr lang="en-US" sz="1400" dirty="0" smtClean="0"/>
              <a:t> Status Tab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572000"/>
            <a:ext cx="5486400" cy="22860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143000" y="4724400"/>
            <a:ext cx="1821873" cy="1752600"/>
          </a:xfrm>
          <a:prstGeom prst="wedgeRectCallout">
            <a:avLst>
              <a:gd name="adj1" fmla="val 67846"/>
              <a:gd name="adj2" fmla="val 4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10. Maintain following</a:t>
            </a:r>
          </a:p>
          <a:p>
            <a:pPr marL="342900" indent="-342900">
              <a:buAutoNum type="alphaLcPeriod"/>
            </a:pPr>
            <a:r>
              <a:rPr lang="en-US" sz="1400" dirty="0" smtClean="0"/>
              <a:t>Access</a:t>
            </a:r>
          </a:p>
          <a:p>
            <a:pPr marL="342900" indent="-342900">
              <a:buAutoNum type="alphaLcPeriod"/>
            </a:pPr>
            <a:r>
              <a:rPr lang="en-US" sz="1400" dirty="0" smtClean="0"/>
              <a:t>Delivery Class</a:t>
            </a:r>
          </a:p>
          <a:p>
            <a:pPr marL="342900" indent="-342900">
              <a:buAutoNum type="alphaLcPeriod"/>
            </a:pPr>
            <a:r>
              <a:rPr lang="en-US" sz="1400" dirty="0" smtClean="0"/>
              <a:t>Data browser and  Table View </a:t>
            </a:r>
            <a:r>
              <a:rPr lang="en-US" sz="1400" dirty="0" err="1" smtClean="0"/>
              <a:t>Maint</a:t>
            </a:r>
            <a:endParaRPr lang="en-US" sz="1400" dirty="0"/>
          </a:p>
          <a:p>
            <a:r>
              <a:rPr lang="en-US" sz="1400" dirty="0" smtClean="0"/>
              <a:t>11. Save And Activate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1883" y="1524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109246"/>
            <a:ext cx="465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Next step is to create TMG for the Maintenance View</a:t>
            </a:r>
            <a:endParaRPr lang="en-US" sz="16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6"/>
          <a:stretch/>
        </p:blipFill>
        <p:spPr bwMode="auto">
          <a:xfrm>
            <a:off x="3409097" y="1676400"/>
            <a:ext cx="565870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905000" y="2743200"/>
            <a:ext cx="1371600" cy="1710170"/>
          </a:xfrm>
          <a:prstGeom prst="wedgeRectCallout">
            <a:avLst>
              <a:gd name="adj1" fmla="val 179040"/>
              <a:gd name="adj2" fmla="val -100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12. Select Menu Option Utilities and then select option Table Maintenance Generator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5663625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While Creating View, we can choose single screen mode or two screen mode.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333500"/>
            <a:ext cx="55054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329338" y="2133600"/>
            <a:ext cx="1752600" cy="762000"/>
          </a:xfrm>
          <a:prstGeom prst="wedgeRectCallout">
            <a:avLst>
              <a:gd name="adj1" fmla="val 153280"/>
              <a:gd name="adj2" fmla="val 29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13. Specify Authorization Group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1329338" y="3028950"/>
            <a:ext cx="1600200" cy="609600"/>
          </a:xfrm>
          <a:prstGeom prst="wedgeRectCallout">
            <a:avLst>
              <a:gd name="adj1" fmla="val 166815"/>
              <a:gd name="adj2" fmla="val -3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14. Specify Function Group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1321377" y="3851564"/>
            <a:ext cx="2183823" cy="2168236"/>
          </a:xfrm>
          <a:prstGeom prst="wedgeRectCallout">
            <a:avLst>
              <a:gd name="adj1" fmla="val 61329"/>
              <a:gd name="adj2" fmla="val -3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15. Specify Maintenance type as two step and enter two screen numbers</a:t>
            </a:r>
          </a:p>
          <a:p>
            <a:pPr marL="342900" indent="-342900">
              <a:buAutoNum type="arabicPeriod" startAt="16"/>
            </a:pPr>
            <a:r>
              <a:rPr lang="en-US" sz="1400" dirty="0" smtClean="0"/>
              <a:t>Then click on create button</a:t>
            </a:r>
          </a:p>
          <a:p>
            <a:pPr marL="342900" indent="-342900">
              <a:buAutoNum type="arabicPeriod" startAt="16"/>
            </a:pPr>
            <a:r>
              <a:rPr lang="en-US" sz="1400" dirty="0" smtClean="0"/>
              <a:t>Maintain entries in the view using transaction SM30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9152" y="228600"/>
            <a:ext cx="2165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Views</a:t>
            </a:r>
          </a:p>
          <a:p>
            <a:pPr algn="ctr"/>
            <a:r>
              <a:rPr lang="en-US" sz="1600" b="1" dirty="0" smtClean="0"/>
              <a:t>Maintenance View</a:t>
            </a:r>
            <a:endParaRPr lang="en-US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Overview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11203" y="228600"/>
            <a:ext cx="194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32594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Search </a:t>
            </a:r>
            <a:r>
              <a:rPr lang="en-US" sz="1600" dirty="0"/>
              <a:t>helps are objects that you can use to assign input help (F4 Help) to screen fields.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You </a:t>
            </a:r>
            <a:r>
              <a:rPr lang="en-US" sz="1600" dirty="0"/>
              <a:t>can do this by creating a search help in the ABAP Dictionary and attaching it to the corresponding screen field</a:t>
            </a:r>
          </a:p>
        </p:txBody>
      </p:sp>
      <p:pic>
        <p:nvPicPr>
          <p:cNvPr id="8194" name="Picture 2" descr="http://help.sap.com/static/saphelp_nw73/en/cf/21ee2b446011d189700000e8322d00/726cefa033c64ff28655405461d61576.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14684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Overview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11203" y="228600"/>
            <a:ext cx="194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32594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/>
              <a:t>There are two types of search helps</a:t>
            </a:r>
            <a:r>
              <a:rPr lang="en-US" sz="1600" dirty="0" smtClean="0"/>
              <a:t>:</a:t>
            </a:r>
          </a:p>
          <a:p>
            <a:pPr fontAlgn="base"/>
            <a:endParaRPr lang="en-US" sz="1600" dirty="0"/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600" dirty="0" smtClean="0"/>
              <a:t>Elementary </a:t>
            </a:r>
            <a:r>
              <a:rPr lang="en-US" sz="1600" dirty="0"/>
              <a:t>search </a:t>
            </a:r>
            <a:r>
              <a:rPr lang="en-US" sz="1600" dirty="0" smtClean="0"/>
              <a:t>helps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1600" dirty="0" smtClean="0"/>
              <a:t>Collective </a:t>
            </a:r>
            <a:r>
              <a:rPr lang="en-US" sz="1600" dirty="0"/>
              <a:t>search </a:t>
            </a:r>
            <a:r>
              <a:rPr lang="en-US" sz="1600" dirty="0" smtClean="0"/>
              <a:t>helps: Collective </a:t>
            </a:r>
            <a:r>
              <a:rPr lang="en-US" sz="1600" dirty="0"/>
              <a:t>search helps combine several elementary search helps. </a:t>
            </a:r>
            <a:r>
              <a:rPr lang="en-US" sz="1600" dirty="0" smtClean="0"/>
              <a:t> A </a:t>
            </a:r>
            <a:r>
              <a:rPr lang="en-US" sz="1600" dirty="0"/>
              <a:t>collective search help can offer several alternative search paths</a:t>
            </a:r>
            <a:r>
              <a:rPr lang="en-US" sz="1600" dirty="0" smtClean="0"/>
              <a:t>.</a:t>
            </a:r>
          </a:p>
          <a:p>
            <a:pPr marL="800100" lvl="1" indent="-342900" fontAlgn="base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 smtClean="0"/>
              <a:t>Search </a:t>
            </a:r>
            <a:r>
              <a:rPr lang="en-US" sz="1600" dirty="0"/>
              <a:t>help is the database object to provide value help functionality. It </a:t>
            </a:r>
            <a:r>
              <a:rPr lang="en-US" sz="1600" dirty="0" smtClean="0"/>
              <a:t>involves following </a:t>
            </a:r>
            <a:r>
              <a:rPr lang="en-US" sz="1600" dirty="0"/>
              <a:t>steps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Create search help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Assign Search Help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We can assign at Data Element Level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We can assign at Table Field Level</a:t>
            </a:r>
          </a:p>
          <a:p>
            <a:pPr lvl="1" fontAlgn="base"/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</a:t>
            </a:r>
            <a:r>
              <a:rPr lang="en-US" sz="1400" dirty="0" err="1" smtClean="0"/>
              <a:t>Ele</a:t>
            </a:r>
            <a:r>
              <a:rPr lang="en-US" sz="1400" dirty="0"/>
              <a:t>.</a:t>
            </a:r>
            <a:r>
              <a:rPr lang="en-US" sz="1400" dirty="0" smtClean="0"/>
              <a:t> 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019300"/>
            <a:ext cx="64293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3625" y="1219200"/>
            <a:ext cx="528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Example: when clicked F4 on Storage Location field in ME21N Transaction, Search help will be executed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522" y="1362501"/>
            <a:ext cx="2608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Standard Database table T005 contains list of countries. So we will create </a:t>
            </a:r>
          </a:p>
          <a:p>
            <a:r>
              <a:rPr lang="en-US" sz="1600" dirty="0" smtClean="0"/>
              <a:t>Search help based on the T005 table</a:t>
            </a:r>
            <a:endParaRPr lang="en-US" sz="1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371600"/>
            <a:ext cx="38766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828800" y="3505200"/>
            <a:ext cx="1828800" cy="706582"/>
          </a:xfrm>
          <a:prstGeom prst="wedgeRectCallout">
            <a:avLst>
              <a:gd name="adj1" fmla="val 84312"/>
              <a:gd name="adj2" fmla="val 25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Radio Button Search Help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6858000" y="3179618"/>
            <a:ext cx="1828800" cy="630382"/>
          </a:xfrm>
          <a:prstGeom prst="wedgeRectCallout">
            <a:avLst>
              <a:gd name="adj1" fmla="val -70833"/>
              <a:gd name="adj2" fmla="val 84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name of Search Help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7468169" y="4857750"/>
            <a:ext cx="1600200" cy="590550"/>
          </a:xfrm>
          <a:prstGeom prst="wedgeRectCallout">
            <a:avLst>
              <a:gd name="adj1" fmla="val -22006"/>
              <a:gd name="adj2" fmla="val -7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Create Button</a:t>
            </a:r>
            <a:endParaRPr lang="en-US" sz="1600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5086350"/>
            <a:ext cx="3486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334001" y="5486400"/>
            <a:ext cx="2286000" cy="609600"/>
          </a:xfrm>
          <a:prstGeom prst="wedgeRectCallout">
            <a:avLst>
              <a:gd name="adj1" fmla="val -144221"/>
              <a:gd name="adj2" fmla="val -32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Click on Elementary Search Help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23" y="1743075"/>
            <a:ext cx="6109777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067369" y="2311590"/>
            <a:ext cx="1295400" cy="571500"/>
          </a:xfrm>
          <a:prstGeom prst="wedgeRectCallout">
            <a:avLst>
              <a:gd name="adj1" fmla="val 202505"/>
              <a:gd name="adj2" fmla="val 20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Description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034387" y="2971800"/>
            <a:ext cx="1600200" cy="533400"/>
          </a:xfrm>
          <a:prstGeom prst="wedgeRectCallout">
            <a:avLst>
              <a:gd name="adj1" fmla="val 151804"/>
              <a:gd name="adj2" fmla="val 89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Enter Table Name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4800600"/>
            <a:ext cx="3581400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028700" y="3641712"/>
            <a:ext cx="1905000" cy="2776538"/>
          </a:xfrm>
          <a:prstGeom prst="wedgeRectCallout">
            <a:avLst>
              <a:gd name="adj1" fmla="val 57789"/>
              <a:gd name="adj2" fmla="val 16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7. Enter Fields</a:t>
            </a:r>
          </a:p>
          <a:p>
            <a:r>
              <a:rPr lang="en-US" sz="1400" dirty="0" smtClean="0"/>
              <a:t>IMP – Importing</a:t>
            </a:r>
          </a:p>
          <a:p>
            <a:r>
              <a:rPr lang="en-US" sz="1400" dirty="0" smtClean="0"/>
              <a:t>EXP – Exporting</a:t>
            </a:r>
          </a:p>
          <a:p>
            <a:r>
              <a:rPr lang="en-US" sz="1400" dirty="0" err="1" smtClean="0"/>
              <a:t>LPos</a:t>
            </a:r>
            <a:r>
              <a:rPr lang="en-US" sz="1400" dirty="0" smtClean="0"/>
              <a:t>- List Position</a:t>
            </a:r>
          </a:p>
          <a:p>
            <a:r>
              <a:rPr lang="en-US" sz="1400" dirty="0" err="1" smtClean="0"/>
              <a:t>Spos</a:t>
            </a:r>
            <a:r>
              <a:rPr lang="en-US" sz="1400" dirty="0" smtClean="0"/>
              <a:t>- Selection Position</a:t>
            </a:r>
          </a:p>
          <a:p>
            <a:r>
              <a:rPr lang="en-US" sz="1400" dirty="0" smtClean="0"/>
              <a:t>M – </a:t>
            </a:r>
            <a:r>
              <a:rPr lang="en-US" sz="1400" dirty="0" err="1" smtClean="0"/>
              <a:t>Modifiction</a:t>
            </a:r>
            <a:endParaRPr lang="en-US" sz="1400" dirty="0" smtClean="0"/>
          </a:p>
          <a:p>
            <a:r>
              <a:rPr lang="en-US" sz="1400" dirty="0" smtClean="0"/>
              <a:t>You will get to know everything when testing the search </a:t>
            </a:r>
            <a:r>
              <a:rPr lang="en-US" sz="1400" dirty="0" err="1" smtClean="0"/>
              <a:t>hep</a:t>
            </a:r>
            <a:endParaRPr lang="en-US" sz="1400" dirty="0" smtClean="0"/>
          </a:p>
          <a:p>
            <a:r>
              <a:rPr lang="en-US" sz="1400" dirty="0" smtClean="0"/>
              <a:t>8. Save</a:t>
            </a:r>
          </a:p>
          <a:p>
            <a:r>
              <a:rPr lang="en-US" sz="1400" dirty="0" smtClean="0"/>
              <a:t>9. Activate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4597" y="1368623"/>
            <a:ext cx="1615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Testing Search Help</a:t>
            </a:r>
            <a:endParaRPr lang="en-US" sz="1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47825"/>
            <a:ext cx="5010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172200" y="1114425"/>
            <a:ext cx="1600200" cy="533400"/>
          </a:xfrm>
          <a:prstGeom prst="wedgeRectCallout">
            <a:avLst>
              <a:gd name="adj1" fmla="val -53700"/>
              <a:gd name="adj2" fmla="val 11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execute Button</a:t>
            </a:r>
            <a:endParaRPr lang="en-US" sz="14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19475"/>
            <a:ext cx="5334000" cy="228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219200" y="3124200"/>
            <a:ext cx="2209800" cy="1905000"/>
          </a:xfrm>
          <a:prstGeom prst="wedgeRectCallout">
            <a:avLst>
              <a:gd name="adj1" fmla="val 63942"/>
              <a:gd name="adj2" fmla="val 20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Whenever clicked on execute button, one popup screen appeared. This is called selection screen. Here Fields are arranged in a order  in the order of </a:t>
            </a:r>
            <a:r>
              <a:rPr lang="en-US" sz="1400" dirty="0" err="1" smtClean="0"/>
              <a:t>SPos</a:t>
            </a:r>
            <a:r>
              <a:rPr lang="en-US" sz="1400" dirty="0" smtClean="0"/>
              <a:t> specification. Click on Enter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600200"/>
            <a:ext cx="48291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905000" y="990600"/>
            <a:ext cx="1295400" cy="914400"/>
          </a:xfrm>
          <a:prstGeom prst="wedgeRectCallout">
            <a:avLst>
              <a:gd name="adj1" fmla="val 159405"/>
              <a:gd name="adj2" fmla="val 11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4. Enter Description</a:t>
            </a:r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1981200" y="2046143"/>
            <a:ext cx="1143000" cy="1066800"/>
          </a:xfrm>
          <a:prstGeom prst="wedgeRectCallout">
            <a:avLst>
              <a:gd name="adj1" fmla="val 163563"/>
              <a:gd name="adj2" fmla="val 42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5. Select  Definition Tab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1" y="2895600"/>
            <a:ext cx="1676400" cy="804862"/>
          </a:xfrm>
          <a:prstGeom prst="wedgeRectCallout">
            <a:avLst>
              <a:gd name="adj1" fmla="val -99935"/>
              <a:gd name="adj2" fmla="val 59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Enter Data Type and Length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163907" y="196334"/>
            <a:ext cx="177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219200"/>
            <a:ext cx="22193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3615343" y="1714500"/>
            <a:ext cx="2133600" cy="1295400"/>
          </a:xfrm>
          <a:prstGeom prst="wedgeRectCallout">
            <a:avLst>
              <a:gd name="adj1" fmla="val 72727"/>
              <a:gd name="adj2" fmla="val -37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called output list. Order of field in the output list is same as </a:t>
            </a:r>
            <a:r>
              <a:rPr lang="en-US" sz="1400" dirty="0" err="1" smtClean="0"/>
              <a:t>LPos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6576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called Search Help. Search help will fetch data from the table and display on popup screen. Now we have to use this search help where ever required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9906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Assign Search help to the Data Element</a:t>
            </a:r>
          </a:p>
          <a:p>
            <a:endParaRPr lang="en-US" sz="1600" dirty="0" smtClean="0"/>
          </a:p>
          <a:p>
            <a:r>
              <a:rPr lang="en-US" sz="1600" dirty="0" smtClean="0"/>
              <a:t>Data Element: ZLAND_09. </a:t>
            </a:r>
          </a:p>
          <a:p>
            <a:r>
              <a:rPr lang="en-US" sz="1600" dirty="0" smtClean="0"/>
              <a:t>Open Data Element in Change mode</a:t>
            </a:r>
            <a:endParaRPr lang="en-US" sz="16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781175"/>
            <a:ext cx="39243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947539" y="3557587"/>
            <a:ext cx="1507700" cy="723900"/>
          </a:xfrm>
          <a:prstGeom prst="wedgeRectCallout">
            <a:avLst>
              <a:gd name="adj1" fmla="val 77404"/>
              <a:gd name="adj2" fmla="val -34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Select Datatype Radio Button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2895600" y="4691418"/>
            <a:ext cx="1606414" cy="609600"/>
          </a:xfrm>
          <a:prstGeom prst="wedgeRectCallout">
            <a:avLst>
              <a:gd name="adj1" fmla="val 174972"/>
              <a:gd name="adj2" fmla="val -212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Enter Data  Element Name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6019800" y="5402239"/>
            <a:ext cx="1676400" cy="609600"/>
          </a:xfrm>
          <a:prstGeom prst="wedgeRectCallout">
            <a:avLst>
              <a:gd name="adj1" fmla="val -17586"/>
              <a:gd name="adj2" fmla="val -74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Click on Change Button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94" y="1104900"/>
            <a:ext cx="3859006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005606" y="2667000"/>
            <a:ext cx="1828800" cy="685800"/>
          </a:xfrm>
          <a:prstGeom prst="wedgeRectCallout">
            <a:avLst>
              <a:gd name="adj1" fmla="val 157719"/>
              <a:gd name="adj2" fmla="val -7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Select Further Characteristics Tab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2005606" y="3505200"/>
            <a:ext cx="1723552" cy="838200"/>
          </a:xfrm>
          <a:prstGeom prst="wedgeRectCallout">
            <a:avLst>
              <a:gd name="adj1" fmla="val 143355"/>
              <a:gd name="adj2" fmla="val -112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 Enter Search Help Name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7467600" y="1981200"/>
            <a:ext cx="1524000" cy="838200"/>
          </a:xfrm>
          <a:prstGeom prst="wedgeRectCallout">
            <a:avLst>
              <a:gd name="adj1" fmla="val -137199"/>
              <a:gd name="adj2" fmla="val 95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 Enter Field Name</a:t>
            </a:r>
          </a:p>
          <a:p>
            <a:pPr algn="ctr"/>
            <a:r>
              <a:rPr lang="en-US" sz="1400" dirty="0" smtClean="0"/>
              <a:t>7. Save and Activate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791200"/>
            <a:ext cx="5302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 where ever the element used there it will give F4 help functionality 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</a:t>
            </a:r>
            <a:r>
              <a:rPr lang="en-US" sz="1400" dirty="0" err="1" smtClean="0"/>
              <a:t>Ele</a:t>
            </a:r>
            <a:r>
              <a:rPr lang="en-US" sz="1400" dirty="0"/>
              <a:t>.</a:t>
            </a:r>
            <a:r>
              <a:rPr lang="en-US" sz="1400" dirty="0" smtClean="0"/>
              <a:t> 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11122" y="228600"/>
            <a:ext cx="25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Elementary Search Help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33625" y="1219200"/>
            <a:ext cx="52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alter the behavior of the search help by implementing search help exit. 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57475"/>
            <a:ext cx="39338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Collective 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2363" y="228600"/>
            <a:ext cx="2379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Collective Search Help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33625" y="1066800"/>
            <a:ext cx="528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Combining multiple elementary search helps </a:t>
            </a:r>
            <a:endParaRPr lang="en-US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64354"/>
            <a:ext cx="6172200" cy="468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Helps: Collective Search Help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2363" y="228600"/>
            <a:ext cx="2379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Search Help</a:t>
            </a:r>
          </a:p>
          <a:p>
            <a:pPr algn="ctr"/>
            <a:r>
              <a:rPr lang="en-US" sz="1600" b="1" dirty="0" smtClean="0"/>
              <a:t>Collective Search Help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33625" y="1066800"/>
            <a:ext cx="528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Example: Adding multiple search helps for the Material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1"/>
            <a:ext cx="5181600" cy="490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3276600"/>
            <a:ext cx="1924050" cy="3228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Overview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43240" y="228600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Lock Objects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Synchronizes </a:t>
            </a:r>
            <a:r>
              <a:rPr lang="en-US" sz="1600" dirty="0"/>
              <a:t>several users' simultaneous access to the same data records with a lock </a:t>
            </a:r>
            <a:r>
              <a:rPr lang="en-US" sz="1600" dirty="0" smtClean="0"/>
              <a:t>mechanism</a:t>
            </a:r>
          </a:p>
          <a:p>
            <a:endParaRPr lang="en-US" sz="1600" dirty="0"/>
          </a:p>
          <a:p>
            <a:r>
              <a:rPr lang="en-US" sz="1600" b="1" dirty="0" smtClean="0"/>
              <a:t>Types of Locks</a:t>
            </a:r>
          </a:p>
          <a:p>
            <a:r>
              <a:rPr lang="en-US" sz="1600" dirty="0" smtClean="0"/>
              <a:t>Shared Lock: 		User request for display - S</a:t>
            </a:r>
          </a:p>
          <a:p>
            <a:r>
              <a:rPr lang="en-US" sz="1600" dirty="0" smtClean="0"/>
              <a:t>Exclusive Lock:		User request for modify - E</a:t>
            </a:r>
          </a:p>
          <a:p>
            <a:r>
              <a:rPr lang="en-US" sz="1600" dirty="0" smtClean="0"/>
              <a:t>Exclusive But not cumulative:	allow the user to run single instance of 			transaction - X</a:t>
            </a:r>
          </a:p>
          <a:p>
            <a:r>
              <a:rPr lang="en-US" sz="1600" dirty="0" smtClean="0"/>
              <a:t>Optimistic Lock		It is behaves as shared lock initially later it 			will be converted as Exclusive Lock - O</a:t>
            </a:r>
          </a:p>
          <a:p>
            <a:endParaRPr lang="en-US" sz="1600" dirty="0"/>
          </a:p>
          <a:p>
            <a:r>
              <a:rPr lang="en-US" sz="1600" dirty="0" smtClean="0"/>
              <a:t>When </a:t>
            </a:r>
            <a:r>
              <a:rPr lang="en-US" sz="1600" dirty="0"/>
              <a:t>you activate a lock object in the ABAP Dictionary, the system automatically creates function modules for </a:t>
            </a:r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600" dirty="0" smtClean="0"/>
              <a:t>-&gt; Setting </a:t>
            </a:r>
            <a:r>
              <a:rPr lang="en-US" sz="1600" dirty="0"/>
              <a:t>(</a:t>
            </a:r>
            <a:r>
              <a:rPr lang="en-US" sz="1600" b="1" dirty="0"/>
              <a:t>ENQUEUE_&lt;lock object name&gt;</a:t>
            </a:r>
            <a:r>
              <a:rPr lang="en-US" sz="1600" dirty="0"/>
              <a:t>) and </a:t>
            </a:r>
            <a:endParaRPr lang="en-US" sz="1600" dirty="0" smtClean="0"/>
          </a:p>
          <a:p>
            <a:pPr lvl="1"/>
            <a:r>
              <a:rPr lang="en-US" sz="1600" dirty="0" smtClean="0"/>
              <a:t>-&gt; releasing </a:t>
            </a:r>
            <a:r>
              <a:rPr lang="en-US" sz="1600" dirty="0"/>
              <a:t>(</a:t>
            </a:r>
            <a:r>
              <a:rPr lang="en-US" sz="1600" b="1" dirty="0"/>
              <a:t>DEQUEUE_&lt;lock object name&gt;</a:t>
            </a:r>
            <a:r>
              <a:rPr lang="en-US" sz="1600" dirty="0"/>
              <a:t>) </a:t>
            </a:r>
            <a:r>
              <a:rPr lang="en-US" sz="1600" dirty="0" smtClean="0"/>
              <a:t>locks</a:t>
            </a:r>
          </a:p>
          <a:p>
            <a:endParaRPr lang="en-US" sz="1600" dirty="0"/>
          </a:p>
          <a:p>
            <a:r>
              <a:rPr lang="en-US" sz="1600" b="1" dirty="0" smtClean="0"/>
              <a:t>But Why </a:t>
            </a:r>
            <a:r>
              <a:rPr lang="en-US" sz="1600" b="1" dirty="0"/>
              <a:t>Lock Object</a:t>
            </a:r>
            <a:r>
              <a:rPr lang="en-US" sz="1600" b="1" dirty="0" smtClean="0"/>
              <a:t>:?  What </a:t>
            </a:r>
            <a:r>
              <a:rPr lang="en-US" sz="1600" b="1" dirty="0"/>
              <a:t>is Consistent state of the database?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43240" y="228600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Lock Objects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790700"/>
            <a:ext cx="3857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2711867" y="3524250"/>
            <a:ext cx="1862746" cy="762000"/>
          </a:xfrm>
          <a:prstGeom prst="wedgeRectCallout">
            <a:avLst>
              <a:gd name="adj1" fmla="val 64889"/>
              <a:gd name="adj2" fmla="val 101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 to transaction SE11 and click on Lock Object Radio Button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7205054" y="3810000"/>
            <a:ext cx="1405546" cy="533400"/>
          </a:xfrm>
          <a:prstGeom prst="wedgeRectCallout">
            <a:avLst>
              <a:gd name="adj1" fmla="val -43546"/>
              <a:gd name="adj2" fmla="val 101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Lock Object Name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7162800" y="5410200"/>
            <a:ext cx="1524000" cy="533400"/>
          </a:xfrm>
          <a:prstGeom prst="wedgeRectCallout">
            <a:avLst>
              <a:gd name="adj1" fmla="val 12137"/>
              <a:gd name="adj2" fmla="val -71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Create Button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343025"/>
            <a:ext cx="43053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43240" y="228600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Lock Objects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ular Callout 20"/>
          <p:cNvSpPr/>
          <p:nvPr/>
        </p:nvSpPr>
        <p:spPr>
          <a:xfrm>
            <a:off x="2590800" y="1600200"/>
            <a:ext cx="1524000" cy="533400"/>
          </a:xfrm>
          <a:prstGeom prst="wedgeRectCallout">
            <a:avLst>
              <a:gd name="adj1" fmla="val 142883"/>
              <a:gd name="adj2" fmla="val 89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Description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590800" y="2286000"/>
            <a:ext cx="1524000" cy="533400"/>
          </a:xfrm>
          <a:prstGeom prst="wedgeRectCallout">
            <a:avLst>
              <a:gd name="adj1" fmla="val 129450"/>
              <a:gd name="adj2" fmla="val 33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Table Tab </a:t>
            </a:r>
            <a:endParaRPr lang="en-US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971800"/>
            <a:ext cx="1524000" cy="533400"/>
          </a:xfrm>
          <a:prstGeom prst="wedgeRectCallout">
            <a:avLst>
              <a:gd name="adj1" fmla="val 134824"/>
              <a:gd name="adj2" fmla="val 20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Table Tab 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3657600"/>
            <a:ext cx="1524000" cy="533400"/>
          </a:xfrm>
          <a:prstGeom prst="wedgeRectCallout">
            <a:avLst>
              <a:gd name="adj1" fmla="val 139302"/>
              <a:gd name="adj2" fmla="val -5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Lock Mode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371600"/>
            <a:ext cx="4933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43240" y="228600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Lock Objects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286000" y="2514600"/>
            <a:ext cx="1524000" cy="533400"/>
          </a:xfrm>
          <a:prstGeom prst="wedgeRectCallout">
            <a:avLst>
              <a:gd name="adj1" fmla="val 180495"/>
              <a:gd name="adj2" fmla="val 4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Lock Parameter Tab </a:t>
            </a:r>
            <a:endParaRPr lang="en-US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286000" y="4038600"/>
            <a:ext cx="1524000" cy="533400"/>
          </a:xfrm>
          <a:prstGeom prst="wedgeRectCallout">
            <a:avLst>
              <a:gd name="adj1" fmla="val 91839"/>
              <a:gd name="adj2" fmla="val -64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Table Tab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876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System automatically propose all the key fields of the table as Lock parameters. </a:t>
            </a:r>
          </a:p>
          <a:p>
            <a:r>
              <a:rPr lang="en-US" sz="1400" dirty="0" smtClean="0"/>
              <a:t>We add additional fields as lock Parameters or can remove existing proposed fields</a:t>
            </a:r>
          </a:p>
          <a:p>
            <a:endParaRPr lang="en-US" sz="1400" dirty="0"/>
          </a:p>
          <a:p>
            <a:r>
              <a:rPr lang="en-US" sz="1400" dirty="0" smtClean="0"/>
              <a:t>Save and Activate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781050"/>
            <a:ext cx="41529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1676400" y="1600200"/>
            <a:ext cx="1295400" cy="838200"/>
          </a:xfrm>
          <a:prstGeom prst="wedgeRectCallout">
            <a:avLst>
              <a:gd name="adj1" fmla="val 265357"/>
              <a:gd name="adj2" fmla="val 29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7. Select </a:t>
            </a:r>
            <a:r>
              <a:rPr lang="en-US" sz="1400" b="1" dirty="0" smtClean="0"/>
              <a:t>Value Range</a:t>
            </a:r>
            <a:r>
              <a:rPr lang="en-US" sz="1400" dirty="0" smtClean="0"/>
              <a:t> Tab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1981200" y="3048000"/>
            <a:ext cx="1676400" cy="990600"/>
          </a:xfrm>
          <a:prstGeom prst="wedgeRectCallout">
            <a:avLst>
              <a:gd name="adj1" fmla="val 89911"/>
              <a:gd name="adj2" fmla="val -21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8. Enter set of Fixed Values/Ranges/Value Table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087707" y="196334"/>
            <a:ext cx="200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5586" y="228600"/>
            <a:ext cx="157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Structure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Structure is one of the database object to combine logically related fields.</a:t>
            </a:r>
          </a:p>
          <a:p>
            <a:endParaRPr lang="en-US" sz="1600" dirty="0"/>
          </a:p>
          <a:p>
            <a:r>
              <a:rPr lang="en-US" sz="1600" dirty="0" smtClean="0"/>
              <a:t>Structure are reusable component so We can include this structure in several tables. </a:t>
            </a:r>
          </a:p>
          <a:p>
            <a:endParaRPr lang="en-US" sz="1600" dirty="0"/>
          </a:p>
          <a:p>
            <a:r>
              <a:rPr lang="en-US" sz="1600" b="1" dirty="0" smtClean="0"/>
              <a:t>.INCLUDE</a:t>
            </a:r>
            <a:r>
              <a:rPr lang="en-US" sz="1600" dirty="0" smtClean="0"/>
              <a:t> is the statement to include structure in Table</a:t>
            </a:r>
          </a:p>
          <a:p>
            <a:endParaRPr lang="en-US" sz="1600" dirty="0"/>
          </a:p>
          <a:p>
            <a:r>
              <a:rPr lang="en-US" sz="1600" dirty="0" smtClean="0"/>
              <a:t>We can also use structure in ABAP programs to declare work areas</a:t>
            </a:r>
          </a:p>
          <a:p>
            <a:endParaRPr lang="en-US" sz="1600" dirty="0" smtClean="0"/>
          </a:p>
          <a:p>
            <a:r>
              <a:rPr lang="en-US" sz="1600" dirty="0" smtClean="0"/>
              <a:t>It looks like Table but</a:t>
            </a:r>
          </a:p>
          <a:p>
            <a:pPr marL="285750" indent="-285750">
              <a:buFont typeface="Wingdings"/>
              <a:buChar char="à"/>
            </a:pPr>
            <a:r>
              <a:rPr lang="en-US" sz="1600" dirty="0" smtClean="0"/>
              <a:t>No Delivery and Maintenance</a:t>
            </a:r>
          </a:p>
          <a:p>
            <a:pPr marL="285750" indent="-285750">
              <a:buFont typeface="Wingdings"/>
              <a:buChar char="à"/>
            </a:pPr>
            <a:r>
              <a:rPr lang="en-US" sz="1600" dirty="0" smtClean="0"/>
              <a:t>No Technical Settings</a:t>
            </a:r>
          </a:p>
          <a:p>
            <a:pPr marL="285750" indent="-285750">
              <a:buFont typeface="Wingdings"/>
              <a:buChar char="à"/>
            </a:pPr>
            <a:r>
              <a:rPr lang="en-US" sz="1600" dirty="0" smtClean="0"/>
              <a:t>No Foreign Key relationships</a:t>
            </a:r>
          </a:p>
          <a:p>
            <a:pPr marL="285750" indent="-285750">
              <a:buFont typeface="Wingdings"/>
              <a:buChar char="à"/>
            </a:pPr>
            <a:r>
              <a:rPr lang="en-US" sz="1600" dirty="0" smtClean="0"/>
              <a:t>It does not holds any data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257300"/>
            <a:ext cx="38576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5586" y="228600"/>
            <a:ext cx="157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Structure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2667000" y="2133600"/>
            <a:ext cx="1524000" cy="1066800"/>
          </a:xfrm>
          <a:prstGeom prst="wedgeRectCallout">
            <a:avLst>
              <a:gd name="adj1" fmla="val 84674"/>
              <a:gd name="adj2" fmla="val 35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 to Transaction SE11</a:t>
            </a:r>
          </a:p>
          <a:p>
            <a:pPr algn="ctr"/>
            <a:r>
              <a:rPr lang="en-US" sz="1400" dirty="0" smtClean="0"/>
              <a:t>Select Datatype Radio Button </a:t>
            </a:r>
            <a:endParaRPr lang="en-US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505200"/>
            <a:ext cx="1524000" cy="533400"/>
          </a:xfrm>
          <a:prstGeom prst="wedgeRectCallout">
            <a:avLst>
              <a:gd name="adj1" fmla="val 202884"/>
              <a:gd name="adj2" fmla="val -12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Structure Name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7239000" y="5029200"/>
            <a:ext cx="1524000" cy="533400"/>
          </a:xfrm>
          <a:prstGeom prst="wedgeRectCallout">
            <a:avLst>
              <a:gd name="adj1" fmla="val 2287"/>
              <a:gd name="adj2" fmla="val -125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Table Tab </a:t>
            </a:r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38725"/>
            <a:ext cx="24955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5708176" y="5757862"/>
            <a:ext cx="1524000" cy="533400"/>
          </a:xfrm>
          <a:prstGeom prst="wedgeRectCallout">
            <a:avLst>
              <a:gd name="adj1" fmla="val -194728"/>
              <a:gd name="adj2" fmla="val -59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Structure Radio Button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5586" y="228600"/>
            <a:ext cx="157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Structure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60007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4114800" y="5257800"/>
            <a:ext cx="1981200" cy="609600"/>
          </a:xfrm>
          <a:prstGeom prst="wedgeRectCallout">
            <a:avLst>
              <a:gd name="adj1" fmla="val 2287"/>
              <a:gd name="adj2" fmla="val -125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fields and data types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3048000"/>
            <a:ext cx="3200400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324100"/>
            <a:ext cx="60483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5586" y="228600"/>
            <a:ext cx="157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Structure</a:t>
            </a:r>
          </a:p>
          <a:p>
            <a:pPr algn="ctr"/>
            <a:r>
              <a:rPr lang="en-US" sz="1600" b="1" dirty="0" smtClean="0"/>
              <a:t>Overview</a:t>
            </a:r>
            <a:endParaRPr lang="en-US" sz="1400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4114800" y="5181600"/>
            <a:ext cx="3200400" cy="609600"/>
          </a:xfrm>
          <a:prstGeom prst="wedgeRectCallout">
            <a:avLst>
              <a:gd name="adj1" fmla="val 2287"/>
              <a:gd name="adj2" fmla="val -125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Structure ZADDRESS_09 included in the ZLFA1_09 table using .INCLUDE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590800" y="4343399"/>
            <a:ext cx="32004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1371600"/>
            <a:ext cx="2653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Include the structure in table 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Miscellaneous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There are few other concepts in Data Dictionary</a:t>
            </a:r>
          </a:p>
          <a:p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Text Table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Database Utility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Version Management </a:t>
            </a:r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Miscellaneous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12184" y="228600"/>
            <a:ext cx="2539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Miscellaneous: Text Table</a:t>
            </a:r>
            <a:endParaRPr lang="en-US" sz="1400" b="1" dirty="0"/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Text Table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7056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 Table: </a:t>
            </a:r>
          </a:p>
          <a:p>
            <a:r>
              <a:rPr lang="en-US" sz="1600" dirty="0" smtClean="0"/>
              <a:t>Text table is a table to maintain language specific text to the entries of check table</a:t>
            </a:r>
          </a:p>
          <a:p>
            <a:r>
              <a:rPr lang="en-US" sz="1600" dirty="0" smtClean="0"/>
              <a:t>Ex: 	MARA – Material Master Data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MAKT – Language specific text for Each Material</a:t>
            </a:r>
          </a:p>
          <a:p>
            <a:r>
              <a:rPr lang="en-US" sz="1600" b="1" dirty="0" smtClean="0"/>
              <a:t>Rule: </a:t>
            </a:r>
          </a:p>
          <a:p>
            <a:r>
              <a:rPr lang="en-US" sz="1600" dirty="0" smtClean="0"/>
              <a:t>Key fields of the Text table are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All Key fields of Check table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Language field SPRAS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276600"/>
            <a:ext cx="4333875" cy="161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4726209"/>
            <a:ext cx="4224338" cy="190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337778" y="4267200"/>
            <a:ext cx="3148622" cy="45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58674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Database Utility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Database Utility is used to carry the changes in the table from Data Dictionary to Underlying Database.</a:t>
            </a:r>
          </a:p>
          <a:p>
            <a:endParaRPr lang="en-US" sz="1600" dirty="0"/>
          </a:p>
          <a:p>
            <a:r>
              <a:rPr lang="en-US" sz="1600" dirty="0" smtClean="0"/>
              <a:t>When you make any changes to key fields in the table then it is necessary to run the database utility to adjust the tables in the underlying database tables. </a:t>
            </a:r>
          </a:p>
          <a:p>
            <a:endParaRPr lang="en-US" sz="1600" dirty="0"/>
          </a:p>
          <a:p>
            <a:r>
              <a:rPr lang="en-US" sz="1600" dirty="0" smtClean="0"/>
              <a:t>Changes for the Key fields include</a:t>
            </a:r>
          </a:p>
          <a:p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Making non key fields as key fields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Making key fields as non key fields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Changing data type of the key fields </a:t>
            </a:r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Database Utility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Database Utility</a:t>
            </a:r>
            <a:endParaRPr lang="en-US" sz="1400" b="1" dirty="0"/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Database Utility</a:t>
            </a:r>
            <a:endParaRPr 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2105025"/>
            <a:ext cx="36480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216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 to Transaction: SE14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436678" y="2133600"/>
            <a:ext cx="1166417" cy="685800"/>
          </a:xfrm>
          <a:prstGeom prst="wedgeRectCallout">
            <a:avLst>
              <a:gd name="adj1" fmla="val 172227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Table Name  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3226791" y="4191000"/>
            <a:ext cx="1166417" cy="685800"/>
          </a:xfrm>
          <a:prstGeom prst="wedgeRectCallout">
            <a:avLst>
              <a:gd name="adj1" fmla="val 112554"/>
              <a:gd name="adj2" fmla="val 4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Edit Button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56" y="1943300"/>
            <a:ext cx="5037444" cy="45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Database Utility</a:t>
            </a:r>
            <a:endParaRPr lang="en-US" sz="1400" b="1" dirty="0"/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Database Utility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1066800"/>
            <a:ext cx="6660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Database utility is not for regular use.  Whenever there is a problem with the </a:t>
            </a:r>
          </a:p>
          <a:p>
            <a:r>
              <a:rPr lang="en-US" sz="1600" dirty="0" smtClean="0"/>
              <a:t>Table then only we will check here.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3"/>
          <a:stretch/>
        </p:blipFill>
        <p:spPr bwMode="auto">
          <a:xfrm>
            <a:off x="4030356" y="3162500"/>
            <a:ext cx="5037444" cy="31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Database Utility</a:t>
            </a:r>
            <a:endParaRPr lang="en-US" sz="1400" b="1" dirty="0"/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Database Utility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559139" y="3276600"/>
            <a:ext cx="1166417" cy="685800"/>
          </a:xfrm>
          <a:prstGeom prst="wedgeRectCallout">
            <a:avLst>
              <a:gd name="adj1" fmla="val 92663"/>
              <a:gd name="adj2" fmla="val 233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Processing Types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066800"/>
            <a:ext cx="68269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Database utility is not for regular use.  Whenever there is a problem with the </a:t>
            </a:r>
          </a:p>
          <a:p>
            <a:r>
              <a:rPr lang="en-US" sz="1600" dirty="0" smtClean="0"/>
              <a:t>Table then only we will check here. </a:t>
            </a:r>
            <a:endParaRPr lang="en-US" sz="1600" dirty="0"/>
          </a:p>
          <a:p>
            <a:r>
              <a:rPr lang="en-US" sz="1600" dirty="0" smtClean="0"/>
              <a:t>Database utility is used to create table at Database level.  Generally whenever </a:t>
            </a:r>
          </a:p>
          <a:p>
            <a:r>
              <a:rPr lang="en-US" sz="1600" dirty="0" smtClean="0"/>
              <a:t>We activate the table in SE11 then automatically system will create in the under</a:t>
            </a:r>
          </a:p>
          <a:p>
            <a:r>
              <a:rPr lang="en-US" sz="1600" dirty="0" smtClean="0"/>
              <a:t>Lying database. </a:t>
            </a:r>
          </a:p>
          <a:p>
            <a:endParaRPr lang="en-US" sz="1600" dirty="0" smtClean="0"/>
          </a:p>
          <a:p>
            <a:r>
              <a:rPr lang="en-US" sz="1600" dirty="0" smtClean="0"/>
              <a:t>3 kinds of Processing types available here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09950"/>
            <a:ext cx="5410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5943600" cy="181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2743200" y="762000"/>
            <a:ext cx="2209800" cy="609600"/>
          </a:xfrm>
          <a:prstGeom prst="wedgeRectCallout">
            <a:avLst>
              <a:gd name="adj1" fmla="val 29435"/>
              <a:gd name="adj2" fmla="val 14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9. Click on Save  Button</a:t>
            </a:r>
            <a:endParaRPr lang="en-US" sz="1400" dirty="0"/>
          </a:p>
        </p:txBody>
      </p:sp>
      <p:sp>
        <p:nvSpPr>
          <p:cNvPr id="3" name="Rectangular Callout 2"/>
          <p:cNvSpPr/>
          <p:nvPr/>
        </p:nvSpPr>
        <p:spPr>
          <a:xfrm>
            <a:off x="6248400" y="3352800"/>
            <a:ext cx="1905000" cy="533400"/>
          </a:xfrm>
          <a:prstGeom prst="wedgeRectCallout">
            <a:avLst>
              <a:gd name="adj1" fmla="val -55164"/>
              <a:gd name="adj2" fmla="val 227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10. Enter Package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16307" y="196334"/>
            <a:ext cx="1474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80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Database Utility</a:t>
            </a:r>
            <a:endParaRPr lang="en-US" sz="1400" b="1" dirty="0"/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Database Utility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066800"/>
            <a:ext cx="678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we make any changes to key fields of the table then sometimes it is necessary</a:t>
            </a:r>
          </a:p>
          <a:p>
            <a:r>
              <a:rPr lang="en-US" sz="1600" dirty="0" smtClean="0"/>
              <a:t>To adjust the table in the underlying database table through SE14 Transaction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6"/>
          <a:stretch/>
        </p:blipFill>
        <p:spPr bwMode="auto">
          <a:xfrm>
            <a:off x="3295650" y="1752600"/>
            <a:ext cx="561975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2286000" y="4648200"/>
            <a:ext cx="3888291" cy="2052851"/>
          </a:xfrm>
          <a:prstGeom prst="wedgeRectCallout">
            <a:avLst>
              <a:gd name="adj1" fmla="val 1053"/>
              <a:gd name="adj2" fmla="val -117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Create database Table</a:t>
            </a:r>
            <a:r>
              <a:rPr lang="en-US" sz="1400" dirty="0" smtClean="0"/>
              <a:t>: this button enabled only when table does not exists in the database</a:t>
            </a:r>
          </a:p>
          <a:p>
            <a:r>
              <a:rPr lang="en-US" sz="1400" b="1" dirty="0" smtClean="0"/>
              <a:t>Delete database table: </a:t>
            </a:r>
            <a:r>
              <a:rPr lang="en-US" sz="1400" dirty="0" smtClean="0"/>
              <a:t>if you want to create a table at database then we go for this option</a:t>
            </a:r>
          </a:p>
          <a:p>
            <a:r>
              <a:rPr lang="en-US" sz="1400" b="1" dirty="0" smtClean="0"/>
              <a:t>Activate and Adjust database: </a:t>
            </a:r>
            <a:r>
              <a:rPr lang="en-US" sz="1400" dirty="0" smtClean="0"/>
              <a:t>when table not activated properly from SE11 then we will choose this option to activate at database level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6248401" y="3733800"/>
            <a:ext cx="2826893" cy="2052851"/>
          </a:xfrm>
          <a:prstGeom prst="wedgeRectCallout">
            <a:avLst>
              <a:gd name="adj1" fmla="val -20189"/>
              <a:gd name="adj2" fmla="val -77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Save Data: </a:t>
            </a:r>
            <a:r>
              <a:rPr lang="en-US" sz="1400" dirty="0" smtClean="0"/>
              <a:t>when you made any changes to the table and if table contains entries then you have to go for this option to retain data in the table</a:t>
            </a:r>
          </a:p>
          <a:p>
            <a:r>
              <a:rPr lang="en-US" sz="1400" b="1" dirty="0" smtClean="0"/>
              <a:t>Delete Data: </a:t>
            </a:r>
            <a:r>
              <a:rPr lang="en-US" sz="1400" dirty="0" smtClean="0"/>
              <a:t>when you don’t want any entry from the table then you can choose while adjusting table </a:t>
            </a:r>
            <a:endParaRPr lang="en-US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762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219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1676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Elements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133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Tables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304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Dictionary</a:t>
            </a:r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228600" y="2590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Maintenance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>
            <a:off x="228600" y="3048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Views: Maintenance View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>
            <a:off x="228600" y="3505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Helps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>
            <a:off x="228600" y="3962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 Objects: Example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>
            <a:off x="228600" y="44196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tructure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4572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81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6678" y="228600"/>
            <a:ext cx="2490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 Dictionary</a:t>
            </a:r>
          </a:p>
          <a:p>
            <a:pPr algn="ctr"/>
            <a:r>
              <a:rPr lang="en-US" sz="1600" b="1" dirty="0" smtClean="0"/>
              <a:t>Version Management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219200"/>
            <a:ext cx="655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Version Management is used to identity the changes in the table</a:t>
            </a:r>
          </a:p>
        </p:txBody>
      </p:sp>
      <p:sp>
        <p:nvSpPr>
          <p:cNvPr id="19" name="Pentagon 18"/>
          <p:cNvSpPr/>
          <p:nvPr/>
        </p:nvSpPr>
        <p:spPr>
          <a:xfrm>
            <a:off x="228600" y="4876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Miscellaneous: Version Management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647825"/>
            <a:ext cx="6276975" cy="493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00100"/>
            <a:ext cx="5334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019800" y="1695450"/>
            <a:ext cx="2209800" cy="742950"/>
          </a:xfrm>
          <a:prstGeom prst="wedgeRectCallout">
            <a:avLst>
              <a:gd name="adj1" fmla="val -82983"/>
              <a:gd name="adj2" fmla="val 11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11. Enter Transport Number</a:t>
            </a:r>
            <a:endParaRPr 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668982"/>
            <a:ext cx="54959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2590800" y="3810000"/>
            <a:ext cx="1905000" cy="609600"/>
          </a:xfrm>
          <a:prstGeom prst="wedgeRectCallout">
            <a:avLst>
              <a:gd name="adj1" fmla="val 29349"/>
              <a:gd name="adj2" fmla="val 148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12. Check for syntax errors</a:t>
            </a:r>
            <a:endParaRPr lang="en-US" sz="1400" dirty="0"/>
          </a:p>
        </p:txBody>
      </p:sp>
      <p:sp>
        <p:nvSpPr>
          <p:cNvPr id="4" name="Rectangular Callout 3"/>
          <p:cNvSpPr/>
          <p:nvPr/>
        </p:nvSpPr>
        <p:spPr>
          <a:xfrm>
            <a:off x="4800600" y="3733800"/>
            <a:ext cx="1295400" cy="533400"/>
          </a:xfrm>
          <a:prstGeom prst="wedgeRectCallout">
            <a:avLst>
              <a:gd name="adj1" fmla="val -78167"/>
              <a:gd name="adj2" fmla="val 194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13. Activate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07215" y="147935"/>
            <a:ext cx="171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Domain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Please send feedback &amp; Suggestions @ raju.nts@gmail.com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4024</TotalTime>
  <Words>3936</Words>
  <Application>Microsoft Office PowerPoint</Application>
  <PresentationFormat>On-screen Show (4:3)</PresentationFormat>
  <Paragraphs>1180</Paragraphs>
  <Slides>81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Batang</vt:lpstr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</dc:creator>
  <cp:lastModifiedBy>Raju</cp:lastModifiedBy>
  <cp:revision>771</cp:revision>
  <dcterms:created xsi:type="dcterms:W3CDTF">2015-09-11T11:11:37Z</dcterms:created>
  <dcterms:modified xsi:type="dcterms:W3CDTF">2019-08-11T18:21:59Z</dcterms:modified>
</cp:coreProperties>
</file>