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804" r:id="rId1"/>
  </p:sldMasterIdLst>
  <p:notesMasterIdLst>
    <p:notesMasterId r:id="rId79"/>
  </p:notesMasterIdLst>
  <p:sldIdLst>
    <p:sldId id="287" r:id="rId2"/>
    <p:sldId id="288" r:id="rId3"/>
    <p:sldId id="257" r:id="rId4"/>
    <p:sldId id="258" r:id="rId5"/>
    <p:sldId id="260" r:id="rId6"/>
    <p:sldId id="261" r:id="rId7"/>
    <p:sldId id="262" r:id="rId8"/>
    <p:sldId id="259" r:id="rId9"/>
    <p:sldId id="263" r:id="rId10"/>
    <p:sldId id="265" r:id="rId11"/>
    <p:sldId id="267" r:id="rId12"/>
    <p:sldId id="266" r:id="rId13"/>
    <p:sldId id="264"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9" r:id="rId34"/>
    <p:sldId id="290" r:id="rId35"/>
    <p:sldId id="291" r:id="rId36"/>
    <p:sldId id="292" r:id="rId37"/>
    <p:sldId id="293" r:id="rId38"/>
    <p:sldId id="294" r:id="rId39"/>
    <p:sldId id="295" r:id="rId40"/>
    <p:sldId id="296" r:id="rId41"/>
    <p:sldId id="316" r:id="rId42"/>
    <p:sldId id="297" r:id="rId43"/>
    <p:sldId id="298" r:id="rId44"/>
    <p:sldId id="299" r:id="rId45"/>
    <p:sldId id="311" r:id="rId46"/>
    <p:sldId id="312" r:id="rId47"/>
    <p:sldId id="300" r:id="rId48"/>
    <p:sldId id="301" r:id="rId49"/>
    <p:sldId id="302" r:id="rId50"/>
    <p:sldId id="303" r:id="rId51"/>
    <p:sldId id="304" r:id="rId52"/>
    <p:sldId id="321" r:id="rId53"/>
    <p:sldId id="305" r:id="rId54"/>
    <p:sldId id="307" r:id="rId55"/>
    <p:sldId id="308" r:id="rId56"/>
    <p:sldId id="309" r:id="rId57"/>
    <p:sldId id="310" r:id="rId58"/>
    <p:sldId id="306" r:id="rId59"/>
    <p:sldId id="313" r:id="rId60"/>
    <p:sldId id="314" r:id="rId61"/>
    <p:sldId id="315" r:id="rId62"/>
    <p:sldId id="317" r:id="rId63"/>
    <p:sldId id="318" r:id="rId64"/>
    <p:sldId id="320" r:id="rId65"/>
    <p:sldId id="319" r:id="rId66"/>
    <p:sldId id="322" r:id="rId67"/>
    <p:sldId id="323" r:id="rId68"/>
    <p:sldId id="324" r:id="rId69"/>
    <p:sldId id="325" r:id="rId70"/>
    <p:sldId id="326" r:id="rId71"/>
    <p:sldId id="327" r:id="rId72"/>
    <p:sldId id="328" r:id="rId73"/>
    <p:sldId id="329" r:id="rId74"/>
    <p:sldId id="330" r:id="rId75"/>
    <p:sldId id="331" r:id="rId76"/>
    <p:sldId id="333" r:id="rId77"/>
    <p:sldId id="334"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1"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186"/>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D4CF01-4034-4113-B45D-EF84BE24D73B}" type="datetimeFigureOut">
              <a:rPr lang="en-US" smtClean="0"/>
              <a:t>3/31/2016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8C3E99-7C02-4FDB-99C3-417739057E00}" type="slidenum">
              <a:rPr lang="en-US" smtClean="0"/>
              <a:t>‹#›</a:t>
            </a:fld>
            <a:endParaRPr lang="en-US"/>
          </a:p>
        </p:txBody>
      </p:sp>
    </p:spTree>
    <p:extLst>
      <p:ext uri="{BB962C8B-B14F-4D97-AF65-F5344CB8AC3E}">
        <p14:creationId xmlns:p14="http://schemas.microsoft.com/office/powerpoint/2010/main" val="324128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1</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8C3E99-7C02-4FDB-99C3-417739057E00}" type="slidenum">
              <a:rPr lang="en-US" smtClean="0"/>
              <a:t>24</a:t>
            </a:fld>
            <a:endParaRPr lang="en-US"/>
          </a:p>
        </p:txBody>
      </p:sp>
    </p:spTree>
    <p:extLst>
      <p:ext uri="{BB962C8B-B14F-4D97-AF65-F5344CB8AC3E}">
        <p14:creationId xmlns:p14="http://schemas.microsoft.com/office/powerpoint/2010/main" val="1552769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5BD85FF-73AC-4920-8045-1F9F4CBD7CD5}" type="datetime1">
              <a:rPr lang="en-US" smtClean="0"/>
              <a:t>3/31/2016</a:t>
            </a:fld>
            <a:endParaRPr lang="en-US"/>
          </a:p>
        </p:txBody>
      </p:sp>
      <p:sp>
        <p:nvSpPr>
          <p:cNvPr id="20" name="Footer Placeholder 19"/>
          <p:cNvSpPr>
            <a:spLocks noGrp="1"/>
          </p:cNvSpPr>
          <p:nvPr>
            <p:ph type="ftr" sz="quarter" idx="11"/>
          </p:nvPr>
        </p:nvSpPr>
        <p:spPr/>
        <p:txBody>
          <a:bodyPr/>
          <a:lstStyle>
            <a:extLst/>
          </a:lstStyle>
          <a:p>
            <a:r>
              <a:rPr lang="en-US" smtClean="0"/>
              <a:t>Please send feedback &amp; Suggestions @ raju.nts@gmail.com</a:t>
            </a:r>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7122C1B-3F1E-4180-9B27-0BEC3F738F50}" type="datetime1">
              <a:rPr lang="en-US" smtClean="0"/>
              <a:t>3/31/2016</a:t>
            </a:fld>
            <a:endParaRPr lang="en-US"/>
          </a:p>
        </p:txBody>
      </p:sp>
      <p:sp>
        <p:nvSpPr>
          <p:cNvPr id="5" name="Footer Placeholder 4"/>
          <p:cNvSpPr>
            <a:spLocks noGrp="1"/>
          </p:cNvSpPr>
          <p:nvPr>
            <p:ph type="ftr" sz="quarter" idx="11"/>
          </p:nvPr>
        </p:nvSpPr>
        <p:spPr/>
        <p:txBody>
          <a:bodyPr/>
          <a:lstStyle>
            <a:extLst/>
          </a:lstStyle>
          <a:p>
            <a:r>
              <a:rPr lang="en-US" smtClean="0"/>
              <a:t>Please send feedback &amp; Suggestions @ raju.nts@gmail.com</a:t>
            </a:r>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7C99834-0FC9-4DD8-B10F-8C0FE8362B3D}" type="datetime1">
              <a:rPr lang="en-US" smtClean="0"/>
              <a:t>3/31/2016</a:t>
            </a:fld>
            <a:endParaRPr lang="en-US"/>
          </a:p>
        </p:txBody>
      </p:sp>
      <p:sp>
        <p:nvSpPr>
          <p:cNvPr id="5" name="Footer Placeholder 4"/>
          <p:cNvSpPr>
            <a:spLocks noGrp="1"/>
          </p:cNvSpPr>
          <p:nvPr>
            <p:ph type="ftr" sz="quarter" idx="11"/>
          </p:nvPr>
        </p:nvSpPr>
        <p:spPr/>
        <p:txBody>
          <a:bodyPr/>
          <a:lstStyle>
            <a:extLst/>
          </a:lstStyle>
          <a:p>
            <a:r>
              <a:rPr lang="en-US" smtClean="0"/>
              <a:t>Please send feedback &amp; Suggestions @ raju.nts@gmail.com</a:t>
            </a:r>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07D8B26-1003-4088-97DB-8DC9A351EBE1}" type="datetime1">
              <a:rPr lang="en-US" smtClean="0"/>
              <a:t>3/31/2016</a:t>
            </a:fld>
            <a:endParaRPr lang="en-US"/>
          </a:p>
        </p:txBody>
      </p:sp>
      <p:sp>
        <p:nvSpPr>
          <p:cNvPr id="5" name="Footer Placeholder 4"/>
          <p:cNvSpPr>
            <a:spLocks noGrp="1"/>
          </p:cNvSpPr>
          <p:nvPr>
            <p:ph type="ftr" sz="quarter" idx="11"/>
          </p:nvPr>
        </p:nvSpPr>
        <p:spPr/>
        <p:txBody>
          <a:bodyPr/>
          <a:lstStyle>
            <a:extLst/>
          </a:lstStyle>
          <a:p>
            <a:r>
              <a:rPr lang="en-US" smtClean="0"/>
              <a:t>Please send feedback &amp; Suggestions @ raju.nts@gmail.com</a:t>
            </a:r>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71AD5C5-03A3-4096-9164-6994117859E6}" type="datetime1">
              <a:rPr lang="en-US" smtClean="0"/>
              <a:t>3/31/2016</a:t>
            </a:fld>
            <a:endParaRPr lang="en-US"/>
          </a:p>
        </p:txBody>
      </p:sp>
      <p:sp>
        <p:nvSpPr>
          <p:cNvPr id="5" name="Footer Placeholder 4"/>
          <p:cNvSpPr>
            <a:spLocks noGrp="1"/>
          </p:cNvSpPr>
          <p:nvPr>
            <p:ph type="ftr" sz="quarter" idx="11"/>
          </p:nvPr>
        </p:nvSpPr>
        <p:spPr/>
        <p:txBody>
          <a:bodyPr/>
          <a:lstStyle>
            <a:extLst/>
          </a:lstStyle>
          <a:p>
            <a:r>
              <a:rPr lang="en-US" smtClean="0"/>
              <a:t>Please send feedback &amp; Suggestions @ raju.nts@gmail.com</a:t>
            </a:r>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BD47A2C-ED18-4CD4-9897-B7CECFB3AC2C}" type="datetime1">
              <a:rPr lang="en-US" smtClean="0"/>
              <a:t>3/31/2016</a:t>
            </a:fld>
            <a:endParaRPr lang="en-US"/>
          </a:p>
        </p:txBody>
      </p:sp>
      <p:sp>
        <p:nvSpPr>
          <p:cNvPr id="6" name="Footer Placeholder 5"/>
          <p:cNvSpPr>
            <a:spLocks noGrp="1"/>
          </p:cNvSpPr>
          <p:nvPr>
            <p:ph type="ftr" sz="quarter" idx="11"/>
          </p:nvPr>
        </p:nvSpPr>
        <p:spPr/>
        <p:txBody>
          <a:bodyPr/>
          <a:lstStyle>
            <a:extLst/>
          </a:lstStyle>
          <a:p>
            <a:r>
              <a:rPr lang="en-US" smtClean="0"/>
              <a:t>Please send feedback &amp; Suggestions @ raju.nts@gmail.com</a:t>
            </a:r>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FCA1E6F-7EFC-4BCD-98C4-65AA11BE0DA6}" type="datetime1">
              <a:rPr lang="en-US" smtClean="0"/>
              <a:t>3/31/2016</a:t>
            </a:fld>
            <a:endParaRPr lang="en-US"/>
          </a:p>
        </p:txBody>
      </p:sp>
      <p:sp>
        <p:nvSpPr>
          <p:cNvPr id="8" name="Footer Placeholder 7"/>
          <p:cNvSpPr>
            <a:spLocks noGrp="1"/>
          </p:cNvSpPr>
          <p:nvPr>
            <p:ph type="ftr" sz="quarter" idx="11"/>
          </p:nvPr>
        </p:nvSpPr>
        <p:spPr/>
        <p:txBody>
          <a:bodyPr/>
          <a:lstStyle>
            <a:extLst/>
          </a:lstStyle>
          <a:p>
            <a:r>
              <a:rPr lang="en-US" smtClean="0"/>
              <a:t>Please send feedback &amp; Suggestions @ raju.nts@gmail.com</a:t>
            </a:r>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00369E1-0F58-42C5-BC46-952491CBA1F9}" type="datetime1">
              <a:rPr lang="en-US" smtClean="0"/>
              <a:t>3/31/2016</a:t>
            </a:fld>
            <a:endParaRPr lang="en-US"/>
          </a:p>
        </p:txBody>
      </p:sp>
      <p:sp>
        <p:nvSpPr>
          <p:cNvPr id="4" name="Footer Placeholder 3"/>
          <p:cNvSpPr>
            <a:spLocks noGrp="1"/>
          </p:cNvSpPr>
          <p:nvPr>
            <p:ph type="ftr" sz="quarter" idx="11"/>
          </p:nvPr>
        </p:nvSpPr>
        <p:spPr/>
        <p:txBody>
          <a:bodyPr/>
          <a:lstStyle>
            <a:extLst/>
          </a:lstStyle>
          <a:p>
            <a:r>
              <a:rPr lang="en-US" smtClean="0"/>
              <a:t>Please send feedback &amp; Suggestions @ raju.nts@gmail.com</a:t>
            </a:r>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8BFA4779-5722-478D-B551-32F628EEFCB5}" type="datetime1">
              <a:rPr lang="en-US" smtClean="0"/>
              <a:t>3/31/2016</a:t>
            </a:fld>
            <a:endParaRPr lang="en-US"/>
          </a:p>
        </p:txBody>
      </p:sp>
      <p:sp>
        <p:nvSpPr>
          <p:cNvPr id="3" name="Footer Placeholder 2"/>
          <p:cNvSpPr>
            <a:spLocks noGrp="1"/>
          </p:cNvSpPr>
          <p:nvPr>
            <p:ph type="ftr" sz="quarter" idx="11"/>
          </p:nvPr>
        </p:nvSpPr>
        <p:spPr/>
        <p:txBody>
          <a:bodyPr/>
          <a:lstStyle>
            <a:extLst/>
          </a:lstStyle>
          <a:p>
            <a:r>
              <a:rPr lang="en-US" smtClean="0"/>
              <a:t>Please send feedback &amp; Suggestions @ raju.nts@gmail.com</a:t>
            </a:r>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66BD24B-C4FE-4261-8056-882507EA5D55}" type="datetime1">
              <a:rPr lang="en-US" smtClean="0"/>
              <a:t>3/31/2016</a:t>
            </a:fld>
            <a:endParaRPr lang="en-US"/>
          </a:p>
        </p:txBody>
      </p:sp>
      <p:sp>
        <p:nvSpPr>
          <p:cNvPr id="6" name="Footer Placeholder 5"/>
          <p:cNvSpPr>
            <a:spLocks noGrp="1"/>
          </p:cNvSpPr>
          <p:nvPr>
            <p:ph type="ftr" sz="quarter" idx="11"/>
          </p:nvPr>
        </p:nvSpPr>
        <p:spPr/>
        <p:txBody>
          <a:bodyPr/>
          <a:lstStyle>
            <a:extLst/>
          </a:lstStyle>
          <a:p>
            <a:r>
              <a:rPr lang="en-US" smtClean="0"/>
              <a:t>Please send feedback &amp; Suggestions @ raju.nts@gmail.com</a:t>
            </a:r>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2EA70FD-9238-4F51-810B-A8A6C7775938}" type="datetime1">
              <a:rPr lang="en-US" smtClean="0"/>
              <a:t>3/31/2016</a:t>
            </a:fld>
            <a:endParaRPr lang="en-US"/>
          </a:p>
        </p:txBody>
      </p:sp>
      <p:sp>
        <p:nvSpPr>
          <p:cNvPr id="6" name="Footer Placeholder 5"/>
          <p:cNvSpPr>
            <a:spLocks noGrp="1"/>
          </p:cNvSpPr>
          <p:nvPr>
            <p:ph type="ftr" sz="quarter" idx="11"/>
          </p:nvPr>
        </p:nvSpPr>
        <p:spPr/>
        <p:txBody>
          <a:bodyPr/>
          <a:lstStyle>
            <a:extLst/>
          </a:lstStyle>
          <a:p>
            <a:r>
              <a:rPr lang="en-US" smtClean="0"/>
              <a:t>Please send feedback &amp; Suggestions @ raju.nts@gmail.com</a:t>
            </a:r>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6892CA9A-4A73-4C6B-B6EB-CFBB433933E8}" type="datetime1">
              <a:rPr lang="en-US" smtClean="0"/>
              <a:t>3/31/2016</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smtClean="0"/>
              <a:t>Please send feedback &amp; Suggestions @ raju.nts@gmail.com</a:t>
            </a:r>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4155818" y="228600"/>
            <a:ext cx="1585690" cy="523220"/>
          </a:xfrm>
          <a:prstGeom prst="rect">
            <a:avLst/>
          </a:prstGeom>
          <a:noFill/>
        </p:spPr>
        <p:txBody>
          <a:bodyPr wrap="none" rtlCol="0">
            <a:spAutoFit/>
          </a:bodyPr>
          <a:lstStyle/>
          <a:p>
            <a:pPr algn="ctr"/>
            <a:r>
              <a:rPr lang="en-US" sz="2800" b="1" dirty="0" smtClean="0"/>
              <a:t>Content</a:t>
            </a:r>
            <a:endParaRPr lang="en-US" sz="2800" b="1" dirty="0"/>
          </a:p>
        </p:txBody>
      </p:sp>
      <p:sp>
        <p:nvSpPr>
          <p:cNvPr id="2" name="TextBox 1"/>
          <p:cNvSpPr txBox="1"/>
          <p:nvPr/>
        </p:nvSpPr>
        <p:spPr>
          <a:xfrm>
            <a:off x="2514600" y="1447800"/>
            <a:ext cx="5638800" cy="3416320"/>
          </a:xfrm>
          <a:prstGeom prst="rect">
            <a:avLst/>
          </a:prstGeom>
          <a:noFill/>
        </p:spPr>
        <p:txBody>
          <a:bodyPr wrap="square" rtlCol="0">
            <a:spAutoFit/>
          </a:bodyPr>
          <a:lstStyle/>
          <a:p>
            <a:pPr marL="342900" indent="-342900">
              <a:buAutoNum type="arabicPeriod"/>
            </a:pPr>
            <a:r>
              <a:rPr lang="en-US" sz="2400" dirty="0" smtClean="0">
                <a:latin typeface="Aparajita" panose="020B0604020202020204" pitchFamily="34" charset="0"/>
                <a:cs typeface="Aparajita" panose="020B0604020202020204" pitchFamily="34" charset="0"/>
              </a:rPr>
              <a:t>SAP Overview</a:t>
            </a:r>
          </a:p>
          <a:p>
            <a:pPr marL="342900" indent="-342900">
              <a:buAutoNum type="arabicPeriod"/>
            </a:pPr>
            <a:r>
              <a:rPr lang="en-US" sz="2400" dirty="0" smtClean="0">
                <a:latin typeface="Aparajita" panose="020B0604020202020204" pitchFamily="34" charset="0"/>
                <a:cs typeface="Aparajita" panose="020B0604020202020204" pitchFamily="34" charset="0"/>
              </a:rPr>
              <a:t>ABAP Dictionary/ Data Dictionary</a:t>
            </a:r>
          </a:p>
          <a:p>
            <a:pPr marL="342900" indent="-342900">
              <a:buAutoNum type="arabicPeriod"/>
            </a:pPr>
            <a:r>
              <a:rPr lang="en-US" sz="2400" b="1" dirty="0" smtClean="0">
                <a:solidFill>
                  <a:schemeClr val="accent2">
                    <a:lumMod val="75000"/>
                  </a:schemeClr>
                </a:solidFill>
                <a:latin typeface="Aparajita" panose="020B0604020202020204" pitchFamily="34" charset="0"/>
                <a:cs typeface="Aparajita" panose="020B0604020202020204" pitchFamily="34" charset="0"/>
              </a:rPr>
              <a:t>ABAP Basics</a:t>
            </a:r>
          </a:p>
          <a:p>
            <a:pPr marL="342900" indent="-342900">
              <a:buAutoNum type="arabicPeriod"/>
            </a:pPr>
            <a:r>
              <a:rPr lang="en-US" sz="2400" dirty="0" smtClean="0">
                <a:latin typeface="Aparajita" panose="020B0604020202020204" pitchFamily="34" charset="0"/>
                <a:cs typeface="Aparajita" panose="020B0604020202020204" pitchFamily="34" charset="0"/>
              </a:rPr>
              <a:t>Reports</a:t>
            </a:r>
          </a:p>
          <a:p>
            <a:pPr marL="342900" indent="-342900">
              <a:buAutoNum type="arabicPeriod"/>
            </a:pPr>
            <a:r>
              <a:rPr lang="en-US" sz="2400" dirty="0" smtClean="0">
                <a:latin typeface="Aparajita" panose="020B0604020202020204" pitchFamily="34" charset="0"/>
                <a:cs typeface="Aparajita" panose="020B0604020202020204" pitchFamily="34" charset="0"/>
              </a:rPr>
              <a:t>Module Pool Programming</a:t>
            </a:r>
          </a:p>
          <a:p>
            <a:pPr marL="342900" indent="-342900">
              <a:buAutoNum type="arabicPeriod"/>
            </a:pPr>
            <a:r>
              <a:rPr lang="en-US" sz="2400" dirty="0" smtClean="0">
                <a:latin typeface="Aparajita" panose="020B0604020202020204" pitchFamily="34" charset="0"/>
                <a:cs typeface="Aparajita" panose="020B0604020202020204" pitchFamily="34" charset="0"/>
              </a:rPr>
              <a:t>Layout Sets</a:t>
            </a:r>
          </a:p>
          <a:p>
            <a:pPr marL="342900" indent="-342900">
              <a:buAutoNum type="arabicPeriod"/>
            </a:pPr>
            <a:r>
              <a:rPr lang="en-US" sz="2400" dirty="0" smtClean="0">
                <a:latin typeface="Aparajita" panose="020B0604020202020204" pitchFamily="34" charset="0"/>
                <a:cs typeface="Aparajita" panose="020B0604020202020204" pitchFamily="34" charset="0"/>
              </a:rPr>
              <a:t>Data Conversions</a:t>
            </a:r>
          </a:p>
          <a:p>
            <a:pPr marL="342900" indent="-342900">
              <a:buAutoNum type="arabicPeriod"/>
            </a:pPr>
            <a:r>
              <a:rPr lang="en-US" sz="2400" dirty="0" smtClean="0">
                <a:latin typeface="Aparajita" panose="020B0604020202020204" pitchFamily="34" charset="0"/>
                <a:cs typeface="Aparajita" panose="020B0604020202020204" pitchFamily="34" charset="0"/>
              </a:rPr>
              <a:t>Modification and Enhancements</a:t>
            </a:r>
          </a:p>
          <a:p>
            <a:pPr marL="342900" indent="-342900">
              <a:buAutoNum type="arabicPeriod"/>
            </a:pPr>
            <a:r>
              <a:rPr lang="en-US" sz="2400" dirty="0" smtClean="0">
                <a:latin typeface="Aparajita" panose="020B0604020202020204" pitchFamily="34" charset="0"/>
                <a:cs typeface="Aparajita" panose="020B0604020202020204" pitchFamily="34" charset="0"/>
              </a:rPr>
              <a:t>Connectivity</a:t>
            </a:r>
            <a:endParaRPr lang="en-US" sz="2400" dirty="0">
              <a:latin typeface="Aparajita" panose="020B0604020202020204" pitchFamily="34" charset="0"/>
              <a:cs typeface="Aparajita" panose="020B0604020202020204" pitchFamily="34" charset="0"/>
            </a:endParaRPr>
          </a:p>
        </p:txBody>
      </p:sp>
      <p:sp>
        <p:nvSpPr>
          <p:cNvPr id="4" name="Slide Number Placeholder 3"/>
          <p:cNvSpPr>
            <a:spLocks noGrp="1"/>
          </p:cNvSpPr>
          <p:nvPr>
            <p:ph type="sldNum" sz="quarter" idx="12"/>
          </p:nvPr>
        </p:nvSpPr>
        <p:spPr/>
        <p:txBody>
          <a:bodyPr/>
          <a:lstStyle/>
          <a:p>
            <a:fld id="{6EF0EFC4-194A-441D-A2F8-28E45AC010BF}" type="slidenum">
              <a:rPr lang="en-US" smtClean="0"/>
              <a:t>1</a:t>
            </a:fld>
            <a:endParaRPr lang="en-US"/>
          </a:p>
        </p:txBody>
      </p:sp>
      <p:sp>
        <p:nvSpPr>
          <p:cNvPr id="5" name="Footer Placeholder 4"/>
          <p:cNvSpPr>
            <a:spLocks noGrp="1"/>
          </p:cNvSpPr>
          <p:nvPr>
            <p:ph type="ftr" sz="quarter" idx="11"/>
          </p:nvPr>
        </p:nvSpPr>
        <p:spPr>
          <a:xfrm>
            <a:off x="1981200" y="6305550"/>
            <a:ext cx="6629400" cy="476250"/>
          </a:xfrm>
        </p:spPr>
        <p:txBody>
          <a:bodyPr/>
          <a:lstStyle/>
          <a:p>
            <a:r>
              <a:rPr lang="en-US" smtClean="0"/>
              <a:t>Please send feedback &amp; Suggestions @ raju.nts@gmail.com</a:t>
            </a:r>
            <a:endParaRPr lang="en-US" dirty="0"/>
          </a:p>
        </p:txBody>
      </p:sp>
    </p:spTree>
    <p:extLst>
      <p:ext uri="{BB962C8B-B14F-4D97-AF65-F5344CB8AC3E}">
        <p14:creationId xmlns:p14="http://schemas.microsoft.com/office/powerpoint/2010/main" val="10764721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3581400" y="130314"/>
            <a:ext cx="2209800" cy="707886"/>
          </a:xfrm>
          <a:prstGeom prst="rect">
            <a:avLst/>
          </a:prstGeom>
          <a:noFill/>
        </p:spPr>
        <p:txBody>
          <a:bodyPr wrap="square" rtlCol="0">
            <a:spAutoFit/>
          </a:bodyPr>
          <a:lstStyle/>
          <a:p>
            <a:pPr algn="ctr"/>
            <a:r>
              <a:rPr lang="en-US" sz="2400" b="1" dirty="0" smtClean="0"/>
              <a:t>ABAP Basics</a:t>
            </a:r>
          </a:p>
          <a:p>
            <a:pPr algn="ctr"/>
            <a:r>
              <a:rPr lang="en-US" sz="1600" b="1" dirty="0" smtClean="0"/>
              <a:t>ABAP Editor</a:t>
            </a:r>
            <a:endParaRPr lang="en-US" sz="1400" dirty="0"/>
          </a:p>
        </p:txBody>
      </p:sp>
      <p:sp>
        <p:nvSpPr>
          <p:cNvPr id="3" name="Rectangular Callout 2"/>
          <p:cNvSpPr/>
          <p:nvPr/>
        </p:nvSpPr>
        <p:spPr>
          <a:xfrm>
            <a:off x="2438400" y="1828800"/>
            <a:ext cx="990600" cy="457200"/>
          </a:xfrm>
          <a:prstGeom prst="wedgeRectCallout">
            <a:avLst>
              <a:gd name="adj1" fmla="val 79722"/>
              <a:gd name="adj2" fmla="val 6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Title Bar</a:t>
            </a:r>
            <a:endParaRPr lang="en-US" sz="1400" dirty="0"/>
          </a:p>
        </p:txBody>
      </p:sp>
      <p:pic>
        <p:nvPicPr>
          <p:cNvPr id="2052"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r="8280"/>
          <a:stretch/>
        </p:blipFill>
        <p:spPr bwMode="auto">
          <a:xfrm>
            <a:off x="3581400" y="1600201"/>
            <a:ext cx="5486400" cy="408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ular Callout 7"/>
          <p:cNvSpPr/>
          <p:nvPr/>
        </p:nvSpPr>
        <p:spPr>
          <a:xfrm>
            <a:off x="7848600" y="914400"/>
            <a:ext cx="1066800" cy="457200"/>
          </a:xfrm>
          <a:prstGeom prst="wedgeRectCallout">
            <a:avLst>
              <a:gd name="adj1" fmla="val -62391"/>
              <a:gd name="adj2" fmla="val 1291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Menu Bar</a:t>
            </a:r>
            <a:endParaRPr lang="en-US" sz="1400" dirty="0"/>
          </a:p>
        </p:txBody>
      </p:sp>
      <p:sp>
        <p:nvSpPr>
          <p:cNvPr id="27" name="Rectangular Callout 26"/>
          <p:cNvSpPr/>
          <p:nvPr/>
        </p:nvSpPr>
        <p:spPr>
          <a:xfrm>
            <a:off x="8001000" y="2286000"/>
            <a:ext cx="1066800" cy="457200"/>
          </a:xfrm>
          <a:prstGeom prst="wedgeRectCallout">
            <a:avLst>
              <a:gd name="adj1" fmla="val -96157"/>
              <a:gd name="adj2" fmla="val -768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Standard Tool Bar</a:t>
            </a:r>
            <a:endParaRPr lang="en-US" sz="1400" dirty="0"/>
          </a:p>
        </p:txBody>
      </p:sp>
      <p:sp>
        <p:nvSpPr>
          <p:cNvPr id="28" name="Rectangular Callout 27"/>
          <p:cNvSpPr/>
          <p:nvPr/>
        </p:nvSpPr>
        <p:spPr>
          <a:xfrm>
            <a:off x="1905000" y="2438400"/>
            <a:ext cx="1219200" cy="457200"/>
          </a:xfrm>
          <a:prstGeom prst="wedgeRectCallout">
            <a:avLst>
              <a:gd name="adj1" fmla="val 95631"/>
              <a:gd name="adj2" fmla="val 18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Application Tool Bar</a:t>
            </a:r>
            <a:endParaRPr lang="en-US" sz="1400" dirty="0"/>
          </a:p>
        </p:txBody>
      </p:sp>
      <p:sp>
        <p:nvSpPr>
          <p:cNvPr id="29" name="Rectangular Callout 28"/>
          <p:cNvSpPr/>
          <p:nvPr/>
        </p:nvSpPr>
        <p:spPr>
          <a:xfrm>
            <a:off x="6019800" y="3810000"/>
            <a:ext cx="990600" cy="457200"/>
          </a:xfrm>
          <a:prstGeom prst="wedgeRectCallout">
            <a:avLst>
              <a:gd name="adj1" fmla="val -121677"/>
              <a:gd name="adj2" fmla="val -1132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Program Name</a:t>
            </a:r>
            <a:endParaRPr lang="en-US" sz="1400" dirty="0"/>
          </a:p>
        </p:txBody>
      </p:sp>
      <p:sp>
        <p:nvSpPr>
          <p:cNvPr id="30" name="Rectangular Callout 29"/>
          <p:cNvSpPr/>
          <p:nvPr/>
        </p:nvSpPr>
        <p:spPr>
          <a:xfrm>
            <a:off x="1143000" y="3429000"/>
            <a:ext cx="2286000" cy="3048000"/>
          </a:xfrm>
          <a:prstGeom prst="wedgeRectCallout">
            <a:avLst>
              <a:gd name="adj1" fmla="val 64100"/>
              <a:gd name="adj2" fmla="val -129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Sub Objects:</a:t>
            </a:r>
          </a:p>
          <a:p>
            <a:pPr marL="342900" indent="-342900">
              <a:buAutoNum type="arabicPeriod"/>
            </a:pPr>
            <a:r>
              <a:rPr lang="en-US" sz="1400" dirty="0" smtClean="0"/>
              <a:t>Source Code:  Editor for coding</a:t>
            </a:r>
          </a:p>
          <a:p>
            <a:pPr marL="342900" indent="-342900">
              <a:buAutoNum type="arabicPeriod"/>
            </a:pPr>
            <a:r>
              <a:rPr lang="en-US" sz="1400" dirty="0" smtClean="0"/>
              <a:t>Variants: Selection Screen Variants</a:t>
            </a:r>
          </a:p>
          <a:p>
            <a:pPr marL="342900" indent="-342900">
              <a:buAutoNum type="arabicPeriod"/>
            </a:pPr>
            <a:r>
              <a:rPr lang="en-US" sz="1400" dirty="0" smtClean="0"/>
              <a:t>Attributes:</a:t>
            </a:r>
          </a:p>
          <a:p>
            <a:r>
              <a:rPr lang="en-US" sz="1400" dirty="0"/>
              <a:t> </a:t>
            </a:r>
            <a:r>
              <a:rPr lang="en-US" sz="1400" dirty="0" smtClean="0"/>
              <a:t>    To display Packages,   Create/Change date and User IDs </a:t>
            </a:r>
            <a:r>
              <a:rPr lang="en-US" sz="1400" dirty="0" err="1" smtClean="0"/>
              <a:t>etc</a:t>
            </a:r>
            <a:endParaRPr lang="en-US" sz="1400" dirty="0" smtClean="0"/>
          </a:p>
          <a:p>
            <a:r>
              <a:rPr lang="en-US" sz="1400" dirty="0" smtClean="0"/>
              <a:t>4. Documentation: </a:t>
            </a:r>
          </a:p>
          <a:p>
            <a:r>
              <a:rPr lang="en-US" sz="1400" dirty="0" smtClean="0"/>
              <a:t>5. Text Elements used in the Program</a:t>
            </a:r>
            <a:endParaRPr lang="en-US" sz="1400" dirty="0"/>
          </a:p>
        </p:txBody>
      </p:sp>
      <p:sp>
        <p:nvSpPr>
          <p:cNvPr id="2" name="Footer Placeholder 1"/>
          <p:cNvSpPr>
            <a:spLocks noGrp="1"/>
          </p:cNvSpPr>
          <p:nvPr>
            <p:ph type="ftr" sz="quarter" idx="11"/>
          </p:nvPr>
        </p:nvSpPr>
        <p:spPr/>
        <p:txBody>
          <a:bodyPr/>
          <a:lstStyle/>
          <a:p>
            <a:r>
              <a:rPr lang="en-US" smtClean="0"/>
              <a:t>Please send feedback &amp; Suggestions @ raju.nts@gmail.com</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7491115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101" y="1552576"/>
            <a:ext cx="5438236" cy="423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3581400" y="130314"/>
            <a:ext cx="2209800" cy="707886"/>
          </a:xfrm>
          <a:prstGeom prst="rect">
            <a:avLst/>
          </a:prstGeom>
          <a:noFill/>
        </p:spPr>
        <p:txBody>
          <a:bodyPr wrap="square" rtlCol="0">
            <a:spAutoFit/>
          </a:bodyPr>
          <a:lstStyle/>
          <a:p>
            <a:pPr algn="ctr"/>
            <a:r>
              <a:rPr lang="en-US" sz="2400" b="1" dirty="0" smtClean="0"/>
              <a:t>ABAP Basics</a:t>
            </a:r>
          </a:p>
          <a:p>
            <a:pPr algn="ctr"/>
            <a:r>
              <a:rPr lang="en-US" sz="1600" b="1" dirty="0" smtClean="0"/>
              <a:t>ABAP Editor</a:t>
            </a:r>
            <a:endParaRPr lang="en-US" sz="1400" dirty="0"/>
          </a:p>
        </p:txBody>
      </p:sp>
      <p:sp>
        <p:nvSpPr>
          <p:cNvPr id="2" name="Rectangular Callout 1"/>
          <p:cNvSpPr/>
          <p:nvPr/>
        </p:nvSpPr>
        <p:spPr>
          <a:xfrm>
            <a:off x="4495800" y="990601"/>
            <a:ext cx="1295400" cy="457200"/>
          </a:xfrm>
          <a:prstGeom prst="wedgeRectCallout">
            <a:avLst>
              <a:gd name="adj1" fmla="val -61742"/>
              <a:gd name="adj2" fmla="val 1192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Short Description</a:t>
            </a:r>
            <a:endParaRPr lang="en-US" sz="1400"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5450" y="1828801"/>
            <a:ext cx="3333751"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1" y="3581400"/>
            <a:ext cx="3552825"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4762500"/>
            <a:ext cx="3590925" cy="179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smtClean="0"/>
              <a:t>Please send feedback &amp; Suggestions @ raju.nts@gmail.com</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8240272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581400" y="130314"/>
            <a:ext cx="2209800" cy="707886"/>
          </a:xfrm>
          <a:prstGeom prst="rect">
            <a:avLst/>
          </a:prstGeom>
          <a:noFill/>
        </p:spPr>
        <p:txBody>
          <a:bodyPr wrap="square" rtlCol="0">
            <a:spAutoFit/>
          </a:bodyPr>
          <a:lstStyle/>
          <a:p>
            <a:r>
              <a:rPr lang="en-US" sz="2400" b="1" dirty="0" smtClean="0"/>
              <a:t>ABAP Basics</a:t>
            </a:r>
          </a:p>
          <a:p>
            <a:pPr algn="ctr"/>
            <a:r>
              <a:rPr lang="en-US" sz="1600" b="1" dirty="0" smtClean="0"/>
              <a:t>ABAP Editor</a:t>
            </a:r>
            <a:endParaRPr lang="en-US" sz="1400" dirty="0"/>
          </a:p>
        </p:txBody>
      </p:sp>
      <p:pic>
        <p:nvPicPr>
          <p:cNvPr id="307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1" y="838200"/>
            <a:ext cx="5629275" cy="5797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905000" y="3276600"/>
            <a:ext cx="15240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905000" y="2286000"/>
            <a:ext cx="4724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ular Callout 6"/>
          <p:cNvSpPr/>
          <p:nvPr/>
        </p:nvSpPr>
        <p:spPr>
          <a:xfrm>
            <a:off x="6934200" y="1752600"/>
            <a:ext cx="1676400" cy="838200"/>
          </a:xfrm>
          <a:prstGeom prst="wedgeRectCallout">
            <a:avLst>
              <a:gd name="adj1" fmla="val -71551"/>
              <a:gd name="adj2" fmla="val 550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Report Header:</a:t>
            </a:r>
            <a:br>
              <a:rPr lang="en-US" sz="1400" dirty="0" smtClean="0"/>
            </a:br>
            <a:r>
              <a:rPr lang="en-US" sz="1400" dirty="0" smtClean="0"/>
              <a:t>Specify details about the program</a:t>
            </a:r>
            <a:endParaRPr lang="en-US" sz="1400" dirty="0"/>
          </a:p>
        </p:txBody>
      </p:sp>
      <p:sp>
        <p:nvSpPr>
          <p:cNvPr id="23" name="Rectangular Callout 22"/>
          <p:cNvSpPr/>
          <p:nvPr/>
        </p:nvSpPr>
        <p:spPr>
          <a:xfrm>
            <a:off x="6899564" y="2971800"/>
            <a:ext cx="1676400" cy="838200"/>
          </a:xfrm>
          <a:prstGeom prst="wedgeRectCallout">
            <a:avLst>
              <a:gd name="adj1" fmla="val -254196"/>
              <a:gd name="adj2" fmla="val -11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REPORT Keyword and Report Name</a:t>
            </a:r>
            <a:endParaRPr lang="en-US" sz="1400" dirty="0"/>
          </a:p>
        </p:txBody>
      </p:sp>
      <p:sp>
        <p:nvSpPr>
          <p:cNvPr id="9" name="Rectangle 8"/>
          <p:cNvSpPr/>
          <p:nvPr/>
        </p:nvSpPr>
        <p:spPr>
          <a:xfrm>
            <a:off x="1905000" y="3581400"/>
            <a:ext cx="4572000" cy="2438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ular Callout 9"/>
          <p:cNvSpPr/>
          <p:nvPr/>
        </p:nvSpPr>
        <p:spPr>
          <a:xfrm>
            <a:off x="6934201" y="4069773"/>
            <a:ext cx="1641764" cy="685800"/>
          </a:xfrm>
          <a:prstGeom prst="wedgeRectCallout">
            <a:avLst>
              <a:gd name="adj1" fmla="val -84045"/>
              <a:gd name="adj2" fmla="val 140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ABAP Work area</a:t>
            </a:r>
            <a:endParaRPr lang="en-US" sz="1600" dirty="0"/>
          </a:p>
        </p:txBody>
      </p:sp>
      <p:sp>
        <p:nvSpPr>
          <p:cNvPr id="11" name="Rectangle 10"/>
          <p:cNvSpPr/>
          <p:nvPr/>
        </p:nvSpPr>
        <p:spPr>
          <a:xfrm>
            <a:off x="1219200" y="6477000"/>
            <a:ext cx="2971800" cy="1588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ular Callout 30"/>
          <p:cNvSpPr/>
          <p:nvPr/>
        </p:nvSpPr>
        <p:spPr>
          <a:xfrm>
            <a:off x="7086601" y="5943600"/>
            <a:ext cx="1641764" cy="685800"/>
          </a:xfrm>
          <a:prstGeom prst="wedgeRectCallout">
            <a:avLst>
              <a:gd name="adj1" fmla="val -224129"/>
              <a:gd name="adj2" fmla="val 402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Status Bar</a:t>
            </a:r>
            <a:endParaRPr lang="en-US" sz="1600" dirty="0"/>
          </a:p>
        </p:txBody>
      </p:sp>
      <p:sp>
        <p:nvSpPr>
          <p:cNvPr id="2" name="Footer Placeholder 1"/>
          <p:cNvSpPr>
            <a:spLocks noGrp="1"/>
          </p:cNvSpPr>
          <p:nvPr>
            <p:ph type="ftr" sz="quarter" idx="11"/>
          </p:nvPr>
        </p:nvSpPr>
        <p:spPr/>
        <p:txBody>
          <a:bodyPr/>
          <a:lstStyle/>
          <a:p>
            <a:r>
              <a:rPr lang="en-US" smtClean="0"/>
              <a:t>Please send feedback &amp; Suggestions @ raju.nts@gmail.com</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5428926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Programs: Other Program Types</a:t>
            </a:r>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13</a:t>
            </a:fld>
            <a:endParaRPr lang="en-US"/>
          </a:p>
        </p:txBody>
      </p:sp>
      <p:sp>
        <p:nvSpPr>
          <p:cNvPr id="5" name="TextBox 4"/>
          <p:cNvSpPr txBox="1"/>
          <p:nvPr/>
        </p:nvSpPr>
        <p:spPr>
          <a:xfrm>
            <a:off x="3886200" y="228600"/>
            <a:ext cx="2209800" cy="707886"/>
          </a:xfrm>
          <a:prstGeom prst="rect">
            <a:avLst/>
          </a:prstGeom>
          <a:noFill/>
        </p:spPr>
        <p:txBody>
          <a:bodyPr wrap="square" rtlCol="0">
            <a:spAutoFit/>
          </a:bodyPr>
          <a:lstStyle/>
          <a:p>
            <a:r>
              <a:rPr lang="en-US" sz="2400" b="1" dirty="0" smtClean="0"/>
              <a:t>ABAP Basics </a:t>
            </a:r>
          </a:p>
          <a:p>
            <a:pPr algn="ctr"/>
            <a:r>
              <a:rPr lang="en-US" sz="1600" b="1" dirty="0" smtClean="0"/>
              <a:t>ABAP Editor</a:t>
            </a:r>
            <a:endParaRPr lang="en-US" sz="1600" dirty="0"/>
          </a:p>
        </p:txBody>
      </p:sp>
      <p:sp>
        <p:nvSpPr>
          <p:cNvPr id="14" name="Pentagon 13"/>
          <p:cNvSpPr/>
          <p:nvPr/>
        </p:nvSpPr>
        <p:spPr>
          <a:xfrm>
            <a:off x="228600" y="1905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Structures</a:t>
            </a:r>
          </a:p>
        </p:txBody>
      </p:sp>
      <p:sp>
        <p:nvSpPr>
          <p:cNvPr id="23" name="Pentagon 22"/>
          <p:cNvSpPr/>
          <p:nvPr/>
        </p:nvSpPr>
        <p:spPr>
          <a:xfrm>
            <a:off x="228600" y="4191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Open SQL</a:t>
            </a:r>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2" name="TextBox 1"/>
          <p:cNvSpPr txBox="1"/>
          <p:nvPr/>
        </p:nvSpPr>
        <p:spPr>
          <a:xfrm>
            <a:off x="2438400" y="1219201"/>
            <a:ext cx="6553200" cy="2800767"/>
          </a:xfrm>
          <a:prstGeom prst="rect">
            <a:avLst/>
          </a:prstGeom>
          <a:noFill/>
        </p:spPr>
        <p:txBody>
          <a:bodyPr wrap="square" rtlCol="0">
            <a:spAutoFit/>
          </a:bodyPr>
          <a:lstStyle/>
          <a:p>
            <a:r>
              <a:rPr lang="en-US" sz="1600" b="1" dirty="0" smtClean="0">
                <a:solidFill>
                  <a:schemeClr val="accent6">
                    <a:lumMod val="50000"/>
                  </a:schemeClr>
                </a:solidFill>
              </a:rPr>
              <a:t>List of activities</a:t>
            </a:r>
          </a:p>
          <a:p>
            <a:endParaRPr lang="en-US" sz="1600" dirty="0">
              <a:solidFill>
                <a:schemeClr val="accent6">
                  <a:lumMod val="50000"/>
                </a:schemeClr>
              </a:solidFill>
            </a:endParaRPr>
          </a:p>
          <a:p>
            <a:pPr marL="342900" indent="-342900">
              <a:buAutoNum type="arabicPeriod"/>
            </a:pPr>
            <a:r>
              <a:rPr lang="en-US" sz="1600" dirty="0" smtClean="0">
                <a:solidFill>
                  <a:schemeClr val="accent6">
                    <a:lumMod val="50000"/>
                  </a:schemeClr>
                </a:solidFill>
              </a:rPr>
              <a:t>Write the Logic</a:t>
            </a:r>
          </a:p>
          <a:p>
            <a:pPr marL="342900" indent="-342900">
              <a:buAutoNum type="arabicPeriod"/>
            </a:pPr>
            <a:r>
              <a:rPr lang="en-US" sz="1600" dirty="0" smtClean="0">
                <a:solidFill>
                  <a:schemeClr val="accent6">
                    <a:lumMod val="50000"/>
                  </a:schemeClr>
                </a:solidFill>
              </a:rPr>
              <a:t>Save the Program by clicking </a:t>
            </a:r>
            <a:r>
              <a:rPr lang="en-US" sz="1600" b="1" dirty="0" smtClean="0">
                <a:solidFill>
                  <a:schemeClr val="accent6">
                    <a:lumMod val="50000"/>
                  </a:schemeClr>
                </a:solidFill>
              </a:rPr>
              <a:t>SAVE</a:t>
            </a:r>
            <a:r>
              <a:rPr lang="en-US" sz="1600" dirty="0" smtClean="0">
                <a:solidFill>
                  <a:schemeClr val="accent6">
                    <a:lumMod val="50000"/>
                  </a:schemeClr>
                </a:solidFill>
              </a:rPr>
              <a:t>      button on Standard too Bar or Pressing </a:t>
            </a:r>
            <a:r>
              <a:rPr lang="en-US" sz="1600" b="1" dirty="0" smtClean="0">
                <a:solidFill>
                  <a:schemeClr val="accent6">
                    <a:lumMod val="50000"/>
                  </a:schemeClr>
                </a:solidFill>
              </a:rPr>
              <a:t>Ctrl + S</a:t>
            </a:r>
          </a:p>
          <a:p>
            <a:pPr marL="342900" indent="-342900">
              <a:buAutoNum type="arabicPeriod"/>
            </a:pPr>
            <a:r>
              <a:rPr lang="en-US" sz="1600" dirty="0" smtClean="0">
                <a:solidFill>
                  <a:schemeClr val="accent6">
                    <a:lumMod val="50000"/>
                  </a:schemeClr>
                </a:solidFill>
              </a:rPr>
              <a:t>Check the Syntax By Clicking       Button on Application Tool Bar or Pressing </a:t>
            </a:r>
            <a:r>
              <a:rPr lang="en-US" sz="1600" b="1" dirty="0" smtClean="0">
                <a:solidFill>
                  <a:schemeClr val="accent6">
                    <a:lumMod val="50000"/>
                  </a:schemeClr>
                </a:solidFill>
              </a:rPr>
              <a:t>Ctrl +F2</a:t>
            </a:r>
          </a:p>
          <a:p>
            <a:pPr marL="342900" indent="-342900">
              <a:buAutoNum type="arabicPeriod"/>
            </a:pPr>
            <a:r>
              <a:rPr lang="en-US" sz="1600" dirty="0" smtClean="0">
                <a:solidFill>
                  <a:schemeClr val="accent6">
                    <a:lumMod val="50000"/>
                  </a:schemeClr>
                </a:solidFill>
              </a:rPr>
              <a:t>Once Program is syntactically correct then Activate by clicking on        Button on Application tool bar or Pressing </a:t>
            </a:r>
            <a:r>
              <a:rPr lang="en-US" sz="1600" b="1" dirty="0" smtClean="0">
                <a:solidFill>
                  <a:schemeClr val="accent6">
                    <a:lumMod val="50000"/>
                  </a:schemeClr>
                </a:solidFill>
              </a:rPr>
              <a:t>Ctrl + F3</a:t>
            </a:r>
          </a:p>
          <a:p>
            <a:pPr marL="342900" indent="-342900">
              <a:buAutoNum type="arabicPeriod"/>
            </a:pPr>
            <a:r>
              <a:rPr lang="en-US" sz="1600" dirty="0" smtClean="0">
                <a:solidFill>
                  <a:schemeClr val="accent6">
                    <a:lumMod val="50000"/>
                  </a:schemeClr>
                </a:solidFill>
              </a:rPr>
              <a:t>Once Program activated then you can test the program by clicking on      Button or Pressing </a:t>
            </a:r>
            <a:r>
              <a:rPr lang="en-US" sz="1600" b="1" dirty="0" smtClean="0">
                <a:solidFill>
                  <a:schemeClr val="accent6">
                    <a:lumMod val="50000"/>
                  </a:schemeClr>
                </a:solidFill>
              </a:rPr>
              <a:t>F8</a:t>
            </a:r>
            <a:r>
              <a:rPr lang="en-US" sz="1600" dirty="0" smtClean="0">
                <a:solidFill>
                  <a:schemeClr val="accent6">
                    <a:lumMod val="50000"/>
                  </a:schemeClr>
                </a:solidFill>
              </a:rPr>
              <a:t>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5026" y="2028826"/>
            <a:ext cx="180975"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2514600"/>
            <a:ext cx="219075" cy="20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9149" y="2971800"/>
            <a:ext cx="171451" cy="22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96325" y="3457576"/>
            <a:ext cx="219075" cy="20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7308282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Programs: Other Program Types</a:t>
            </a:r>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14</a:t>
            </a:fld>
            <a:endParaRPr lang="en-US"/>
          </a:p>
        </p:txBody>
      </p:sp>
      <p:sp>
        <p:nvSpPr>
          <p:cNvPr id="5" name="TextBox 4"/>
          <p:cNvSpPr txBox="1"/>
          <p:nvPr/>
        </p:nvSpPr>
        <p:spPr>
          <a:xfrm>
            <a:off x="3886200" y="228601"/>
            <a:ext cx="2209800" cy="707886"/>
          </a:xfrm>
          <a:prstGeom prst="rect">
            <a:avLst/>
          </a:prstGeom>
          <a:noFill/>
        </p:spPr>
        <p:txBody>
          <a:bodyPr wrap="square" rtlCol="0">
            <a:spAutoFit/>
          </a:bodyPr>
          <a:lstStyle/>
          <a:p>
            <a:r>
              <a:rPr lang="en-US" sz="2400" b="1" dirty="0" smtClean="0"/>
              <a:t>ABAP Basics </a:t>
            </a:r>
          </a:p>
          <a:p>
            <a:pPr algn="ctr"/>
            <a:r>
              <a:rPr lang="en-US" sz="1600" b="1" dirty="0" smtClean="0"/>
              <a:t>WRITE Statement</a:t>
            </a:r>
            <a:endParaRPr lang="en-US" sz="1600" dirty="0"/>
          </a:p>
        </p:txBody>
      </p:sp>
      <p:sp>
        <p:nvSpPr>
          <p:cNvPr id="14" name="Pentagon 13"/>
          <p:cNvSpPr/>
          <p:nvPr/>
        </p:nvSpPr>
        <p:spPr>
          <a:xfrm>
            <a:off x="228600" y="1905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Structures</a:t>
            </a:r>
          </a:p>
        </p:txBody>
      </p:sp>
      <p:sp>
        <p:nvSpPr>
          <p:cNvPr id="23" name="Pentagon 22"/>
          <p:cNvSpPr/>
          <p:nvPr/>
        </p:nvSpPr>
        <p:spPr>
          <a:xfrm>
            <a:off x="228600" y="4191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Open SQL</a:t>
            </a:r>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2" name="TextBox 1"/>
          <p:cNvSpPr txBox="1"/>
          <p:nvPr/>
        </p:nvSpPr>
        <p:spPr>
          <a:xfrm>
            <a:off x="2438400" y="1219201"/>
            <a:ext cx="6553200" cy="2062103"/>
          </a:xfrm>
          <a:prstGeom prst="rect">
            <a:avLst/>
          </a:prstGeom>
          <a:noFill/>
        </p:spPr>
        <p:txBody>
          <a:bodyPr wrap="square" rtlCol="0">
            <a:spAutoFit/>
          </a:bodyPr>
          <a:lstStyle/>
          <a:p>
            <a:r>
              <a:rPr lang="en-US" sz="1600" dirty="0" smtClean="0">
                <a:solidFill>
                  <a:schemeClr val="accent6">
                    <a:lumMod val="50000"/>
                  </a:schemeClr>
                </a:solidFill>
              </a:rPr>
              <a:t>WRITE </a:t>
            </a:r>
            <a:r>
              <a:rPr lang="en-US" sz="1600" dirty="0">
                <a:solidFill>
                  <a:schemeClr val="accent6">
                    <a:lumMod val="50000"/>
                  </a:schemeClr>
                </a:solidFill>
              </a:rPr>
              <a:t>statement is used to print static text or content of variable on screen. </a:t>
            </a:r>
          </a:p>
          <a:p>
            <a:r>
              <a:rPr lang="en-US" sz="1600" dirty="0" smtClean="0">
                <a:solidFill>
                  <a:schemeClr val="accent6">
                    <a:lumMod val="50000"/>
                  </a:schemeClr>
                </a:solidFill>
              </a:rPr>
              <a:t>It </a:t>
            </a:r>
            <a:r>
              <a:rPr lang="en-US" sz="1600" dirty="0">
                <a:solidFill>
                  <a:schemeClr val="accent6">
                    <a:lumMod val="50000"/>
                  </a:schemeClr>
                </a:solidFill>
              </a:rPr>
              <a:t>can also be used to copy the content of one variable to another variable</a:t>
            </a:r>
            <a:r>
              <a:rPr lang="en-US" sz="1600" dirty="0" smtClean="0">
                <a:solidFill>
                  <a:schemeClr val="accent6">
                    <a:lumMod val="50000"/>
                  </a:schemeClr>
                </a:solidFill>
              </a:rPr>
              <a:t>.</a:t>
            </a:r>
          </a:p>
          <a:p>
            <a:endParaRPr lang="en-US" sz="1600" dirty="0">
              <a:solidFill>
                <a:schemeClr val="accent6">
                  <a:lumMod val="50000"/>
                </a:schemeClr>
              </a:solidFill>
            </a:endParaRPr>
          </a:p>
          <a:p>
            <a:r>
              <a:rPr lang="en-US" sz="1600" b="1" dirty="0" smtClean="0">
                <a:solidFill>
                  <a:schemeClr val="accent6">
                    <a:lumMod val="50000"/>
                  </a:schemeClr>
                </a:solidFill>
              </a:rPr>
              <a:t>Additions:</a:t>
            </a:r>
          </a:p>
          <a:p>
            <a:r>
              <a:rPr lang="en-US" sz="1600" dirty="0" smtClean="0">
                <a:solidFill>
                  <a:schemeClr val="accent6">
                    <a:lumMod val="50000"/>
                  </a:schemeClr>
                </a:solidFill>
              </a:rPr>
              <a:t>/ - Newline Character.  It will display text on next line</a:t>
            </a:r>
          </a:p>
          <a:p>
            <a:r>
              <a:rPr lang="en-US" sz="1600" dirty="0" smtClean="0">
                <a:solidFill>
                  <a:schemeClr val="accent6">
                    <a:lumMod val="50000"/>
                  </a:schemeClr>
                </a:solidFill>
              </a:rPr>
              <a:t>: and , – Chain and Statement Separator</a:t>
            </a:r>
          </a:p>
          <a:p>
            <a:r>
              <a:rPr lang="en-US" sz="1600" dirty="0" smtClean="0">
                <a:solidFill>
                  <a:schemeClr val="accent6">
                    <a:lumMod val="50000"/>
                  </a:schemeClr>
                </a:solidFill>
              </a:rPr>
              <a:t>Output Columns and Size specification</a:t>
            </a:r>
            <a:endParaRPr lang="en-US" sz="1600" dirty="0">
              <a:solidFill>
                <a:schemeClr val="accent6">
                  <a:lumMod val="50000"/>
                </a:schemeClr>
              </a:solidFill>
            </a:endParaRPr>
          </a:p>
        </p:txBody>
      </p:sp>
      <p:sp>
        <p:nvSpPr>
          <p:cNvPr id="3" name="TextBox 2"/>
          <p:cNvSpPr txBox="1"/>
          <p:nvPr/>
        </p:nvSpPr>
        <p:spPr>
          <a:xfrm>
            <a:off x="2362200" y="3368458"/>
            <a:ext cx="6553200" cy="3108543"/>
          </a:xfrm>
          <a:prstGeom prst="rect">
            <a:avLst/>
          </a:prstGeom>
          <a:noFill/>
        </p:spPr>
        <p:txBody>
          <a:bodyPr wrap="square" rtlCol="0">
            <a:spAutoFit/>
          </a:bodyPr>
          <a:lstStyle/>
          <a:p>
            <a:r>
              <a:rPr lang="en-US" sz="1400" b="1" dirty="0" smtClean="0">
                <a:solidFill>
                  <a:schemeClr val="accent5">
                    <a:lumMod val="75000"/>
                  </a:schemeClr>
                </a:solidFill>
              </a:rPr>
              <a:t>WRITE</a:t>
            </a:r>
            <a:r>
              <a:rPr lang="en-US" sz="1400" dirty="0" smtClean="0">
                <a:solidFill>
                  <a:schemeClr val="accent5">
                    <a:lumMod val="75000"/>
                  </a:schemeClr>
                </a:solidFill>
              </a:rPr>
              <a:t> 'SAP ABAP Demo',.  </a:t>
            </a:r>
            <a:endParaRPr lang="en-US" sz="1400" dirty="0">
              <a:solidFill>
                <a:schemeClr val="accent5">
                  <a:lumMod val="75000"/>
                </a:schemeClr>
              </a:solidFill>
            </a:endParaRPr>
          </a:p>
          <a:p>
            <a:r>
              <a:rPr lang="en-US" sz="1400" b="1" dirty="0" smtClean="0">
                <a:solidFill>
                  <a:schemeClr val="accent5">
                    <a:lumMod val="75000"/>
                  </a:schemeClr>
                </a:solidFill>
              </a:rPr>
              <a:t>WRITE</a:t>
            </a:r>
            <a:r>
              <a:rPr lang="en-US" sz="1400" dirty="0" smtClean="0">
                <a:solidFill>
                  <a:schemeClr val="accent5">
                    <a:lumMod val="75000"/>
                  </a:schemeClr>
                </a:solidFill>
              </a:rPr>
              <a:t> </a:t>
            </a:r>
            <a:r>
              <a:rPr lang="en-US" sz="1400" dirty="0">
                <a:solidFill>
                  <a:schemeClr val="accent5">
                    <a:lumMod val="75000"/>
                  </a:schemeClr>
                </a:solidFill>
              </a:rPr>
              <a:t>'Welcome to ABAP'.</a:t>
            </a:r>
          </a:p>
          <a:p>
            <a:r>
              <a:rPr lang="en-US" sz="1400" dirty="0" smtClean="0">
                <a:solidFill>
                  <a:schemeClr val="accent5">
                    <a:lumMod val="75000"/>
                  </a:schemeClr>
                </a:solidFill>
              </a:rPr>
              <a:t>Output will be printed on single line</a:t>
            </a:r>
          </a:p>
          <a:p>
            <a:endParaRPr lang="en-US" sz="1400" dirty="0" smtClean="0">
              <a:solidFill>
                <a:schemeClr val="accent5">
                  <a:lumMod val="75000"/>
                </a:schemeClr>
              </a:solidFill>
            </a:endParaRPr>
          </a:p>
          <a:p>
            <a:r>
              <a:rPr lang="en-US" sz="1400" b="1" dirty="0">
                <a:solidFill>
                  <a:schemeClr val="accent5">
                    <a:lumMod val="75000"/>
                  </a:schemeClr>
                </a:solidFill>
              </a:rPr>
              <a:t>WRITE</a:t>
            </a:r>
            <a:r>
              <a:rPr lang="en-US" sz="1400" dirty="0">
                <a:solidFill>
                  <a:schemeClr val="accent5">
                    <a:lumMod val="75000"/>
                  </a:schemeClr>
                </a:solidFill>
              </a:rPr>
              <a:t> 'SAP ABAP Demo',.  </a:t>
            </a:r>
          </a:p>
          <a:p>
            <a:r>
              <a:rPr lang="en-US" sz="1400" b="1" dirty="0">
                <a:solidFill>
                  <a:schemeClr val="accent5">
                    <a:lumMod val="75000"/>
                  </a:schemeClr>
                </a:solidFill>
              </a:rPr>
              <a:t>WRITE</a:t>
            </a:r>
            <a:r>
              <a:rPr lang="en-US" sz="1400" dirty="0">
                <a:solidFill>
                  <a:schemeClr val="accent5">
                    <a:lumMod val="75000"/>
                  </a:schemeClr>
                </a:solidFill>
              </a:rPr>
              <a:t> </a:t>
            </a:r>
            <a:r>
              <a:rPr lang="en-US" sz="1400" dirty="0" smtClean="0">
                <a:solidFill>
                  <a:schemeClr val="accent5">
                    <a:lumMod val="75000"/>
                  </a:schemeClr>
                </a:solidFill>
              </a:rPr>
              <a:t>/ 'Welcome </a:t>
            </a:r>
            <a:r>
              <a:rPr lang="en-US" sz="1400" dirty="0">
                <a:solidFill>
                  <a:schemeClr val="accent5">
                    <a:lumMod val="75000"/>
                  </a:schemeClr>
                </a:solidFill>
              </a:rPr>
              <a:t>to ABAP'.</a:t>
            </a:r>
            <a:endParaRPr lang="en-US" sz="1400" dirty="0" smtClean="0">
              <a:solidFill>
                <a:schemeClr val="accent5">
                  <a:lumMod val="75000"/>
                </a:schemeClr>
              </a:solidFill>
            </a:endParaRPr>
          </a:p>
          <a:p>
            <a:r>
              <a:rPr lang="en-US" sz="1400" dirty="0" smtClean="0">
                <a:solidFill>
                  <a:schemeClr val="accent5">
                    <a:lumMod val="75000"/>
                  </a:schemeClr>
                </a:solidFill>
              </a:rPr>
              <a:t>Output will be printed on different lines</a:t>
            </a:r>
          </a:p>
          <a:p>
            <a:endParaRPr lang="en-US" sz="1400" dirty="0" smtClean="0">
              <a:solidFill>
                <a:schemeClr val="accent5">
                  <a:lumMod val="75000"/>
                </a:schemeClr>
              </a:solidFill>
            </a:endParaRPr>
          </a:p>
          <a:p>
            <a:r>
              <a:rPr lang="en-US" sz="1400" b="1" dirty="0" smtClean="0">
                <a:solidFill>
                  <a:schemeClr val="accent5">
                    <a:lumMod val="75000"/>
                  </a:schemeClr>
                </a:solidFill>
              </a:rPr>
              <a:t>WRITE</a:t>
            </a:r>
            <a:r>
              <a:rPr lang="en-US" sz="1400" dirty="0">
                <a:solidFill>
                  <a:schemeClr val="accent5">
                    <a:lumMod val="75000"/>
                  </a:schemeClr>
                </a:solidFill>
              </a:rPr>
              <a:t>: 'SAP ABAP Demo',   / 'Welcome to ABAP</a:t>
            </a:r>
            <a:r>
              <a:rPr lang="en-US" sz="1400" dirty="0" smtClean="0">
                <a:solidFill>
                  <a:schemeClr val="accent5">
                    <a:lumMod val="75000"/>
                  </a:schemeClr>
                </a:solidFill>
              </a:rPr>
              <a:t>'.</a:t>
            </a:r>
          </a:p>
          <a:p>
            <a:r>
              <a:rPr lang="en-US" sz="1400" dirty="0" smtClean="0">
                <a:solidFill>
                  <a:schemeClr val="accent5">
                    <a:lumMod val="75000"/>
                  </a:schemeClr>
                </a:solidFill>
              </a:rPr>
              <a:t>Output </a:t>
            </a:r>
            <a:r>
              <a:rPr lang="en-US" sz="1400" dirty="0">
                <a:solidFill>
                  <a:schemeClr val="accent5">
                    <a:lumMod val="75000"/>
                  </a:schemeClr>
                </a:solidFill>
              </a:rPr>
              <a:t>printed on different lines.</a:t>
            </a:r>
          </a:p>
          <a:p>
            <a:endParaRPr lang="en-US" sz="1400" dirty="0" smtClean="0">
              <a:solidFill>
                <a:schemeClr val="accent5">
                  <a:lumMod val="75000"/>
                </a:schemeClr>
              </a:solidFill>
            </a:endParaRPr>
          </a:p>
          <a:p>
            <a:r>
              <a:rPr lang="en-US" sz="1400" b="1" dirty="0" smtClean="0">
                <a:solidFill>
                  <a:schemeClr val="accent5">
                    <a:lumMod val="75000"/>
                  </a:schemeClr>
                </a:solidFill>
              </a:rPr>
              <a:t>WRITE</a:t>
            </a:r>
            <a:r>
              <a:rPr lang="en-US" sz="1400" dirty="0">
                <a:solidFill>
                  <a:schemeClr val="accent5">
                    <a:lumMod val="75000"/>
                  </a:schemeClr>
                </a:solidFill>
              </a:rPr>
              <a:t>: 5 'SAP ABAP Demo',   /5(10) 'Welcome to ABAP'.</a:t>
            </a:r>
          </a:p>
          <a:p>
            <a:r>
              <a:rPr lang="en-US" sz="1400" dirty="0">
                <a:solidFill>
                  <a:schemeClr val="accent5">
                    <a:lumMod val="75000"/>
                  </a:schemeClr>
                </a:solidFill>
              </a:rPr>
              <a:t>Both lines printed from 5th column and second line contains only 10 characters. Remaining characters will be truncated on output</a:t>
            </a:r>
            <a:r>
              <a:rPr lang="en-US" sz="1400" dirty="0" smtClean="0">
                <a:solidFill>
                  <a:schemeClr val="accent5">
                    <a:lumMod val="75000"/>
                  </a:schemeClr>
                </a:solidFill>
              </a:rPr>
              <a:t>.</a:t>
            </a:r>
            <a:endParaRPr lang="en-US" sz="1400" dirty="0">
              <a:solidFill>
                <a:schemeClr val="accent5">
                  <a:lumMod val="75000"/>
                </a:schemeClr>
              </a:solidFill>
            </a:endParaRPr>
          </a:p>
        </p:txBody>
      </p:sp>
      <p:sp>
        <p:nvSpPr>
          <p:cNvPr id="7" name="Footer Placeholder 6"/>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34055436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15</a:t>
            </a:fld>
            <a:endParaRPr lang="en-US"/>
          </a:p>
        </p:txBody>
      </p:sp>
      <p:sp>
        <p:nvSpPr>
          <p:cNvPr id="5" name="TextBox 4"/>
          <p:cNvSpPr txBox="1"/>
          <p:nvPr/>
        </p:nvSpPr>
        <p:spPr>
          <a:xfrm>
            <a:off x="3886200" y="228600"/>
            <a:ext cx="2209800" cy="707886"/>
          </a:xfrm>
          <a:prstGeom prst="rect">
            <a:avLst/>
          </a:prstGeom>
          <a:noFill/>
        </p:spPr>
        <p:txBody>
          <a:bodyPr wrap="square" rtlCol="0">
            <a:spAutoFit/>
          </a:bodyPr>
          <a:lstStyle/>
          <a:p>
            <a:r>
              <a:rPr lang="en-US" sz="2400" b="1" dirty="0" smtClean="0"/>
              <a:t>ABAP Basics </a:t>
            </a:r>
          </a:p>
          <a:p>
            <a:pPr algn="ctr"/>
            <a:r>
              <a:rPr lang="en-US" sz="1600" b="1" dirty="0" smtClean="0"/>
              <a:t>Data Type</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Structures</a:t>
            </a:r>
          </a:p>
        </p:txBody>
      </p:sp>
      <p:sp>
        <p:nvSpPr>
          <p:cNvPr id="23" name="Pentagon 22"/>
          <p:cNvSpPr/>
          <p:nvPr/>
        </p:nvSpPr>
        <p:spPr>
          <a:xfrm>
            <a:off x="228600" y="4191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Open SQL</a:t>
            </a:r>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2" name="TextBox 1"/>
          <p:cNvSpPr txBox="1"/>
          <p:nvPr/>
        </p:nvSpPr>
        <p:spPr>
          <a:xfrm>
            <a:off x="2362200" y="1219200"/>
            <a:ext cx="6553200" cy="4278094"/>
          </a:xfrm>
          <a:prstGeom prst="rect">
            <a:avLst/>
          </a:prstGeom>
          <a:noFill/>
        </p:spPr>
        <p:txBody>
          <a:bodyPr wrap="square" rtlCol="0">
            <a:spAutoFit/>
          </a:bodyPr>
          <a:lstStyle/>
          <a:p>
            <a:r>
              <a:rPr lang="en-US" sz="1600" b="1" dirty="0" smtClean="0">
                <a:solidFill>
                  <a:schemeClr val="accent6">
                    <a:lumMod val="50000"/>
                  </a:schemeClr>
                </a:solidFill>
              </a:rPr>
              <a:t>Data Types:</a:t>
            </a:r>
          </a:p>
          <a:p>
            <a:endParaRPr lang="en-US" sz="1600" b="1" dirty="0" smtClean="0">
              <a:solidFill>
                <a:schemeClr val="accent6">
                  <a:lumMod val="50000"/>
                </a:schemeClr>
              </a:solidFill>
            </a:endParaRPr>
          </a:p>
          <a:p>
            <a:r>
              <a:rPr lang="en-US" sz="1600" dirty="0">
                <a:solidFill>
                  <a:schemeClr val="accent6">
                    <a:lumMod val="50000"/>
                  </a:schemeClr>
                </a:solidFill>
              </a:rPr>
              <a:t>It defines technical attributes of </a:t>
            </a:r>
            <a:r>
              <a:rPr lang="en-US" sz="1600" dirty="0" smtClean="0">
                <a:solidFill>
                  <a:schemeClr val="accent6">
                    <a:lumMod val="50000"/>
                  </a:schemeClr>
                </a:solidFill>
              </a:rPr>
              <a:t>data in the runtime. </a:t>
            </a:r>
            <a:r>
              <a:rPr lang="en-US" sz="1600" dirty="0">
                <a:solidFill>
                  <a:schemeClr val="accent6">
                    <a:lumMod val="50000"/>
                  </a:schemeClr>
                </a:solidFill>
              </a:rPr>
              <a:t>Based on its </a:t>
            </a:r>
            <a:r>
              <a:rPr lang="en-US" sz="1600" dirty="0" smtClean="0">
                <a:solidFill>
                  <a:schemeClr val="accent6">
                    <a:lumMod val="50000"/>
                  </a:schemeClr>
                </a:solidFill>
              </a:rPr>
              <a:t>usage we </a:t>
            </a:r>
            <a:r>
              <a:rPr lang="en-US" sz="1600" dirty="0">
                <a:solidFill>
                  <a:schemeClr val="accent6">
                    <a:lumMod val="50000"/>
                  </a:schemeClr>
                </a:solidFill>
              </a:rPr>
              <a:t>can classify into following </a:t>
            </a:r>
            <a:r>
              <a:rPr lang="en-US" sz="1600" dirty="0" smtClean="0">
                <a:solidFill>
                  <a:schemeClr val="accent6">
                    <a:lumMod val="50000"/>
                  </a:schemeClr>
                </a:solidFill>
              </a:rPr>
              <a:t>types</a:t>
            </a:r>
          </a:p>
          <a:p>
            <a:endParaRPr lang="en-US" sz="1600" dirty="0">
              <a:solidFill>
                <a:schemeClr val="accent6">
                  <a:lumMod val="50000"/>
                </a:schemeClr>
              </a:solidFill>
            </a:endParaRPr>
          </a:p>
          <a:p>
            <a:pPr lvl="1"/>
            <a:r>
              <a:rPr lang="en-US" sz="1600" dirty="0">
                <a:solidFill>
                  <a:schemeClr val="accent6">
                    <a:lumMod val="50000"/>
                  </a:schemeClr>
                </a:solidFill>
              </a:rPr>
              <a:t>1. Elementary</a:t>
            </a:r>
          </a:p>
          <a:p>
            <a:pPr lvl="1"/>
            <a:r>
              <a:rPr lang="en-US" sz="1600" dirty="0">
                <a:solidFill>
                  <a:schemeClr val="accent6">
                    <a:lumMod val="50000"/>
                  </a:schemeClr>
                </a:solidFill>
              </a:rPr>
              <a:t>2. Structured (Multi elementary types)</a:t>
            </a:r>
          </a:p>
          <a:p>
            <a:pPr lvl="1"/>
            <a:r>
              <a:rPr lang="en-US" sz="1600" dirty="0">
                <a:solidFill>
                  <a:schemeClr val="accent6">
                    <a:lumMod val="50000"/>
                  </a:schemeClr>
                </a:solidFill>
              </a:rPr>
              <a:t>3. Table types (Multi line structured types</a:t>
            </a:r>
            <a:r>
              <a:rPr lang="en-US" sz="1600" dirty="0" smtClean="0">
                <a:solidFill>
                  <a:schemeClr val="accent6">
                    <a:lumMod val="50000"/>
                  </a:schemeClr>
                </a:solidFill>
              </a:rPr>
              <a:t>)</a:t>
            </a:r>
          </a:p>
          <a:p>
            <a:pPr lvl="1"/>
            <a:endParaRPr lang="en-US" sz="1600" dirty="0">
              <a:solidFill>
                <a:schemeClr val="accent6">
                  <a:lumMod val="50000"/>
                </a:schemeClr>
              </a:solidFill>
            </a:endParaRPr>
          </a:p>
          <a:p>
            <a:r>
              <a:rPr lang="en-US" sz="1600" dirty="0">
                <a:solidFill>
                  <a:schemeClr val="accent6">
                    <a:lumMod val="50000"/>
                  </a:schemeClr>
                </a:solidFill>
              </a:rPr>
              <a:t>Elementary data type nothing but simple datatypes, which are used to define </a:t>
            </a:r>
            <a:r>
              <a:rPr lang="en-US" sz="1600" dirty="0" smtClean="0">
                <a:solidFill>
                  <a:schemeClr val="accent6">
                    <a:lumMod val="50000"/>
                  </a:schemeClr>
                </a:solidFill>
              </a:rPr>
              <a:t>variables</a:t>
            </a:r>
          </a:p>
          <a:p>
            <a:endParaRPr lang="en-US" sz="1600" dirty="0">
              <a:solidFill>
                <a:schemeClr val="accent6">
                  <a:lumMod val="50000"/>
                </a:schemeClr>
              </a:solidFill>
            </a:endParaRPr>
          </a:p>
          <a:p>
            <a:r>
              <a:rPr lang="en-US" sz="1600" dirty="0">
                <a:solidFill>
                  <a:schemeClr val="accent6">
                    <a:lumMod val="50000"/>
                  </a:schemeClr>
                </a:solidFill>
              </a:rPr>
              <a:t>Structured data types are composed of several simple data types or other structure data types</a:t>
            </a:r>
            <a:r>
              <a:rPr lang="en-US" sz="1600" dirty="0" smtClean="0">
                <a:solidFill>
                  <a:schemeClr val="accent6">
                    <a:lumMod val="50000"/>
                  </a:schemeClr>
                </a:solidFill>
              </a:rPr>
              <a:t>.</a:t>
            </a:r>
          </a:p>
          <a:p>
            <a:endParaRPr lang="en-US" sz="1600" dirty="0">
              <a:solidFill>
                <a:schemeClr val="accent6">
                  <a:lumMod val="50000"/>
                </a:schemeClr>
              </a:solidFill>
            </a:endParaRPr>
          </a:p>
          <a:p>
            <a:r>
              <a:rPr lang="en-US" sz="1600" dirty="0">
                <a:solidFill>
                  <a:schemeClr val="accent6">
                    <a:lumMod val="50000"/>
                  </a:schemeClr>
                </a:solidFill>
              </a:rPr>
              <a:t>Table types are composed of structure. </a:t>
            </a:r>
            <a:r>
              <a:rPr lang="en-US" sz="1600" b="1" dirty="0" smtClean="0">
                <a:solidFill>
                  <a:schemeClr val="accent6">
                    <a:lumMod val="50000"/>
                  </a:schemeClr>
                </a:solidFill>
              </a:rPr>
              <a:t/>
            </a:r>
            <a:br>
              <a:rPr lang="en-US" sz="1600" b="1" dirty="0" smtClean="0">
                <a:solidFill>
                  <a:schemeClr val="accent6">
                    <a:lumMod val="50000"/>
                  </a:schemeClr>
                </a:solidFill>
              </a:rPr>
            </a:br>
            <a:endParaRPr lang="en-US" sz="1600" dirty="0" smtClean="0">
              <a:solidFill>
                <a:schemeClr val="accent6">
                  <a:lumMod val="50000"/>
                </a:schemeClr>
              </a:solidFill>
            </a:endParaRPr>
          </a:p>
        </p:txBody>
      </p:sp>
      <p:sp>
        <p:nvSpPr>
          <p:cNvPr id="3" name="Footer Placeholder 2"/>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26641847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16</a:t>
            </a:fld>
            <a:endParaRPr lang="en-US"/>
          </a:p>
        </p:txBody>
      </p:sp>
      <p:sp>
        <p:nvSpPr>
          <p:cNvPr id="5" name="TextBox 4"/>
          <p:cNvSpPr txBox="1"/>
          <p:nvPr/>
        </p:nvSpPr>
        <p:spPr>
          <a:xfrm>
            <a:off x="3886200" y="228600"/>
            <a:ext cx="2209800" cy="707886"/>
          </a:xfrm>
          <a:prstGeom prst="rect">
            <a:avLst/>
          </a:prstGeom>
          <a:noFill/>
        </p:spPr>
        <p:txBody>
          <a:bodyPr wrap="square" rtlCol="0">
            <a:spAutoFit/>
          </a:bodyPr>
          <a:lstStyle/>
          <a:p>
            <a:r>
              <a:rPr lang="en-US" sz="2400" b="1" dirty="0" smtClean="0"/>
              <a:t>ABAP Basics </a:t>
            </a:r>
          </a:p>
          <a:p>
            <a:pPr algn="ctr"/>
            <a:r>
              <a:rPr lang="en-US" sz="1600" b="1" dirty="0" smtClean="0"/>
              <a:t>Data Type</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Structures</a:t>
            </a:r>
          </a:p>
        </p:txBody>
      </p:sp>
      <p:sp>
        <p:nvSpPr>
          <p:cNvPr id="23" name="Pentagon 22"/>
          <p:cNvSpPr/>
          <p:nvPr/>
        </p:nvSpPr>
        <p:spPr>
          <a:xfrm>
            <a:off x="228600" y="4191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Open SQL</a:t>
            </a:r>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2" name="TextBox 1"/>
          <p:cNvSpPr txBox="1"/>
          <p:nvPr/>
        </p:nvSpPr>
        <p:spPr>
          <a:xfrm>
            <a:off x="2286000" y="990601"/>
            <a:ext cx="6553200" cy="584775"/>
          </a:xfrm>
          <a:prstGeom prst="rect">
            <a:avLst/>
          </a:prstGeom>
          <a:noFill/>
        </p:spPr>
        <p:txBody>
          <a:bodyPr wrap="square" rtlCol="0">
            <a:spAutoFit/>
          </a:bodyPr>
          <a:lstStyle/>
          <a:p>
            <a:r>
              <a:rPr lang="en-US" sz="1600" b="1" dirty="0" smtClean="0">
                <a:solidFill>
                  <a:schemeClr val="accent6">
                    <a:lumMod val="50000"/>
                  </a:schemeClr>
                </a:solidFill>
              </a:rPr>
              <a:t>Built in Data Types:</a:t>
            </a:r>
          </a:p>
          <a:p>
            <a:r>
              <a:rPr lang="en-US" sz="1600" dirty="0" smtClean="0">
                <a:solidFill>
                  <a:schemeClr val="accent6">
                    <a:lumMod val="50000"/>
                  </a:schemeClr>
                </a:solidFill>
              </a:rPr>
              <a:t>SAP has provide some set of data types called Built in Data Types</a:t>
            </a:r>
          </a:p>
        </p:txBody>
      </p:sp>
      <p:graphicFrame>
        <p:nvGraphicFramePr>
          <p:cNvPr id="9" name="Table 8"/>
          <p:cNvGraphicFramePr>
            <a:graphicFrameLocks noGrp="1"/>
          </p:cNvGraphicFramePr>
          <p:nvPr>
            <p:extLst>
              <p:ext uri="{D42A27DB-BD31-4B8C-83A1-F6EECF244321}">
                <p14:modId xmlns:p14="http://schemas.microsoft.com/office/powerpoint/2010/main" val="1262565159"/>
              </p:ext>
            </p:extLst>
          </p:nvPr>
        </p:nvGraphicFramePr>
        <p:xfrm>
          <a:off x="2336800" y="1676404"/>
          <a:ext cx="6350001" cy="5276978"/>
        </p:xfrm>
        <a:graphic>
          <a:graphicData uri="http://schemas.openxmlformats.org/drawingml/2006/table">
            <a:tbl>
              <a:tblPr firstRow="1" bandRow="1">
                <a:tableStyleId>{5C22544A-7EE6-4342-B048-85BDC9FD1C3A}</a:tableStyleId>
              </a:tblPr>
              <a:tblGrid>
                <a:gridCol w="920028"/>
                <a:gridCol w="1930255"/>
                <a:gridCol w="1461223"/>
                <a:gridCol w="2038495"/>
              </a:tblGrid>
              <a:tr h="502889">
                <a:tc>
                  <a:txBody>
                    <a:bodyPr/>
                    <a:lstStyle/>
                    <a:p>
                      <a:pPr algn="ctr" fontAlgn="b"/>
                      <a:r>
                        <a:rPr lang="en-US" sz="1400" u="none" strike="noStrike" dirty="0">
                          <a:solidFill>
                            <a:schemeClr val="tx1">
                              <a:lumMod val="75000"/>
                              <a:lumOff val="25000"/>
                            </a:schemeClr>
                          </a:solidFill>
                          <a:effectLst/>
                        </a:rPr>
                        <a:t>Data </a:t>
                      </a:r>
                      <a:r>
                        <a:rPr lang="en-US" sz="1400" u="none" strike="noStrike" dirty="0" smtClean="0">
                          <a:solidFill>
                            <a:schemeClr val="tx1">
                              <a:lumMod val="75000"/>
                              <a:lumOff val="25000"/>
                            </a:schemeClr>
                          </a:solidFill>
                          <a:effectLst/>
                        </a:rPr>
                        <a:t>Type</a:t>
                      </a:r>
                      <a:endParaRPr lang="en-US" sz="1400" b="1" i="0" u="none" strike="noStrike" dirty="0">
                        <a:solidFill>
                          <a:schemeClr val="tx1">
                            <a:lumMod val="75000"/>
                            <a:lumOff val="25000"/>
                          </a:schemeClr>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u="none" strike="noStrike" dirty="0">
                          <a:solidFill>
                            <a:schemeClr val="tx1">
                              <a:lumMod val="75000"/>
                              <a:lumOff val="25000"/>
                            </a:schemeClr>
                          </a:solidFill>
                          <a:effectLst/>
                        </a:rPr>
                        <a:t>Length</a:t>
                      </a:r>
                      <a:endParaRPr lang="en-US" sz="1400" b="1" i="0" u="none" strike="noStrike" dirty="0">
                        <a:solidFill>
                          <a:schemeClr val="tx1">
                            <a:lumMod val="75000"/>
                            <a:lumOff val="25000"/>
                          </a:schemeClr>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u="none" strike="noStrike" dirty="0">
                          <a:solidFill>
                            <a:schemeClr val="tx1">
                              <a:lumMod val="75000"/>
                              <a:lumOff val="25000"/>
                            </a:schemeClr>
                          </a:solidFill>
                          <a:effectLst/>
                        </a:rPr>
                        <a:t>Standard Length</a:t>
                      </a:r>
                      <a:endParaRPr lang="en-US" sz="1400" b="1" i="0" u="none" strike="noStrike" dirty="0">
                        <a:solidFill>
                          <a:schemeClr val="tx1">
                            <a:lumMod val="75000"/>
                            <a:lumOff val="25000"/>
                          </a:schemeClr>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u="none" strike="noStrike" dirty="0">
                          <a:solidFill>
                            <a:schemeClr val="tx1">
                              <a:lumMod val="75000"/>
                              <a:lumOff val="25000"/>
                            </a:schemeClr>
                          </a:solidFill>
                          <a:effectLst/>
                        </a:rPr>
                        <a:t>Description</a:t>
                      </a:r>
                      <a:endParaRPr lang="en-US" sz="1400" b="1" i="0" u="none" strike="noStrike" dirty="0">
                        <a:solidFill>
                          <a:schemeClr val="tx1">
                            <a:lumMod val="75000"/>
                            <a:lumOff val="25000"/>
                          </a:schemeClr>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7839">
                <a:tc>
                  <a:txBody>
                    <a:bodyPr/>
                    <a:lstStyle/>
                    <a:p>
                      <a:pPr algn="l" fontAlgn="b"/>
                      <a:r>
                        <a:rPr lang="en-US" sz="1400" u="none" strike="noStrike" dirty="0">
                          <a:effectLst/>
                        </a:rPr>
                        <a:t>B</a:t>
                      </a:r>
                      <a:endParaRPr lang="en-US" sz="14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u="none" strike="noStrike" dirty="0">
                          <a:effectLst/>
                        </a:rPr>
                        <a:t>1 Byte</a:t>
                      </a:r>
                      <a:endParaRPr lang="en-US" sz="14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u="none" strike="noStrike" dirty="0">
                          <a:effectLst/>
                        </a:rPr>
                        <a:t>1 Byte Integer</a:t>
                      </a:r>
                      <a:endParaRPr lang="en-US" sz="14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43865">
                <a:tc>
                  <a:txBody>
                    <a:bodyPr/>
                    <a:lstStyle/>
                    <a:p>
                      <a:pPr algn="l" fontAlgn="b"/>
                      <a:r>
                        <a:rPr lang="en-US" sz="1400" u="none" strike="noStrike">
                          <a:effectLst/>
                        </a:rPr>
                        <a:t>C</a:t>
                      </a:r>
                      <a:endParaRPr lang="en-US" sz="14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u="none" strike="noStrike">
                          <a:effectLst/>
                        </a:rPr>
                        <a:t>1 to 65,535 Characters</a:t>
                      </a:r>
                      <a:endParaRPr lang="en-US" sz="14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u="none" strike="noStrike">
                          <a:effectLst/>
                        </a:rPr>
                        <a:t>1 Character</a:t>
                      </a:r>
                      <a:endParaRPr lang="en-US" sz="14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u="none" strike="noStrike">
                          <a:effectLst/>
                        </a:rPr>
                        <a:t>Text Field</a:t>
                      </a:r>
                      <a:endParaRPr lang="en-US" sz="14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43865">
                <a:tc>
                  <a:txBody>
                    <a:bodyPr/>
                    <a:lstStyle/>
                    <a:p>
                      <a:pPr algn="l" fontAlgn="b"/>
                      <a:r>
                        <a:rPr lang="en-US" sz="1400" u="none" strike="noStrike">
                          <a:effectLst/>
                        </a:rPr>
                        <a:t>Cursor</a:t>
                      </a:r>
                      <a:endParaRPr lang="en-US" sz="14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u="none" strike="noStrike" dirty="0">
                          <a:effectLst/>
                        </a:rPr>
                        <a:t>As I</a:t>
                      </a:r>
                      <a:endParaRPr lang="en-US" sz="14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u="none" strike="noStrike">
                          <a:effectLst/>
                        </a:rPr>
                        <a:t>As I</a:t>
                      </a:r>
                      <a:endParaRPr lang="en-US" sz="14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u="none" strike="noStrike" dirty="0">
                          <a:effectLst/>
                        </a:rPr>
                        <a:t>Database Cursor</a:t>
                      </a:r>
                      <a:endParaRPr lang="en-US" sz="14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7839">
                <a:tc>
                  <a:txBody>
                    <a:bodyPr/>
                    <a:lstStyle/>
                    <a:p>
                      <a:pPr algn="l" fontAlgn="b"/>
                      <a:r>
                        <a:rPr lang="en-US" sz="1400" u="none" strike="noStrike">
                          <a:effectLst/>
                        </a:rPr>
                        <a:t>D</a:t>
                      </a:r>
                      <a:endParaRPr lang="en-US" sz="14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u="none" strike="noStrike" dirty="0">
                          <a:effectLst/>
                        </a:rPr>
                        <a:t>8 Characters</a:t>
                      </a:r>
                      <a:endParaRPr lang="en-US" sz="14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u="none" strike="noStrike">
                          <a:effectLst/>
                        </a:rPr>
                        <a:t>Date Field</a:t>
                      </a:r>
                      <a:endParaRPr lang="en-US" sz="14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43865">
                <a:tc>
                  <a:txBody>
                    <a:bodyPr/>
                    <a:lstStyle/>
                    <a:p>
                      <a:pPr algn="l" fontAlgn="b"/>
                      <a:r>
                        <a:rPr lang="en-US" sz="1400" u="none" strike="noStrike">
                          <a:effectLst/>
                        </a:rPr>
                        <a:t>F</a:t>
                      </a:r>
                      <a:endParaRPr lang="en-US" sz="14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u="none" strike="noStrike">
                          <a:effectLst/>
                        </a:rPr>
                        <a:t>8 Bytes</a:t>
                      </a:r>
                      <a:endParaRPr lang="en-US" sz="14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u="none" strike="noStrike" dirty="0">
                          <a:effectLst/>
                        </a:rPr>
                        <a:t> </a:t>
                      </a:r>
                      <a:endParaRPr lang="en-US" sz="14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u="none" strike="noStrike" dirty="0">
                          <a:effectLst/>
                        </a:rPr>
                        <a:t>Floating Point Number</a:t>
                      </a:r>
                      <a:endParaRPr lang="en-US" sz="14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7839">
                <a:tc>
                  <a:txBody>
                    <a:bodyPr/>
                    <a:lstStyle/>
                    <a:p>
                      <a:pPr algn="l" fontAlgn="b"/>
                      <a:r>
                        <a:rPr lang="en-US" sz="1400" u="none" strike="noStrike">
                          <a:effectLst/>
                        </a:rPr>
                        <a:t>I</a:t>
                      </a:r>
                      <a:endParaRPr lang="en-US" sz="14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u="none" strike="noStrike">
                          <a:effectLst/>
                        </a:rPr>
                        <a:t>4 Bytes</a:t>
                      </a:r>
                      <a:endParaRPr lang="en-US" sz="14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u="none" strike="noStrike" dirty="0">
                          <a:effectLst/>
                        </a:rPr>
                        <a:t> </a:t>
                      </a:r>
                      <a:endParaRPr lang="en-US" sz="14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u="none" strike="noStrike">
                          <a:effectLst/>
                        </a:rPr>
                        <a:t>4 Byte Integer</a:t>
                      </a:r>
                      <a:endParaRPr lang="en-US" sz="14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43865">
                <a:tc>
                  <a:txBody>
                    <a:bodyPr/>
                    <a:lstStyle/>
                    <a:p>
                      <a:pPr algn="l" fontAlgn="b"/>
                      <a:r>
                        <a:rPr lang="en-US" sz="1400" u="none" strike="noStrike">
                          <a:effectLst/>
                        </a:rPr>
                        <a:t>N</a:t>
                      </a:r>
                      <a:endParaRPr lang="en-US" sz="14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u="none" strike="noStrike">
                          <a:effectLst/>
                        </a:rPr>
                        <a:t>1 to 65,535 Characters</a:t>
                      </a:r>
                      <a:endParaRPr lang="en-US" sz="14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u="none" strike="noStrike" dirty="0">
                          <a:effectLst/>
                        </a:rPr>
                        <a:t>1 Character</a:t>
                      </a:r>
                      <a:endParaRPr lang="en-US" sz="14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u="none" strike="noStrike">
                          <a:effectLst/>
                        </a:rPr>
                        <a:t>Numeric Text</a:t>
                      </a:r>
                      <a:endParaRPr lang="en-US" sz="14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43865">
                <a:tc>
                  <a:txBody>
                    <a:bodyPr/>
                    <a:lstStyle/>
                    <a:p>
                      <a:pPr algn="l" fontAlgn="b"/>
                      <a:r>
                        <a:rPr lang="en-US" sz="1400" u="none" strike="noStrike">
                          <a:effectLst/>
                        </a:rPr>
                        <a:t>P</a:t>
                      </a:r>
                      <a:endParaRPr lang="en-US" sz="14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u="none" strike="noStrike">
                          <a:effectLst/>
                        </a:rPr>
                        <a:t>1 to 16 Bytes</a:t>
                      </a:r>
                      <a:endParaRPr lang="en-US" sz="14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u="none" strike="noStrike" dirty="0">
                          <a:effectLst/>
                        </a:rPr>
                        <a:t>8 Bytes</a:t>
                      </a:r>
                      <a:endParaRPr lang="en-US" sz="14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u="none" strike="noStrike" dirty="0">
                          <a:effectLst/>
                        </a:rPr>
                        <a:t>Packed Number</a:t>
                      </a:r>
                      <a:endParaRPr lang="en-US" sz="14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7839">
                <a:tc>
                  <a:txBody>
                    <a:bodyPr/>
                    <a:lstStyle/>
                    <a:p>
                      <a:pPr algn="l" fontAlgn="b"/>
                      <a:r>
                        <a:rPr lang="en-US" sz="1400" u="none" strike="noStrike">
                          <a:effectLst/>
                        </a:rPr>
                        <a:t>String</a:t>
                      </a:r>
                      <a:endParaRPr lang="en-US" sz="14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u="none" strike="noStrike">
                          <a:effectLst/>
                        </a:rPr>
                        <a:t>Variable</a:t>
                      </a:r>
                      <a:endParaRPr lang="en-US" sz="14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u="none" strike="noStrike" dirty="0">
                          <a:effectLst/>
                        </a:rPr>
                        <a:t>Text String</a:t>
                      </a:r>
                      <a:endParaRPr lang="en-US" sz="14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7839">
                <a:tc>
                  <a:txBody>
                    <a:bodyPr/>
                    <a:lstStyle/>
                    <a:p>
                      <a:pPr algn="l" fontAlgn="b"/>
                      <a:r>
                        <a:rPr lang="en-US" sz="1400" u="none" strike="noStrike">
                          <a:effectLst/>
                        </a:rPr>
                        <a:t>S</a:t>
                      </a:r>
                      <a:endParaRPr lang="en-US" sz="14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u="none" strike="noStrike">
                          <a:effectLst/>
                        </a:rPr>
                        <a:t>2 Bytes</a:t>
                      </a:r>
                      <a:endParaRPr lang="en-US" sz="14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u="none" strike="noStrike" dirty="0">
                          <a:effectLst/>
                        </a:rPr>
                        <a:t>2 Bytes Integer</a:t>
                      </a:r>
                      <a:endParaRPr lang="en-US" sz="14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7839">
                <a:tc>
                  <a:txBody>
                    <a:bodyPr/>
                    <a:lstStyle/>
                    <a:p>
                      <a:pPr algn="l" fontAlgn="b"/>
                      <a:r>
                        <a:rPr lang="en-US" sz="1400" u="none" strike="noStrike">
                          <a:effectLst/>
                        </a:rPr>
                        <a:t>T</a:t>
                      </a:r>
                      <a:endParaRPr lang="en-US" sz="14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u="none" strike="noStrike">
                          <a:effectLst/>
                        </a:rPr>
                        <a:t>6 Characters</a:t>
                      </a:r>
                      <a:endParaRPr lang="en-US" sz="14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u="none" strike="noStrike" dirty="0">
                          <a:effectLst/>
                        </a:rPr>
                        <a:t>Time Field</a:t>
                      </a:r>
                      <a:endParaRPr lang="en-US" sz="14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43865">
                <a:tc>
                  <a:txBody>
                    <a:bodyPr/>
                    <a:lstStyle/>
                    <a:p>
                      <a:pPr algn="l" fontAlgn="b"/>
                      <a:r>
                        <a:rPr lang="en-US" sz="1400" u="none" strike="noStrike">
                          <a:effectLst/>
                        </a:rPr>
                        <a:t>X</a:t>
                      </a:r>
                      <a:endParaRPr lang="en-US" sz="14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u="none" strike="noStrike">
                          <a:effectLst/>
                        </a:rPr>
                        <a:t>1 to 65,535 Bytes</a:t>
                      </a:r>
                      <a:endParaRPr lang="en-US" sz="14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u="none" strike="noStrike">
                          <a:effectLst/>
                        </a:rPr>
                        <a:t>1 Byte</a:t>
                      </a:r>
                      <a:endParaRPr lang="en-US" sz="14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u="none" strike="noStrike" dirty="0">
                          <a:effectLst/>
                        </a:rPr>
                        <a:t>Byte Field</a:t>
                      </a:r>
                      <a:endParaRPr lang="en-US" sz="14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43865">
                <a:tc>
                  <a:txBody>
                    <a:bodyPr/>
                    <a:lstStyle/>
                    <a:p>
                      <a:pPr algn="l" fontAlgn="b"/>
                      <a:r>
                        <a:rPr lang="en-US" sz="1400" u="none" strike="noStrike">
                          <a:effectLst/>
                        </a:rPr>
                        <a:t>Xstring</a:t>
                      </a:r>
                      <a:endParaRPr lang="en-US" sz="14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u="none" strike="noStrike" dirty="0">
                          <a:effectLst/>
                        </a:rPr>
                        <a:t>variable</a:t>
                      </a:r>
                      <a:endParaRPr lang="en-US" sz="14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u="none" strike="noStrike" dirty="0">
                          <a:effectLst/>
                        </a:rPr>
                        <a:t> </a:t>
                      </a:r>
                      <a:endParaRPr lang="en-US" sz="14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u="none" strike="noStrike" dirty="0">
                          <a:effectLst/>
                        </a:rPr>
                        <a:t>Byte String</a:t>
                      </a:r>
                      <a:endParaRPr lang="en-US" sz="14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 name="Footer Placeholder 2"/>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5157937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17</a:t>
            </a:fld>
            <a:endParaRPr lang="en-US"/>
          </a:p>
        </p:txBody>
      </p:sp>
      <p:sp>
        <p:nvSpPr>
          <p:cNvPr id="5" name="TextBox 4"/>
          <p:cNvSpPr txBox="1"/>
          <p:nvPr/>
        </p:nvSpPr>
        <p:spPr>
          <a:xfrm>
            <a:off x="3810000" y="76200"/>
            <a:ext cx="2209800" cy="707886"/>
          </a:xfrm>
          <a:prstGeom prst="rect">
            <a:avLst/>
          </a:prstGeom>
          <a:noFill/>
        </p:spPr>
        <p:txBody>
          <a:bodyPr wrap="square" rtlCol="0">
            <a:spAutoFit/>
          </a:bodyPr>
          <a:lstStyle/>
          <a:p>
            <a:r>
              <a:rPr lang="en-US" sz="2400" b="1" dirty="0" smtClean="0"/>
              <a:t>ABAP Basics </a:t>
            </a:r>
          </a:p>
          <a:p>
            <a:pPr algn="ctr"/>
            <a:r>
              <a:rPr lang="en-US" sz="1600" b="1" dirty="0" smtClean="0"/>
              <a:t>Data Type</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Structures</a:t>
            </a:r>
          </a:p>
        </p:txBody>
      </p:sp>
      <p:sp>
        <p:nvSpPr>
          <p:cNvPr id="23" name="Pentagon 22"/>
          <p:cNvSpPr/>
          <p:nvPr/>
        </p:nvSpPr>
        <p:spPr>
          <a:xfrm>
            <a:off x="228600" y="4191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Open SQL</a:t>
            </a:r>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3" name="TextBox 2"/>
          <p:cNvSpPr txBox="1"/>
          <p:nvPr/>
        </p:nvSpPr>
        <p:spPr>
          <a:xfrm>
            <a:off x="2286000" y="914400"/>
            <a:ext cx="6629400" cy="1815882"/>
          </a:xfrm>
          <a:prstGeom prst="rect">
            <a:avLst/>
          </a:prstGeom>
          <a:noFill/>
        </p:spPr>
        <p:txBody>
          <a:bodyPr wrap="square" rtlCol="0">
            <a:spAutoFit/>
          </a:bodyPr>
          <a:lstStyle/>
          <a:p>
            <a:r>
              <a:rPr lang="en-US" sz="1600" dirty="0" smtClean="0">
                <a:solidFill>
                  <a:schemeClr val="accent6">
                    <a:lumMod val="50000"/>
                  </a:schemeClr>
                </a:solidFill>
              </a:rPr>
              <a:t>Apart from Built in types there are other data types as well</a:t>
            </a:r>
          </a:p>
          <a:p>
            <a:endParaRPr lang="en-US" sz="1600" dirty="0">
              <a:solidFill>
                <a:schemeClr val="accent6">
                  <a:lumMod val="50000"/>
                </a:schemeClr>
              </a:solidFill>
            </a:endParaRPr>
          </a:p>
          <a:p>
            <a:pPr marL="800100" lvl="1" indent="-342900">
              <a:buAutoNum type="arabicPeriod"/>
            </a:pPr>
            <a:r>
              <a:rPr lang="en-US" sz="1600" dirty="0" smtClean="0">
                <a:solidFill>
                  <a:schemeClr val="accent6">
                    <a:lumMod val="50000"/>
                  </a:schemeClr>
                </a:solidFill>
              </a:rPr>
              <a:t>Data Dictionary – Data Elements, Structures and Table Types</a:t>
            </a:r>
          </a:p>
          <a:p>
            <a:pPr marL="800100" lvl="1" indent="-342900">
              <a:buAutoNum type="arabicPeriod"/>
            </a:pPr>
            <a:r>
              <a:rPr lang="en-US" sz="1600" dirty="0" smtClean="0">
                <a:solidFill>
                  <a:schemeClr val="accent6">
                    <a:lumMod val="50000"/>
                  </a:schemeClr>
                </a:solidFill>
              </a:rPr>
              <a:t>Type Group/Type Pools </a:t>
            </a:r>
          </a:p>
          <a:p>
            <a:pPr marL="800100" lvl="1" indent="-342900">
              <a:buAutoNum type="arabicPeriod"/>
            </a:pPr>
            <a:r>
              <a:rPr lang="en-US" sz="1600" dirty="0" smtClean="0">
                <a:solidFill>
                  <a:schemeClr val="accent6">
                    <a:lumMod val="50000"/>
                  </a:schemeClr>
                </a:solidFill>
              </a:rPr>
              <a:t>With in ABAP Programs/Subroutines/Function Modules – User Defined Data types. User defined types declared with help of </a:t>
            </a:r>
            <a:r>
              <a:rPr lang="en-US" sz="1600" b="1" dirty="0" smtClean="0">
                <a:solidFill>
                  <a:schemeClr val="accent6">
                    <a:lumMod val="50000"/>
                  </a:schemeClr>
                </a:solidFill>
              </a:rPr>
              <a:t>TYPES</a:t>
            </a:r>
            <a:r>
              <a:rPr lang="en-US" sz="1600" dirty="0" smtClean="0">
                <a:solidFill>
                  <a:schemeClr val="accent6">
                    <a:lumMod val="50000"/>
                  </a:schemeClr>
                </a:solidFill>
              </a:rPr>
              <a:t> statement</a:t>
            </a:r>
          </a:p>
        </p:txBody>
      </p:sp>
      <p:sp>
        <p:nvSpPr>
          <p:cNvPr id="18" name="TextBox 17"/>
          <p:cNvSpPr txBox="1"/>
          <p:nvPr/>
        </p:nvSpPr>
        <p:spPr>
          <a:xfrm>
            <a:off x="2286000" y="2743200"/>
            <a:ext cx="6629400" cy="3539430"/>
          </a:xfrm>
          <a:prstGeom prst="rect">
            <a:avLst/>
          </a:prstGeom>
          <a:noFill/>
        </p:spPr>
        <p:txBody>
          <a:bodyPr wrap="square" rtlCol="0">
            <a:spAutoFit/>
          </a:bodyPr>
          <a:lstStyle/>
          <a:p>
            <a:r>
              <a:rPr lang="en-US" sz="1600" b="1" dirty="0" smtClean="0"/>
              <a:t>Variables: </a:t>
            </a:r>
            <a:r>
              <a:rPr lang="en-US" sz="1600" dirty="0" smtClean="0"/>
              <a:t>Variables are declared with statement ‘</a:t>
            </a:r>
            <a:r>
              <a:rPr lang="en-US" sz="1600" b="1" dirty="0" smtClean="0"/>
              <a:t>DATA</a:t>
            </a:r>
            <a:r>
              <a:rPr lang="en-US" sz="1600" dirty="0" smtClean="0"/>
              <a:t>’</a:t>
            </a:r>
          </a:p>
          <a:p>
            <a:r>
              <a:rPr lang="en-US" sz="1600" b="1" dirty="0" smtClean="0">
                <a:solidFill>
                  <a:schemeClr val="tx1">
                    <a:lumMod val="95000"/>
                    <a:lumOff val="5000"/>
                  </a:schemeClr>
                </a:solidFill>
              </a:rPr>
              <a:t>Syntax: </a:t>
            </a:r>
          </a:p>
          <a:p>
            <a:r>
              <a:rPr lang="en-US" sz="1600" dirty="0">
                <a:solidFill>
                  <a:schemeClr val="tx1">
                    <a:lumMod val="95000"/>
                    <a:lumOff val="5000"/>
                  </a:schemeClr>
                </a:solidFill>
              </a:rPr>
              <a:t>	</a:t>
            </a:r>
            <a:r>
              <a:rPr lang="en-US" sz="1600" dirty="0" smtClean="0">
                <a:solidFill>
                  <a:schemeClr val="tx1">
                    <a:lumMod val="95000"/>
                    <a:lumOff val="5000"/>
                  </a:schemeClr>
                </a:solidFill>
              </a:rPr>
              <a:t>DATA &lt;</a:t>
            </a:r>
            <a:r>
              <a:rPr lang="en-US" sz="1600" dirty="0" err="1" smtClean="0">
                <a:solidFill>
                  <a:schemeClr val="tx1">
                    <a:lumMod val="95000"/>
                    <a:lumOff val="5000"/>
                  </a:schemeClr>
                </a:solidFill>
              </a:rPr>
              <a:t>variable_name</a:t>
            </a:r>
            <a:r>
              <a:rPr lang="en-US" sz="1600" dirty="0" smtClean="0">
                <a:solidFill>
                  <a:schemeClr val="tx1">
                    <a:lumMod val="95000"/>
                    <a:lumOff val="5000"/>
                  </a:schemeClr>
                </a:solidFill>
              </a:rPr>
              <a:t>&gt;(size) TYPE [TABLE OF] &lt;</a:t>
            </a:r>
            <a:r>
              <a:rPr lang="en-US" sz="1600" dirty="0" err="1" smtClean="0">
                <a:solidFill>
                  <a:schemeClr val="tx1">
                    <a:lumMod val="95000"/>
                    <a:lumOff val="5000"/>
                  </a:schemeClr>
                </a:solidFill>
              </a:rPr>
              <a:t>data_type</a:t>
            </a:r>
            <a:r>
              <a:rPr lang="en-US" sz="1600" dirty="0" smtClean="0">
                <a:solidFill>
                  <a:schemeClr val="tx1">
                    <a:lumMod val="95000"/>
                    <a:lumOff val="5000"/>
                  </a:schemeClr>
                </a:solidFill>
              </a:rPr>
              <a:t>&gt; 							[additions]</a:t>
            </a:r>
          </a:p>
          <a:p>
            <a:r>
              <a:rPr lang="en-US" sz="1600" b="1" dirty="0"/>
              <a:t>Declare variables Using Built in Types</a:t>
            </a:r>
          </a:p>
          <a:p>
            <a:r>
              <a:rPr lang="en-US" sz="1600" dirty="0" smtClean="0">
                <a:solidFill>
                  <a:schemeClr val="accent2">
                    <a:lumMod val="50000"/>
                  </a:schemeClr>
                </a:solidFill>
              </a:rPr>
              <a:t>Example</a:t>
            </a:r>
            <a:r>
              <a:rPr lang="en-US" sz="1600" dirty="0">
                <a:solidFill>
                  <a:schemeClr val="accent2">
                    <a:lumMod val="50000"/>
                  </a:schemeClr>
                </a:solidFill>
              </a:rPr>
              <a:t>:</a:t>
            </a:r>
          </a:p>
          <a:p>
            <a:r>
              <a:rPr lang="en-US" sz="1600" dirty="0">
                <a:solidFill>
                  <a:schemeClr val="accent2">
                    <a:lumMod val="50000"/>
                  </a:schemeClr>
                </a:solidFill>
              </a:rPr>
              <a:t>	DATA 	</a:t>
            </a:r>
            <a:r>
              <a:rPr lang="en-US" sz="1600" dirty="0" err="1">
                <a:solidFill>
                  <a:schemeClr val="accent2">
                    <a:lumMod val="50000"/>
                  </a:schemeClr>
                </a:solidFill>
              </a:rPr>
              <a:t>Empid</a:t>
            </a:r>
            <a:r>
              <a:rPr lang="en-US" sz="1600" dirty="0">
                <a:solidFill>
                  <a:schemeClr val="accent2">
                    <a:lumMod val="50000"/>
                  </a:schemeClr>
                </a:solidFill>
              </a:rPr>
              <a:t>(5) 		TYPE n.</a:t>
            </a:r>
          </a:p>
          <a:p>
            <a:r>
              <a:rPr lang="en-US" sz="1600" dirty="0">
                <a:solidFill>
                  <a:schemeClr val="accent2">
                    <a:lumMod val="50000"/>
                  </a:schemeClr>
                </a:solidFill>
              </a:rPr>
              <a:t>	DATA	</a:t>
            </a:r>
            <a:r>
              <a:rPr lang="en-US" sz="1600" dirty="0" err="1">
                <a:solidFill>
                  <a:schemeClr val="accent2">
                    <a:lumMod val="50000"/>
                  </a:schemeClr>
                </a:solidFill>
              </a:rPr>
              <a:t>Empname</a:t>
            </a:r>
            <a:r>
              <a:rPr lang="en-US" sz="1600" dirty="0">
                <a:solidFill>
                  <a:schemeClr val="accent2">
                    <a:lumMod val="50000"/>
                  </a:schemeClr>
                </a:solidFill>
              </a:rPr>
              <a:t>(20) 	TYPE c.</a:t>
            </a:r>
          </a:p>
          <a:p>
            <a:r>
              <a:rPr lang="en-US" sz="1600" dirty="0">
                <a:solidFill>
                  <a:schemeClr val="accent2">
                    <a:lumMod val="50000"/>
                  </a:schemeClr>
                </a:solidFill>
              </a:rPr>
              <a:t>	DATA 	</a:t>
            </a:r>
            <a:r>
              <a:rPr lang="en-US" sz="1600" dirty="0" err="1">
                <a:solidFill>
                  <a:schemeClr val="accent2">
                    <a:lumMod val="50000"/>
                  </a:schemeClr>
                </a:solidFill>
              </a:rPr>
              <a:t>Empsal</a:t>
            </a:r>
            <a:r>
              <a:rPr lang="en-US" sz="1600" dirty="0">
                <a:solidFill>
                  <a:schemeClr val="accent2">
                    <a:lumMod val="50000"/>
                  </a:schemeClr>
                </a:solidFill>
              </a:rPr>
              <a:t>		TYPE p DECIMALS 2.</a:t>
            </a:r>
          </a:p>
          <a:p>
            <a:r>
              <a:rPr lang="en-US" sz="1600" dirty="0"/>
              <a:t>		</a:t>
            </a:r>
          </a:p>
          <a:p>
            <a:r>
              <a:rPr lang="en-US" sz="1600" b="1" dirty="0"/>
              <a:t>Using Data Elements as Data type</a:t>
            </a:r>
          </a:p>
          <a:p>
            <a:r>
              <a:rPr lang="en-US" sz="1600" dirty="0" smtClean="0">
                <a:solidFill>
                  <a:schemeClr val="accent2">
                    <a:lumMod val="50000"/>
                  </a:schemeClr>
                </a:solidFill>
              </a:rPr>
              <a:t>DATA </a:t>
            </a:r>
            <a:r>
              <a:rPr lang="en-US" sz="1600" dirty="0" err="1">
                <a:solidFill>
                  <a:schemeClr val="accent2">
                    <a:lumMod val="50000"/>
                  </a:schemeClr>
                </a:solidFill>
              </a:rPr>
              <a:t>l_matnr</a:t>
            </a:r>
            <a:r>
              <a:rPr lang="en-US" sz="1600" dirty="0">
                <a:solidFill>
                  <a:schemeClr val="accent2">
                    <a:lumMod val="50000"/>
                  </a:schemeClr>
                </a:solidFill>
              </a:rPr>
              <a:t> 	TYPE </a:t>
            </a:r>
            <a:r>
              <a:rPr lang="en-US" sz="1600" dirty="0" err="1">
                <a:solidFill>
                  <a:schemeClr val="accent2">
                    <a:lumMod val="50000"/>
                  </a:schemeClr>
                </a:solidFill>
              </a:rPr>
              <a:t>matnr</a:t>
            </a:r>
            <a:r>
              <a:rPr lang="en-US" sz="1600" dirty="0">
                <a:solidFill>
                  <a:schemeClr val="accent2">
                    <a:lumMod val="50000"/>
                  </a:schemeClr>
                </a:solidFill>
              </a:rPr>
              <a:t>.</a:t>
            </a:r>
          </a:p>
          <a:p>
            <a:r>
              <a:rPr lang="en-US" sz="1600" dirty="0">
                <a:solidFill>
                  <a:schemeClr val="accent2">
                    <a:lumMod val="50000"/>
                  </a:schemeClr>
                </a:solidFill>
              </a:rPr>
              <a:t>DATA </a:t>
            </a:r>
            <a:r>
              <a:rPr lang="en-US" sz="1600" dirty="0" err="1">
                <a:solidFill>
                  <a:schemeClr val="accent2">
                    <a:lumMod val="50000"/>
                  </a:schemeClr>
                </a:solidFill>
              </a:rPr>
              <a:t>l_ebeln</a:t>
            </a:r>
            <a:r>
              <a:rPr lang="en-US" sz="1600" dirty="0">
                <a:solidFill>
                  <a:schemeClr val="accent2">
                    <a:lumMod val="50000"/>
                  </a:schemeClr>
                </a:solidFill>
              </a:rPr>
              <a:t>      	TYPE </a:t>
            </a:r>
            <a:r>
              <a:rPr lang="en-US" sz="1600" dirty="0" err="1">
                <a:solidFill>
                  <a:schemeClr val="accent2">
                    <a:lumMod val="50000"/>
                  </a:schemeClr>
                </a:solidFill>
              </a:rPr>
              <a:t>ebeln</a:t>
            </a:r>
            <a:r>
              <a:rPr lang="en-US" sz="1600" dirty="0">
                <a:solidFill>
                  <a:schemeClr val="accent2">
                    <a:lumMod val="50000"/>
                  </a:schemeClr>
                </a:solidFill>
              </a:rPr>
              <a:t>.</a:t>
            </a:r>
          </a:p>
          <a:p>
            <a:r>
              <a:rPr lang="en-US" sz="1600" dirty="0">
                <a:solidFill>
                  <a:schemeClr val="accent2">
                    <a:lumMod val="50000"/>
                  </a:schemeClr>
                </a:solidFill>
              </a:rPr>
              <a:t>DATA </a:t>
            </a:r>
            <a:r>
              <a:rPr lang="en-US" sz="1600" dirty="0" err="1">
                <a:solidFill>
                  <a:schemeClr val="accent2">
                    <a:lumMod val="50000"/>
                  </a:schemeClr>
                </a:solidFill>
              </a:rPr>
              <a:t>l_aufnr</a:t>
            </a:r>
            <a:r>
              <a:rPr lang="en-US" sz="1600" dirty="0">
                <a:solidFill>
                  <a:schemeClr val="accent2">
                    <a:lumMod val="50000"/>
                  </a:schemeClr>
                </a:solidFill>
              </a:rPr>
              <a:t>             TYPE </a:t>
            </a:r>
            <a:r>
              <a:rPr lang="en-US" sz="1600" dirty="0" err="1">
                <a:solidFill>
                  <a:schemeClr val="accent2">
                    <a:lumMod val="50000"/>
                  </a:schemeClr>
                </a:solidFill>
              </a:rPr>
              <a:t>aufnr</a:t>
            </a:r>
            <a:r>
              <a:rPr lang="en-US" sz="1600" dirty="0">
                <a:solidFill>
                  <a:schemeClr val="accent2">
                    <a:lumMod val="50000"/>
                  </a:schemeClr>
                </a:solidFill>
              </a:rPr>
              <a:t>. </a:t>
            </a:r>
          </a:p>
        </p:txBody>
      </p:sp>
      <p:sp>
        <p:nvSpPr>
          <p:cNvPr id="2" name="Footer Placeholder 1"/>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12152544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18</a:t>
            </a:fld>
            <a:endParaRPr lang="en-US"/>
          </a:p>
        </p:txBody>
      </p:sp>
      <p:sp>
        <p:nvSpPr>
          <p:cNvPr id="5" name="TextBox 4"/>
          <p:cNvSpPr txBox="1"/>
          <p:nvPr/>
        </p:nvSpPr>
        <p:spPr>
          <a:xfrm>
            <a:off x="3886200" y="152400"/>
            <a:ext cx="2209800" cy="707886"/>
          </a:xfrm>
          <a:prstGeom prst="rect">
            <a:avLst/>
          </a:prstGeom>
          <a:noFill/>
        </p:spPr>
        <p:txBody>
          <a:bodyPr wrap="square" rtlCol="0">
            <a:spAutoFit/>
          </a:bodyPr>
          <a:lstStyle/>
          <a:p>
            <a:r>
              <a:rPr lang="en-US" sz="2400" b="1" dirty="0" smtClean="0"/>
              <a:t>ABAP Basics </a:t>
            </a:r>
          </a:p>
          <a:p>
            <a:pPr algn="ctr"/>
            <a:r>
              <a:rPr lang="en-US" sz="1600" b="1" dirty="0" smtClean="0"/>
              <a:t>Data Type</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Structures</a:t>
            </a:r>
          </a:p>
        </p:txBody>
      </p:sp>
      <p:sp>
        <p:nvSpPr>
          <p:cNvPr id="23" name="Pentagon 22"/>
          <p:cNvSpPr/>
          <p:nvPr/>
        </p:nvSpPr>
        <p:spPr>
          <a:xfrm>
            <a:off x="228600" y="4191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Open SQL</a:t>
            </a:r>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2" name="Rectangle 1"/>
          <p:cNvSpPr/>
          <p:nvPr/>
        </p:nvSpPr>
        <p:spPr>
          <a:xfrm>
            <a:off x="2286000" y="914400"/>
            <a:ext cx="6629400" cy="5509200"/>
          </a:xfrm>
          <a:prstGeom prst="rect">
            <a:avLst/>
          </a:prstGeom>
        </p:spPr>
        <p:txBody>
          <a:bodyPr wrap="square">
            <a:spAutoFit/>
          </a:bodyPr>
          <a:lstStyle/>
          <a:p>
            <a:r>
              <a:rPr lang="en-US" sz="1600" b="1" dirty="0">
                <a:solidFill>
                  <a:schemeClr val="accent6">
                    <a:lumMod val="50000"/>
                  </a:schemeClr>
                </a:solidFill>
              </a:rPr>
              <a:t>User Defined Types: </a:t>
            </a:r>
          </a:p>
          <a:p>
            <a:r>
              <a:rPr lang="en-US" sz="1600" dirty="0">
                <a:solidFill>
                  <a:schemeClr val="accent6">
                    <a:lumMod val="50000"/>
                  </a:schemeClr>
                </a:solidFill>
              </a:rPr>
              <a:t>We can declare our own data types using TYPES statements</a:t>
            </a:r>
          </a:p>
          <a:p>
            <a:endParaRPr lang="en-US" sz="1600" dirty="0"/>
          </a:p>
          <a:p>
            <a:r>
              <a:rPr lang="en-US" sz="1600" dirty="0">
                <a:solidFill>
                  <a:schemeClr val="accent2">
                    <a:lumMod val="50000"/>
                  </a:schemeClr>
                </a:solidFill>
              </a:rPr>
              <a:t>TYPES  </a:t>
            </a:r>
            <a:r>
              <a:rPr lang="en-US" sz="1600" dirty="0" err="1">
                <a:solidFill>
                  <a:schemeClr val="accent2">
                    <a:lumMod val="50000"/>
                  </a:schemeClr>
                </a:solidFill>
              </a:rPr>
              <a:t>t_name</a:t>
            </a:r>
            <a:r>
              <a:rPr lang="en-US" sz="1600" dirty="0">
                <a:solidFill>
                  <a:schemeClr val="accent2">
                    <a:lumMod val="50000"/>
                  </a:schemeClr>
                </a:solidFill>
              </a:rPr>
              <a:t> TYPE c LENGTH 20.</a:t>
            </a:r>
          </a:p>
          <a:p>
            <a:endParaRPr lang="en-US" sz="1600" dirty="0"/>
          </a:p>
          <a:p>
            <a:r>
              <a:rPr lang="en-US" sz="1600" b="1" dirty="0">
                <a:solidFill>
                  <a:schemeClr val="accent6">
                    <a:lumMod val="50000"/>
                  </a:schemeClr>
                </a:solidFill>
              </a:rPr>
              <a:t>Declare variable with user defined data type</a:t>
            </a:r>
          </a:p>
          <a:p>
            <a:endParaRPr lang="en-US" sz="1600" dirty="0"/>
          </a:p>
          <a:p>
            <a:r>
              <a:rPr lang="en-US" sz="1600" dirty="0">
                <a:solidFill>
                  <a:schemeClr val="accent2">
                    <a:lumMod val="50000"/>
                  </a:schemeClr>
                </a:solidFill>
              </a:rPr>
              <a:t>DATA </a:t>
            </a:r>
            <a:r>
              <a:rPr lang="en-US" sz="1600" dirty="0" err="1">
                <a:solidFill>
                  <a:schemeClr val="accent2">
                    <a:lumMod val="50000"/>
                  </a:schemeClr>
                </a:solidFill>
              </a:rPr>
              <a:t>l_ename</a:t>
            </a:r>
            <a:r>
              <a:rPr lang="en-US" sz="1600" dirty="0">
                <a:solidFill>
                  <a:schemeClr val="accent2">
                    <a:lumMod val="50000"/>
                  </a:schemeClr>
                </a:solidFill>
              </a:rPr>
              <a:t>  TYPE </a:t>
            </a:r>
            <a:r>
              <a:rPr lang="en-US" sz="1600" dirty="0" err="1">
                <a:solidFill>
                  <a:schemeClr val="accent2">
                    <a:lumMod val="50000"/>
                  </a:schemeClr>
                </a:solidFill>
              </a:rPr>
              <a:t>t_name</a:t>
            </a:r>
            <a:r>
              <a:rPr lang="en-US" sz="1600" dirty="0" smtClean="0">
                <a:solidFill>
                  <a:schemeClr val="accent2">
                    <a:lumMod val="50000"/>
                  </a:schemeClr>
                </a:solidFill>
              </a:rPr>
              <a:t>.</a:t>
            </a:r>
          </a:p>
          <a:p>
            <a:endParaRPr lang="en-US" sz="1600" dirty="0"/>
          </a:p>
          <a:p>
            <a:r>
              <a:rPr lang="en-US" sz="1600" b="1" dirty="0">
                <a:solidFill>
                  <a:schemeClr val="accent6">
                    <a:lumMod val="50000"/>
                  </a:schemeClr>
                </a:solidFill>
              </a:rPr>
              <a:t>Structure Type/work area type: </a:t>
            </a:r>
          </a:p>
          <a:p>
            <a:r>
              <a:rPr lang="en-US" sz="1600" dirty="0">
                <a:solidFill>
                  <a:schemeClr val="accent6">
                    <a:lumMod val="50000"/>
                  </a:schemeClr>
                </a:solidFill>
              </a:rPr>
              <a:t>Collection of fields is called structure or work area or field string</a:t>
            </a:r>
          </a:p>
          <a:p>
            <a:endParaRPr lang="en-US" sz="1600" dirty="0">
              <a:solidFill>
                <a:schemeClr val="accent6">
                  <a:lumMod val="50000"/>
                </a:schemeClr>
              </a:solidFill>
            </a:endParaRPr>
          </a:p>
          <a:p>
            <a:r>
              <a:rPr lang="en-US" sz="1600" dirty="0">
                <a:solidFill>
                  <a:schemeClr val="accent6">
                    <a:lumMod val="50000"/>
                  </a:schemeClr>
                </a:solidFill>
              </a:rPr>
              <a:t>We can use table in the dictionary to declare work area</a:t>
            </a:r>
          </a:p>
          <a:p>
            <a:r>
              <a:rPr lang="en-US" sz="1600" dirty="0">
                <a:solidFill>
                  <a:schemeClr val="accent6">
                    <a:lumMod val="50000"/>
                  </a:schemeClr>
                </a:solidFill>
              </a:rPr>
              <a:t>We can use structures in the dictionary to declare  work area</a:t>
            </a:r>
          </a:p>
          <a:p>
            <a:r>
              <a:rPr lang="en-US" sz="1600" dirty="0">
                <a:solidFill>
                  <a:schemeClr val="accent6">
                    <a:lumMod val="50000"/>
                  </a:schemeClr>
                </a:solidFill>
              </a:rPr>
              <a:t>We can create our own structure type to locally to create work area called user defined structure </a:t>
            </a:r>
            <a:r>
              <a:rPr lang="en-US" sz="1600" dirty="0" smtClean="0">
                <a:solidFill>
                  <a:schemeClr val="accent6">
                    <a:lumMod val="50000"/>
                  </a:schemeClr>
                </a:solidFill>
              </a:rPr>
              <a:t>type</a:t>
            </a:r>
          </a:p>
          <a:p>
            <a:endParaRPr lang="en-US" sz="1600" dirty="0" smtClean="0">
              <a:solidFill>
                <a:schemeClr val="accent6">
                  <a:lumMod val="50000"/>
                </a:schemeClr>
              </a:solidFill>
            </a:endParaRPr>
          </a:p>
          <a:p>
            <a:r>
              <a:rPr lang="en-US" sz="1600" dirty="0" smtClean="0">
                <a:solidFill>
                  <a:schemeClr val="accent6">
                    <a:lumMod val="50000"/>
                  </a:schemeClr>
                </a:solidFill>
              </a:rPr>
              <a:t>We can declare work area using DDIC table</a:t>
            </a:r>
          </a:p>
          <a:p>
            <a:r>
              <a:rPr lang="en-US" sz="1600" dirty="0" smtClean="0">
                <a:solidFill>
                  <a:schemeClr val="accent6">
                    <a:lumMod val="50000"/>
                  </a:schemeClr>
                </a:solidFill>
              </a:rPr>
              <a:t>DATA </a:t>
            </a:r>
            <a:r>
              <a:rPr lang="en-US" sz="1600" dirty="0" err="1" smtClean="0">
                <a:solidFill>
                  <a:schemeClr val="accent6">
                    <a:lumMod val="50000"/>
                  </a:schemeClr>
                </a:solidFill>
              </a:rPr>
              <a:t>wa_mara</a:t>
            </a:r>
            <a:r>
              <a:rPr lang="en-US" sz="1600" dirty="0" smtClean="0">
                <a:solidFill>
                  <a:schemeClr val="accent6">
                    <a:lumMod val="50000"/>
                  </a:schemeClr>
                </a:solidFill>
              </a:rPr>
              <a:t> TYPE </a:t>
            </a:r>
            <a:r>
              <a:rPr lang="en-US" sz="1600" dirty="0" err="1" smtClean="0">
                <a:solidFill>
                  <a:schemeClr val="accent6">
                    <a:lumMod val="50000"/>
                  </a:schemeClr>
                </a:solidFill>
              </a:rPr>
              <a:t>mara</a:t>
            </a:r>
            <a:r>
              <a:rPr lang="en-US" sz="1600" dirty="0" smtClean="0">
                <a:solidFill>
                  <a:schemeClr val="accent6">
                    <a:lumMod val="50000"/>
                  </a:schemeClr>
                </a:solidFill>
              </a:rPr>
              <a:t>.</a:t>
            </a:r>
          </a:p>
          <a:p>
            <a:r>
              <a:rPr lang="en-US" sz="1600" dirty="0" smtClean="0">
                <a:solidFill>
                  <a:schemeClr val="accent6">
                    <a:lumMod val="50000"/>
                  </a:schemeClr>
                </a:solidFill>
              </a:rPr>
              <a:t>DATA </a:t>
            </a:r>
            <a:r>
              <a:rPr lang="en-US" sz="1600" dirty="0" err="1" smtClean="0">
                <a:solidFill>
                  <a:schemeClr val="accent6">
                    <a:lumMod val="50000"/>
                  </a:schemeClr>
                </a:solidFill>
              </a:rPr>
              <a:t>wa_ekko</a:t>
            </a:r>
            <a:r>
              <a:rPr lang="en-US" sz="1600" dirty="0" smtClean="0">
                <a:solidFill>
                  <a:schemeClr val="accent6">
                    <a:lumMod val="50000"/>
                  </a:schemeClr>
                </a:solidFill>
              </a:rPr>
              <a:t> TYPE </a:t>
            </a:r>
            <a:r>
              <a:rPr lang="en-US" sz="1600" dirty="0" err="1" smtClean="0">
                <a:solidFill>
                  <a:schemeClr val="accent6">
                    <a:lumMod val="50000"/>
                  </a:schemeClr>
                </a:solidFill>
              </a:rPr>
              <a:t>ekko</a:t>
            </a:r>
            <a:endParaRPr lang="en-US" sz="1600" dirty="0" smtClean="0">
              <a:solidFill>
                <a:schemeClr val="accent6">
                  <a:lumMod val="50000"/>
                </a:schemeClr>
              </a:solidFill>
            </a:endParaRPr>
          </a:p>
          <a:p>
            <a:endParaRPr lang="en-US" sz="1600" dirty="0">
              <a:solidFill>
                <a:schemeClr val="accent6">
                  <a:lumMod val="50000"/>
                </a:schemeClr>
              </a:solidFill>
            </a:endParaRPr>
          </a:p>
          <a:p>
            <a:endParaRPr lang="en-US" sz="1600" dirty="0">
              <a:solidFill>
                <a:schemeClr val="accent6">
                  <a:lumMod val="50000"/>
                </a:schemeClr>
              </a:solidFill>
            </a:endParaRPr>
          </a:p>
        </p:txBody>
      </p:sp>
      <p:sp>
        <p:nvSpPr>
          <p:cNvPr id="3" name="Footer Placeholder 2"/>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3293103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19</a:t>
            </a:fld>
            <a:endParaRPr lang="en-US"/>
          </a:p>
        </p:txBody>
      </p:sp>
      <p:sp>
        <p:nvSpPr>
          <p:cNvPr id="5" name="TextBox 4"/>
          <p:cNvSpPr txBox="1"/>
          <p:nvPr/>
        </p:nvSpPr>
        <p:spPr>
          <a:xfrm>
            <a:off x="3733800" y="76201"/>
            <a:ext cx="2209800" cy="707886"/>
          </a:xfrm>
          <a:prstGeom prst="rect">
            <a:avLst/>
          </a:prstGeom>
          <a:noFill/>
        </p:spPr>
        <p:txBody>
          <a:bodyPr wrap="square" rtlCol="0">
            <a:spAutoFit/>
          </a:bodyPr>
          <a:lstStyle/>
          <a:p>
            <a:pPr algn="ctr"/>
            <a:r>
              <a:rPr lang="en-US" sz="2400" b="1" dirty="0" smtClean="0"/>
              <a:t>ABAP Basics </a:t>
            </a:r>
          </a:p>
          <a:p>
            <a:pPr algn="ctr"/>
            <a:r>
              <a:rPr lang="en-US" sz="1600" b="1" dirty="0" smtClean="0"/>
              <a:t>Structure/work area</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Structures</a:t>
            </a:r>
          </a:p>
        </p:txBody>
      </p:sp>
      <p:sp>
        <p:nvSpPr>
          <p:cNvPr id="23" name="Pentagon 22"/>
          <p:cNvSpPr/>
          <p:nvPr/>
        </p:nvSpPr>
        <p:spPr>
          <a:xfrm>
            <a:off x="228600" y="4191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Open SQL</a:t>
            </a:r>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17" name="Rectangle 16"/>
          <p:cNvSpPr/>
          <p:nvPr/>
        </p:nvSpPr>
        <p:spPr>
          <a:xfrm>
            <a:off x="2209800" y="914401"/>
            <a:ext cx="6629400" cy="3816429"/>
          </a:xfrm>
          <a:prstGeom prst="rect">
            <a:avLst/>
          </a:prstGeom>
        </p:spPr>
        <p:txBody>
          <a:bodyPr wrap="square">
            <a:spAutoFit/>
          </a:bodyPr>
          <a:lstStyle/>
          <a:p>
            <a:r>
              <a:rPr lang="en-US" sz="1600" b="1" dirty="0" smtClean="0">
                <a:solidFill>
                  <a:schemeClr val="accent6">
                    <a:lumMod val="50000"/>
                  </a:schemeClr>
                </a:solidFill>
              </a:rPr>
              <a:t>Syntax:</a:t>
            </a:r>
            <a:r>
              <a:rPr lang="en-US" sz="1600" dirty="0" smtClean="0">
                <a:solidFill>
                  <a:schemeClr val="accent6">
                    <a:lumMod val="50000"/>
                  </a:schemeClr>
                </a:solidFill>
              </a:rPr>
              <a:t> to declare work area type/ structure type locally</a:t>
            </a:r>
          </a:p>
          <a:p>
            <a:pPr lvl="2"/>
            <a:r>
              <a:rPr lang="en-US" sz="1400" dirty="0" smtClean="0">
                <a:solidFill>
                  <a:schemeClr val="accent2">
                    <a:lumMod val="50000"/>
                  </a:schemeClr>
                </a:solidFill>
              </a:rPr>
              <a:t>TYPES : BEGIN OF &lt;</a:t>
            </a:r>
            <a:r>
              <a:rPr lang="en-US" sz="1400" dirty="0" err="1" smtClean="0">
                <a:solidFill>
                  <a:schemeClr val="accent2">
                    <a:lumMod val="50000"/>
                  </a:schemeClr>
                </a:solidFill>
              </a:rPr>
              <a:t>struct_type</a:t>
            </a:r>
            <a:r>
              <a:rPr lang="en-US" sz="1400" dirty="0" smtClean="0">
                <a:solidFill>
                  <a:schemeClr val="accent2">
                    <a:lumMod val="50000"/>
                  </a:schemeClr>
                </a:solidFill>
              </a:rPr>
              <a:t>&gt;,</a:t>
            </a:r>
          </a:p>
          <a:p>
            <a:pPr lvl="2"/>
            <a:r>
              <a:rPr lang="en-US" sz="1400" dirty="0" smtClean="0">
                <a:solidFill>
                  <a:schemeClr val="accent2">
                    <a:lumMod val="50000"/>
                  </a:schemeClr>
                </a:solidFill>
              </a:rPr>
              <a:t>   	&lt;field_1&gt; TYPE &lt;type_1&gt;,</a:t>
            </a:r>
          </a:p>
          <a:p>
            <a:pPr lvl="2"/>
            <a:r>
              <a:rPr lang="en-US" sz="1400" dirty="0" smtClean="0">
                <a:solidFill>
                  <a:schemeClr val="accent2">
                    <a:lumMod val="50000"/>
                  </a:schemeClr>
                </a:solidFill>
              </a:rPr>
              <a:t>	&lt;field_2&gt; TYPE &lt;type_2&gt;,</a:t>
            </a:r>
          </a:p>
          <a:p>
            <a:pPr lvl="2"/>
            <a:r>
              <a:rPr lang="en-US" sz="1400" dirty="0" smtClean="0">
                <a:solidFill>
                  <a:schemeClr val="accent2">
                    <a:lumMod val="50000"/>
                  </a:schemeClr>
                </a:solidFill>
              </a:rPr>
              <a:t> </a:t>
            </a:r>
          </a:p>
          <a:p>
            <a:pPr lvl="2"/>
            <a:r>
              <a:rPr lang="en-US" sz="1400" dirty="0" smtClean="0">
                <a:solidFill>
                  <a:schemeClr val="accent2">
                    <a:lumMod val="50000"/>
                  </a:schemeClr>
                </a:solidFill>
              </a:rPr>
              <a:t>   	&lt;</a:t>
            </a:r>
            <a:r>
              <a:rPr lang="en-US" sz="1400" dirty="0" err="1" smtClean="0">
                <a:solidFill>
                  <a:schemeClr val="accent2">
                    <a:lumMod val="50000"/>
                  </a:schemeClr>
                </a:solidFill>
              </a:rPr>
              <a:t>field_n</a:t>
            </a:r>
            <a:r>
              <a:rPr lang="en-US" sz="1400" dirty="0" smtClean="0">
                <a:solidFill>
                  <a:schemeClr val="accent2">
                    <a:lumMod val="50000"/>
                  </a:schemeClr>
                </a:solidFill>
              </a:rPr>
              <a:t>&gt; TYPE &lt;</a:t>
            </a:r>
            <a:r>
              <a:rPr lang="en-US" sz="1400" dirty="0" err="1" smtClean="0">
                <a:solidFill>
                  <a:schemeClr val="accent2">
                    <a:lumMod val="50000"/>
                  </a:schemeClr>
                </a:solidFill>
              </a:rPr>
              <a:t>type_n</a:t>
            </a:r>
            <a:r>
              <a:rPr lang="en-US" sz="1400" dirty="0" smtClean="0">
                <a:solidFill>
                  <a:schemeClr val="accent2">
                    <a:lumMod val="50000"/>
                  </a:schemeClr>
                </a:solidFill>
              </a:rPr>
              <a:t>&gt;,</a:t>
            </a:r>
          </a:p>
          <a:p>
            <a:pPr lvl="2"/>
            <a:r>
              <a:rPr lang="en-US" sz="1400" dirty="0">
                <a:solidFill>
                  <a:schemeClr val="accent2">
                    <a:lumMod val="50000"/>
                  </a:schemeClr>
                </a:solidFill>
              </a:rPr>
              <a:t>	</a:t>
            </a:r>
            <a:r>
              <a:rPr lang="en-US" sz="1400" dirty="0" smtClean="0">
                <a:solidFill>
                  <a:schemeClr val="accent2">
                    <a:lumMod val="50000"/>
                  </a:schemeClr>
                </a:solidFill>
              </a:rPr>
              <a:t>END OF &lt;</a:t>
            </a:r>
            <a:r>
              <a:rPr lang="en-US" sz="1400" dirty="0" err="1" smtClean="0">
                <a:solidFill>
                  <a:schemeClr val="accent2">
                    <a:lumMod val="50000"/>
                  </a:schemeClr>
                </a:solidFill>
              </a:rPr>
              <a:t>struct_type</a:t>
            </a:r>
            <a:r>
              <a:rPr lang="en-US" sz="1400" dirty="0" smtClean="0">
                <a:solidFill>
                  <a:schemeClr val="accent2">
                    <a:lumMod val="50000"/>
                  </a:schemeClr>
                </a:solidFill>
              </a:rPr>
              <a:t>&gt;</a:t>
            </a:r>
          </a:p>
          <a:p>
            <a:r>
              <a:rPr lang="en-US" sz="1600" b="1" dirty="0" smtClean="0"/>
              <a:t>Example: </a:t>
            </a:r>
          </a:p>
          <a:p>
            <a:r>
              <a:rPr lang="en-US" sz="1400" dirty="0" smtClean="0"/>
              <a:t>Data </a:t>
            </a:r>
            <a:r>
              <a:rPr lang="en-US" sz="1400" dirty="0" err="1" smtClean="0"/>
              <a:t>wa_mara</a:t>
            </a:r>
            <a:r>
              <a:rPr lang="en-US" sz="1400" dirty="0" smtClean="0"/>
              <a:t> TYPE </a:t>
            </a:r>
            <a:r>
              <a:rPr lang="en-US" sz="1400" dirty="0" err="1" smtClean="0"/>
              <a:t>mara</a:t>
            </a:r>
            <a:r>
              <a:rPr lang="en-US" sz="1400" dirty="0" smtClean="0"/>
              <a:t>. “Declare work are with respect to </a:t>
            </a:r>
            <a:r>
              <a:rPr lang="en-US" sz="1400" dirty="0" err="1" smtClean="0"/>
              <a:t>Ddic</a:t>
            </a:r>
            <a:r>
              <a:rPr lang="en-US" sz="1400" dirty="0" smtClean="0"/>
              <a:t> table</a:t>
            </a:r>
          </a:p>
          <a:p>
            <a:r>
              <a:rPr lang="en-US" sz="1400" dirty="0" smtClean="0"/>
              <a:t>“Declare work type later declare work area</a:t>
            </a:r>
          </a:p>
          <a:p>
            <a:pPr lvl="2"/>
            <a:r>
              <a:rPr lang="en-US" sz="1400" dirty="0" smtClean="0">
                <a:solidFill>
                  <a:schemeClr val="accent2">
                    <a:lumMod val="50000"/>
                  </a:schemeClr>
                </a:solidFill>
              </a:rPr>
              <a:t>TYPES:</a:t>
            </a:r>
          </a:p>
          <a:p>
            <a:pPr lvl="2"/>
            <a:r>
              <a:rPr lang="en-US" sz="1400" dirty="0" smtClean="0">
                <a:solidFill>
                  <a:schemeClr val="accent2">
                    <a:lumMod val="50000"/>
                  </a:schemeClr>
                </a:solidFill>
              </a:rPr>
              <a:t>  BEGIN OF </a:t>
            </a:r>
            <a:r>
              <a:rPr lang="en-US" sz="1400" dirty="0" err="1">
                <a:solidFill>
                  <a:schemeClr val="accent2">
                    <a:lumMod val="50000"/>
                  </a:schemeClr>
                </a:solidFill>
              </a:rPr>
              <a:t>ty_emp</a:t>
            </a:r>
            <a:r>
              <a:rPr lang="en-US" sz="1400" dirty="0">
                <a:solidFill>
                  <a:schemeClr val="accent2">
                    <a:lumMod val="50000"/>
                  </a:schemeClr>
                </a:solidFill>
              </a:rPr>
              <a:t>,</a:t>
            </a:r>
          </a:p>
          <a:p>
            <a:pPr lvl="2"/>
            <a:r>
              <a:rPr lang="en-US" sz="1400" dirty="0">
                <a:solidFill>
                  <a:schemeClr val="accent2">
                    <a:lumMod val="50000"/>
                  </a:schemeClr>
                </a:solidFill>
              </a:rPr>
              <a:t>     </a:t>
            </a:r>
            <a:r>
              <a:rPr lang="en-US" sz="1400" dirty="0" err="1">
                <a:solidFill>
                  <a:schemeClr val="accent2">
                    <a:lumMod val="50000"/>
                  </a:schemeClr>
                </a:solidFill>
              </a:rPr>
              <a:t>num</a:t>
            </a:r>
            <a:r>
              <a:rPr lang="en-US" sz="1400" dirty="0">
                <a:solidFill>
                  <a:schemeClr val="accent2">
                    <a:lumMod val="50000"/>
                  </a:schemeClr>
                </a:solidFill>
              </a:rPr>
              <a:t> </a:t>
            </a:r>
            <a:r>
              <a:rPr lang="en-US" sz="1400" dirty="0" smtClean="0">
                <a:solidFill>
                  <a:schemeClr val="accent2">
                    <a:lumMod val="50000"/>
                  </a:schemeClr>
                </a:solidFill>
              </a:rPr>
              <a:t>TYPE </a:t>
            </a:r>
            <a:r>
              <a:rPr lang="en-US" sz="1400" dirty="0" err="1">
                <a:solidFill>
                  <a:schemeClr val="accent2">
                    <a:lumMod val="50000"/>
                  </a:schemeClr>
                </a:solidFill>
              </a:rPr>
              <a:t>i</a:t>
            </a:r>
            <a:r>
              <a:rPr lang="en-US" sz="1400" dirty="0">
                <a:solidFill>
                  <a:schemeClr val="accent2">
                    <a:lumMod val="50000"/>
                  </a:schemeClr>
                </a:solidFill>
              </a:rPr>
              <a:t>,</a:t>
            </a:r>
          </a:p>
          <a:p>
            <a:pPr lvl="2"/>
            <a:r>
              <a:rPr lang="en-US" sz="1400" dirty="0">
                <a:solidFill>
                  <a:schemeClr val="accent2">
                    <a:lumMod val="50000"/>
                  </a:schemeClr>
                </a:solidFill>
              </a:rPr>
              <a:t>     name(10) </a:t>
            </a:r>
            <a:r>
              <a:rPr lang="en-US" sz="1400" dirty="0" smtClean="0">
                <a:solidFill>
                  <a:schemeClr val="accent2">
                    <a:lumMod val="50000"/>
                  </a:schemeClr>
                </a:solidFill>
              </a:rPr>
              <a:t>TYPE </a:t>
            </a:r>
            <a:r>
              <a:rPr lang="en-US" sz="1400" dirty="0">
                <a:solidFill>
                  <a:schemeClr val="accent2">
                    <a:lumMod val="50000"/>
                  </a:schemeClr>
                </a:solidFill>
              </a:rPr>
              <a:t>c,</a:t>
            </a:r>
          </a:p>
          <a:p>
            <a:pPr lvl="2"/>
            <a:r>
              <a:rPr lang="en-US" sz="1400" dirty="0">
                <a:solidFill>
                  <a:schemeClr val="accent2">
                    <a:lumMod val="50000"/>
                  </a:schemeClr>
                </a:solidFill>
              </a:rPr>
              <a:t>     </a:t>
            </a:r>
            <a:r>
              <a:rPr lang="en-US" sz="1400" dirty="0" err="1">
                <a:solidFill>
                  <a:schemeClr val="accent2">
                    <a:lumMod val="50000"/>
                  </a:schemeClr>
                </a:solidFill>
              </a:rPr>
              <a:t>addr</a:t>
            </a:r>
            <a:r>
              <a:rPr lang="en-US" sz="1400" dirty="0">
                <a:solidFill>
                  <a:schemeClr val="accent2">
                    <a:lumMod val="50000"/>
                  </a:schemeClr>
                </a:solidFill>
              </a:rPr>
              <a:t>(100) </a:t>
            </a:r>
            <a:r>
              <a:rPr lang="en-US" sz="1400" dirty="0" smtClean="0">
                <a:solidFill>
                  <a:schemeClr val="accent2">
                    <a:lumMod val="50000"/>
                  </a:schemeClr>
                </a:solidFill>
              </a:rPr>
              <a:t>TYPE </a:t>
            </a:r>
            <a:r>
              <a:rPr lang="en-US" sz="1400" dirty="0">
                <a:solidFill>
                  <a:schemeClr val="accent2">
                    <a:lumMod val="50000"/>
                  </a:schemeClr>
                </a:solidFill>
              </a:rPr>
              <a:t>c,</a:t>
            </a:r>
          </a:p>
          <a:p>
            <a:pPr lvl="2"/>
            <a:r>
              <a:rPr lang="en-US" sz="1400" dirty="0">
                <a:solidFill>
                  <a:schemeClr val="accent2">
                    <a:lumMod val="50000"/>
                  </a:schemeClr>
                </a:solidFill>
              </a:rPr>
              <a:t> </a:t>
            </a:r>
            <a:r>
              <a:rPr lang="en-US" sz="1400" dirty="0" smtClean="0">
                <a:solidFill>
                  <a:schemeClr val="accent2">
                    <a:lumMod val="50000"/>
                  </a:schemeClr>
                </a:solidFill>
              </a:rPr>
              <a:t>END OF </a:t>
            </a:r>
            <a:r>
              <a:rPr lang="en-US" sz="1400" dirty="0" err="1">
                <a:solidFill>
                  <a:schemeClr val="accent2">
                    <a:lumMod val="50000"/>
                  </a:schemeClr>
                </a:solidFill>
              </a:rPr>
              <a:t>ty_emp</a:t>
            </a:r>
            <a:r>
              <a:rPr lang="en-US" sz="1400" dirty="0">
                <a:solidFill>
                  <a:schemeClr val="accent2">
                    <a:lumMod val="50000"/>
                  </a:schemeClr>
                </a:solidFill>
              </a:rPr>
              <a:t>.</a:t>
            </a:r>
          </a:p>
          <a:p>
            <a:pPr lvl="2"/>
            <a:r>
              <a:rPr lang="en-US" sz="1400" dirty="0" smtClean="0">
                <a:solidFill>
                  <a:schemeClr val="accent2">
                    <a:lumMod val="50000"/>
                  </a:schemeClr>
                </a:solidFill>
              </a:rPr>
              <a:t>DATA:  wa_emp1 TYPE </a:t>
            </a:r>
            <a:r>
              <a:rPr lang="en-US" sz="1400" dirty="0" err="1" smtClean="0">
                <a:solidFill>
                  <a:schemeClr val="accent2">
                    <a:lumMod val="50000"/>
                  </a:schemeClr>
                </a:solidFill>
              </a:rPr>
              <a:t>ty_emp</a:t>
            </a:r>
            <a:r>
              <a:rPr lang="en-US" sz="1400" dirty="0" smtClean="0">
                <a:solidFill>
                  <a:schemeClr val="accent2">
                    <a:lumMod val="50000"/>
                  </a:schemeClr>
                </a:solidFill>
              </a:rPr>
              <a:t>,</a:t>
            </a:r>
          </a:p>
        </p:txBody>
      </p:sp>
      <p:sp>
        <p:nvSpPr>
          <p:cNvPr id="3" name="TextBox 2"/>
          <p:cNvSpPr txBox="1"/>
          <p:nvPr/>
        </p:nvSpPr>
        <p:spPr>
          <a:xfrm>
            <a:off x="2286000" y="4724400"/>
            <a:ext cx="4462632" cy="1631216"/>
          </a:xfrm>
          <a:prstGeom prst="rect">
            <a:avLst/>
          </a:prstGeom>
          <a:noFill/>
        </p:spPr>
        <p:txBody>
          <a:bodyPr wrap="none" rtlCol="0">
            <a:spAutoFit/>
          </a:bodyPr>
          <a:lstStyle/>
          <a:p>
            <a:r>
              <a:rPr lang="en-US" sz="1600" dirty="0" smtClean="0"/>
              <a:t>Declare work area directly using </a:t>
            </a:r>
            <a:r>
              <a:rPr lang="en-US" sz="1600" b="1" dirty="0" smtClean="0"/>
              <a:t>DATA</a:t>
            </a:r>
            <a:r>
              <a:rPr lang="en-US" sz="1600" dirty="0" smtClean="0"/>
              <a:t> statement </a:t>
            </a:r>
          </a:p>
          <a:p>
            <a:pPr lvl="2"/>
            <a:r>
              <a:rPr lang="en-US" sz="1400" dirty="0" smtClean="0">
                <a:solidFill>
                  <a:schemeClr val="accent2">
                    <a:lumMod val="50000"/>
                  </a:schemeClr>
                </a:solidFill>
              </a:rPr>
              <a:t>DATA</a:t>
            </a:r>
            <a:endParaRPr lang="en-US" sz="1400" dirty="0">
              <a:solidFill>
                <a:schemeClr val="accent2">
                  <a:lumMod val="50000"/>
                </a:schemeClr>
              </a:solidFill>
            </a:endParaRPr>
          </a:p>
          <a:p>
            <a:pPr lvl="2"/>
            <a:r>
              <a:rPr lang="en-US" sz="1400" dirty="0">
                <a:solidFill>
                  <a:schemeClr val="accent2">
                    <a:lumMod val="50000"/>
                  </a:schemeClr>
                </a:solidFill>
              </a:rPr>
              <a:t>  BEGIN OF </a:t>
            </a:r>
            <a:r>
              <a:rPr lang="en-US" sz="1400" dirty="0" err="1" smtClean="0">
                <a:solidFill>
                  <a:schemeClr val="accent2">
                    <a:lumMod val="50000"/>
                  </a:schemeClr>
                </a:solidFill>
              </a:rPr>
              <a:t>wa_emp</a:t>
            </a:r>
            <a:r>
              <a:rPr lang="en-US" sz="1400" dirty="0">
                <a:solidFill>
                  <a:schemeClr val="accent2">
                    <a:lumMod val="50000"/>
                  </a:schemeClr>
                </a:solidFill>
              </a:rPr>
              <a:t>,</a:t>
            </a:r>
          </a:p>
          <a:p>
            <a:pPr lvl="2"/>
            <a:r>
              <a:rPr lang="en-US" sz="1400" dirty="0">
                <a:solidFill>
                  <a:schemeClr val="accent2">
                    <a:lumMod val="50000"/>
                  </a:schemeClr>
                </a:solidFill>
              </a:rPr>
              <a:t>     </a:t>
            </a:r>
            <a:r>
              <a:rPr lang="en-US" sz="1400" dirty="0" err="1">
                <a:solidFill>
                  <a:schemeClr val="accent2">
                    <a:lumMod val="50000"/>
                  </a:schemeClr>
                </a:solidFill>
              </a:rPr>
              <a:t>num</a:t>
            </a:r>
            <a:r>
              <a:rPr lang="en-US" sz="1400" dirty="0">
                <a:solidFill>
                  <a:schemeClr val="accent2">
                    <a:lumMod val="50000"/>
                  </a:schemeClr>
                </a:solidFill>
              </a:rPr>
              <a:t> TYPE </a:t>
            </a:r>
            <a:r>
              <a:rPr lang="en-US" sz="1400" dirty="0" err="1">
                <a:solidFill>
                  <a:schemeClr val="accent2">
                    <a:lumMod val="50000"/>
                  </a:schemeClr>
                </a:solidFill>
              </a:rPr>
              <a:t>i</a:t>
            </a:r>
            <a:r>
              <a:rPr lang="en-US" sz="1400" dirty="0">
                <a:solidFill>
                  <a:schemeClr val="accent2">
                    <a:lumMod val="50000"/>
                  </a:schemeClr>
                </a:solidFill>
              </a:rPr>
              <a:t>,</a:t>
            </a:r>
          </a:p>
          <a:p>
            <a:pPr lvl="2"/>
            <a:r>
              <a:rPr lang="en-US" sz="1400" dirty="0">
                <a:solidFill>
                  <a:schemeClr val="accent2">
                    <a:lumMod val="50000"/>
                  </a:schemeClr>
                </a:solidFill>
              </a:rPr>
              <a:t>     name(10) TYPE c,</a:t>
            </a:r>
          </a:p>
          <a:p>
            <a:pPr lvl="2"/>
            <a:r>
              <a:rPr lang="en-US" sz="1400" dirty="0">
                <a:solidFill>
                  <a:schemeClr val="accent2">
                    <a:lumMod val="50000"/>
                  </a:schemeClr>
                </a:solidFill>
              </a:rPr>
              <a:t>     </a:t>
            </a:r>
            <a:r>
              <a:rPr lang="en-US" sz="1400" dirty="0" err="1">
                <a:solidFill>
                  <a:schemeClr val="accent2">
                    <a:lumMod val="50000"/>
                  </a:schemeClr>
                </a:solidFill>
              </a:rPr>
              <a:t>addr</a:t>
            </a:r>
            <a:r>
              <a:rPr lang="en-US" sz="1400" dirty="0">
                <a:solidFill>
                  <a:schemeClr val="accent2">
                    <a:lumMod val="50000"/>
                  </a:schemeClr>
                </a:solidFill>
              </a:rPr>
              <a:t>(100) TYPE c,</a:t>
            </a:r>
          </a:p>
          <a:p>
            <a:pPr lvl="2"/>
            <a:r>
              <a:rPr lang="en-US" sz="1400" dirty="0">
                <a:solidFill>
                  <a:schemeClr val="accent2">
                    <a:lumMod val="50000"/>
                  </a:schemeClr>
                </a:solidFill>
              </a:rPr>
              <a:t> END OF </a:t>
            </a:r>
            <a:r>
              <a:rPr lang="en-US" sz="1400" dirty="0" err="1" smtClean="0">
                <a:solidFill>
                  <a:schemeClr val="accent2">
                    <a:lumMod val="50000"/>
                  </a:schemeClr>
                </a:solidFill>
              </a:rPr>
              <a:t>wa_emp</a:t>
            </a:r>
            <a:r>
              <a:rPr lang="en-US" sz="1400" dirty="0" smtClean="0">
                <a:solidFill>
                  <a:schemeClr val="accent2">
                    <a:lumMod val="50000"/>
                  </a:schemeClr>
                </a:solidFill>
              </a:rPr>
              <a:t>.</a:t>
            </a:r>
            <a:endParaRPr lang="en-US" sz="1400" dirty="0">
              <a:solidFill>
                <a:schemeClr val="accent2">
                  <a:lumMod val="50000"/>
                </a:schemeClr>
              </a:solidFill>
            </a:endParaRPr>
          </a:p>
        </p:txBody>
      </p:sp>
      <p:sp>
        <p:nvSpPr>
          <p:cNvPr id="2" name="Footer Placeholder 1"/>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35373030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283786" y="228601"/>
            <a:ext cx="3329758" cy="461665"/>
          </a:xfrm>
          <a:prstGeom prst="rect">
            <a:avLst/>
          </a:prstGeom>
          <a:noFill/>
        </p:spPr>
        <p:txBody>
          <a:bodyPr wrap="none" rtlCol="0">
            <a:spAutoFit/>
          </a:bodyPr>
          <a:lstStyle/>
          <a:p>
            <a:pPr algn="ctr"/>
            <a:r>
              <a:rPr lang="en-US" sz="2400" b="1" dirty="0" smtClean="0"/>
              <a:t>ABAP Basics Content</a:t>
            </a:r>
            <a:endParaRPr lang="en-US" sz="2400" b="1" dirty="0"/>
          </a:p>
        </p:txBody>
      </p:sp>
      <p:sp>
        <p:nvSpPr>
          <p:cNvPr id="2" name="TextBox 1"/>
          <p:cNvSpPr txBox="1"/>
          <p:nvPr/>
        </p:nvSpPr>
        <p:spPr>
          <a:xfrm>
            <a:off x="1676400" y="1447801"/>
            <a:ext cx="3733800" cy="4524315"/>
          </a:xfrm>
          <a:prstGeom prst="rect">
            <a:avLst/>
          </a:prstGeom>
          <a:noFill/>
        </p:spPr>
        <p:txBody>
          <a:bodyPr wrap="square" rtlCol="0">
            <a:spAutoFit/>
          </a:bodyPr>
          <a:lstStyle/>
          <a:p>
            <a:pPr marL="342900" indent="-342900">
              <a:buAutoNum type="arabicPeriod"/>
            </a:pPr>
            <a:r>
              <a:rPr lang="en-US" sz="2400" dirty="0" smtClean="0">
                <a:latin typeface="Aparajita" panose="020B0604020202020204" pitchFamily="34" charset="0"/>
                <a:cs typeface="Aparajita" panose="020B0604020202020204" pitchFamily="34" charset="0"/>
              </a:rPr>
              <a:t>Types of Programs</a:t>
            </a:r>
          </a:p>
          <a:p>
            <a:pPr marL="342900" indent="-342900">
              <a:buAutoNum type="arabicPeriod"/>
            </a:pPr>
            <a:r>
              <a:rPr lang="en-US" sz="2400" dirty="0" smtClean="0">
                <a:latin typeface="Aparajita" panose="020B0604020202020204" pitchFamily="34" charset="0"/>
                <a:cs typeface="Aparajita" panose="020B0604020202020204" pitchFamily="34" charset="0"/>
              </a:rPr>
              <a:t>ABAP Editor &amp; Functionalities</a:t>
            </a:r>
          </a:p>
          <a:p>
            <a:pPr marL="342900" indent="-342900">
              <a:buAutoNum type="arabicPeriod"/>
            </a:pPr>
            <a:r>
              <a:rPr lang="en-US" sz="2400" dirty="0" smtClean="0">
                <a:latin typeface="Aparajita" panose="020B0604020202020204" pitchFamily="34" charset="0"/>
                <a:cs typeface="Aparajita" panose="020B0604020202020204" pitchFamily="34" charset="0"/>
              </a:rPr>
              <a:t>WRITE Statement</a:t>
            </a:r>
          </a:p>
          <a:p>
            <a:pPr marL="342900" indent="-342900">
              <a:buAutoNum type="arabicPeriod"/>
            </a:pPr>
            <a:r>
              <a:rPr lang="en-US" sz="2400" dirty="0" smtClean="0">
                <a:latin typeface="Aparajita" panose="020B0604020202020204" pitchFamily="34" charset="0"/>
                <a:cs typeface="Aparajita" panose="020B0604020202020204" pitchFamily="34" charset="0"/>
              </a:rPr>
              <a:t>Datatypes &amp; Variables</a:t>
            </a:r>
          </a:p>
          <a:p>
            <a:pPr marL="342900" indent="-342900">
              <a:buAutoNum type="arabicPeriod"/>
            </a:pPr>
            <a:r>
              <a:rPr lang="en-US" sz="2400" dirty="0" smtClean="0">
                <a:latin typeface="Aparajita" panose="020B0604020202020204" pitchFamily="34" charset="0"/>
                <a:cs typeface="Aparajita" panose="020B0604020202020204" pitchFamily="34" charset="0"/>
              </a:rPr>
              <a:t>Internal Tables</a:t>
            </a:r>
          </a:p>
          <a:p>
            <a:pPr marL="342900" indent="-342900">
              <a:buFontTx/>
              <a:buAutoNum type="arabicPeriod"/>
            </a:pPr>
            <a:r>
              <a:rPr lang="en-US" sz="2400" dirty="0" smtClean="0">
                <a:latin typeface="Aparajita" panose="020B0604020202020204" pitchFamily="34" charset="0"/>
                <a:cs typeface="Aparajita" panose="020B0604020202020204" pitchFamily="34" charset="0"/>
              </a:rPr>
              <a:t>Operators</a:t>
            </a:r>
          </a:p>
          <a:p>
            <a:pPr marL="342900" indent="-342900">
              <a:buAutoNum type="arabicPeriod"/>
            </a:pPr>
            <a:r>
              <a:rPr lang="en-US" sz="2400" dirty="0" smtClean="0">
                <a:latin typeface="Aparajita" panose="020B0604020202020204" pitchFamily="34" charset="0"/>
                <a:cs typeface="Aparajita" panose="020B0604020202020204" pitchFamily="34" charset="0"/>
              </a:rPr>
              <a:t>Control Structures</a:t>
            </a:r>
          </a:p>
          <a:p>
            <a:pPr marL="342900" indent="-342900">
              <a:buAutoNum type="arabicPeriod"/>
            </a:pPr>
            <a:r>
              <a:rPr lang="en-US" sz="2400" dirty="0" smtClean="0">
                <a:latin typeface="Aparajita" panose="020B0604020202020204" pitchFamily="34" charset="0"/>
                <a:cs typeface="Aparajita" panose="020B0604020202020204" pitchFamily="34" charset="0"/>
              </a:rPr>
              <a:t>Open SQL</a:t>
            </a:r>
          </a:p>
          <a:p>
            <a:pPr marL="342900" indent="-342900">
              <a:buAutoNum type="arabicPeriod"/>
            </a:pPr>
            <a:r>
              <a:rPr lang="en-US" sz="2400" dirty="0" smtClean="0">
                <a:latin typeface="Aparajita" panose="020B0604020202020204" pitchFamily="34" charset="0"/>
                <a:cs typeface="Aparajita" panose="020B0604020202020204" pitchFamily="34" charset="0"/>
              </a:rPr>
              <a:t>Modularization Techniques</a:t>
            </a:r>
          </a:p>
          <a:p>
            <a:pPr marL="342900" indent="-342900">
              <a:buAutoNum type="arabicPeriod"/>
            </a:pPr>
            <a:r>
              <a:rPr lang="en-US" sz="2400" dirty="0" smtClean="0">
                <a:latin typeface="Aparajita" panose="020B0604020202020204" pitchFamily="34" charset="0"/>
                <a:cs typeface="Aparajita" panose="020B0604020202020204" pitchFamily="34" charset="0"/>
              </a:rPr>
              <a:t>Debugging Basics</a:t>
            </a:r>
          </a:p>
          <a:p>
            <a:pPr marL="342900" indent="-342900">
              <a:buAutoNum type="arabicPeriod"/>
            </a:pPr>
            <a:r>
              <a:rPr lang="en-US" sz="2400" dirty="0" smtClean="0">
                <a:latin typeface="Aparajita" panose="020B0604020202020204" pitchFamily="34" charset="0"/>
                <a:cs typeface="Aparajita" panose="020B0604020202020204" pitchFamily="34" charset="0"/>
              </a:rPr>
              <a:t>Messages </a:t>
            </a:r>
          </a:p>
          <a:p>
            <a:pPr marL="342900" indent="-342900">
              <a:buAutoNum type="arabicPeriod"/>
            </a:pPr>
            <a:r>
              <a:rPr lang="en-US" sz="2400" dirty="0" smtClean="0">
                <a:latin typeface="Aparajita" panose="020B0604020202020204" pitchFamily="34" charset="0"/>
                <a:cs typeface="Aparajita" panose="020B0604020202020204" pitchFamily="34" charset="0"/>
              </a:rPr>
              <a:t>Authorization Checks</a:t>
            </a:r>
            <a:endParaRPr lang="en-US" sz="2400" dirty="0">
              <a:latin typeface="Aparajita" panose="020B0604020202020204" pitchFamily="34" charset="0"/>
              <a:cs typeface="Aparajita" panose="020B0604020202020204" pitchFamily="34" charset="0"/>
            </a:endParaRPr>
          </a:p>
        </p:txBody>
      </p:sp>
      <p:sp>
        <p:nvSpPr>
          <p:cNvPr id="4" name="Slide Number Placeholder 3"/>
          <p:cNvSpPr>
            <a:spLocks noGrp="1"/>
          </p:cNvSpPr>
          <p:nvPr>
            <p:ph type="sldNum" sz="quarter" idx="12"/>
          </p:nvPr>
        </p:nvSpPr>
        <p:spPr/>
        <p:txBody>
          <a:bodyPr/>
          <a:lstStyle/>
          <a:p>
            <a:fld id="{6EF0EFC4-194A-441D-A2F8-28E45AC010BF}" type="slidenum">
              <a:rPr lang="en-US" smtClean="0"/>
              <a:t>2</a:t>
            </a:fld>
            <a:endParaRPr lang="en-US"/>
          </a:p>
        </p:txBody>
      </p:sp>
      <p:sp>
        <p:nvSpPr>
          <p:cNvPr id="3" name="Footer Placeholder 2"/>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7946163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20</a:t>
            </a:fld>
            <a:endParaRPr lang="en-US"/>
          </a:p>
        </p:txBody>
      </p:sp>
      <p:sp>
        <p:nvSpPr>
          <p:cNvPr id="5" name="TextBox 4"/>
          <p:cNvSpPr txBox="1"/>
          <p:nvPr/>
        </p:nvSpPr>
        <p:spPr>
          <a:xfrm>
            <a:off x="3733800" y="76200"/>
            <a:ext cx="2209800" cy="707886"/>
          </a:xfrm>
          <a:prstGeom prst="rect">
            <a:avLst/>
          </a:prstGeom>
          <a:noFill/>
        </p:spPr>
        <p:txBody>
          <a:bodyPr wrap="square" rtlCol="0">
            <a:spAutoFit/>
          </a:bodyPr>
          <a:lstStyle/>
          <a:p>
            <a:pPr algn="ctr"/>
            <a:r>
              <a:rPr lang="en-US" sz="2400" b="1" dirty="0" smtClean="0"/>
              <a:t>ABAP Basics </a:t>
            </a:r>
          </a:p>
          <a:p>
            <a:pPr algn="ctr"/>
            <a:r>
              <a:rPr lang="en-US" sz="1600" b="1" dirty="0" smtClean="0"/>
              <a:t>Internal Tables</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Structures</a:t>
            </a:r>
          </a:p>
        </p:txBody>
      </p:sp>
      <p:sp>
        <p:nvSpPr>
          <p:cNvPr id="23" name="Pentagon 22"/>
          <p:cNvSpPr/>
          <p:nvPr/>
        </p:nvSpPr>
        <p:spPr>
          <a:xfrm>
            <a:off x="228600" y="4191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Open SQL</a:t>
            </a:r>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2" name="TextBox 1"/>
          <p:cNvSpPr txBox="1"/>
          <p:nvPr/>
        </p:nvSpPr>
        <p:spPr>
          <a:xfrm>
            <a:off x="2209800" y="1066800"/>
            <a:ext cx="6629400" cy="3785652"/>
          </a:xfrm>
          <a:prstGeom prst="rect">
            <a:avLst/>
          </a:prstGeom>
          <a:noFill/>
        </p:spPr>
        <p:txBody>
          <a:bodyPr wrap="square" rtlCol="0">
            <a:spAutoFit/>
          </a:bodyPr>
          <a:lstStyle/>
          <a:p>
            <a:r>
              <a:rPr lang="en-US" sz="1600" dirty="0"/>
              <a:t>Internal tables are multi line structured types/objects. We can store several lines of similar structured data in an internal table. </a:t>
            </a:r>
            <a:endParaRPr lang="en-US" sz="1600" dirty="0" smtClean="0"/>
          </a:p>
          <a:p>
            <a:endParaRPr lang="en-US" sz="1600" dirty="0"/>
          </a:p>
          <a:p>
            <a:r>
              <a:rPr lang="en-US" sz="1600" dirty="0" smtClean="0"/>
              <a:t>While </a:t>
            </a:r>
            <a:r>
              <a:rPr lang="en-US" sz="1600" dirty="0"/>
              <a:t>defining internal table, we can specify some characteristics, so that it behaves in that way.</a:t>
            </a:r>
          </a:p>
          <a:p>
            <a:endParaRPr lang="en-US" sz="1600" dirty="0" smtClean="0"/>
          </a:p>
          <a:p>
            <a:r>
              <a:rPr lang="en-US" sz="1600" dirty="0" smtClean="0"/>
              <a:t>we </a:t>
            </a:r>
            <a:r>
              <a:rPr lang="en-US" sz="1600" dirty="0"/>
              <a:t>can specify key (Unique/Non Unique) for internal table. </a:t>
            </a:r>
            <a:endParaRPr lang="en-US" sz="1600" dirty="0" smtClean="0"/>
          </a:p>
          <a:p>
            <a:endParaRPr lang="en-US" sz="1600" dirty="0"/>
          </a:p>
          <a:p>
            <a:r>
              <a:rPr lang="en-US" sz="1600" dirty="0" smtClean="0"/>
              <a:t>We </a:t>
            </a:r>
            <a:r>
              <a:rPr lang="en-US" sz="1600" dirty="0"/>
              <a:t>can declare internal table by referring ABAP dictionary structure, Local structure or type pool structures.</a:t>
            </a:r>
          </a:p>
          <a:p>
            <a:endParaRPr lang="en-US" sz="1600" dirty="0" smtClean="0"/>
          </a:p>
          <a:p>
            <a:r>
              <a:rPr lang="en-US" sz="1600" b="1" dirty="0" smtClean="0"/>
              <a:t>Types </a:t>
            </a:r>
            <a:r>
              <a:rPr lang="en-US" sz="1600" b="1" dirty="0"/>
              <a:t>of internal tables:</a:t>
            </a:r>
          </a:p>
          <a:p>
            <a:pPr lvl="1"/>
            <a:r>
              <a:rPr lang="en-US" sz="1600" dirty="0"/>
              <a:t>1 </a:t>
            </a:r>
            <a:r>
              <a:rPr lang="en-US" sz="1600" dirty="0" smtClean="0"/>
              <a:t>Standard </a:t>
            </a:r>
            <a:r>
              <a:rPr lang="en-US" sz="1600" dirty="0"/>
              <a:t>- Most frequently use</a:t>
            </a:r>
          </a:p>
          <a:p>
            <a:pPr lvl="1"/>
            <a:r>
              <a:rPr lang="en-US" sz="1600" dirty="0"/>
              <a:t>2 </a:t>
            </a:r>
            <a:r>
              <a:rPr lang="en-US" sz="1600" dirty="0" smtClean="0"/>
              <a:t>Sorted </a:t>
            </a:r>
            <a:r>
              <a:rPr lang="en-US" sz="1600" dirty="0"/>
              <a:t>- data will be stored in sorted order so no need to sort again</a:t>
            </a:r>
          </a:p>
          <a:p>
            <a:pPr lvl="1"/>
            <a:r>
              <a:rPr lang="en-US" sz="1600" dirty="0"/>
              <a:t>3 </a:t>
            </a:r>
            <a:r>
              <a:rPr lang="en-US" sz="1600" dirty="0" smtClean="0"/>
              <a:t>Hashed </a:t>
            </a:r>
            <a:r>
              <a:rPr lang="en-US" sz="1600" dirty="0"/>
              <a:t>- Generally internal use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0849" y="4795142"/>
            <a:ext cx="4417723" cy="18342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14660179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21</a:t>
            </a:fld>
            <a:endParaRPr lang="en-US"/>
          </a:p>
        </p:txBody>
      </p:sp>
      <p:sp>
        <p:nvSpPr>
          <p:cNvPr id="5" name="TextBox 4"/>
          <p:cNvSpPr txBox="1"/>
          <p:nvPr/>
        </p:nvSpPr>
        <p:spPr>
          <a:xfrm>
            <a:off x="3733800" y="76200"/>
            <a:ext cx="2209800" cy="707886"/>
          </a:xfrm>
          <a:prstGeom prst="rect">
            <a:avLst/>
          </a:prstGeom>
          <a:noFill/>
        </p:spPr>
        <p:txBody>
          <a:bodyPr wrap="square" rtlCol="0">
            <a:spAutoFit/>
          </a:bodyPr>
          <a:lstStyle/>
          <a:p>
            <a:pPr algn="ctr"/>
            <a:r>
              <a:rPr lang="en-US" sz="2400" b="1" dirty="0" smtClean="0"/>
              <a:t>ABAP Basics </a:t>
            </a:r>
          </a:p>
          <a:p>
            <a:pPr algn="ctr"/>
            <a:r>
              <a:rPr lang="en-US" sz="1600" b="1" dirty="0" smtClean="0"/>
              <a:t>Internal Tables</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Structures</a:t>
            </a:r>
          </a:p>
        </p:txBody>
      </p:sp>
      <p:sp>
        <p:nvSpPr>
          <p:cNvPr id="23" name="Pentagon 22"/>
          <p:cNvSpPr/>
          <p:nvPr/>
        </p:nvSpPr>
        <p:spPr>
          <a:xfrm>
            <a:off x="228600" y="4191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Open SQL</a:t>
            </a:r>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2" name="TextBox 1"/>
          <p:cNvSpPr txBox="1"/>
          <p:nvPr/>
        </p:nvSpPr>
        <p:spPr>
          <a:xfrm>
            <a:off x="2209800" y="1066800"/>
            <a:ext cx="6629400" cy="4278094"/>
          </a:xfrm>
          <a:prstGeom prst="rect">
            <a:avLst/>
          </a:prstGeom>
          <a:noFill/>
        </p:spPr>
        <p:txBody>
          <a:bodyPr wrap="square" rtlCol="0">
            <a:spAutoFit/>
          </a:bodyPr>
          <a:lstStyle/>
          <a:p>
            <a:r>
              <a:rPr lang="en-US" sz="1600" b="1" dirty="0"/>
              <a:t>Operations on Internal tables</a:t>
            </a:r>
            <a:endParaRPr lang="en-US" sz="1600" dirty="0"/>
          </a:p>
          <a:p>
            <a:endParaRPr lang="en-US" sz="1600" dirty="0" smtClean="0"/>
          </a:p>
          <a:p>
            <a:r>
              <a:rPr lang="en-US" sz="1600" dirty="0" smtClean="0"/>
              <a:t>1. Declaring Internal table</a:t>
            </a:r>
          </a:p>
          <a:p>
            <a:r>
              <a:rPr lang="en-US" sz="1600" dirty="0"/>
              <a:t>2</a:t>
            </a:r>
            <a:r>
              <a:rPr lang="en-US" sz="1600" dirty="0" smtClean="0"/>
              <a:t>. Filling</a:t>
            </a:r>
            <a:endParaRPr lang="en-US" sz="1600" dirty="0"/>
          </a:p>
          <a:p>
            <a:r>
              <a:rPr lang="en-US" sz="1600" dirty="0"/>
              <a:t>	a. Append/ Append lines of</a:t>
            </a:r>
          </a:p>
          <a:p>
            <a:r>
              <a:rPr lang="en-US" sz="1600" dirty="0"/>
              <a:t>	b. Insert / Insert lines of</a:t>
            </a:r>
          </a:p>
          <a:p>
            <a:r>
              <a:rPr lang="en-US" sz="1600" dirty="0"/>
              <a:t>	c. Collect</a:t>
            </a:r>
          </a:p>
          <a:p>
            <a:r>
              <a:rPr lang="en-US" sz="1600" dirty="0" smtClean="0"/>
              <a:t>3. </a:t>
            </a:r>
            <a:r>
              <a:rPr lang="en-US" sz="1600" dirty="0"/>
              <a:t>Retrieving</a:t>
            </a:r>
          </a:p>
          <a:p>
            <a:r>
              <a:rPr lang="en-US" sz="1600" dirty="0"/>
              <a:t>	a. Loop  - loop through entire internal table record by record</a:t>
            </a:r>
          </a:p>
          <a:p>
            <a:r>
              <a:rPr lang="en-US" sz="1600" dirty="0"/>
              <a:t>	b. Read  - search internal table </a:t>
            </a:r>
          </a:p>
          <a:p>
            <a:r>
              <a:rPr lang="en-US" sz="1600" dirty="0"/>
              <a:t>4</a:t>
            </a:r>
            <a:r>
              <a:rPr lang="en-US" sz="1600" dirty="0" smtClean="0"/>
              <a:t> </a:t>
            </a:r>
            <a:r>
              <a:rPr lang="en-US" sz="1600" dirty="0"/>
              <a:t>Delete</a:t>
            </a:r>
          </a:p>
          <a:p>
            <a:r>
              <a:rPr lang="en-US" sz="1600" dirty="0"/>
              <a:t>	a. clear/refresh - delete all records without specifying any condition</a:t>
            </a:r>
          </a:p>
          <a:p>
            <a:r>
              <a:rPr lang="en-US" sz="1600" dirty="0"/>
              <a:t>	b. delete - delete records based on condition</a:t>
            </a:r>
          </a:p>
          <a:p>
            <a:r>
              <a:rPr lang="en-US" sz="1600" dirty="0"/>
              <a:t>5</a:t>
            </a:r>
            <a:r>
              <a:rPr lang="en-US" sz="1600" dirty="0" smtClean="0"/>
              <a:t>. </a:t>
            </a:r>
            <a:r>
              <a:rPr lang="en-US" sz="1600" dirty="0"/>
              <a:t>S</a:t>
            </a:r>
            <a:r>
              <a:rPr lang="en-US" sz="1600" dirty="0" smtClean="0"/>
              <a:t>ort </a:t>
            </a:r>
            <a:r>
              <a:rPr lang="en-US" sz="1600" dirty="0"/>
              <a:t>- sort internal table</a:t>
            </a:r>
          </a:p>
          <a:p>
            <a:r>
              <a:rPr lang="en-US" sz="1600" dirty="0"/>
              <a:t>6</a:t>
            </a:r>
            <a:r>
              <a:rPr lang="en-US" sz="1600" dirty="0" smtClean="0"/>
              <a:t>. </a:t>
            </a:r>
            <a:r>
              <a:rPr lang="en-US" sz="1600" dirty="0"/>
              <a:t>Describe – count number of lines in internal </a:t>
            </a:r>
            <a:r>
              <a:rPr lang="en-US" sz="1600" dirty="0" smtClean="0"/>
              <a:t>table</a:t>
            </a:r>
          </a:p>
          <a:p>
            <a:r>
              <a:rPr lang="en-US" sz="1600" dirty="0" smtClean="0"/>
              <a:t>7. Clearing Internal table</a:t>
            </a:r>
          </a:p>
          <a:p>
            <a:r>
              <a:rPr lang="en-US" sz="1600" dirty="0" smtClean="0"/>
              <a:t>8. Copying</a:t>
            </a:r>
            <a:endParaRPr lang="en-US" sz="1600" dirty="0"/>
          </a:p>
        </p:txBody>
      </p:sp>
      <p:sp>
        <p:nvSpPr>
          <p:cNvPr id="3" name="Footer Placeholder 2"/>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31433515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22</a:t>
            </a:fld>
            <a:endParaRPr lang="en-US"/>
          </a:p>
        </p:txBody>
      </p:sp>
      <p:sp>
        <p:nvSpPr>
          <p:cNvPr id="5" name="TextBox 4"/>
          <p:cNvSpPr txBox="1"/>
          <p:nvPr/>
        </p:nvSpPr>
        <p:spPr>
          <a:xfrm>
            <a:off x="3733800" y="76200"/>
            <a:ext cx="2209800" cy="707886"/>
          </a:xfrm>
          <a:prstGeom prst="rect">
            <a:avLst/>
          </a:prstGeom>
          <a:noFill/>
        </p:spPr>
        <p:txBody>
          <a:bodyPr wrap="square" rtlCol="0">
            <a:spAutoFit/>
          </a:bodyPr>
          <a:lstStyle/>
          <a:p>
            <a:pPr algn="ctr"/>
            <a:r>
              <a:rPr lang="en-US" sz="2400" b="1" dirty="0" smtClean="0"/>
              <a:t>ABAP Basics </a:t>
            </a:r>
          </a:p>
          <a:p>
            <a:pPr algn="ctr"/>
            <a:r>
              <a:rPr lang="en-US" sz="1600" b="1" dirty="0" smtClean="0"/>
              <a:t>Internal Tables</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Structures</a:t>
            </a:r>
          </a:p>
        </p:txBody>
      </p:sp>
      <p:sp>
        <p:nvSpPr>
          <p:cNvPr id="23" name="Pentagon 22"/>
          <p:cNvSpPr/>
          <p:nvPr/>
        </p:nvSpPr>
        <p:spPr>
          <a:xfrm>
            <a:off x="228600" y="4191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Open SQL</a:t>
            </a:r>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2" name="TextBox 1"/>
          <p:cNvSpPr txBox="1"/>
          <p:nvPr/>
        </p:nvSpPr>
        <p:spPr>
          <a:xfrm>
            <a:off x="2209800" y="838200"/>
            <a:ext cx="6629400" cy="5724644"/>
          </a:xfrm>
          <a:prstGeom prst="rect">
            <a:avLst/>
          </a:prstGeom>
          <a:noFill/>
        </p:spPr>
        <p:txBody>
          <a:bodyPr wrap="square" rtlCol="0">
            <a:spAutoFit/>
          </a:bodyPr>
          <a:lstStyle/>
          <a:p>
            <a:r>
              <a:rPr lang="en-US" sz="1600" b="1" dirty="0" smtClean="0"/>
              <a:t>Declaring Internal Table</a:t>
            </a:r>
          </a:p>
          <a:p>
            <a:pPr marL="342900" indent="-342900">
              <a:buAutoNum type="arabicPeriod"/>
            </a:pPr>
            <a:r>
              <a:rPr lang="en-US" sz="1600" dirty="0" smtClean="0"/>
              <a:t>Declare Internal table with ref to DDIC table/structure</a:t>
            </a:r>
          </a:p>
          <a:p>
            <a:r>
              <a:rPr lang="en-US" sz="1400" dirty="0" smtClean="0"/>
              <a:t>	DATA: </a:t>
            </a:r>
            <a:r>
              <a:rPr lang="en-US" sz="1400" dirty="0" err="1" smtClean="0"/>
              <a:t>it_mara</a:t>
            </a:r>
            <a:r>
              <a:rPr lang="en-US" sz="1400" dirty="0" smtClean="0"/>
              <a:t> TYPE TABLE OF </a:t>
            </a:r>
            <a:r>
              <a:rPr lang="en-US" sz="1400" dirty="0" err="1" smtClean="0"/>
              <a:t>mara</a:t>
            </a:r>
            <a:r>
              <a:rPr lang="en-US" sz="1400" dirty="0" smtClean="0"/>
              <a:t>.</a:t>
            </a:r>
          </a:p>
          <a:p>
            <a:endParaRPr lang="en-US" sz="1600" dirty="0" smtClean="0"/>
          </a:p>
          <a:p>
            <a:r>
              <a:rPr lang="en-US" sz="1600" dirty="0" smtClean="0"/>
              <a:t>2. Declare internal table with local work area type </a:t>
            </a:r>
          </a:p>
          <a:p>
            <a:pPr lvl="1"/>
            <a:r>
              <a:rPr lang="en-US" sz="1400" dirty="0" smtClean="0"/>
              <a:t>TYPES:</a:t>
            </a:r>
          </a:p>
          <a:p>
            <a:pPr lvl="1"/>
            <a:r>
              <a:rPr lang="en-US" sz="1400" dirty="0"/>
              <a:t>	</a:t>
            </a:r>
            <a:r>
              <a:rPr lang="en-US" sz="1400" dirty="0" smtClean="0"/>
              <a:t>BEGIN OF </a:t>
            </a:r>
            <a:r>
              <a:rPr lang="en-US" sz="1400" dirty="0" err="1" smtClean="0"/>
              <a:t>ty_mara</a:t>
            </a:r>
            <a:r>
              <a:rPr lang="en-US" sz="1400" dirty="0" smtClean="0"/>
              <a:t>,</a:t>
            </a:r>
          </a:p>
          <a:p>
            <a:pPr lvl="1"/>
            <a:r>
              <a:rPr lang="en-US" sz="1400" dirty="0"/>
              <a:t>	</a:t>
            </a:r>
            <a:r>
              <a:rPr lang="en-US" sz="1400" dirty="0" err="1" smtClean="0"/>
              <a:t>matnr</a:t>
            </a:r>
            <a:r>
              <a:rPr lang="en-US" sz="1400" dirty="0" smtClean="0"/>
              <a:t> TYPE </a:t>
            </a:r>
            <a:r>
              <a:rPr lang="en-US" sz="1400" dirty="0" err="1" smtClean="0"/>
              <a:t>matnr</a:t>
            </a:r>
            <a:r>
              <a:rPr lang="en-US" sz="1400" dirty="0" smtClean="0"/>
              <a:t>,</a:t>
            </a:r>
          </a:p>
          <a:p>
            <a:pPr lvl="1"/>
            <a:r>
              <a:rPr lang="en-US" sz="1400" dirty="0"/>
              <a:t>	</a:t>
            </a:r>
            <a:r>
              <a:rPr lang="en-US" sz="1400" dirty="0" err="1" smtClean="0"/>
              <a:t>mtart</a:t>
            </a:r>
            <a:r>
              <a:rPr lang="en-US" sz="1400" dirty="0" smtClean="0"/>
              <a:t> TYPE </a:t>
            </a:r>
            <a:r>
              <a:rPr lang="en-US" sz="1400" dirty="0" err="1" smtClean="0"/>
              <a:t>mtart</a:t>
            </a:r>
            <a:r>
              <a:rPr lang="en-US" sz="1400" dirty="0" smtClean="0"/>
              <a:t>,</a:t>
            </a:r>
          </a:p>
          <a:p>
            <a:pPr lvl="1"/>
            <a:r>
              <a:rPr lang="en-US" sz="1400" dirty="0"/>
              <a:t>	</a:t>
            </a:r>
            <a:r>
              <a:rPr lang="en-US" sz="1400" dirty="0" err="1" smtClean="0"/>
              <a:t>mbrsh</a:t>
            </a:r>
            <a:r>
              <a:rPr lang="en-US" sz="1400" dirty="0" smtClean="0"/>
              <a:t> TYPE </a:t>
            </a:r>
            <a:r>
              <a:rPr lang="en-US" sz="1400" dirty="0" err="1" smtClean="0"/>
              <a:t>mbrsh</a:t>
            </a:r>
            <a:r>
              <a:rPr lang="en-US" sz="1400" dirty="0" smtClean="0"/>
              <a:t>,</a:t>
            </a:r>
          </a:p>
          <a:p>
            <a:pPr lvl="1"/>
            <a:r>
              <a:rPr lang="en-US" sz="1400" dirty="0"/>
              <a:t>	</a:t>
            </a:r>
            <a:r>
              <a:rPr lang="en-US" sz="1400" dirty="0" smtClean="0"/>
              <a:t>END OF </a:t>
            </a:r>
            <a:r>
              <a:rPr lang="en-US" sz="1400" dirty="0" err="1" smtClean="0"/>
              <a:t>ty_mara</a:t>
            </a:r>
            <a:endParaRPr lang="en-US" sz="1400" dirty="0" smtClean="0"/>
          </a:p>
          <a:p>
            <a:pPr lvl="1"/>
            <a:r>
              <a:rPr lang="en-US" sz="1400" dirty="0" smtClean="0"/>
              <a:t>DATA: </a:t>
            </a:r>
            <a:r>
              <a:rPr lang="en-US" sz="1400" dirty="0" err="1" smtClean="0"/>
              <a:t>it_mara</a:t>
            </a:r>
            <a:r>
              <a:rPr lang="en-US" sz="1400" dirty="0" smtClean="0"/>
              <a:t> TYPE TABLE OF </a:t>
            </a:r>
            <a:r>
              <a:rPr lang="en-US" sz="1400" dirty="0" err="1" smtClean="0"/>
              <a:t>ty_mara</a:t>
            </a:r>
            <a:endParaRPr lang="en-US" sz="1400" dirty="0" smtClean="0"/>
          </a:p>
          <a:p>
            <a:endParaRPr lang="en-US" sz="1600" dirty="0" smtClean="0"/>
          </a:p>
          <a:p>
            <a:r>
              <a:rPr lang="en-US" sz="1600" dirty="0" smtClean="0"/>
              <a:t>3. Declare internal table based on local table type</a:t>
            </a:r>
          </a:p>
          <a:p>
            <a:r>
              <a:rPr lang="en-US" sz="1400" dirty="0"/>
              <a:t>	</a:t>
            </a:r>
            <a:r>
              <a:rPr lang="en-US" sz="1400" dirty="0" smtClean="0"/>
              <a:t>TYPES: </a:t>
            </a:r>
            <a:r>
              <a:rPr lang="en-US" sz="1400" dirty="0" err="1" smtClean="0"/>
              <a:t>ty_mara_tab</a:t>
            </a:r>
            <a:r>
              <a:rPr lang="en-US" sz="1400" dirty="0" smtClean="0"/>
              <a:t> TYPE TABLE OF </a:t>
            </a:r>
            <a:r>
              <a:rPr lang="en-US" sz="1400" dirty="0" err="1" smtClean="0"/>
              <a:t>ty_mara</a:t>
            </a:r>
            <a:r>
              <a:rPr lang="en-US" sz="1400" dirty="0" smtClean="0"/>
              <a:t>.</a:t>
            </a:r>
          </a:p>
          <a:p>
            <a:r>
              <a:rPr lang="en-US" sz="1400" dirty="0"/>
              <a:t>	</a:t>
            </a:r>
            <a:r>
              <a:rPr lang="en-US" sz="1400" dirty="0" smtClean="0"/>
              <a:t>DATA </a:t>
            </a:r>
            <a:r>
              <a:rPr lang="en-US" sz="1400" dirty="0" err="1" smtClean="0"/>
              <a:t>it_mara</a:t>
            </a:r>
            <a:r>
              <a:rPr lang="en-US" sz="1400" dirty="0" smtClean="0"/>
              <a:t> TYPE </a:t>
            </a:r>
            <a:r>
              <a:rPr lang="en-US" sz="1400" dirty="0" err="1" smtClean="0"/>
              <a:t>ty_mara_tab</a:t>
            </a:r>
            <a:r>
              <a:rPr lang="en-US" sz="1400" dirty="0" smtClean="0"/>
              <a:t>.</a:t>
            </a:r>
          </a:p>
          <a:p>
            <a:endParaRPr lang="en-US" sz="1600" dirty="0"/>
          </a:p>
          <a:p>
            <a:r>
              <a:rPr lang="en-US" sz="1600" dirty="0" smtClean="0"/>
              <a:t>4. Internal table with Header line (Obsolete)</a:t>
            </a:r>
          </a:p>
          <a:p>
            <a:pPr lvl="1"/>
            <a:r>
              <a:rPr lang="en-US" sz="1400" dirty="0" smtClean="0"/>
              <a:t>DATA: BEGIN OF </a:t>
            </a:r>
            <a:r>
              <a:rPr lang="en-US" sz="1400" dirty="0" err="1" smtClean="0"/>
              <a:t>it_mara</a:t>
            </a:r>
            <a:r>
              <a:rPr lang="en-US" sz="1400" dirty="0" smtClean="0"/>
              <a:t>,</a:t>
            </a:r>
          </a:p>
          <a:p>
            <a:pPr lvl="1"/>
            <a:r>
              <a:rPr lang="en-US" sz="1400" dirty="0"/>
              <a:t>	</a:t>
            </a:r>
            <a:r>
              <a:rPr lang="en-US" sz="1400" dirty="0" err="1" smtClean="0"/>
              <a:t>matnr</a:t>
            </a:r>
            <a:r>
              <a:rPr lang="en-US" sz="1400" dirty="0" smtClean="0"/>
              <a:t> TYPE </a:t>
            </a:r>
            <a:r>
              <a:rPr lang="en-US" sz="1400" dirty="0" err="1" smtClean="0"/>
              <a:t>matnr</a:t>
            </a:r>
            <a:r>
              <a:rPr lang="en-US" sz="1400" dirty="0" smtClean="0"/>
              <a:t>,</a:t>
            </a:r>
          </a:p>
          <a:p>
            <a:pPr lvl="1"/>
            <a:r>
              <a:rPr lang="en-US" sz="1400" dirty="0"/>
              <a:t>	</a:t>
            </a:r>
            <a:r>
              <a:rPr lang="en-US" sz="1400" dirty="0" err="1" smtClean="0"/>
              <a:t>mtart</a:t>
            </a:r>
            <a:r>
              <a:rPr lang="en-US" sz="1400" dirty="0" smtClean="0"/>
              <a:t> TYPE </a:t>
            </a:r>
            <a:r>
              <a:rPr lang="en-US" sz="1400" dirty="0" err="1" smtClean="0"/>
              <a:t>mtart</a:t>
            </a:r>
            <a:r>
              <a:rPr lang="en-US" sz="1400" dirty="0" smtClean="0"/>
              <a:t>,</a:t>
            </a:r>
          </a:p>
          <a:p>
            <a:pPr lvl="1"/>
            <a:r>
              <a:rPr lang="en-US" sz="1400" dirty="0"/>
              <a:t>	</a:t>
            </a:r>
            <a:r>
              <a:rPr lang="en-US" sz="1400" dirty="0" err="1" smtClean="0"/>
              <a:t>mbrsh</a:t>
            </a:r>
            <a:r>
              <a:rPr lang="en-US" sz="1400" dirty="0" smtClean="0"/>
              <a:t> TYPE </a:t>
            </a:r>
            <a:r>
              <a:rPr lang="en-US" sz="1400" dirty="0" err="1" smtClean="0"/>
              <a:t>mbrsh</a:t>
            </a:r>
            <a:r>
              <a:rPr lang="en-US" sz="1400" dirty="0" smtClean="0"/>
              <a:t>,</a:t>
            </a:r>
          </a:p>
          <a:p>
            <a:pPr lvl="1"/>
            <a:r>
              <a:rPr lang="en-US" sz="1400" dirty="0" smtClean="0"/>
              <a:t>	END OF </a:t>
            </a:r>
            <a:r>
              <a:rPr lang="en-US" sz="1400" dirty="0" err="1" smtClean="0"/>
              <a:t>it_mara</a:t>
            </a:r>
            <a:r>
              <a:rPr lang="en-US" sz="1400" dirty="0" smtClean="0"/>
              <a:t> OCCURS 0.  </a:t>
            </a:r>
            <a:r>
              <a:rPr lang="en-US" sz="1400" b="1" dirty="0" smtClean="0"/>
              <a:t>OR</a:t>
            </a:r>
          </a:p>
          <a:p>
            <a:pPr lvl="1"/>
            <a:endParaRPr lang="en-US" sz="1400" b="1" dirty="0" smtClean="0"/>
          </a:p>
          <a:p>
            <a:pPr lvl="1"/>
            <a:r>
              <a:rPr lang="en-US" sz="1400" dirty="0" smtClean="0"/>
              <a:t>DATA </a:t>
            </a:r>
            <a:r>
              <a:rPr lang="en-US" sz="1400" dirty="0" err="1" smtClean="0"/>
              <a:t>it_mara</a:t>
            </a:r>
            <a:r>
              <a:rPr lang="en-US" sz="1400" dirty="0" smtClean="0"/>
              <a:t> TYPE TABLE OF </a:t>
            </a:r>
            <a:r>
              <a:rPr lang="en-US" sz="1400" dirty="0" err="1" smtClean="0"/>
              <a:t>wa_mara</a:t>
            </a:r>
            <a:r>
              <a:rPr lang="en-US" sz="1400" dirty="0" smtClean="0"/>
              <a:t> WITH HEADER LINE</a:t>
            </a:r>
          </a:p>
        </p:txBody>
      </p:sp>
      <p:sp>
        <p:nvSpPr>
          <p:cNvPr id="3" name="Footer Placeholder 2"/>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1380490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23</a:t>
            </a:fld>
            <a:endParaRPr lang="en-US"/>
          </a:p>
        </p:txBody>
      </p:sp>
      <p:sp>
        <p:nvSpPr>
          <p:cNvPr id="5" name="TextBox 4"/>
          <p:cNvSpPr txBox="1"/>
          <p:nvPr/>
        </p:nvSpPr>
        <p:spPr>
          <a:xfrm>
            <a:off x="3733800" y="76200"/>
            <a:ext cx="2209800" cy="707886"/>
          </a:xfrm>
          <a:prstGeom prst="rect">
            <a:avLst/>
          </a:prstGeom>
          <a:noFill/>
        </p:spPr>
        <p:txBody>
          <a:bodyPr wrap="square" rtlCol="0">
            <a:spAutoFit/>
          </a:bodyPr>
          <a:lstStyle/>
          <a:p>
            <a:pPr algn="ctr"/>
            <a:r>
              <a:rPr lang="en-US" sz="2400" b="1" dirty="0" smtClean="0"/>
              <a:t>ABAP Basics </a:t>
            </a:r>
          </a:p>
          <a:p>
            <a:pPr algn="ctr"/>
            <a:r>
              <a:rPr lang="en-US" sz="1600" b="1" dirty="0" smtClean="0"/>
              <a:t>Internal Tables</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Structures</a:t>
            </a:r>
          </a:p>
        </p:txBody>
      </p:sp>
      <p:sp>
        <p:nvSpPr>
          <p:cNvPr id="23" name="Pentagon 22"/>
          <p:cNvSpPr/>
          <p:nvPr/>
        </p:nvSpPr>
        <p:spPr>
          <a:xfrm>
            <a:off x="228600" y="4191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Open SQL</a:t>
            </a:r>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2" name="TextBox 1"/>
          <p:cNvSpPr txBox="1"/>
          <p:nvPr/>
        </p:nvSpPr>
        <p:spPr>
          <a:xfrm>
            <a:off x="2209800" y="838201"/>
            <a:ext cx="6629400" cy="1538883"/>
          </a:xfrm>
          <a:prstGeom prst="rect">
            <a:avLst/>
          </a:prstGeom>
          <a:noFill/>
        </p:spPr>
        <p:txBody>
          <a:bodyPr wrap="square" rtlCol="0">
            <a:spAutoFit/>
          </a:bodyPr>
          <a:lstStyle/>
          <a:p>
            <a:r>
              <a:rPr lang="en-US" sz="1600" dirty="0" smtClean="0"/>
              <a:t>Work Area:</a:t>
            </a:r>
          </a:p>
          <a:p>
            <a:endParaRPr lang="en-US" sz="1400" dirty="0"/>
          </a:p>
          <a:p>
            <a:r>
              <a:rPr lang="en-US" sz="1600" dirty="0" smtClean="0"/>
              <a:t>To process records on Internal table WORK AREA is required .</a:t>
            </a:r>
          </a:p>
          <a:p>
            <a:r>
              <a:rPr lang="en-US" sz="1600" dirty="0"/>
              <a:t>	</a:t>
            </a:r>
            <a:r>
              <a:rPr lang="en-US" sz="1600" dirty="0" smtClean="0"/>
              <a:t>1. Adding Records</a:t>
            </a:r>
          </a:p>
          <a:p>
            <a:r>
              <a:rPr lang="en-US" sz="1600" dirty="0"/>
              <a:t>	</a:t>
            </a:r>
            <a:r>
              <a:rPr lang="en-US" sz="1600" dirty="0" smtClean="0"/>
              <a:t>2. Modifying Records</a:t>
            </a:r>
          </a:p>
          <a:p>
            <a:r>
              <a:rPr lang="en-US" sz="1600" dirty="0"/>
              <a:t>	</a:t>
            </a:r>
            <a:r>
              <a:rPr lang="en-US" sz="1600" dirty="0" smtClean="0"/>
              <a:t>3. Reading Records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6538" y="2514600"/>
            <a:ext cx="5224463" cy="35476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38715340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24</a:t>
            </a:fld>
            <a:endParaRPr lang="en-US"/>
          </a:p>
        </p:txBody>
      </p:sp>
      <p:sp>
        <p:nvSpPr>
          <p:cNvPr id="5" name="TextBox 4"/>
          <p:cNvSpPr txBox="1"/>
          <p:nvPr/>
        </p:nvSpPr>
        <p:spPr>
          <a:xfrm>
            <a:off x="3733800" y="76200"/>
            <a:ext cx="2209800" cy="707886"/>
          </a:xfrm>
          <a:prstGeom prst="rect">
            <a:avLst/>
          </a:prstGeom>
          <a:noFill/>
        </p:spPr>
        <p:txBody>
          <a:bodyPr wrap="square" rtlCol="0">
            <a:spAutoFit/>
          </a:bodyPr>
          <a:lstStyle/>
          <a:p>
            <a:pPr algn="ctr"/>
            <a:r>
              <a:rPr lang="en-US" sz="2400" b="1" dirty="0" smtClean="0"/>
              <a:t>ABAP Basics </a:t>
            </a:r>
          </a:p>
          <a:p>
            <a:pPr algn="ctr"/>
            <a:r>
              <a:rPr lang="en-US" sz="1600" b="1" dirty="0" smtClean="0"/>
              <a:t>Internal Tables</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Structures</a:t>
            </a:r>
          </a:p>
        </p:txBody>
      </p:sp>
      <p:sp>
        <p:nvSpPr>
          <p:cNvPr id="23" name="Pentagon 22"/>
          <p:cNvSpPr/>
          <p:nvPr/>
        </p:nvSpPr>
        <p:spPr>
          <a:xfrm>
            <a:off x="228600" y="4191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Open SQL</a:t>
            </a:r>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2" name="TextBox 1"/>
          <p:cNvSpPr txBox="1"/>
          <p:nvPr/>
        </p:nvSpPr>
        <p:spPr>
          <a:xfrm>
            <a:off x="2209800" y="838201"/>
            <a:ext cx="6629400" cy="5262979"/>
          </a:xfrm>
          <a:prstGeom prst="rect">
            <a:avLst/>
          </a:prstGeom>
          <a:noFill/>
        </p:spPr>
        <p:txBody>
          <a:bodyPr wrap="square" rtlCol="0">
            <a:spAutoFit/>
          </a:bodyPr>
          <a:lstStyle/>
          <a:p>
            <a:r>
              <a:rPr lang="en-US" sz="1600" dirty="0" smtClean="0"/>
              <a:t>Appending Records to Internal Table</a:t>
            </a:r>
          </a:p>
          <a:p>
            <a:endParaRPr lang="en-US" sz="1600" dirty="0" smtClean="0"/>
          </a:p>
          <a:p>
            <a:r>
              <a:rPr lang="en-US" sz="1600" dirty="0" smtClean="0"/>
              <a:t>APPEND is the keyword to add record to the internal table</a:t>
            </a:r>
          </a:p>
          <a:p>
            <a:endParaRPr lang="en-US" sz="1600" dirty="0" smtClean="0"/>
          </a:p>
          <a:p>
            <a:r>
              <a:rPr lang="en-US" sz="1600" b="1" dirty="0" smtClean="0"/>
              <a:t>Example:</a:t>
            </a:r>
          </a:p>
          <a:p>
            <a:r>
              <a:rPr lang="en-US" sz="1600" dirty="0" smtClean="0"/>
              <a:t>        “Fill Work area</a:t>
            </a:r>
            <a:endParaRPr lang="en-US" sz="1600" dirty="0"/>
          </a:p>
          <a:p>
            <a:pPr lvl="1"/>
            <a:r>
              <a:rPr lang="en-US" sz="1600" dirty="0" err="1"/>
              <a:t>Wa_mara-matnr</a:t>
            </a:r>
            <a:r>
              <a:rPr lang="en-US" sz="1600" dirty="0"/>
              <a:t> =  ‘M1’.</a:t>
            </a:r>
          </a:p>
          <a:p>
            <a:pPr lvl="1"/>
            <a:r>
              <a:rPr lang="en-US" sz="1600" dirty="0" err="1"/>
              <a:t>Wa_mara-mtart</a:t>
            </a:r>
            <a:r>
              <a:rPr lang="en-US" sz="1600" dirty="0"/>
              <a:t> = ‘HALB’.</a:t>
            </a:r>
          </a:p>
          <a:p>
            <a:pPr lvl="1"/>
            <a:r>
              <a:rPr lang="en-US" sz="1600" dirty="0" err="1" smtClean="0"/>
              <a:t>Wa_mara-mbrsh</a:t>
            </a:r>
            <a:r>
              <a:rPr lang="en-US" sz="1600" dirty="0" smtClean="0"/>
              <a:t> </a:t>
            </a:r>
            <a:r>
              <a:rPr lang="en-US" sz="1600" dirty="0"/>
              <a:t>= ‘AB</a:t>
            </a:r>
            <a:r>
              <a:rPr lang="en-US" sz="1600" dirty="0" smtClean="0"/>
              <a:t>’.</a:t>
            </a:r>
          </a:p>
          <a:p>
            <a:pPr lvl="1"/>
            <a:endParaRPr lang="en-US" sz="1600" dirty="0" smtClean="0"/>
          </a:p>
          <a:p>
            <a:pPr lvl="1"/>
            <a:r>
              <a:rPr lang="en-US" sz="1600" dirty="0" smtClean="0"/>
              <a:t>“Append work area to Internal Table</a:t>
            </a:r>
            <a:endParaRPr lang="en-US" sz="1600" dirty="0"/>
          </a:p>
          <a:p>
            <a:pPr lvl="1"/>
            <a:r>
              <a:rPr lang="en-US" sz="1600" dirty="0" smtClean="0"/>
              <a:t>APPEND </a:t>
            </a:r>
            <a:r>
              <a:rPr lang="en-US" sz="1600" dirty="0" err="1"/>
              <a:t>wa_mara</a:t>
            </a:r>
            <a:r>
              <a:rPr lang="en-US" sz="1600" dirty="0"/>
              <a:t> </a:t>
            </a:r>
            <a:r>
              <a:rPr lang="en-US" sz="1600" dirty="0" smtClean="0"/>
              <a:t>To </a:t>
            </a:r>
            <a:r>
              <a:rPr lang="en-US" sz="1600" dirty="0" err="1"/>
              <a:t>it_mara</a:t>
            </a:r>
            <a:r>
              <a:rPr lang="en-US" sz="1600" dirty="0"/>
              <a:t>.</a:t>
            </a:r>
          </a:p>
          <a:p>
            <a:endParaRPr lang="en-US" sz="1600" dirty="0" smtClean="0"/>
          </a:p>
          <a:p>
            <a:r>
              <a:rPr lang="en-US" sz="1600" dirty="0"/>
              <a:t> </a:t>
            </a:r>
            <a:r>
              <a:rPr lang="en-US" sz="1600" dirty="0" smtClean="0"/>
              <a:t>        </a:t>
            </a:r>
            <a:r>
              <a:rPr lang="en-US" sz="1600" dirty="0"/>
              <a:t>“Fill Work area</a:t>
            </a:r>
          </a:p>
          <a:p>
            <a:pPr lvl="1"/>
            <a:r>
              <a:rPr lang="en-US" sz="1600" dirty="0" err="1"/>
              <a:t>Wa_mara-matnr</a:t>
            </a:r>
            <a:r>
              <a:rPr lang="en-US" sz="1600" dirty="0"/>
              <a:t> =  ‘</a:t>
            </a:r>
            <a:r>
              <a:rPr lang="en-US" sz="1600" dirty="0" smtClean="0"/>
              <a:t>M2’.</a:t>
            </a:r>
            <a:endParaRPr lang="en-US" sz="1600" dirty="0"/>
          </a:p>
          <a:p>
            <a:pPr lvl="1"/>
            <a:r>
              <a:rPr lang="en-US" sz="1600" dirty="0" err="1"/>
              <a:t>Wa_mara-mtart</a:t>
            </a:r>
            <a:r>
              <a:rPr lang="en-US" sz="1600" dirty="0"/>
              <a:t> = </a:t>
            </a:r>
            <a:r>
              <a:rPr lang="en-US" sz="1600" dirty="0" smtClean="0"/>
              <a:t>‘FERT’.</a:t>
            </a:r>
            <a:endParaRPr lang="en-US" sz="1600" dirty="0"/>
          </a:p>
          <a:p>
            <a:pPr lvl="1"/>
            <a:r>
              <a:rPr lang="en-US" sz="1600" dirty="0" err="1"/>
              <a:t>Wa_mara-mbrsh</a:t>
            </a:r>
            <a:r>
              <a:rPr lang="en-US" sz="1600" dirty="0"/>
              <a:t> = ‘AB’.</a:t>
            </a:r>
          </a:p>
          <a:p>
            <a:pPr lvl="1"/>
            <a:endParaRPr lang="en-US" sz="1600" dirty="0"/>
          </a:p>
          <a:p>
            <a:pPr lvl="1"/>
            <a:r>
              <a:rPr lang="en-US" sz="1600" dirty="0"/>
              <a:t>“Append work area to Internal Table</a:t>
            </a:r>
          </a:p>
          <a:p>
            <a:pPr lvl="1"/>
            <a:r>
              <a:rPr lang="en-US" sz="1600" dirty="0"/>
              <a:t>APPEND </a:t>
            </a:r>
            <a:r>
              <a:rPr lang="en-US" sz="1600" dirty="0" err="1"/>
              <a:t>wa_mara</a:t>
            </a:r>
            <a:r>
              <a:rPr lang="en-US" sz="1600" dirty="0"/>
              <a:t> To </a:t>
            </a:r>
            <a:r>
              <a:rPr lang="en-US" sz="1600" dirty="0" err="1"/>
              <a:t>it_mara</a:t>
            </a:r>
            <a:r>
              <a:rPr lang="en-US" sz="1600" dirty="0"/>
              <a:t>.</a:t>
            </a:r>
            <a:endParaRPr lang="en-US" sz="1600" dirty="0" smtClean="0"/>
          </a:p>
          <a:p>
            <a:endParaRPr lang="en-US" sz="1600" dirty="0" smtClean="0"/>
          </a:p>
        </p:txBody>
      </p:sp>
      <p:sp>
        <p:nvSpPr>
          <p:cNvPr id="3" name="Footer Placeholder 2"/>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22589963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25</a:t>
            </a:fld>
            <a:endParaRPr lang="en-US"/>
          </a:p>
        </p:txBody>
      </p:sp>
      <p:sp>
        <p:nvSpPr>
          <p:cNvPr id="5" name="TextBox 4"/>
          <p:cNvSpPr txBox="1"/>
          <p:nvPr/>
        </p:nvSpPr>
        <p:spPr>
          <a:xfrm>
            <a:off x="3733800" y="76200"/>
            <a:ext cx="2209800" cy="707886"/>
          </a:xfrm>
          <a:prstGeom prst="rect">
            <a:avLst/>
          </a:prstGeom>
          <a:noFill/>
        </p:spPr>
        <p:txBody>
          <a:bodyPr wrap="square" rtlCol="0">
            <a:spAutoFit/>
          </a:bodyPr>
          <a:lstStyle/>
          <a:p>
            <a:pPr algn="ctr"/>
            <a:r>
              <a:rPr lang="en-US" sz="2400" b="1" dirty="0" smtClean="0"/>
              <a:t>ABAP Basics </a:t>
            </a:r>
          </a:p>
          <a:p>
            <a:pPr algn="ctr"/>
            <a:r>
              <a:rPr lang="en-US" sz="1600" b="1" dirty="0" smtClean="0"/>
              <a:t>Internal Tables</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Structures</a:t>
            </a:r>
          </a:p>
        </p:txBody>
      </p:sp>
      <p:sp>
        <p:nvSpPr>
          <p:cNvPr id="23" name="Pentagon 22"/>
          <p:cNvSpPr/>
          <p:nvPr/>
        </p:nvSpPr>
        <p:spPr>
          <a:xfrm>
            <a:off x="228600" y="4191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Open SQL</a:t>
            </a:r>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2" name="TextBox 1"/>
          <p:cNvSpPr txBox="1"/>
          <p:nvPr/>
        </p:nvSpPr>
        <p:spPr>
          <a:xfrm>
            <a:off x="2209800" y="838201"/>
            <a:ext cx="6858000" cy="5816977"/>
          </a:xfrm>
          <a:prstGeom prst="rect">
            <a:avLst/>
          </a:prstGeom>
          <a:noFill/>
        </p:spPr>
        <p:txBody>
          <a:bodyPr wrap="square" rtlCol="0">
            <a:spAutoFit/>
          </a:bodyPr>
          <a:lstStyle/>
          <a:p>
            <a:r>
              <a:rPr lang="en-US" sz="1600" dirty="0" smtClean="0"/>
              <a:t>Reading Record by record in the Internal Table</a:t>
            </a:r>
          </a:p>
          <a:p>
            <a:endParaRPr lang="en-US" sz="1600" dirty="0" smtClean="0"/>
          </a:p>
          <a:p>
            <a:r>
              <a:rPr lang="en-US" sz="1600" b="1" dirty="0" smtClean="0"/>
              <a:t>Syntax: </a:t>
            </a:r>
          </a:p>
          <a:p>
            <a:pPr lvl="1"/>
            <a:r>
              <a:rPr lang="en-US" sz="1200" dirty="0" smtClean="0"/>
              <a:t>LOOP AT &lt;</a:t>
            </a:r>
            <a:r>
              <a:rPr lang="en-US" sz="1200" dirty="0" err="1" smtClean="0"/>
              <a:t>itab</a:t>
            </a:r>
            <a:r>
              <a:rPr lang="en-US" sz="1200" dirty="0" smtClean="0"/>
              <a:t>&gt; INTO &lt;</a:t>
            </a:r>
            <a:r>
              <a:rPr lang="en-US" sz="1200" dirty="0" err="1" smtClean="0"/>
              <a:t>wa</a:t>
            </a:r>
            <a:r>
              <a:rPr lang="en-US" sz="1200" dirty="0" smtClean="0"/>
              <a:t>&gt;</a:t>
            </a:r>
          </a:p>
          <a:p>
            <a:pPr lvl="1"/>
            <a:endParaRPr lang="en-US" sz="1200" dirty="0"/>
          </a:p>
          <a:p>
            <a:pPr lvl="1"/>
            <a:r>
              <a:rPr lang="en-US" sz="1200" dirty="0" smtClean="0"/>
              <a:t>ENDLOOP</a:t>
            </a:r>
          </a:p>
          <a:p>
            <a:pPr lvl="1"/>
            <a:endParaRPr lang="en-US" sz="1400" dirty="0" smtClean="0"/>
          </a:p>
          <a:p>
            <a:pPr lvl="1"/>
            <a:r>
              <a:rPr lang="en-US" sz="1400" b="1" dirty="0" smtClean="0"/>
              <a:t>Example:</a:t>
            </a:r>
            <a:endParaRPr lang="en-US" sz="1400" b="1" dirty="0"/>
          </a:p>
          <a:p>
            <a:pPr lvl="1"/>
            <a:endParaRPr lang="en-US" sz="1400" dirty="0" smtClean="0"/>
          </a:p>
          <a:p>
            <a:pPr lvl="1"/>
            <a:r>
              <a:rPr lang="en-US" sz="1400" dirty="0" smtClean="0"/>
              <a:t>Loop </a:t>
            </a:r>
            <a:r>
              <a:rPr lang="en-US" sz="1400" dirty="0"/>
              <a:t>at </a:t>
            </a:r>
            <a:r>
              <a:rPr lang="en-US" sz="1400" dirty="0" err="1"/>
              <a:t>it_mara</a:t>
            </a:r>
            <a:r>
              <a:rPr lang="en-US" sz="1400" dirty="0"/>
              <a:t> into </a:t>
            </a:r>
            <a:r>
              <a:rPr lang="en-US" sz="1400" dirty="0" err="1"/>
              <a:t>wa_mara</a:t>
            </a:r>
            <a:r>
              <a:rPr lang="en-US" sz="1400" dirty="0"/>
              <a:t>.</a:t>
            </a:r>
          </a:p>
          <a:p>
            <a:pPr lvl="1"/>
            <a:r>
              <a:rPr lang="en-US" sz="1400" dirty="0" smtClean="0"/>
              <a:t>	Write</a:t>
            </a:r>
            <a:r>
              <a:rPr lang="en-US" sz="1400" dirty="0"/>
              <a:t>: </a:t>
            </a:r>
            <a:r>
              <a:rPr lang="en-US" sz="1400" dirty="0" smtClean="0"/>
              <a:t>/	</a:t>
            </a:r>
            <a:r>
              <a:rPr lang="en-US" sz="1400" dirty="0" err="1" smtClean="0"/>
              <a:t>sy-tabix</a:t>
            </a:r>
            <a:endParaRPr lang="en-US" sz="1400" dirty="0" smtClean="0"/>
          </a:p>
          <a:p>
            <a:pPr lvl="1"/>
            <a:r>
              <a:rPr lang="en-US" sz="1400" dirty="0"/>
              <a:t>	</a:t>
            </a:r>
            <a:r>
              <a:rPr lang="en-US" sz="1400" dirty="0" smtClean="0"/>
              <a:t>	 </a:t>
            </a:r>
            <a:r>
              <a:rPr lang="en-US" sz="1400" dirty="0" err="1"/>
              <a:t>wa_mara-matnr</a:t>
            </a:r>
            <a:r>
              <a:rPr lang="en-US" sz="1400" dirty="0"/>
              <a:t>, </a:t>
            </a:r>
            <a:endParaRPr lang="en-US" sz="1400" dirty="0" smtClean="0"/>
          </a:p>
          <a:p>
            <a:pPr lvl="1"/>
            <a:r>
              <a:rPr lang="en-US" sz="1400" dirty="0"/>
              <a:t>	</a:t>
            </a:r>
            <a:r>
              <a:rPr lang="en-US" sz="1400" dirty="0" smtClean="0"/>
              <a:t>	 </a:t>
            </a:r>
            <a:r>
              <a:rPr lang="en-US" sz="1400" dirty="0" err="1"/>
              <a:t>wa_mara-mtart</a:t>
            </a:r>
            <a:r>
              <a:rPr lang="en-US" sz="1400" dirty="0"/>
              <a:t>, </a:t>
            </a:r>
            <a:endParaRPr lang="en-US" sz="1400" dirty="0" smtClean="0"/>
          </a:p>
          <a:p>
            <a:pPr lvl="1"/>
            <a:r>
              <a:rPr lang="en-US" sz="1400" dirty="0"/>
              <a:t>	</a:t>
            </a:r>
            <a:r>
              <a:rPr lang="en-US" sz="1400" dirty="0" smtClean="0"/>
              <a:t>	 </a:t>
            </a:r>
            <a:r>
              <a:rPr lang="en-US" sz="1400" dirty="0" err="1"/>
              <a:t>wa_mara-matkl</a:t>
            </a:r>
            <a:r>
              <a:rPr lang="en-US" sz="1400" dirty="0"/>
              <a:t>.</a:t>
            </a:r>
          </a:p>
          <a:p>
            <a:pPr lvl="1"/>
            <a:r>
              <a:rPr lang="en-US" sz="1400" dirty="0" err="1"/>
              <a:t>Endloop</a:t>
            </a:r>
            <a:r>
              <a:rPr lang="en-US" sz="1400" dirty="0"/>
              <a:t>.</a:t>
            </a:r>
            <a:endParaRPr lang="en-US" sz="1400" dirty="0" smtClean="0"/>
          </a:p>
          <a:p>
            <a:endParaRPr lang="en-US" sz="1600" dirty="0" smtClean="0"/>
          </a:p>
          <a:p>
            <a:r>
              <a:rPr lang="en-US" sz="1600" dirty="0" smtClean="0"/>
              <a:t>System Variable: SY-TABIX will contains current loop index</a:t>
            </a:r>
          </a:p>
          <a:p>
            <a:endParaRPr lang="en-US" sz="1600" dirty="0" smtClean="0"/>
          </a:p>
          <a:p>
            <a:r>
              <a:rPr lang="en-US" sz="1600" b="1" dirty="0" smtClean="0"/>
              <a:t>Reading Single Record:</a:t>
            </a:r>
          </a:p>
          <a:p>
            <a:pPr marL="342900" indent="-342900">
              <a:buAutoNum type="arabicPeriod"/>
            </a:pPr>
            <a:r>
              <a:rPr lang="en-US" sz="1400" dirty="0" smtClean="0"/>
              <a:t>Using Key</a:t>
            </a:r>
          </a:p>
          <a:p>
            <a:r>
              <a:rPr lang="en-US" sz="1400" dirty="0"/>
              <a:t>	</a:t>
            </a:r>
            <a:r>
              <a:rPr lang="en-US" sz="1400" dirty="0" smtClean="0"/>
              <a:t>READ TABLE &lt;</a:t>
            </a:r>
            <a:r>
              <a:rPr lang="en-US" sz="1400" dirty="0" err="1" smtClean="0"/>
              <a:t>itab</a:t>
            </a:r>
            <a:r>
              <a:rPr lang="en-US" sz="1400" dirty="0" smtClean="0"/>
              <a:t>&gt; INTO &lt;</a:t>
            </a:r>
            <a:r>
              <a:rPr lang="en-US" sz="1400" dirty="0" err="1" smtClean="0"/>
              <a:t>wa</a:t>
            </a:r>
            <a:r>
              <a:rPr lang="en-US" sz="1400" dirty="0" smtClean="0"/>
              <a:t>&gt; WITH KEY </a:t>
            </a:r>
            <a:r>
              <a:rPr lang="en-US" sz="1400" dirty="0" err="1" smtClean="0"/>
              <a:t>matnr</a:t>
            </a:r>
            <a:r>
              <a:rPr lang="en-US" sz="1400" dirty="0" smtClean="0"/>
              <a:t> = ‘M1’</a:t>
            </a:r>
          </a:p>
          <a:p>
            <a:endParaRPr lang="en-US" sz="1400" dirty="0" smtClean="0"/>
          </a:p>
          <a:p>
            <a:pPr marL="342900" indent="-342900">
              <a:buAutoNum type="arabicPeriod"/>
            </a:pPr>
            <a:r>
              <a:rPr lang="en-US" sz="1400" dirty="0" smtClean="0"/>
              <a:t>Using Index</a:t>
            </a:r>
          </a:p>
          <a:p>
            <a:r>
              <a:rPr lang="en-US" sz="1400" dirty="0"/>
              <a:t>	</a:t>
            </a:r>
            <a:r>
              <a:rPr lang="en-US" sz="1400" dirty="0" smtClean="0"/>
              <a:t>READ TABLE &lt;</a:t>
            </a:r>
            <a:r>
              <a:rPr lang="en-US" sz="1400" dirty="0" err="1" smtClean="0"/>
              <a:t>itab</a:t>
            </a:r>
            <a:r>
              <a:rPr lang="en-US" sz="1400" dirty="0" smtClean="0"/>
              <a:t>&gt; INTO &lt;</a:t>
            </a:r>
            <a:r>
              <a:rPr lang="en-US" sz="1400" dirty="0" err="1" smtClean="0"/>
              <a:t>wa</a:t>
            </a:r>
            <a:r>
              <a:rPr lang="en-US" sz="1400" dirty="0" smtClean="0"/>
              <a:t>&gt; INDEX 1</a:t>
            </a:r>
          </a:p>
          <a:p>
            <a:endParaRPr lang="en-US" sz="1400" dirty="0"/>
          </a:p>
          <a:p>
            <a:r>
              <a:rPr lang="en-US" sz="1400" dirty="0" smtClean="0"/>
              <a:t>System Variable SY-SUBRC contain 0 if matching record found </a:t>
            </a:r>
            <a:endParaRPr lang="en-US" sz="1400" dirty="0"/>
          </a:p>
        </p:txBody>
      </p:sp>
      <p:sp>
        <p:nvSpPr>
          <p:cNvPr id="3" name="Footer Placeholder 2"/>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5565688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26</a:t>
            </a:fld>
            <a:endParaRPr lang="en-US"/>
          </a:p>
        </p:txBody>
      </p:sp>
      <p:sp>
        <p:nvSpPr>
          <p:cNvPr id="5" name="TextBox 4"/>
          <p:cNvSpPr txBox="1"/>
          <p:nvPr/>
        </p:nvSpPr>
        <p:spPr>
          <a:xfrm>
            <a:off x="3733800" y="76200"/>
            <a:ext cx="2209800" cy="707886"/>
          </a:xfrm>
          <a:prstGeom prst="rect">
            <a:avLst/>
          </a:prstGeom>
          <a:noFill/>
        </p:spPr>
        <p:txBody>
          <a:bodyPr wrap="square" rtlCol="0">
            <a:spAutoFit/>
          </a:bodyPr>
          <a:lstStyle/>
          <a:p>
            <a:pPr algn="ctr"/>
            <a:r>
              <a:rPr lang="en-US" sz="2400" b="1" dirty="0" smtClean="0"/>
              <a:t>ABAP Basics </a:t>
            </a:r>
          </a:p>
          <a:p>
            <a:pPr algn="ctr"/>
            <a:r>
              <a:rPr lang="en-US" sz="1600" b="1" dirty="0" smtClean="0"/>
              <a:t>Internal Tables</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Structures</a:t>
            </a:r>
          </a:p>
        </p:txBody>
      </p:sp>
      <p:sp>
        <p:nvSpPr>
          <p:cNvPr id="23" name="Pentagon 22"/>
          <p:cNvSpPr/>
          <p:nvPr/>
        </p:nvSpPr>
        <p:spPr>
          <a:xfrm>
            <a:off x="228600" y="4191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Open SQL</a:t>
            </a:r>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2" name="TextBox 1"/>
          <p:cNvSpPr txBox="1"/>
          <p:nvPr/>
        </p:nvSpPr>
        <p:spPr>
          <a:xfrm>
            <a:off x="2209800" y="838200"/>
            <a:ext cx="6858000" cy="5509200"/>
          </a:xfrm>
          <a:prstGeom prst="rect">
            <a:avLst/>
          </a:prstGeom>
          <a:noFill/>
        </p:spPr>
        <p:txBody>
          <a:bodyPr wrap="square" rtlCol="0">
            <a:spAutoFit/>
          </a:bodyPr>
          <a:lstStyle/>
          <a:p>
            <a:r>
              <a:rPr lang="en-US" sz="1600" b="1" dirty="0" smtClean="0"/>
              <a:t>Sorting:</a:t>
            </a:r>
            <a:r>
              <a:rPr lang="en-US" sz="1600" dirty="0" smtClean="0"/>
              <a:t> </a:t>
            </a:r>
          </a:p>
          <a:p>
            <a:r>
              <a:rPr lang="en-US" sz="1600" dirty="0" smtClean="0"/>
              <a:t>This command will sort the internal table by rearranging the records based on fields specified in the  command </a:t>
            </a:r>
          </a:p>
          <a:p>
            <a:endParaRPr lang="en-US" sz="1600" dirty="0"/>
          </a:p>
          <a:p>
            <a:r>
              <a:rPr lang="en-US" sz="1600" dirty="0" smtClean="0"/>
              <a:t>SORT &lt;</a:t>
            </a:r>
            <a:r>
              <a:rPr lang="en-US" sz="1600" dirty="0" err="1" smtClean="0"/>
              <a:t>itab</a:t>
            </a:r>
            <a:r>
              <a:rPr lang="en-US" sz="1600" dirty="0" smtClean="0"/>
              <a:t>&gt; BY [&lt;f1&gt; &lt;f2&gt;..&lt;</a:t>
            </a:r>
            <a:r>
              <a:rPr lang="en-US" sz="1600" dirty="0" err="1" smtClean="0"/>
              <a:t>fn</a:t>
            </a:r>
            <a:r>
              <a:rPr lang="en-US" sz="1600" dirty="0" smtClean="0"/>
              <a:t>&gt; ASCENDING/DESCENDING]</a:t>
            </a:r>
          </a:p>
          <a:p>
            <a:endParaRPr lang="en-US" sz="1600" dirty="0" smtClean="0"/>
          </a:p>
          <a:p>
            <a:r>
              <a:rPr lang="en-US" sz="1600" dirty="0" smtClean="0"/>
              <a:t>By default it will sort in ASCENDING ORDER</a:t>
            </a:r>
          </a:p>
          <a:p>
            <a:endParaRPr lang="en-US" sz="1600" dirty="0"/>
          </a:p>
          <a:p>
            <a:r>
              <a:rPr lang="en-US" sz="1600" b="1" dirty="0" smtClean="0"/>
              <a:t>Describe</a:t>
            </a:r>
            <a:endParaRPr lang="en-US" sz="1600" b="1" dirty="0"/>
          </a:p>
          <a:p>
            <a:r>
              <a:rPr lang="en-US" sz="1600" dirty="0" smtClean="0"/>
              <a:t>This command is to find the number records in the internal table</a:t>
            </a:r>
          </a:p>
          <a:p>
            <a:r>
              <a:rPr lang="en-US" sz="1600" dirty="0" smtClean="0"/>
              <a:t>DESCRIBE TABLE &lt;</a:t>
            </a:r>
            <a:r>
              <a:rPr lang="en-US" sz="1600" dirty="0" err="1" smtClean="0"/>
              <a:t>itab</a:t>
            </a:r>
            <a:r>
              <a:rPr lang="en-US" sz="1600" dirty="0" smtClean="0"/>
              <a:t>&gt; LINES &lt;lines&gt;.</a:t>
            </a:r>
          </a:p>
          <a:p>
            <a:endParaRPr lang="en-US" sz="1600" dirty="0"/>
          </a:p>
          <a:p>
            <a:r>
              <a:rPr lang="en-US" sz="1600" b="1" dirty="0" smtClean="0"/>
              <a:t>Clearing Internal Table:</a:t>
            </a:r>
          </a:p>
          <a:p>
            <a:r>
              <a:rPr lang="en-US" sz="1600" dirty="0" smtClean="0"/>
              <a:t>CLEAR/REFRESH: It is used to clear entire internal table with out any condition</a:t>
            </a:r>
          </a:p>
          <a:p>
            <a:r>
              <a:rPr lang="en-US" sz="1600" dirty="0"/>
              <a:t>	</a:t>
            </a:r>
            <a:r>
              <a:rPr lang="en-US" sz="1600" dirty="0" smtClean="0"/>
              <a:t>CLEAR &lt;</a:t>
            </a:r>
            <a:r>
              <a:rPr lang="en-US" sz="1600" dirty="0" err="1" smtClean="0"/>
              <a:t>itab</a:t>
            </a:r>
            <a:r>
              <a:rPr lang="en-US" sz="1600" dirty="0" smtClean="0"/>
              <a:t>&gt;</a:t>
            </a:r>
          </a:p>
          <a:p>
            <a:r>
              <a:rPr lang="en-US" sz="1600" dirty="0"/>
              <a:t>	</a:t>
            </a:r>
            <a:r>
              <a:rPr lang="en-US" sz="1600" dirty="0" smtClean="0"/>
              <a:t>REFRESH &lt;</a:t>
            </a:r>
            <a:r>
              <a:rPr lang="en-US" sz="1600" dirty="0" err="1" smtClean="0"/>
              <a:t>itab</a:t>
            </a:r>
            <a:r>
              <a:rPr lang="en-US" sz="1600" dirty="0" smtClean="0"/>
              <a:t>&gt;</a:t>
            </a:r>
          </a:p>
          <a:p>
            <a:r>
              <a:rPr lang="en-US" sz="1600" dirty="0" smtClean="0"/>
              <a:t>DELETE is used to delete the records based on Condition</a:t>
            </a:r>
          </a:p>
          <a:p>
            <a:r>
              <a:rPr lang="en-US" sz="1600" dirty="0" smtClean="0"/>
              <a:t>	DELETE &lt;</a:t>
            </a:r>
            <a:r>
              <a:rPr lang="en-US" sz="1600" dirty="0" err="1" smtClean="0"/>
              <a:t>itab</a:t>
            </a:r>
            <a:r>
              <a:rPr lang="en-US" sz="1600" dirty="0" smtClean="0"/>
              <a:t>&gt; WHERE &lt;condition&gt;</a:t>
            </a:r>
          </a:p>
          <a:p>
            <a:endParaRPr lang="en-US" sz="1600" dirty="0"/>
          </a:p>
          <a:p>
            <a:r>
              <a:rPr lang="en-US" sz="1600" b="1" dirty="0" smtClean="0"/>
              <a:t>Copying Internal Table</a:t>
            </a:r>
          </a:p>
          <a:p>
            <a:r>
              <a:rPr lang="en-US" sz="1600" dirty="0" smtClean="0"/>
              <a:t>Example: 	&lt;itab2&gt; = &lt;itab1&gt;</a:t>
            </a:r>
          </a:p>
          <a:p>
            <a:r>
              <a:rPr lang="en-US" sz="1600" dirty="0"/>
              <a:t>	</a:t>
            </a:r>
            <a:r>
              <a:rPr lang="en-US" sz="1600" dirty="0" smtClean="0"/>
              <a:t>MOVE &lt;itab1&gt; TO &lt;itab2&gt;</a:t>
            </a:r>
            <a:endParaRPr lang="en-US" sz="1600" b="1" dirty="0"/>
          </a:p>
        </p:txBody>
      </p:sp>
      <p:sp>
        <p:nvSpPr>
          <p:cNvPr id="3" name="Footer Placeholder 2"/>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40581447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27</a:t>
            </a:fld>
            <a:endParaRPr lang="en-US"/>
          </a:p>
        </p:txBody>
      </p:sp>
      <p:sp>
        <p:nvSpPr>
          <p:cNvPr id="5" name="TextBox 4"/>
          <p:cNvSpPr txBox="1"/>
          <p:nvPr/>
        </p:nvSpPr>
        <p:spPr>
          <a:xfrm>
            <a:off x="3733800" y="76200"/>
            <a:ext cx="2209800" cy="707886"/>
          </a:xfrm>
          <a:prstGeom prst="rect">
            <a:avLst/>
          </a:prstGeom>
          <a:noFill/>
        </p:spPr>
        <p:txBody>
          <a:bodyPr wrap="square" rtlCol="0">
            <a:spAutoFit/>
          </a:bodyPr>
          <a:lstStyle/>
          <a:p>
            <a:pPr algn="ctr"/>
            <a:r>
              <a:rPr lang="en-US" sz="2400" b="1" dirty="0" smtClean="0"/>
              <a:t>ABAP Basics </a:t>
            </a:r>
          </a:p>
          <a:p>
            <a:pPr algn="ctr"/>
            <a:r>
              <a:rPr lang="en-US" sz="1600" b="1" dirty="0" smtClean="0"/>
              <a:t>Internal Tables</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Structures</a:t>
            </a:r>
          </a:p>
        </p:txBody>
      </p:sp>
      <p:sp>
        <p:nvSpPr>
          <p:cNvPr id="23" name="Pentagon 22"/>
          <p:cNvSpPr/>
          <p:nvPr/>
        </p:nvSpPr>
        <p:spPr>
          <a:xfrm>
            <a:off x="228600" y="4191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Open SQL</a:t>
            </a:r>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2" name="TextBox 1"/>
          <p:cNvSpPr txBox="1"/>
          <p:nvPr/>
        </p:nvSpPr>
        <p:spPr>
          <a:xfrm>
            <a:off x="2209800" y="838200"/>
            <a:ext cx="6858000" cy="5016758"/>
          </a:xfrm>
          <a:prstGeom prst="rect">
            <a:avLst/>
          </a:prstGeom>
          <a:noFill/>
        </p:spPr>
        <p:txBody>
          <a:bodyPr wrap="square" rtlCol="0">
            <a:spAutoFit/>
          </a:bodyPr>
          <a:lstStyle/>
          <a:p>
            <a:r>
              <a:rPr lang="en-US" sz="1600" b="1" dirty="0" smtClean="0"/>
              <a:t>Sorted Internal Tables</a:t>
            </a:r>
          </a:p>
          <a:p>
            <a:endParaRPr lang="en-US" sz="1600" dirty="0" smtClean="0"/>
          </a:p>
          <a:p>
            <a:r>
              <a:rPr lang="en-US" sz="1600" dirty="0" smtClean="0"/>
              <a:t>When Declaring internal table  with following specification “TYPE TABLE OF”</a:t>
            </a:r>
          </a:p>
          <a:p>
            <a:r>
              <a:rPr lang="en-US" sz="1600" dirty="0" smtClean="0"/>
              <a:t>Then it is STANDARD internal table. Till now we performed operations on STANDARD internal table</a:t>
            </a:r>
          </a:p>
          <a:p>
            <a:endParaRPr lang="en-US" sz="1600" dirty="0" smtClean="0"/>
          </a:p>
          <a:p>
            <a:r>
              <a:rPr lang="en-US" sz="1600" dirty="0" smtClean="0"/>
              <a:t>Declaring Sorted Internal Table</a:t>
            </a:r>
          </a:p>
          <a:p>
            <a:r>
              <a:rPr lang="en-US" sz="1600" dirty="0" smtClean="0"/>
              <a:t>DATA &lt;</a:t>
            </a:r>
            <a:r>
              <a:rPr lang="en-US" sz="1600" dirty="0" err="1" smtClean="0"/>
              <a:t>itab</a:t>
            </a:r>
            <a:r>
              <a:rPr lang="en-US" sz="1600" dirty="0" smtClean="0"/>
              <a:t>&gt; TYPE SORTED TABLE OF &lt;type&gt; WITH KEY &lt;f1&gt; &lt;f2&gt;…</a:t>
            </a:r>
          </a:p>
          <a:p>
            <a:endParaRPr lang="en-US" sz="1600" dirty="0" smtClean="0"/>
          </a:p>
          <a:p>
            <a:r>
              <a:rPr lang="en-US" sz="1600" dirty="0" smtClean="0"/>
              <a:t>Inserting Records to the Sorted Internal Table</a:t>
            </a:r>
          </a:p>
          <a:p>
            <a:endParaRPr lang="en-US" sz="1600" dirty="0" smtClean="0"/>
          </a:p>
          <a:p>
            <a:r>
              <a:rPr lang="en-US" sz="1600" dirty="0" smtClean="0"/>
              <a:t>INSERT &lt;</a:t>
            </a:r>
            <a:r>
              <a:rPr lang="en-US" sz="1600" dirty="0" err="1" smtClean="0"/>
              <a:t>wa</a:t>
            </a:r>
            <a:r>
              <a:rPr lang="en-US" sz="1600" dirty="0" smtClean="0"/>
              <a:t>&gt; INTO &lt;</a:t>
            </a:r>
            <a:r>
              <a:rPr lang="en-US" sz="1600" dirty="0" err="1" smtClean="0"/>
              <a:t>itab</a:t>
            </a:r>
            <a:r>
              <a:rPr lang="en-US" sz="1600" dirty="0" smtClean="0"/>
              <a:t>&gt; INDEX &lt;index&gt;</a:t>
            </a:r>
          </a:p>
          <a:p>
            <a:endParaRPr lang="en-US" sz="1600" dirty="0" smtClean="0"/>
          </a:p>
          <a:p>
            <a:r>
              <a:rPr lang="en-US" sz="1600" b="1" dirty="0" smtClean="0"/>
              <a:t>Notes: </a:t>
            </a:r>
          </a:p>
          <a:p>
            <a:pPr marL="285750" indent="-285750">
              <a:buFont typeface="Wingdings" panose="05000000000000000000" pitchFamily="2" charset="2"/>
              <a:buChar char="Ø"/>
            </a:pPr>
            <a:r>
              <a:rPr lang="en-US" sz="1600" dirty="0" smtClean="0"/>
              <a:t>Records should be inserted in the sorted order only </a:t>
            </a:r>
          </a:p>
          <a:p>
            <a:pPr marL="285750" indent="-285750">
              <a:buFont typeface="Wingdings" panose="05000000000000000000" pitchFamily="2" charset="2"/>
              <a:buChar char="Ø"/>
            </a:pPr>
            <a:r>
              <a:rPr lang="en-US" sz="1600" dirty="0" smtClean="0"/>
              <a:t>No need to use any SORT command</a:t>
            </a:r>
          </a:p>
          <a:p>
            <a:pPr marL="285750" indent="-285750">
              <a:buFont typeface="Wingdings" panose="05000000000000000000" pitchFamily="2" charset="2"/>
              <a:buChar char="Ø"/>
            </a:pPr>
            <a:endParaRPr lang="en-US" sz="1600" dirty="0"/>
          </a:p>
          <a:p>
            <a:r>
              <a:rPr lang="en-US" sz="1600" dirty="0" smtClean="0"/>
              <a:t>Sorted Internal table allow to maintain records in sorted order always</a:t>
            </a:r>
          </a:p>
          <a:p>
            <a:endParaRPr lang="en-US" sz="1600" dirty="0"/>
          </a:p>
          <a:p>
            <a:r>
              <a:rPr lang="en-US" sz="1600" dirty="0" smtClean="0"/>
              <a:t>Generally we will not use HASHED internal tables</a:t>
            </a:r>
            <a:endParaRPr lang="en-US" sz="1600" dirty="0"/>
          </a:p>
        </p:txBody>
      </p:sp>
      <p:sp>
        <p:nvSpPr>
          <p:cNvPr id="3" name="Footer Placeholder 2"/>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16683500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28</a:t>
            </a:fld>
            <a:endParaRPr lang="en-US"/>
          </a:p>
        </p:txBody>
      </p:sp>
      <p:sp>
        <p:nvSpPr>
          <p:cNvPr id="5" name="TextBox 4"/>
          <p:cNvSpPr txBox="1"/>
          <p:nvPr/>
        </p:nvSpPr>
        <p:spPr>
          <a:xfrm>
            <a:off x="3733800" y="76200"/>
            <a:ext cx="2209800" cy="707886"/>
          </a:xfrm>
          <a:prstGeom prst="rect">
            <a:avLst/>
          </a:prstGeom>
          <a:noFill/>
        </p:spPr>
        <p:txBody>
          <a:bodyPr wrap="square" rtlCol="0">
            <a:spAutoFit/>
          </a:bodyPr>
          <a:lstStyle/>
          <a:p>
            <a:pPr algn="ctr"/>
            <a:r>
              <a:rPr lang="en-US" sz="2400" b="1" dirty="0" smtClean="0"/>
              <a:t>ABAP Basics </a:t>
            </a:r>
          </a:p>
          <a:p>
            <a:pPr algn="ctr"/>
            <a:r>
              <a:rPr lang="en-US" sz="1600" b="1" dirty="0" smtClean="0"/>
              <a:t>Internal Tables</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Structures</a:t>
            </a:r>
          </a:p>
        </p:txBody>
      </p:sp>
      <p:sp>
        <p:nvSpPr>
          <p:cNvPr id="23" name="Pentagon 22"/>
          <p:cNvSpPr/>
          <p:nvPr/>
        </p:nvSpPr>
        <p:spPr>
          <a:xfrm>
            <a:off x="228600" y="4191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Open SQL</a:t>
            </a:r>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2" name="TextBox 1"/>
          <p:cNvSpPr txBox="1"/>
          <p:nvPr/>
        </p:nvSpPr>
        <p:spPr>
          <a:xfrm>
            <a:off x="2209800" y="838200"/>
            <a:ext cx="6858000" cy="1569660"/>
          </a:xfrm>
          <a:prstGeom prst="rect">
            <a:avLst/>
          </a:prstGeom>
          <a:noFill/>
        </p:spPr>
        <p:txBody>
          <a:bodyPr wrap="square" rtlCol="0">
            <a:spAutoFit/>
          </a:bodyPr>
          <a:lstStyle/>
          <a:p>
            <a:r>
              <a:rPr lang="en-US" sz="1600" dirty="0" smtClean="0"/>
              <a:t>Collecting Entries</a:t>
            </a:r>
          </a:p>
          <a:p>
            <a:endParaRPr lang="en-US" sz="1600" dirty="0"/>
          </a:p>
          <a:p>
            <a:r>
              <a:rPr lang="en-US" sz="1600" dirty="0" smtClean="0"/>
              <a:t>COLLECT statement summate entries in the internal table</a:t>
            </a:r>
          </a:p>
          <a:p>
            <a:r>
              <a:rPr lang="en-US" sz="1600" dirty="0" smtClean="0"/>
              <a:t>Syntax: </a:t>
            </a:r>
          </a:p>
          <a:p>
            <a:r>
              <a:rPr lang="en-US" sz="1600" dirty="0"/>
              <a:t>	</a:t>
            </a:r>
            <a:r>
              <a:rPr lang="en-US" sz="1600" dirty="0" smtClean="0"/>
              <a:t>COLLECT &lt;</a:t>
            </a:r>
            <a:r>
              <a:rPr lang="en-US" sz="1600" dirty="0" err="1" smtClean="0"/>
              <a:t>wa</a:t>
            </a:r>
            <a:r>
              <a:rPr lang="en-US" sz="1600" dirty="0" smtClean="0"/>
              <a:t>&gt; INTO &lt;</a:t>
            </a:r>
            <a:r>
              <a:rPr lang="en-US" sz="1600" dirty="0" err="1" smtClean="0"/>
              <a:t>itab</a:t>
            </a:r>
            <a:r>
              <a:rPr lang="en-US" sz="1600" dirty="0" smtClean="0"/>
              <a:t>&gt;</a:t>
            </a:r>
          </a:p>
          <a:p>
            <a:r>
              <a:rPr lang="en-US" sz="1600" dirty="0" smtClean="0"/>
              <a:t>Example:</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26" y="2690814"/>
            <a:ext cx="4639959" cy="3176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15069678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29</a:t>
            </a:fld>
            <a:endParaRPr lang="en-US"/>
          </a:p>
        </p:txBody>
      </p:sp>
      <p:sp>
        <p:nvSpPr>
          <p:cNvPr id="5" name="TextBox 4"/>
          <p:cNvSpPr txBox="1"/>
          <p:nvPr/>
        </p:nvSpPr>
        <p:spPr>
          <a:xfrm>
            <a:off x="3733800" y="76200"/>
            <a:ext cx="2209800" cy="707886"/>
          </a:xfrm>
          <a:prstGeom prst="rect">
            <a:avLst/>
          </a:prstGeom>
          <a:noFill/>
        </p:spPr>
        <p:txBody>
          <a:bodyPr wrap="square" rtlCol="0">
            <a:spAutoFit/>
          </a:bodyPr>
          <a:lstStyle/>
          <a:p>
            <a:pPr algn="ctr"/>
            <a:r>
              <a:rPr lang="en-US" sz="2400" b="1" dirty="0" smtClean="0"/>
              <a:t>ABAP Basics </a:t>
            </a:r>
          </a:p>
          <a:p>
            <a:pPr algn="ctr"/>
            <a:r>
              <a:rPr lang="en-US" sz="1600" b="1" dirty="0" smtClean="0"/>
              <a:t>Internal Tables</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Structures</a:t>
            </a:r>
          </a:p>
        </p:txBody>
      </p:sp>
      <p:sp>
        <p:nvSpPr>
          <p:cNvPr id="23" name="Pentagon 22"/>
          <p:cNvSpPr/>
          <p:nvPr/>
        </p:nvSpPr>
        <p:spPr>
          <a:xfrm>
            <a:off x="228600" y="4191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Open SQL</a:t>
            </a:r>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3" name="TextBox 2"/>
          <p:cNvSpPr txBox="1"/>
          <p:nvPr/>
        </p:nvSpPr>
        <p:spPr>
          <a:xfrm>
            <a:off x="2362200" y="990601"/>
            <a:ext cx="6248400" cy="3508653"/>
          </a:xfrm>
          <a:prstGeom prst="rect">
            <a:avLst/>
          </a:prstGeom>
          <a:noFill/>
        </p:spPr>
        <p:txBody>
          <a:bodyPr wrap="square" rtlCol="0">
            <a:spAutoFit/>
          </a:bodyPr>
          <a:lstStyle/>
          <a:p>
            <a:r>
              <a:rPr lang="en-US" sz="1600" dirty="0" smtClean="0"/>
              <a:t>Loop Control Break Statements</a:t>
            </a:r>
          </a:p>
          <a:p>
            <a:endParaRPr lang="en-US" sz="1600" dirty="0" smtClean="0"/>
          </a:p>
          <a:p>
            <a:pPr marL="800100" lvl="1" indent="-342900">
              <a:buAutoNum type="arabicPeriod"/>
            </a:pPr>
            <a:r>
              <a:rPr lang="en-US" sz="1400" dirty="0" smtClean="0"/>
              <a:t>AT FRIST..ENDAT: It will be called only one time at the time of looping first record</a:t>
            </a:r>
          </a:p>
          <a:p>
            <a:pPr marL="800100" lvl="1" indent="-342900">
              <a:buAutoNum type="arabicPeriod"/>
            </a:pPr>
            <a:r>
              <a:rPr lang="en-US" sz="1400" dirty="0" smtClean="0"/>
              <a:t>AT LAST..ENDAT: it will be called only one time at the time of looping last record</a:t>
            </a:r>
          </a:p>
          <a:p>
            <a:pPr marL="800100" lvl="1" indent="-342900">
              <a:buAutoNum type="arabicPeriod"/>
            </a:pPr>
            <a:r>
              <a:rPr lang="en-US" sz="1400" dirty="0" smtClean="0"/>
              <a:t>AT NEW &lt;field&gt;..ENDAT: it will be called every new value of the filed </a:t>
            </a:r>
          </a:p>
          <a:p>
            <a:pPr marL="800100" lvl="1" indent="-342900">
              <a:buAutoNum type="arabicPeriod"/>
            </a:pPr>
            <a:r>
              <a:rPr lang="en-US" sz="1400" dirty="0" smtClean="0"/>
              <a:t>AT END OF &lt;field&gt;..ENDAT: it will be called every last values of the field</a:t>
            </a:r>
          </a:p>
          <a:p>
            <a:pPr marL="800100" lvl="1" indent="-342900">
              <a:buAutoNum type="arabicPeriod"/>
            </a:pPr>
            <a:r>
              <a:rPr lang="en-US" sz="1400" dirty="0" smtClean="0"/>
              <a:t>SUM is the keyword to sum up the numerical values in side the above Loop control break statements</a:t>
            </a:r>
          </a:p>
          <a:p>
            <a:endParaRPr lang="en-US" sz="1600" dirty="0" smtClean="0"/>
          </a:p>
          <a:p>
            <a:r>
              <a:rPr lang="en-US" sz="1600" dirty="0" smtClean="0"/>
              <a:t>We can use the above specified blocks inside the LOOP..ENDLOOP</a:t>
            </a:r>
          </a:p>
          <a:p>
            <a:endParaRPr lang="en-US" sz="1600" dirty="0"/>
          </a:p>
          <a:p>
            <a:endParaRPr lang="en-US" sz="1600" dirty="0"/>
          </a:p>
        </p:txBody>
      </p:sp>
      <p:sp>
        <p:nvSpPr>
          <p:cNvPr id="2" name="Footer Placeholder 1"/>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19748033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Types of Programs:</a:t>
            </a:r>
          </a:p>
          <a:p>
            <a:pPr algn="ctr"/>
            <a:r>
              <a:rPr lang="en-US" sz="1400" dirty="0" smtClean="0"/>
              <a:t>Report Program</a:t>
            </a:r>
            <a:endParaRPr lang="en-US" sz="1400" dirty="0"/>
          </a:p>
        </p:txBody>
      </p:sp>
      <p:sp>
        <p:nvSpPr>
          <p:cNvPr id="7" name="Pentagon 6"/>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8" name="Pentagon 7"/>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9" name="Pentagon 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3</a:t>
            </a:fld>
            <a:endParaRPr lang="en-US"/>
          </a:p>
        </p:txBody>
      </p:sp>
      <p:sp>
        <p:nvSpPr>
          <p:cNvPr id="5" name="TextBox 4"/>
          <p:cNvSpPr txBox="1"/>
          <p:nvPr/>
        </p:nvSpPr>
        <p:spPr>
          <a:xfrm>
            <a:off x="3962400" y="304801"/>
            <a:ext cx="2209800" cy="707886"/>
          </a:xfrm>
          <a:prstGeom prst="rect">
            <a:avLst/>
          </a:prstGeom>
          <a:noFill/>
        </p:spPr>
        <p:txBody>
          <a:bodyPr wrap="square" rtlCol="0">
            <a:spAutoFit/>
          </a:bodyPr>
          <a:lstStyle/>
          <a:p>
            <a:r>
              <a:rPr lang="en-US" sz="2400" b="1" dirty="0" smtClean="0"/>
              <a:t>ABAP Basics</a:t>
            </a:r>
          </a:p>
          <a:p>
            <a:pPr algn="ctr"/>
            <a:r>
              <a:rPr lang="en-US" sz="1600" b="1" dirty="0" smtClean="0"/>
              <a:t>Type of Programs</a:t>
            </a:r>
            <a:endParaRPr lang="en-US" sz="1400" dirty="0"/>
          </a:p>
        </p:txBody>
      </p:sp>
      <p:sp>
        <p:nvSpPr>
          <p:cNvPr id="11" name="Pentagon 10"/>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16" name="Pentagon 15"/>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Structures</a:t>
            </a:r>
          </a:p>
        </p:txBody>
      </p:sp>
      <p:sp>
        <p:nvSpPr>
          <p:cNvPr id="17" name="Pentagon 16"/>
          <p:cNvSpPr/>
          <p:nvPr/>
        </p:nvSpPr>
        <p:spPr>
          <a:xfrm>
            <a:off x="228600" y="4191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Open SQL</a:t>
            </a:r>
          </a:p>
        </p:txBody>
      </p:sp>
      <p:sp>
        <p:nvSpPr>
          <p:cNvPr id="18" name="Pentagon 17"/>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1" name="Pentagon 20"/>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 name="TextBox 1"/>
          <p:cNvSpPr txBox="1"/>
          <p:nvPr/>
        </p:nvSpPr>
        <p:spPr>
          <a:xfrm>
            <a:off x="2362202" y="1219201"/>
            <a:ext cx="6781799" cy="4031873"/>
          </a:xfrm>
          <a:prstGeom prst="rect">
            <a:avLst/>
          </a:prstGeom>
          <a:noFill/>
        </p:spPr>
        <p:txBody>
          <a:bodyPr wrap="square" rtlCol="0">
            <a:spAutoFit/>
          </a:bodyPr>
          <a:lstStyle/>
          <a:p>
            <a:r>
              <a:rPr lang="en-US" sz="1600" dirty="0" smtClean="0"/>
              <a:t>Executable Programs also called Report Programs:  Type: 1</a:t>
            </a:r>
          </a:p>
          <a:p>
            <a:endParaRPr lang="en-US" sz="1600" dirty="0" smtClean="0"/>
          </a:p>
          <a:p>
            <a:r>
              <a:rPr lang="en-US" sz="1600" b="1" dirty="0" smtClean="0"/>
              <a:t>Features:</a:t>
            </a:r>
          </a:p>
          <a:p>
            <a:pPr marL="285750" indent="-285750">
              <a:buFont typeface="Wingdings" panose="05000000000000000000" pitchFamily="2" charset="2"/>
              <a:buChar char="ü"/>
            </a:pPr>
            <a:r>
              <a:rPr lang="en-US" sz="1600" dirty="0" smtClean="0"/>
              <a:t>we can directly execute in SE38 transaction. </a:t>
            </a:r>
          </a:p>
          <a:p>
            <a:pPr marL="285750" indent="-285750">
              <a:buFont typeface="Wingdings" panose="05000000000000000000" pitchFamily="2" charset="2"/>
              <a:buChar char="ü"/>
            </a:pPr>
            <a:r>
              <a:rPr lang="en-US" sz="1600" dirty="0" smtClean="0"/>
              <a:t>No transaction code needs to be created for this Executable programs</a:t>
            </a:r>
          </a:p>
          <a:p>
            <a:pPr marL="285750" indent="-285750">
              <a:buFont typeface="Wingdings" panose="05000000000000000000" pitchFamily="2" charset="2"/>
              <a:buChar char="ü"/>
            </a:pPr>
            <a:r>
              <a:rPr lang="en-US" sz="1600" dirty="0" smtClean="0"/>
              <a:t>It contains limited number of screens. Mostly from 1 to 2 screens including</a:t>
            </a:r>
          </a:p>
          <a:p>
            <a:pPr marL="285750" indent="-285750">
              <a:buFont typeface="Wingdings" panose="05000000000000000000" pitchFamily="2" charset="2"/>
              <a:buChar char="ü"/>
            </a:pPr>
            <a:r>
              <a:rPr lang="en-US" sz="1600" dirty="0" smtClean="0"/>
              <a:t>Selection screen</a:t>
            </a:r>
          </a:p>
          <a:p>
            <a:endParaRPr lang="en-US" sz="1600" dirty="0" smtClean="0"/>
          </a:p>
          <a:p>
            <a:r>
              <a:rPr lang="en-US" sz="1600" dirty="0" smtClean="0"/>
              <a:t>Example: MMBE, MB51, ME2M </a:t>
            </a:r>
            <a:r>
              <a:rPr lang="en-US" sz="1600" dirty="0" err="1" smtClean="0"/>
              <a:t>ets</a:t>
            </a:r>
            <a:r>
              <a:rPr lang="en-US" sz="1600" dirty="0" smtClean="0"/>
              <a:t>.</a:t>
            </a:r>
          </a:p>
          <a:p>
            <a:endParaRPr lang="en-US" sz="1600" dirty="0"/>
          </a:p>
          <a:p>
            <a:r>
              <a:rPr lang="en-US" sz="1600" dirty="0" smtClean="0"/>
              <a:t>Transaction used to create Report Programs</a:t>
            </a:r>
          </a:p>
          <a:p>
            <a:r>
              <a:rPr lang="en-US" sz="1600" dirty="0" smtClean="0"/>
              <a:t>SE38 – ABAP Editor</a:t>
            </a:r>
          </a:p>
          <a:p>
            <a:r>
              <a:rPr lang="en-US" sz="1600" dirty="0" smtClean="0"/>
              <a:t>SE41 – GUI status  ( Menu Bar, Standard Tool Bar &amp; Application Tool Bar)</a:t>
            </a:r>
          </a:p>
          <a:p>
            <a:r>
              <a:rPr lang="en-US" sz="1600" dirty="0" smtClean="0"/>
              <a:t>SE93 – Create  transaction Code (Optional)</a:t>
            </a:r>
          </a:p>
          <a:p>
            <a:endParaRPr lang="en-US" sz="1600" dirty="0"/>
          </a:p>
          <a:p>
            <a:r>
              <a:rPr lang="en-US" sz="1600" dirty="0" smtClean="0"/>
              <a:t>Naming Convention: R*</a:t>
            </a:r>
          </a:p>
        </p:txBody>
      </p:sp>
      <p:sp>
        <p:nvSpPr>
          <p:cNvPr id="15" name="Pentagon 14"/>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3" name="Footer Placeholder 2"/>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3668238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30</a:t>
            </a:fld>
            <a:endParaRPr lang="en-US"/>
          </a:p>
        </p:txBody>
      </p:sp>
      <p:sp>
        <p:nvSpPr>
          <p:cNvPr id="5" name="TextBox 4"/>
          <p:cNvSpPr txBox="1"/>
          <p:nvPr/>
        </p:nvSpPr>
        <p:spPr>
          <a:xfrm>
            <a:off x="3733800" y="76200"/>
            <a:ext cx="2209800" cy="707886"/>
          </a:xfrm>
          <a:prstGeom prst="rect">
            <a:avLst/>
          </a:prstGeom>
          <a:noFill/>
        </p:spPr>
        <p:txBody>
          <a:bodyPr wrap="square" rtlCol="0">
            <a:spAutoFit/>
          </a:bodyPr>
          <a:lstStyle/>
          <a:p>
            <a:pPr algn="ctr"/>
            <a:r>
              <a:rPr lang="en-US" sz="2400" b="1" dirty="0" smtClean="0"/>
              <a:t>ABAP Basics </a:t>
            </a:r>
          </a:p>
          <a:p>
            <a:pPr algn="ctr"/>
            <a:r>
              <a:rPr lang="en-US" sz="1600" b="1" dirty="0" smtClean="0"/>
              <a:t>Internal Tables</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Structures</a:t>
            </a:r>
          </a:p>
        </p:txBody>
      </p:sp>
      <p:sp>
        <p:nvSpPr>
          <p:cNvPr id="23" name="Pentagon 22"/>
          <p:cNvSpPr/>
          <p:nvPr/>
        </p:nvSpPr>
        <p:spPr>
          <a:xfrm>
            <a:off x="228600" y="4191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Open SQL</a:t>
            </a:r>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2" name="TextBox 1"/>
          <p:cNvSpPr txBox="1"/>
          <p:nvPr/>
        </p:nvSpPr>
        <p:spPr>
          <a:xfrm>
            <a:off x="2286000" y="3153013"/>
            <a:ext cx="6781800" cy="3323987"/>
          </a:xfrm>
          <a:prstGeom prst="rect">
            <a:avLst/>
          </a:prstGeom>
          <a:noFill/>
        </p:spPr>
        <p:txBody>
          <a:bodyPr wrap="square" rtlCol="0">
            <a:spAutoFit/>
          </a:bodyPr>
          <a:lstStyle/>
          <a:p>
            <a:r>
              <a:rPr lang="en-US" sz="1400" dirty="0" smtClean="0"/>
              <a:t>LOOP AT </a:t>
            </a:r>
            <a:r>
              <a:rPr lang="en-US" sz="1400" dirty="0" err="1" smtClean="0"/>
              <a:t>it_mara</a:t>
            </a:r>
            <a:r>
              <a:rPr lang="en-US" sz="1400" dirty="0" smtClean="0"/>
              <a:t> INTO </a:t>
            </a:r>
            <a:r>
              <a:rPr lang="en-US" sz="1400" dirty="0" err="1" smtClean="0"/>
              <a:t>wa_mara</a:t>
            </a:r>
            <a:r>
              <a:rPr lang="en-US" sz="1400" dirty="0" smtClean="0"/>
              <a:t>.</a:t>
            </a:r>
          </a:p>
          <a:p>
            <a:pPr lvl="1"/>
            <a:r>
              <a:rPr lang="en-US" sz="1400" dirty="0" smtClean="0"/>
              <a:t>AT FIRST.</a:t>
            </a:r>
          </a:p>
          <a:p>
            <a:pPr lvl="2"/>
            <a:r>
              <a:rPr lang="en-US" sz="1400" dirty="0" smtClean="0">
                <a:solidFill>
                  <a:schemeClr val="accent2">
                    <a:lumMod val="75000"/>
                  </a:schemeClr>
                </a:solidFill>
              </a:rPr>
              <a:t>WRITE ‘Material’, ‘Plant’,’</a:t>
            </a:r>
            <a:r>
              <a:rPr lang="en-US" sz="1400" dirty="0" err="1" smtClean="0">
                <a:solidFill>
                  <a:schemeClr val="accent2">
                    <a:lumMod val="75000"/>
                  </a:schemeClr>
                </a:solidFill>
              </a:rPr>
              <a:t>Sloc</a:t>
            </a:r>
            <a:r>
              <a:rPr lang="en-US" sz="1400" dirty="0" smtClean="0">
                <a:solidFill>
                  <a:schemeClr val="accent2">
                    <a:lumMod val="75000"/>
                  </a:schemeClr>
                </a:solidFill>
              </a:rPr>
              <a:t>’, ‘Stock’.</a:t>
            </a:r>
          </a:p>
          <a:p>
            <a:pPr lvl="1"/>
            <a:r>
              <a:rPr lang="en-US" sz="1400" dirty="0" smtClean="0"/>
              <a:t>ENDAT.</a:t>
            </a:r>
          </a:p>
          <a:p>
            <a:pPr lvl="1"/>
            <a:r>
              <a:rPr lang="en-US" sz="1400" dirty="0" smtClean="0"/>
              <a:t>AT NEW OF </a:t>
            </a:r>
            <a:r>
              <a:rPr lang="en-US" sz="1400" dirty="0" err="1" smtClean="0"/>
              <a:t>werk</a:t>
            </a:r>
            <a:r>
              <a:rPr lang="en-US" sz="1400" dirty="0" smtClean="0"/>
              <a:t>.</a:t>
            </a:r>
          </a:p>
          <a:p>
            <a:pPr lvl="1"/>
            <a:r>
              <a:rPr lang="en-US" sz="1400" dirty="0" smtClean="0"/>
              <a:t>ENDAT.</a:t>
            </a:r>
          </a:p>
          <a:p>
            <a:pPr lvl="1"/>
            <a:r>
              <a:rPr lang="en-US" sz="1400" dirty="0" smtClean="0"/>
              <a:t>Write: </a:t>
            </a:r>
            <a:r>
              <a:rPr lang="en-US" sz="1400" dirty="0" err="1" smtClean="0"/>
              <a:t>wa_mara-matnr</a:t>
            </a:r>
            <a:r>
              <a:rPr lang="en-US" sz="1400" dirty="0" smtClean="0"/>
              <a:t>, </a:t>
            </a:r>
            <a:r>
              <a:rPr lang="en-US" sz="1400" dirty="0" err="1" smtClean="0"/>
              <a:t>wa_mara-werks</a:t>
            </a:r>
            <a:r>
              <a:rPr lang="en-US" sz="1400" dirty="0" smtClean="0"/>
              <a:t>, </a:t>
            </a:r>
            <a:r>
              <a:rPr lang="en-US" sz="1400" dirty="0" err="1" smtClean="0"/>
              <a:t>wa_mara-lgort,wa_mara-labst</a:t>
            </a:r>
            <a:endParaRPr lang="en-US" sz="1400" dirty="0" smtClean="0"/>
          </a:p>
          <a:p>
            <a:pPr lvl="1"/>
            <a:r>
              <a:rPr lang="en-US" sz="1400" dirty="0" smtClean="0"/>
              <a:t>AT END OF </a:t>
            </a:r>
            <a:r>
              <a:rPr lang="en-US" sz="1400" dirty="0" err="1" smtClean="0"/>
              <a:t>werks</a:t>
            </a:r>
            <a:endParaRPr lang="en-US" sz="1400" dirty="0" smtClean="0"/>
          </a:p>
          <a:p>
            <a:pPr lvl="1"/>
            <a:r>
              <a:rPr lang="en-US" sz="1400" dirty="0">
                <a:solidFill>
                  <a:schemeClr val="accent2">
                    <a:lumMod val="75000"/>
                  </a:schemeClr>
                </a:solidFill>
              </a:rPr>
              <a:t>	</a:t>
            </a:r>
            <a:r>
              <a:rPr lang="en-US" sz="1400" dirty="0" smtClean="0">
                <a:solidFill>
                  <a:schemeClr val="accent2">
                    <a:lumMod val="75000"/>
                  </a:schemeClr>
                </a:solidFill>
              </a:rPr>
              <a:t>SUM.</a:t>
            </a:r>
          </a:p>
          <a:p>
            <a:pPr lvl="1"/>
            <a:r>
              <a:rPr lang="en-US" sz="1400" dirty="0">
                <a:solidFill>
                  <a:schemeClr val="accent2">
                    <a:lumMod val="75000"/>
                  </a:schemeClr>
                </a:solidFill>
              </a:rPr>
              <a:t>	</a:t>
            </a:r>
            <a:r>
              <a:rPr lang="en-US" sz="1400" dirty="0" smtClean="0">
                <a:solidFill>
                  <a:schemeClr val="accent2">
                    <a:lumMod val="75000"/>
                  </a:schemeClr>
                </a:solidFill>
              </a:rPr>
              <a:t>Write: ‘Total Stock of the Material in the Plant ’, </a:t>
            </a:r>
            <a:r>
              <a:rPr lang="en-US" sz="1400" dirty="0" err="1" smtClean="0">
                <a:solidFill>
                  <a:schemeClr val="accent2">
                    <a:lumMod val="75000"/>
                  </a:schemeClr>
                </a:solidFill>
              </a:rPr>
              <a:t>wa_mara-werks</a:t>
            </a:r>
            <a:r>
              <a:rPr lang="en-US" sz="1400" dirty="0" smtClean="0">
                <a:solidFill>
                  <a:schemeClr val="accent2">
                    <a:lumMod val="75000"/>
                  </a:schemeClr>
                </a:solidFill>
              </a:rPr>
              <a:t>, </a:t>
            </a:r>
            <a:r>
              <a:rPr lang="en-US" sz="1400" dirty="0" err="1" smtClean="0">
                <a:solidFill>
                  <a:schemeClr val="accent2">
                    <a:lumMod val="75000"/>
                  </a:schemeClr>
                </a:solidFill>
              </a:rPr>
              <a:t>wa_mara-labst</a:t>
            </a:r>
            <a:r>
              <a:rPr lang="en-US" sz="1400" dirty="0" smtClean="0">
                <a:solidFill>
                  <a:schemeClr val="accent2">
                    <a:lumMod val="75000"/>
                  </a:schemeClr>
                </a:solidFill>
              </a:rPr>
              <a:t>.</a:t>
            </a:r>
          </a:p>
          <a:p>
            <a:pPr lvl="1"/>
            <a:r>
              <a:rPr lang="en-US" sz="1400" dirty="0" smtClean="0"/>
              <a:t>ENDAT.</a:t>
            </a:r>
          </a:p>
          <a:p>
            <a:pPr lvl="1"/>
            <a:r>
              <a:rPr lang="en-US" sz="1400" dirty="0" smtClean="0"/>
              <a:t>AT LAST.</a:t>
            </a:r>
          </a:p>
          <a:p>
            <a:pPr lvl="1"/>
            <a:r>
              <a:rPr lang="en-US" sz="1400" dirty="0" smtClean="0"/>
              <a:t>ENDAT.</a:t>
            </a:r>
          </a:p>
          <a:p>
            <a:r>
              <a:rPr lang="en-US" sz="1400" dirty="0" smtClean="0"/>
              <a:t>ENDLOOP</a:t>
            </a:r>
            <a:endParaRPr lang="en-US" sz="1400" dirty="0"/>
          </a:p>
        </p:txBody>
      </p:sp>
      <p:graphicFrame>
        <p:nvGraphicFramePr>
          <p:cNvPr id="8" name="Table 7"/>
          <p:cNvGraphicFramePr>
            <a:graphicFrameLocks noGrp="1"/>
          </p:cNvGraphicFramePr>
          <p:nvPr>
            <p:extLst>
              <p:ext uri="{D42A27DB-BD31-4B8C-83A1-F6EECF244321}">
                <p14:modId xmlns:p14="http://schemas.microsoft.com/office/powerpoint/2010/main" val="1606863580"/>
              </p:ext>
            </p:extLst>
          </p:nvPr>
        </p:nvGraphicFramePr>
        <p:xfrm>
          <a:off x="2667000" y="990601"/>
          <a:ext cx="3962400" cy="1828799"/>
        </p:xfrm>
        <a:graphic>
          <a:graphicData uri="http://schemas.openxmlformats.org/drawingml/2006/table">
            <a:tbl>
              <a:tblPr firstRow="1" bandRow="1">
                <a:tableStyleId>{5C22544A-7EE6-4342-B048-85BDC9FD1C3A}</a:tableStyleId>
              </a:tblPr>
              <a:tblGrid>
                <a:gridCol w="990600"/>
                <a:gridCol w="990600"/>
                <a:gridCol w="990600"/>
                <a:gridCol w="990600"/>
              </a:tblGrid>
              <a:tr h="261257">
                <a:tc>
                  <a:txBody>
                    <a:bodyPr/>
                    <a:lstStyle/>
                    <a:p>
                      <a:pPr algn="ctr" fontAlgn="b"/>
                      <a:r>
                        <a:rPr lang="en-US" sz="1100" u="none" strike="noStrike">
                          <a:effectLst/>
                        </a:rPr>
                        <a:t>MATNR</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WERKS</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LGORT</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LABST</a:t>
                      </a:r>
                      <a:endParaRPr lang="en-US" sz="1100" b="1" i="0" u="none" strike="noStrike">
                        <a:solidFill>
                          <a:srgbClr val="000000"/>
                        </a:solidFill>
                        <a:effectLst/>
                        <a:latin typeface="Calibri"/>
                      </a:endParaRPr>
                    </a:p>
                  </a:txBody>
                  <a:tcPr marL="9525" marR="9525" marT="9525" marB="0" anchor="b"/>
                </a:tc>
              </a:tr>
              <a:tr h="261257">
                <a:tc>
                  <a:txBody>
                    <a:bodyPr/>
                    <a:lstStyle/>
                    <a:p>
                      <a:pPr algn="l" fontAlgn="b"/>
                      <a:r>
                        <a:rPr lang="en-US" sz="1100" u="none" strike="noStrike">
                          <a:effectLst/>
                        </a:rPr>
                        <a:t>M1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P1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S1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9525" marR="9525" marT="9525" marB="0" anchor="b"/>
                </a:tc>
              </a:tr>
              <a:tr h="261257">
                <a:tc>
                  <a:txBody>
                    <a:bodyPr/>
                    <a:lstStyle/>
                    <a:p>
                      <a:pPr algn="l" fontAlgn="b"/>
                      <a:r>
                        <a:rPr lang="en-US" sz="1100" u="none" strike="noStrike">
                          <a:effectLst/>
                        </a:rPr>
                        <a:t>M1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P1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S2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9525" marR="9525" marT="9525" marB="0" anchor="b"/>
                </a:tc>
              </a:tr>
              <a:tr h="261257">
                <a:tc>
                  <a:txBody>
                    <a:bodyPr/>
                    <a:lstStyle/>
                    <a:p>
                      <a:pPr algn="l" fontAlgn="b"/>
                      <a:r>
                        <a:rPr lang="en-US" sz="1100" u="none" strike="noStrike">
                          <a:effectLst/>
                        </a:rPr>
                        <a:t>M1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P2</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S3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9525" marR="9525" marT="9525" marB="0" anchor="b"/>
                </a:tc>
              </a:tr>
              <a:tr h="261257">
                <a:tc>
                  <a:txBody>
                    <a:bodyPr/>
                    <a:lstStyle/>
                    <a:p>
                      <a:pPr algn="l" fontAlgn="b"/>
                      <a:r>
                        <a:rPr lang="en-US" sz="1100" u="none" strike="noStrike">
                          <a:effectLst/>
                        </a:rPr>
                        <a:t>M1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P2</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S4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9525" marR="9525" marT="9525" marB="0" anchor="b"/>
                </a:tc>
              </a:tr>
              <a:tr h="261257">
                <a:tc>
                  <a:txBody>
                    <a:bodyPr/>
                    <a:lstStyle/>
                    <a:p>
                      <a:pPr algn="l" fontAlgn="b"/>
                      <a:r>
                        <a:rPr lang="en-US" sz="1100" u="none" strike="noStrike">
                          <a:effectLst/>
                        </a:rPr>
                        <a:t>M1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P2</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S5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9525" marR="9525" marT="9525" marB="0" anchor="b"/>
                </a:tc>
              </a:tr>
              <a:tr h="261257">
                <a:tc>
                  <a:txBody>
                    <a:bodyPr/>
                    <a:lstStyle/>
                    <a:p>
                      <a:pPr algn="l" fontAlgn="b"/>
                      <a:r>
                        <a:rPr lang="en-US" sz="1100" u="none" strike="noStrike">
                          <a:effectLst/>
                        </a:rPr>
                        <a:t>M1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P2</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S6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dirty="0">
                          <a:effectLst/>
                        </a:rPr>
                        <a:t>10</a:t>
                      </a:r>
                      <a:endParaRPr lang="en-US" sz="1100" b="0" i="0" u="none" strike="noStrike" dirty="0">
                        <a:solidFill>
                          <a:srgbClr val="000000"/>
                        </a:solidFill>
                        <a:effectLst/>
                        <a:latin typeface="Calibri"/>
                      </a:endParaRPr>
                    </a:p>
                  </a:txBody>
                  <a:tcPr marL="9525" marR="9525" marT="9525" marB="0" anchor="b"/>
                </a:tc>
              </a:tr>
            </a:tbl>
          </a:graphicData>
        </a:graphic>
      </p:graphicFrame>
      <p:sp>
        <p:nvSpPr>
          <p:cNvPr id="3" name="Footer Placeholder 2"/>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5824197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31</a:t>
            </a:fld>
            <a:endParaRPr lang="en-US"/>
          </a:p>
        </p:txBody>
      </p:sp>
      <p:sp>
        <p:nvSpPr>
          <p:cNvPr id="5" name="TextBox 4"/>
          <p:cNvSpPr txBox="1"/>
          <p:nvPr/>
        </p:nvSpPr>
        <p:spPr>
          <a:xfrm>
            <a:off x="3657600" y="76200"/>
            <a:ext cx="2209800" cy="707886"/>
          </a:xfrm>
          <a:prstGeom prst="rect">
            <a:avLst/>
          </a:prstGeom>
          <a:noFill/>
        </p:spPr>
        <p:txBody>
          <a:bodyPr wrap="square" rtlCol="0">
            <a:spAutoFit/>
          </a:bodyPr>
          <a:lstStyle/>
          <a:p>
            <a:pPr algn="ctr"/>
            <a:r>
              <a:rPr lang="en-US" sz="2400" b="1" dirty="0" smtClean="0"/>
              <a:t>ABAP Basics </a:t>
            </a:r>
          </a:p>
          <a:p>
            <a:pPr algn="ctr"/>
            <a:r>
              <a:rPr lang="en-US" sz="1600" b="1" dirty="0" smtClean="0"/>
              <a:t>Operators</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Structures</a:t>
            </a:r>
          </a:p>
        </p:txBody>
      </p:sp>
      <p:sp>
        <p:nvSpPr>
          <p:cNvPr id="23" name="Pentagon 22"/>
          <p:cNvSpPr/>
          <p:nvPr/>
        </p:nvSpPr>
        <p:spPr>
          <a:xfrm>
            <a:off x="228600" y="4191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Open SQL</a:t>
            </a:r>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3" name="TextBox 2"/>
          <p:cNvSpPr txBox="1"/>
          <p:nvPr/>
        </p:nvSpPr>
        <p:spPr>
          <a:xfrm>
            <a:off x="2286000" y="914401"/>
            <a:ext cx="5181600" cy="2554545"/>
          </a:xfrm>
          <a:prstGeom prst="rect">
            <a:avLst/>
          </a:prstGeom>
          <a:noFill/>
        </p:spPr>
        <p:txBody>
          <a:bodyPr wrap="square" rtlCol="0">
            <a:spAutoFit/>
          </a:bodyPr>
          <a:lstStyle/>
          <a:p>
            <a:r>
              <a:rPr lang="en-US" sz="1600" dirty="0" smtClean="0"/>
              <a:t>Operators are symbols used to build logical expressions</a:t>
            </a:r>
          </a:p>
          <a:p>
            <a:r>
              <a:rPr lang="en-US" sz="1600" dirty="0" smtClean="0"/>
              <a:t>Types of Operators</a:t>
            </a:r>
          </a:p>
          <a:p>
            <a:endParaRPr lang="en-US" sz="1600" dirty="0"/>
          </a:p>
          <a:p>
            <a:r>
              <a:rPr lang="en-US" sz="1400" b="1" dirty="0" smtClean="0"/>
              <a:t>Assignment Operators</a:t>
            </a:r>
            <a:r>
              <a:rPr lang="en-US" sz="1400" dirty="0" smtClean="0"/>
              <a:t>	</a:t>
            </a:r>
          </a:p>
          <a:p>
            <a:r>
              <a:rPr lang="en-US" sz="1400" dirty="0"/>
              <a:t>	</a:t>
            </a:r>
            <a:r>
              <a:rPr lang="en-US" sz="1400" dirty="0" smtClean="0"/>
              <a:t>MOVE source TO destination</a:t>
            </a:r>
          </a:p>
          <a:p>
            <a:r>
              <a:rPr lang="en-US" sz="1400" dirty="0"/>
              <a:t>	</a:t>
            </a:r>
            <a:r>
              <a:rPr lang="en-US" sz="1400" dirty="0" smtClean="0"/>
              <a:t>destination = source</a:t>
            </a:r>
          </a:p>
          <a:p>
            <a:endParaRPr lang="en-US" sz="1400" dirty="0" smtClean="0"/>
          </a:p>
          <a:p>
            <a:r>
              <a:rPr lang="en-US" sz="1400" b="1" dirty="0" smtClean="0"/>
              <a:t>Resetting variable to the Initial value</a:t>
            </a:r>
          </a:p>
          <a:p>
            <a:r>
              <a:rPr lang="en-US" sz="1400" dirty="0"/>
              <a:t>	</a:t>
            </a:r>
            <a:r>
              <a:rPr lang="en-US" sz="1400" dirty="0" smtClean="0"/>
              <a:t>CLEAR &lt;variable&gt;</a:t>
            </a:r>
          </a:p>
          <a:p>
            <a:endParaRPr lang="en-US" sz="1400" dirty="0" smtClean="0"/>
          </a:p>
          <a:p>
            <a:r>
              <a:rPr lang="en-US" sz="1400" b="1" dirty="0" smtClean="0"/>
              <a:t>Arithmetical Operators</a:t>
            </a:r>
          </a:p>
        </p:txBody>
      </p:sp>
      <p:graphicFrame>
        <p:nvGraphicFramePr>
          <p:cNvPr id="7" name="Table 6"/>
          <p:cNvGraphicFramePr>
            <a:graphicFrameLocks noGrp="1"/>
          </p:cNvGraphicFramePr>
          <p:nvPr>
            <p:extLst>
              <p:ext uri="{D42A27DB-BD31-4B8C-83A1-F6EECF244321}">
                <p14:modId xmlns:p14="http://schemas.microsoft.com/office/powerpoint/2010/main" val="2896067259"/>
              </p:ext>
            </p:extLst>
          </p:nvPr>
        </p:nvGraphicFramePr>
        <p:xfrm>
          <a:off x="2667000" y="3657600"/>
          <a:ext cx="5029200" cy="2807970"/>
        </p:xfrm>
        <a:graphic>
          <a:graphicData uri="http://schemas.openxmlformats.org/drawingml/2006/table">
            <a:tbl>
              <a:tblPr>
                <a:tableStyleId>{5C22544A-7EE6-4342-B048-85BDC9FD1C3A}</a:tableStyleId>
              </a:tblPr>
              <a:tblGrid>
                <a:gridCol w="1228060"/>
                <a:gridCol w="3801140"/>
              </a:tblGrid>
              <a:tr h="489585">
                <a:tc>
                  <a:txBody>
                    <a:bodyPr/>
                    <a:lstStyle/>
                    <a:p>
                      <a:pPr algn="ctr" fontAlgn="b"/>
                      <a:r>
                        <a:rPr lang="en-US" sz="1600" b="1" u="none" strike="noStrike" dirty="0">
                          <a:effectLst/>
                        </a:rPr>
                        <a:t>Operator</a:t>
                      </a:r>
                      <a:endParaRPr lang="en-US" sz="1600" b="1" i="0" u="none" strike="noStrike" dirty="0">
                        <a:solidFill>
                          <a:srgbClr val="000000"/>
                        </a:solidFill>
                        <a:effectLst/>
                        <a:latin typeface="Calibri"/>
                      </a:endParaRPr>
                    </a:p>
                  </a:txBody>
                  <a:tcPr marL="9525" marR="9525" marT="9525" marB="0" anchor="b"/>
                </a:tc>
                <a:tc>
                  <a:txBody>
                    <a:bodyPr/>
                    <a:lstStyle/>
                    <a:p>
                      <a:pPr algn="ctr" fontAlgn="b"/>
                      <a:r>
                        <a:rPr lang="en-US" sz="1600" b="1" u="none" strike="noStrike" dirty="0">
                          <a:effectLst/>
                        </a:rPr>
                        <a:t>Meaning</a:t>
                      </a:r>
                      <a:endParaRPr lang="en-US" sz="1600" b="1" i="0" u="none" strike="noStrike" dirty="0">
                        <a:solidFill>
                          <a:srgbClr val="000000"/>
                        </a:solidFill>
                        <a:effectLst/>
                        <a:latin typeface="Calibri"/>
                      </a:endParaRPr>
                    </a:p>
                  </a:txBody>
                  <a:tcPr marL="9525" marR="9525" marT="9525" marB="0" anchor="b"/>
                </a:tc>
              </a:tr>
              <a:tr h="304800">
                <a:tc>
                  <a:txBody>
                    <a:bodyPr/>
                    <a:lstStyle/>
                    <a:p>
                      <a:pPr algn="l" fontAlgn="b"/>
                      <a:r>
                        <a:rPr lang="de-DE" sz="1600" u="none" strike="noStrike" dirty="0">
                          <a:effectLst/>
                        </a:rPr>
                        <a:t>+</a:t>
                      </a:r>
                      <a:endParaRPr lang="de-DE" sz="1600" b="0" i="0" u="none" strike="noStrike" dirty="0">
                        <a:solidFill>
                          <a:srgbClr val="000000"/>
                        </a:solidFill>
                        <a:effectLst/>
                        <a:latin typeface="Calibri"/>
                      </a:endParaRPr>
                    </a:p>
                  </a:txBody>
                  <a:tcPr marL="9525" marR="9525" marT="9525" marB="0" anchor="b"/>
                </a:tc>
                <a:tc>
                  <a:txBody>
                    <a:bodyPr/>
                    <a:lstStyle/>
                    <a:p>
                      <a:pPr algn="l" fontAlgn="b"/>
                      <a:r>
                        <a:rPr lang="en-US" sz="1600" u="none" strike="noStrike" dirty="0">
                          <a:effectLst/>
                        </a:rPr>
                        <a:t>Addition</a:t>
                      </a:r>
                      <a:endParaRPr lang="en-US" sz="1600" b="0" i="0" u="none" strike="noStrike" dirty="0">
                        <a:solidFill>
                          <a:srgbClr val="000000"/>
                        </a:solidFill>
                        <a:effectLst/>
                        <a:latin typeface="Calibri"/>
                      </a:endParaRPr>
                    </a:p>
                  </a:txBody>
                  <a:tcPr marL="9525" marR="9525" marT="9525" marB="0" anchor="b"/>
                </a:tc>
              </a:tr>
              <a:tr h="304800">
                <a:tc>
                  <a:txBody>
                    <a:bodyPr/>
                    <a:lstStyle/>
                    <a:p>
                      <a:pPr algn="l" fontAlgn="b"/>
                      <a:r>
                        <a:rPr lang="de-DE" sz="1600" u="none" strike="noStrike" dirty="0" smtClean="0">
                          <a:effectLst/>
                        </a:rPr>
                        <a:t>‑</a:t>
                      </a:r>
                      <a:endParaRPr lang="de-DE" sz="1600" b="0" i="0" u="none" strike="noStrike" dirty="0">
                        <a:solidFill>
                          <a:srgbClr val="000000"/>
                        </a:solidFill>
                        <a:effectLst/>
                        <a:latin typeface="Calibri"/>
                      </a:endParaRPr>
                    </a:p>
                  </a:txBody>
                  <a:tcPr marL="9525" marR="9525" marT="9525" marB="0" anchor="b"/>
                </a:tc>
                <a:tc>
                  <a:txBody>
                    <a:bodyPr/>
                    <a:lstStyle/>
                    <a:p>
                      <a:pPr algn="l" fontAlgn="b"/>
                      <a:r>
                        <a:rPr lang="en-US" sz="1600" u="none" strike="noStrike">
                          <a:effectLst/>
                        </a:rPr>
                        <a:t>Subtraction</a:t>
                      </a:r>
                      <a:endParaRPr lang="en-US" sz="1600" b="0" i="0" u="none" strike="noStrike">
                        <a:solidFill>
                          <a:srgbClr val="000000"/>
                        </a:solidFill>
                        <a:effectLst/>
                        <a:latin typeface="Calibri"/>
                      </a:endParaRPr>
                    </a:p>
                  </a:txBody>
                  <a:tcPr marL="9525" marR="9525" marT="9525" marB="0" anchor="b"/>
                </a:tc>
              </a:tr>
              <a:tr h="304800">
                <a:tc>
                  <a:txBody>
                    <a:bodyPr/>
                    <a:lstStyle/>
                    <a:p>
                      <a:pPr algn="l" fontAlgn="b"/>
                      <a:r>
                        <a:rPr lang="de-DE" sz="1600" u="none" strike="noStrike" dirty="0" smtClean="0">
                          <a:effectLst/>
                        </a:rPr>
                        <a:t>*</a:t>
                      </a:r>
                      <a:endParaRPr lang="de-DE" sz="1600" b="0" i="0" u="none" strike="noStrike" dirty="0">
                        <a:solidFill>
                          <a:srgbClr val="000000"/>
                        </a:solidFill>
                        <a:effectLst/>
                        <a:latin typeface="Calibri"/>
                      </a:endParaRPr>
                    </a:p>
                  </a:txBody>
                  <a:tcPr marL="9525" marR="9525" marT="9525" marB="0" anchor="b"/>
                </a:tc>
                <a:tc>
                  <a:txBody>
                    <a:bodyPr/>
                    <a:lstStyle/>
                    <a:p>
                      <a:pPr algn="l" fontAlgn="b"/>
                      <a:r>
                        <a:rPr lang="en-US" sz="1600" u="none" strike="noStrike">
                          <a:effectLst/>
                        </a:rPr>
                        <a:t>Multiplication</a:t>
                      </a:r>
                      <a:endParaRPr lang="en-US" sz="1600" b="0" i="0" u="none" strike="noStrike">
                        <a:solidFill>
                          <a:srgbClr val="000000"/>
                        </a:solidFill>
                        <a:effectLst/>
                        <a:latin typeface="Calibri"/>
                      </a:endParaRPr>
                    </a:p>
                  </a:txBody>
                  <a:tcPr marL="9525" marR="9525" marT="9525" marB="0" anchor="b"/>
                </a:tc>
              </a:tr>
              <a:tr h="304800">
                <a:tc>
                  <a:txBody>
                    <a:bodyPr/>
                    <a:lstStyle/>
                    <a:p>
                      <a:pPr algn="l" fontAlgn="b"/>
                      <a:r>
                        <a:rPr lang="de-DE" sz="1600" u="none" strike="noStrike" dirty="0" smtClean="0">
                          <a:effectLst/>
                        </a:rPr>
                        <a:t>/</a:t>
                      </a:r>
                      <a:endParaRPr lang="de-DE" sz="1600" b="0" i="0" u="none" strike="noStrike" dirty="0">
                        <a:solidFill>
                          <a:srgbClr val="000000"/>
                        </a:solidFill>
                        <a:effectLst/>
                        <a:latin typeface="Calibri"/>
                      </a:endParaRPr>
                    </a:p>
                  </a:txBody>
                  <a:tcPr marL="9525" marR="9525" marT="9525" marB="0" anchor="b"/>
                </a:tc>
                <a:tc>
                  <a:txBody>
                    <a:bodyPr/>
                    <a:lstStyle/>
                    <a:p>
                      <a:pPr algn="l" fontAlgn="b"/>
                      <a:r>
                        <a:rPr lang="en-US" sz="1600" u="none" strike="noStrike">
                          <a:effectLst/>
                        </a:rPr>
                        <a:t>Division</a:t>
                      </a:r>
                      <a:endParaRPr lang="en-US" sz="1600" b="0" i="0" u="none" strike="noStrike">
                        <a:solidFill>
                          <a:srgbClr val="000000"/>
                        </a:solidFill>
                        <a:effectLst/>
                        <a:latin typeface="Calibri"/>
                      </a:endParaRPr>
                    </a:p>
                  </a:txBody>
                  <a:tcPr marL="9525" marR="9525" marT="9525" marB="0" anchor="b"/>
                </a:tc>
              </a:tr>
              <a:tr h="304800">
                <a:tc>
                  <a:txBody>
                    <a:bodyPr/>
                    <a:lstStyle/>
                    <a:p>
                      <a:pPr algn="l" fontAlgn="b"/>
                      <a:r>
                        <a:rPr lang="en-US" sz="1600" u="none" strike="noStrike">
                          <a:effectLst/>
                        </a:rPr>
                        <a:t>DIV</a:t>
                      </a:r>
                      <a:endParaRPr lang="en-US" sz="1600" b="0" i="0" u="none" strike="noStrike">
                        <a:solidFill>
                          <a:srgbClr val="000000"/>
                        </a:solidFill>
                        <a:effectLst/>
                        <a:latin typeface="Calibri"/>
                      </a:endParaRPr>
                    </a:p>
                  </a:txBody>
                  <a:tcPr marL="9525" marR="9525" marT="9525" marB="0" anchor="b"/>
                </a:tc>
                <a:tc>
                  <a:txBody>
                    <a:bodyPr/>
                    <a:lstStyle/>
                    <a:p>
                      <a:pPr algn="l" fontAlgn="b"/>
                      <a:r>
                        <a:rPr lang="en-US" sz="1600" u="none" strike="noStrike">
                          <a:effectLst/>
                        </a:rPr>
                        <a:t>Integer division</a:t>
                      </a:r>
                      <a:endParaRPr lang="en-US" sz="1600" b="0" i="0" u="none" strike="noStrike">
                        <a:solidFill>
                          <a:srgbClr val="000000"/>
                        </a:solidFill>
                        <a:effectLst/>
                        <a:latin typeface="Calibri"/>
                      </a:endParaRPr>
                    </a:p>
                  </a:txBody>
                  <a:tcPr marL="9525" marR="9525" marT="9525" marB="0" anchor="b"/>
                </a:tc>
              </a:tr>
              <a:tr h="489585">
                <a:tc>
                  <a:txBody>
                    <a:bodyPr/>
                    <a:lstStyle/>
                    <a:p>
                      <a:pPr algn="l" fontAlgn="b"/>
                      <a:r>
                        <a:rPr lang="en-US" sz="1600" u="none" strike="noStrike">
                          <a:effectLst/>
                        </a:rPr>
                        <a:t>MOD</a:t>
                      </a:r>
                      <a:endParaRPr lang="en-US" sz="1600" b="0" i="0" u="none" strike="noStrike">
                        <a:solidFill>
                          <a:srgbClr val="000000"/>
                        </a:solidFill>
                        <a:effectLst/>
                        <a:latin typeface="Calibri"/>
                      </a:endParaRPr>
                    </a:p>
                  </a:txBody>
                  <a:tcPr marL="9525" marR="9525" marT="9525" marB="0" anchor="b"/>
                </a:tc>
                <a:tc>
                  <a:txBody>
                    <a:bodyPr/>
                    <a:lstStyle/>
                    <a:p>
                      <a:pPr algn="l" fontAlgn="b"/>
                      <a:r>
                        <a:rPr lang="en-US" sz="1600" u="none" strike="noStrike">
                          <a:effectLst/>
                        </a:rPr>
                        <a:t>Remainder of integer division</a:t>
                      </a:r>
                      <a:endParaRPr lang="en-US" sz="1600" b="0" i="0" u="none" strike="noStrike">
                        <a:solidFill>
                          <a:srgbClr val="000000"/>
                        </a:solidFill>
                        <a:effectLst/>
                        <a:latin typeface="Calibri"/>
                      </a:endParaRPr>
                    </a:p>
                  </a:txBody>
                  <a:tcPr marL="9525" marR="9525" marT="9525" marB="0" anchor="b"/>
                </a:tc>
              </a:tr>
              <a:tr h="304800">
                <a:tc>
                  <a:txBody>
                    <a:bodyPr/>
                    <a:lstStyle/>
                    <a:p>
                      <a:pPr algn="l" fontAlgn="b"/>
                      <a:r>
                        <a:rPr lang="de-DE" sz="1600" u="none" strike="noStrike" dirty="0" smtClean="0">
                          <a:effectLst/>
                        </a:rPr>
                        <a:t>‑**</a:t>
                      </a:r>
                      <a:endParaRPr lang="de-DE" sz="1600" b="0" i="0" u="none" strike="noStrike" dirty="0">
                        <a:solidFill>
                          <a:srgbClr val="000000"/>
                        </a:solidFill>
                        <a:effectLst/>
                        <a:latin typeface="Calibri"/>
                      </a:endParaRPr>
                    </a:p>
                  </a:txBody>
                  <a:tcPr marL="9525" marR="9525" marT="9525" marB="0" anchor="b"/>
                </a:tc>
                <a:tc>
                  <a:txBody>
                    <a:bodyPr/>
                    <a:lstStyle/>
                    <a:p>
                      <a:pPr algn="l" fontAlgn="b"/>
                      <a:r>
                        <a:rPr lang="en-US" sz="1600" u="none" strike="noStrike" dirty="0">
                          <a:effectLst/>
                        </a:rPr>
                        <a:t>Powers</a:t>
                      </a:r>
                      <a:endParaRPr lang="en-US" sz="1600" b="0" i="0" u="none" strike="noStrike" dirty="0">
                        <a:solidFill>
                          <a:srgbClr val="000000"/>
                        </a:solidFill>
                        <a:effectLst/>
                        <a:latin typeface="Calibri"/>
                      </a:endParaRPr>
                    </a:p>
                  </a:txBody>
                  <a:tcPr marL="9525" marR="9525" marT="9525" marB="0" anchor="b"/>
                </a:tc>
              </a:tr>
            </a:tbl>
          </a:graphicData>
        </a:graphic>
      </p:graphicFrame>
      <p:sp>
        <p:nvSpPr>
          <p:cNvPr id="2" name="Footer Placeholder 1"/>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40061953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32</a:t>
            </a:fld>
            <a:endParaRPr lang="en-US"/>
          </a:p>
        </p:txBody>
      </p:sp>
      <p:sp>
        <p:nvSpPr>
          <p:cNvPr id="5" name="TextBox 4"/>
          <p:cNvSpPr txBox="1"/>
          <p:nvPr/>
        </p:nvSpPr>
        <p:spPr>
          <a:xfrm>
            <a:off x="3657600" y="76200"/>
            <a:ext cx="2209800" cy="707886"/>
          </a:xfrm>
          <a:prstGeom prst="rect">
            <a:avLst/>
          </a:prstGeom>
          <a:noFill/>
        </p:spPr>
        <p:txBody>
          <a:bodyPr wrap="square" rtlCol="0">
            <a:spAutoFit/>
          </a:bodyPr>
          <a:lstStyle/>
          <a:p>
            <a:pPr algn="ctr"/>
            <a:r>
              <a:rPr lang="en-US" sz="2400" b="1" dirty="0" smtClean="0"/>
              <a:t>ABAP Basics </a:t>
            </a:r>
          </a:p>
          <a:p>
            <a:pPr algn="ctr"/>
            <a:r>
              <a:rPr lang="en-US" sz="1600" b="1" dirty="0" smtClean="0"/>
              <a:t>Operators</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Structures</a:t>
            </a:r>
          </a:p>
        </p:txBody>
      </p:sp>
      <p:sp>
        <p:nvSpPr>
          <p:cNvPr id="23" name="Pentagon 22"/>
          <p:cNvSpPr/>
          <p:nvPr/>
        </p:nvSpPr>
        <p:spPr>
          <a:xfrm>
            <a:off x="228600" y="4191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Open SQL</a:t>
            </a:r>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graphicFrame>
        <p:nvGraphicFramePr>
          <p:cNvPr id="9" name="Table 8"/>
          <p:cNvGraphicFramePr>
            <a:graphicFrameLocks noGrp="1"/>
          </p:cNvGraphicFramePr>
          <p:nvPr>
            <p:extLst>
              <p:ext uri="{D42A27DB-BD31-4B8C-83A1-F6EECF244321}">
                <p14:modId xmlns:p14="http://schemas.microsoft.com/office/powerpoint/2010/main" val="1764719030"/>
              </p:ext>
            </p:extLst>
          </p:nvPr>
        </p:nvGraphicFramePr>
        <p:xfrm>
          <a:off x="2438400" y="2057400"/>
          <a:ext cx="6019800" cy="3614520"/>
        </p:xfrm>
        <a:graphic>
          <a:graphicData uri="http://schemas.openxmlformats.org/drawingml/2006/table">
            <a:tbl>
              <a:tblPr firstRow="1" firstCol="1" bandRow="1">
                <a:tableStyleId>{5C22544A-7EE6-4342-B048-85BDC9FD1C3A}</a:tableStyleId>
              </a:tblPr>
              <a:tblGrid>
                <a:gridCol w="1897059"/>
                <a:gridCol w="4122741"/>
              </a:tblGrid>
              <a:tr h="208380">
                <a:tc>
                  <a:txBody>
                    <a:bodyPr/>
                    <a:lstStyle/>
                    <a:p>
                      <a:pPr marL="0" marR="0">
                        <a:spcBef>
                          <a:spcPts val="0"/>
                        </a:spcBef>
                        <a:spcAft>
                          <a:spcPts val="0"/>
                        </a:spcAft>
                      </a:pPr>
                      <a:r>
                        <a:rPr lang="en-IN" sz="1200" dirty="0">
                          <a:effectLst/>
                        </a:rPr>
                        <a:t>Operator</a:t>
                      </a:r>
                      <a:endParaRPr lang="en-US" sz="1200" dirty="0">
                        <a:effectLst/>
                        <a:latin typeface="Times New Roman"/>
                        <a:ea typeface="Times New Roman"/>
                      </a:endParaRPr>
                    </a:p>
                  </a:txBody>
                  <a:tcPr marL="9525" marR="9525" marT="9525" marB="9525" anchor="ctr"/>
                </a:tc>
                <a:tc>
                  <a:txBody>
                    <a:bodyPr/>
                    <a:lstStyle/>
                    <a:p>
                      <a:pPr marL="0" marR="0">
                        <a:spcBef>
                          <a:spcPts val="0"/>
                        </a:spcBef>
                        <a:spcAft>
                          <a:spcPts val="0"/>
                        </a:spcAft>
                      </a:pPr>
                      <a:r>
                        <a:rPr lang="en-IN" sz="1200">
                          <a:effectLst/>
                        </a:rPr>
                        <a:t>Description</a:t>
                      </a:r>
                      <a:endParaRPr lang="en-US" sz="1200">
                        <a:effectLst/>
                        <a:latin typeface="Times New Roman"/>
                        <a:ea typeface="Times New Roman"/>
                      </a:endParaRPr>
                    </a:p>
                  </a:txBody>
                  <a:tcPr marL="9525" marR="9525" marT="9525" marB="9525" anchor="ctr"/>
                </a:tc>
              </a:tr>
              <a:tr h="567690">
                <a:tc>
                  <a:txBody>
                    <a:bodyPr/>
                    <a:lstStyle/>
                    <a:p>
                      <a:pPr marL="0" marR="0">
                        <a:spcBef>
                          <a:spcPts val="0"/>
                        </a:spcBef>
                        <a:spcAft>
                          <a:spcPts val="0"/>
                        </a:spcAft>
                      </a:pPr>
                      <a:r>
                        <a:rPr lang="en-IN" sz="1200" dirty="0">
                          <a:effectLst/>
                        </a:rPr>
                        <a:t>=, EQ</a:t>
                      </a:r>
                      <a:endParaRPr lang="en-US" sz="1200" dirty="0">
                        <a:effectLst/>
                        <a:latin typeface="Times New Roman"/>
                        <a:ea typeface="Times New Roman"/>
                      </a:endParaRPr>
                    </a:p>
                  </a:txBody>
                  <a:tcPr marL="9525" marR="9525" marT="9525" marB="9525" anchor="ctr"/>
                </a:tc>
                <a:tc>
                  <a:txBody>
                    <a:bodyPr/>
                    <a:lstStyle/>
                    <a:p>
                      <a:pPr marL="0" marR="0">
                        <a:spcBef>
                          <a:spcPts val="0"/>
                        </a:spcBef>
                        <a:spcAft>
                          <a:spcPts val="0"/>
                        </a:spcAft>
                      </a:pPr>
                      <a:r>
                        <a:rPr lang="en-IN" sz="1200">
                          <a:effectLst/>
                        </a:rPr>
                        <a:t>Equal: True, if the content of operand1 matches the content of operand2.</a:t>
                      </a:r>
                      <a:endParaRPr lang="en-US" sz="1200">
                        <a:effectLst/>
                        <a:latin typeface="Times New Roman"/>
                        <a:ea typeface="Times New Roman"/>
                      </a:endParaRPr>
                    </a:p>
                  </a:txBody>
                  <a:tcPr marL="9525" marR="9525" marT="9525" marB="9525" anchor="ctr"/>
                </a:tc>
              </a:tr>
              <a:tr h="567690">
                <a:tc>
                  <a:txBody>
                    <a:bodyPr/>
                    <a:lstStyle/>
                    <a:p>
                      <a:pPr marL="0" marR="0">
                        <a:spcBef>
                          <a:spcPts val="0"/>
                        </a:spcBef>
                        <a:spcAft>
                          <a:spcPts val="0"/>
                        </a:spcAft>
                      </a:pPr>
                      <a:r>
                        <a:rPr lang="en-IN" sz="1200">
                          <a:effectLst/>
                        </a:rPr>
                        <a:t>&lt;&gt;, NE</a:t>
                      </a:r>
                      <a:endParaRPr lang="en-US" sz="1200">
                        <a:effectLst/>
                        <a:latin typeface="Times New Roman"/>
                        <a:ea typeface="Times New Roman"/>
                      </a:endParaRPr>
                    </a:p>
                  </a:txBody>
                  <a:tcPr marL="9525" marR="9525" marT="9525" marB="9525" anchor="ctr"/>
                </a:tc>
                <a:tc>
                  <a:txBody>
                    <a:bodyPr/>
                    <a:lstStyle/>
                    <a:p>
                      <a:pPr marL="0" marR="0">
                        <a:spcBef>
                          <a:spcPts val="0"/>
                        </a:spcBef>
                        <a:spcAft>
                          <a:spcPts val="0"/>
                        </a:spcAft>
                      </a:pPr>
                      <a:r>
                        <a:rPr lang="en-IN" sz="1200">
                          <a:effectLst/>
                        </a:rPr>
                        <a:t>Not Equal: True, if the content of operand1 does not match the content of operand2.</a:t>
                      </a:r>
                      <a:endParaRPr lang="en-US" sz="1200">
                        <a:effectLst/>
                        <a:latin typeface="Times New Roman"/>
                        <a:ea typeface="Times New Roman"/>
                      </a:endParaRPr>
                    </a:p>
                  </a:txBody>
                  <a:tcPr marL="9525" marR="9525" marT="9525" marB="9525" anchor="ctr"/>
                </a:tc>
              </a:tr>
              <a:tr h="567690">
                <a:tc>
                  <a:txBody>
                    <a:bodyPr/>
                    <a:lstStyle/>
                    <a:p>
                      <a:pPr marL="0" marR="0">
                        <a:spcBef>
                          <a:spcPts val="0"/>
                        </a:spcBef>
                        <a:spcAft>
                          <a:spcPts val="0"/>
                        </a:spcAft>
                      </a:pPr>
                      <a:r>
                        <a:rPr lang="en-IN" sz="1200">
                          <a:effectLst/>
                        </a:rPr>
                        <a:t>&lt;, LT</a:t>
                      </a:r>
                      <a:endParaRPr lang="en-US" sz="1200">
                        <a:effectLst/>
                        <a:latin typeface="Times New Roman"/>
                        <a:ea typeface="Times New Roman"/>
                      </a:endParaRPr>
                    </a:p>
                  </a:txBody>
                  <a:tcPr marL="9525" marR="9525" marT="9525" marB="9525" anchor="ctr"/>
                </a:tc>
                <a:tc>
                  <a:txBody>
                    <a:bodyPr/>
                    <a:lstStyle/>
                    <a:p>
                      <a:pPr marL="0" marR="0">
                        <a:spcBef>
                          <a:spcPts val="0"/>
                        </a:spcBef>
                        <a:spcAft>
                          <a:spcPts val="0"/>
                        </a:spcAft>
                      </a:pPr>
                      <a:r>
                        <a:rPr lang="en-IN" sz="1200" dirty="0">
                          <a:effectLst/>
                        </a:rPr>
                        <a:t>Lower Than: True, if the content of operand1 is smaller than the content of operand2.</a:t>
                      </a:r>
                      <a:endParaRPr lang="en-US" sz="1200" dirty="0">
                        <a:effectLst/>
                        <a:latin typeface="Times New Roman"/>
                        <a:ea typeface="Times New Roman"/>
                      </a:endParaRPr>
                    </a:p>
                  </a:txBody>
                  <a:tcPr marL="9525" marR="9525" marT="9525" marB="9525" anchor="ctr"/>
                </a:tc>
              </a:tr>
              <a:tr h="567690">
                <a:tc>
                  <a:txBody>
                    <a:bodyPr/>
                    <a:lstStyle/>
                    <a:p>
                      <a:pPr marL="0" marR="0">
                        <a:spcBef>
                          <a:spcPts val="0"/>
                        </a:spcBef>
                        <a:spcAft>
                          <a:spcPts val="0"/>
                        </a:spcAft>
                      </a:pPr>
                      <a:r>
                        <a:rPr lang="en-IN" sz="1200" dirty="0">
                          <a:effectLst/>
                        </a:rPr>
                        <a:t>&gt;, GT</a:t>
                      </a:r>
                      <a:endParaRPr lang="en-US" sz="1200" dirty="0">
                        <a:effectLst/>
                        <a:latin typeface="Times New Roman"/>
                        <a:ea typeface="Times New Roman"/>
                      </a:endParaRPr>
                    </a:p>
                  </a:txBody>
                  <a:tcPr marL="9525" marR="9525" marT="9525" marB="9525" anchor="ctr"/>
                </a:tc>
                <a:tc>
                  <a:txBody>
                    <a:bodyPr/>
                    <a:lstStyle/>
                    <a:p>
                      <a:pPr marL="0" marR="0">
                        <a:spcBef>
                          <a:spcPts val="0"/>
                        </a:spcBef>
                        <a:spcAft>
                          <a:spcPts val="0"/>
                        </a:spcAft>
                      </a:pPr>
                      <a:r>
                        <a:rPr lang="en-IN" sz="1200">
                          <a:effectLst/>
                        </a:rPr>
                        <a:t>Greater Than: True, if the content of operand1 is greater than the content of operand2.</a:t>
                      </a:r>
                      <a:endParaRPr lang="en-US" sz="1200">
                        <a:effectLst/>
                        <a:latin typeface="Times New Roman"/>
                        <a:ea typeface="Times New Roman"/>
                      </a:endParaRPr>
                    </a:p>
                  </a:txBody>
                  <a:tcPr marL="9525" marR="9525" marT="9525" marB="9525" anchor="ctr"/>
                </a:tc>
              </a:tr>
              <a:tr h="567690">
                <a:tc>
                  <a:txBody>
                    <a:bodyPr/>
                    <a:lstStyle/>
                    <a:p>
                      <a:pPr marL="0" marR="0">
                        <a:spcBef>
                          <a:spcPts val="0"/>
                        </a:spcBef>
                        <a:spcAft>
                          <a:spcPts val="0"/>
                        </a:spcAft>
                      </a:pPr>
                      <a:r>
                        <a:rPr lang="en-IN" sz="1200">
                          <a:effectLst/>
                        </a:rPr>
                        <a:t>&lt;=, LE</a:t>
                      </a:r>
                      <a:endParaRPr lang="en-US" sz="1200">
                        <a:effectLst/>
                        <a:latin typeface="Times New Roman"/>
                        <a:ea typeface="Times New Roman"/>
                      </a:endParaRPr>
                    </a:p>
                  </a:txBody>
                  <a:tcPr marL="9525" marR="9525" marT="9525" marB="9525" anchor="ctr"/>
                </a:tc>
                <a:tc>
                  <a:txBody>
                    <a:bodyPr/>
                    <a:lstStyle/>
                    <a:p>
                      <a:pPr marL="0" marR="0">
                        <a:spcBef>
                          <a:spcPts val="0"/>
                        </a:spcBef>
                        <a:spcAft>
                          <a:spcPts val="0"/>
                        </a:spcAft>
                      </a:pPr>
                      <a:r>
                        <a:rPr lang="en-IN" sz="1200">
                          <a:effectLst/>
                        </a:rPr>
                        <a:t>Lower Equal: True, if the content of operand1 is lower than or equal to the content of operand2.</a:t>
                      </a:r>
                      <a:endParaRPr lang="en-US" sz="1200">
                        <a:effectLst/>
                        <a:latin typeface="Times New Roman"/>
                        <a:ea typeface="Times New Roman"/>
                      </a:endParaRPr>
                    </a:p>
                  </a:txBody>
                  <a:tcPr marL="9525" marR="9525" marT="9525" marB="9525" anchor="ctr"/>
                </a:tc>
              </a:tr>
              <a:tr h="567690">
                <a:tc>
                  <a:txBody>
                    <a:bodyPr/>
                    <a:lstStyle/>
                    <a:p>
                      <a:pPr marL="0" marR="0">
                        <a:spcBef>
                          <a:spcPts val="0"/>
                        </a:spcBef>
                        <a:spcAft>
                          <a:spcPts val="0"/>
                        </a:spcAft>
                      </a:pPr>
                      <a:r>
                        <a:rPr lang="en-IN" sz="1200" dirty="0">
                          <a:effectLst/>
                        </a:rPr>
                        <a:t>&gt;=, GE</a:t>
                      </a:r>
                      <a:endParaRPr lang="en-US" sz="1200" dirty="0">
                        <a:effectLst/>
                        <a:latin typeface="Times New Roman"/>
                        <a:ea typeface="Times New Roman"/>
                      </a:endParaRPr>
                    </a:p>
                  </a:txBody>
                  <a:tcPr marL="9525" marR="9525" marT="9525" marB="9525" anchor="ctr"/>
                </a:tc>
                <a:tc>
                  <a:txBody>
                    <a:bodyPr/>
                    <a:lstStyle/>
                    <a:p>
                      <a:pPr marL="0" marR="0">
                        <a:spcBef>
                          <a:spcPts val="0"/>
                        </a:spcBef>
                        <a:spcAft>
                          <a:spcPts val="0"/>
                        </a:spcAft>
                      </a:pPr>
                      <a:r>
                        <a:rPr lang="en-IN" sz="1200" dirty="0">
                          <a:effectLst/>
                        </a:rPr>
                        <a:t>Greater Equal: True, if the content of operand1 is greater than or equal to the content of operand2</a:t>
                      </a:r>
                      <a:endParaRPr lang="en-US" sz="1200" dirty="0">
                        <a:effectLst/>
                        <a:latin typeface="Times New Roman"/>
                        <a:ea typeface="Times New Roman"/>
                      </a:endParaRPr>
                    </a:p>
                  </a:txBody>
                  <a:tcPr marL="9525" marR="9525" marT="9525" marB="9525" anchor="ctr"/>
                </a:tc>
              </a:tr>
            </a:tbl>
          </a:graphicData>
        </a:graphic>
      </p:graphicFrame>
      <p:sp>
        <p:nvSpPr>
          <p:cNvPr id="11" name="Rectangle 2"/>
          <p:cNvSpPr>
            <a:spLocks noChangeArrowheads="1"/>
          </p:cNvSpPr>
          <p:nvPr/>
        </p:nvSpPr>
        <p:spPr bwMode="auto">
          <a:xfrm>
            <a:off x="2209800" y="1066800"/>
            <a:ext cx="69342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indent="0" fontAlgn="base">
              <a:lnSpc>
                <a:spcPct val="100000"/>
              </a:lnSpc>
              <a:spcBef>
                <a:spcPct val="0"/>
              </a:spcBef>
              <a:spcAft>
                <a:spcPct val="0"/>
              </a:spcAft>
              <a:buClrTx/>
              <a:buSzTx/>
              <a:buFontTx/>
              <a:buNone/>
              <a:tabLst/>
            </a:pPr>
            <a:r>
              <a:rPr lang="en-US" altLang="en-US" sz="1600" b="1" dirty="0">
                <a:solidFill>
                  <a:schemeClr val="dk1"/>
                </a:solidFill>
              </a:rPr>
              <a:t>Relational </a:t>
            </a:r>
            <a:r>
              <a:rPr lang="en-US" altLang="en-US" sz="1600" b="1" dirty="0" smtClean="0">
                <a:solidFill>
                  <a:schemeClr val="dk1"/>
                </a:solidFill>
              </a:rPr>
              <a:t>operators</a:t>
            </a:r>
          </a:p>
        </p:txBody>
      </p:sp>
      <p:sp>
        <p:nvSpPr>
          <p:cNvPr id="2" name="Footer Placeholder 1"/>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9667863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33</a:t>
            </a:fld>
            <a:endParaRPr lang="en-US"/>
          </a:p>
        </p:txBody>
      </p:sp>
      <p:sp>
        <p:nvSpPr>
          <p:cNvPr id="5" name="TextBox 4"/>
          <p:cNvSpPr txBox="1"/>
          <p:nvPr/>
        </p:nvSpPr>
        <p:spPr>
          <a:xfrm>
            <a:off x="3657600" y="76200"/>
            <a:ext cx="2209800" cy="707886"/>
          </a:xfrm>
          <a:prstGeom prst="rect">
            <a:avLst/>
          </a:prstGeom>
          <a:noFill/>
        </p:spPr>
        <p:txBody>
          <a:bodyPr wrap="square" rtlCol="0">
            <a:spAutoFit/>
          </a:bodyPr>
          <a:lstStyle/>
          <a:p>
            <a:pPr algn="ctr"/>
            <a:r>
              <a:rPr lang="en-US" sz="2400" b="1" dirty="0" smtClean="0"/>
              <a:t>ABAP Basics </a:t>
            </a:r>
          </a:p>
          <a:p>
            <a:pPr algn="ctr"/>
            <a:r>
              <a:rPr lang="en-US" sz="1600" b="1" dirty="0" smtClean="0"/>
              <a:t>Operators</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Structures</a:t>
            </a:r>
          </a:p>
        </p:txBody>
      </p:sp>
      <p:sp>
        <p:nvSpPr>
          <p:cNvPr id="23" name="Pentagon 22"/>
          <p:cNvSpPr/>
          <p:nvPr/>
        </p:nvSpPr>
        <p:spPr>
          <a:xfrm>
            <a:off x="228600" y="4191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Open SQL</a:t>
            </a:r>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11" name="Rectangle 2"/>
          <p:cNvSpPr>
            <a:spLocks noChangeArrowheads="1"/>
          </p:cNvSpPr>
          <p:nvPr/>
        </p:nvSpPr>
        <p:spPr bwMode="auto">
          <a:xfrm>
            <a:off x="2209800" y="897553"/>
            <a:ext cx="693420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indent="0" fontAlgn="base">
              <a:lnSpc>
                <a:spcPct val="100000"/>
              </a:lnSpc>
              <a:spcBef>
                <a:spcPct val="0"/>
              </a:spcBef>
              <a:spcAft>
                <a:spcPct val="0"/>
              </a:spcAft>
              <a:buClrTx/>
              <a:buSzTx/>
              <a:buFontTx/>
              <a:buNone/>
              <a:tabLst/>
            </a:pPr>
            <a:r>
              <a:rPr lang="en-US" altLang="en-US" sz="1600" b="1" dirty="0">
                <a:solidFill>
                  <a:schemeClr val="dk1"/>
                </a:solidFill>
              </a:rPr>
              <a:t>Relational </a:t>
            </a:r>
            <a:r>
              <a:rPr lang="en-US" altLang="en-US" sz="1600" b="1" dirty="0" smtClean="0">
                <a:solidFill>
                  <a:schemeClr val="dk1"/>
                </a:solidFill>
              </a:rPr>
              <a:t>operators</a:t>
            </a:r>
          </a:p>
          <a:p>
            <a:pPr marR="0" lvl="0" indent="0" fontAlgn="base">
              <a:lnSpc>
                <a:spcPct val="100000"/>
              </a:lnSpc>
              <a:spcBef>
                <a:spcPct val="0"/>
              </a:spcBef>
              <a:spcAft>
                <a:spcPct val="0"/>
              </a:spcAft>
              <a:buClrTx/>
              <a:buSzTx/>
              <a:buFontTx/>
              <a:buNone/>
              <a:tabLst/>
            </a:pPr>
            <a:endParaRPr lang="en-US" altLang="en-US" sz="1600" b="1" dirty="0" smtClean="0">
              <a:solidFill>
                <a:schemeClr val="dk1"/>
              </a:solidFill>
            </a:endParaRPr>
          </a:p>
          <a:p>
            <a:pPr marR="0" lvl="0" indent="0" fontAlgn="base">
              <a:lnSpc>
                <a:spcPct val="100000"/>
              </a:lnSpc>
              <a:spcBef>
                <a:spcPct val="0"/>
              </a:spcBef>
              <a:spcAft>
                <a:spcPct val="0"/>
              </a:spcAft>
              <a:buClrTx/>
              <a:buSzTx/>
              <a:buFontTx/>
              <a:buNone/>
              <a:tabLst/>
            </a:pPr>
            <a:r>
              <a:rPr lang="en-US" altLang="en-US" sz="1600" b="1" dirty="0" smtClean="0">
                <a:solidFill>
                  <a:schemeClr val="dk1"/>
                </a:solidFill>
              </a:rPr>
              <a:t>Between: </a:t>
            </a:r>
          </a:p>
          <a:p>
            <a:pPr marR="0" lvl="0" indent="0" fontAlgn="base">
              <a:lnSpc>
                <a:spcPct val="100000"/>
              </a:lnSpc>
              <a:spcBef>
                <a:spcPct val="0"/>
              </a:spcBef>
              <a:spcAft>
                <a:spcPct val="0"/>
              </a:spcAft>
              <a:buClrTx/>
              <a:buSzTx/>
              <a:buFontTx/>
              <a:buNone/>
              <a:tabLst/>
            </a:pPr>
            <a:r>
              <a:rPr lang="en-US" altLang="en-US" sz="1600" dirty="0" smtClean="0">
                <a:solidFill>
                  <a:schemeClr val="dk1"/>
                </a:solidFill>
              </a:rPr>
              <a:t>A logical expression with the language element BETWEEN checks where an interval belongs</a:t>
            </a:r>
          </a:p>
          <a:p>
            <a:pPr marR="0" lvl="0" indent="0" fontAlgn="base">
              <a:lnSpc>
                <a:spcPct val="100000"/>
              </a:lnSpc>
              <a:spcBef>
                <a:spcPct val="0"/>
              </a:spcBef>
              <a:spcAft>
                <a:spcPct val="0"/>
              </a:spcAft>
              <a:buClrTx/>
              <a:buSzTx/>
              <a:buFontTx/>
              <a:buNone/>
              <a:tabLst/>
            </a:pPr>
            <a:r>
              <a:rPr lang="en-US" altLang="en-US" sz="1600" dirty="0" smtClean="0">
                <a:solidFill>
                  <a:schemeClr val="dk1"/>
                </a:solidFill>
              </a:rPr>
              <a:t>	</a:t>
            </a:r>
          </a:p>
          <a:p>
            <a:pPr marR="0" lvl="0" indent="0" fontAlgn="base">
              <a:lnSpc>
                <a:spcPct val="100000"/>
              </a:lnSpc>
              <a:spcBef>
                <a:spcPct val="0"/>
              </a:spcBef>
              <a:spcAft>
                <a:spcPct val="0"/>
              </a:spcAft>
              <a:buClrTx/>
              <a:buSzTx/>
              <a:buFontTx/>
              <a:buNone/>
              <a:tabLst/>
            </a:pPr>
            <a:r>
              <a:rPr lang="en-US" altLang="en-US" sz="1600" dirty="0">
                <a:solidFill>
                  <a:schemeClr val="dk1"/>
                </a:solidFill>
              </a:rPr>
              <a:t>	</a:t>
            </a:r>
            <a:r>
              <a:rPr lang="en-US" altLang="en-US" sz="1600" dirty="0" smtClean="0">
                <a:solidFill>
                  <a:schemeClr val="dk1"/>
                </a:solidFill>
              </a:rPr>
              <a:t>Syntax:</a:t>
            </a:r>
            <a:r>
              <a:rPr lang="en-US" altLang="en-US" sz="1600" b="1" dirty="0" smtClean="0">
                <a:solidFill>
                  <a:schemeClr val="dk1"/>
                </a:solidFill>
              </a:rPr>
              <a:t> </a:t>
            </a:r>
            <a:r>
              <a:rPr lang="en-US" altLang="en-US" sz="1600" dirty="0" smtClean="0">
                <a:solidFill>
                  <a:schemeClr val="dk1"/>
                </a:solidFill>
              </a:rPr>
              <a:t>operand [NOT] BETWEEN operand1 AND operand2 ...</a:t>
            </a:r>
          </a:p>
          <a:p>
            <a:pPr marR="0" lvl="0" indent="0" fontAlgn="base">
              <a:lnSpc>
                <a:spcPct val="100000"/>
              </a:lnSpc>
              <a:spcBef>
                <a:spcPct val="0"/>
              </a:spcBef>
              <a:spcAft>
                <a:spcPct val="0"/>
              </a:spcAft>
              <a:buClrTx/>
              <a:buSzTx/>
              <a:buFontTx/>
              <a:buNone/>
              <a:tabLst/>
            </a:pPr>
            <a:endParaRPr lang="en-US" altLang="en-US" sz="1600" dirty="0" smtClean="0">
              <a:solidFill>
                <a:schemeClr val="dk1"/>
              </a:solidFill>
            </a:endParaRPr>
          </a:p>
          <a:p>
            <a:pPr marR="0" lvl="0" indent="0" fontAlgn="base">
              <a:lnSpc>
                <a:spcPct val="100000"/>
              </a:lnSpc>
              <a:spcBef>
                <a:spcPct val="0"/>
              </a:spcBef>
              <a:spcAft>
                <a:spcPct val="0"/>
              </a:spcAft>
              <a:buClrTx/>
              <a:buSzTx/>
              <a:buFontTx/>
              <a:buNone/>
              <a:tabLst/>
            </a:pPr>
            <a:r>
              <a:rPr lang="en-US" altLang="en-US" sz="1600" b="1" dirty="0" smtClean="0">
                <a:solidFill>
                  <a:schemeClr val="dk1"/>
                </a:solidFill>
              </a:rPr>
              <a:t>IS-</a:t>
            </a:r>
            <a:r>
              <a:rPr lang="en-US" altLang="en-US" sz="1600" dirty="0" smtClean="0">
                <a:solidFill>
                  <a:schemeClr val="dk1"/>
                </a:solidFill>
              </a:rPr>
              <a:t> Logical expressions with the language element IS check the state of an operand.</a:t>
            </a:r>
          </a:p>
          <a:p>
            <a:pPr marR="0" lvl="0" indent="0" fontAlgn="base">
              <a:lnSpc>
                <a:spcPct val="100000"/>
              </a:lnSpc>
              <a:spcBef>
                <a:spcPct val="0"/>
              </a:spcBef>
              <a:spcAft>
                <a:spcPct val="0"/>
              </a:spcAft>
              <a:buClrTx/>
              <a:buSzTx/>
              <a:buFontTx/>
              <a:buNone/>
              <a:tabLst/>
            </a:pPr>
            <a:endParaRPr lang="en-US" altLang="en-US" sz="1600" dirty="0" smtClean="0">
              <a:solidFill>
                <a:schemeClr val="dk1"/>
              </a:solidFill>
            </a:endParaRPr>
          </a:p>
          <a:p>
            <a:pPr marR="0" lvl="0" indent="0" fontAlgn="base">
              <a:lnSpc>
                <a:spcPct val="100000"/>
              </a:lnSpc>
              <a:spcBef>
                <a:spcPct val="0"/>
              </a:spcBef>
              <a:spcAft>
                <a:spcPct val="0"/>
              </a:spcAft>
              <a:buClrTx/>
              <a:buSzTx/>
              <a:buFontTx/>
              <a:buNone/>
              <a:tabLst/>
            </a:pPr>
            <a:r>
              <a:rPr lang="en-US" altLang="en-US" sz="1600" b="1" dirty="0" smtClean="0">
                <a:solidFill>
                  <a:schemeClr val="dk1"/>
                </a:solidFill>
              </a:rPr>
              <a:t>IN</a:t>
            </a:r>
            <a:r>
              <a:rPr lang="en-US" altLang="en-US" sz="1600" dirty="0" smtClean="0">
                <a:solidFill>
                  <a:schemeClr val="dk1"/>
                </a:solidFill>
              </a:rPr>
              <a:t>- In a logical expression with language element IN, the conditions of a selection table are checked.</a:t>
            </a:r>
          </a:p>
          <a:p>
            <a:pPr marR="0" lvl="0" indent="0" fontAlgn="base">
              <a:lnSpc>
                <a:spcPct val="100000"/>
              </a:lnSpc>
              <a:spcBef>
                <a:spcPct val="0"/>
              </a:spcBef>
              <a:spcAft>
                <a:spcPct val="0"/>
              </a:spcAft>
              <a:buClrTx/>
              <a:buSzTx/>
              <a:buFontTx/>
              <a:buNone/>
              <a:tabLst/>
            </a:pPr>
            <a:endParaRPr lang="en-US" altLang="en-US" sz="1600" dirty="0" smtClean="0">
              <a:solidFill>
                <a:schemeClr val="dk1"/>
              </a:solidFill>
            </a:endParaRPr>
          </a:p>
          <a:p>
            <a:pPr marR="0" lvl="0" indent="0" fontAlgn="base">
              <a:lnSpc>
                <a:spcPct val="100000"/>
              </a:lnSpc>
              <a:spcBef>
                <a:spcPct val="0"/>
              </a:spcBef>
              <a:spcAft>
                <a:spcPct val="0"/>
              </a:spcAft>
              <a:buClrTx/>
              <a:buSzTx/>
              <a:buFontTx/>
              <a:buNone/>
              <a:tabLst/>
            </a:pPr>
            <a:r>
              <a:rPr lang="en-US" altLang="en-US" sz="1600" b="1" dirty="0" smtClean="0">
                <a:solidFill>
                  <a:schemeClr val="dk1"/>
                </a:solidFill>
              </a:rPr>
              <a:t>AND, OR, NOT</a:t>
            </a:r>
            <a:r>
              <a:rPr lang="en-US" altLang="en-US" sz="1600" dirty="0" smtClean="0">
                <a:solidFill>
                  <a:schemeClr val="dk1"/>
                </a:solidFill>
              </a:rPr>
              <a:t> </a:t>
            </a:r>
          </a:p>
          <a:p>
            <a:pPr marR="0" lvl="0" indent="0" fontAlgn="base">
              <a:lnSpc>
                <a:spcPct val="100000"/>
              </a:lnSpc>
              <a:spcBef>
                <a:spcPct val="0"/>
              </a:spcBef>
              <a:spcAft>
                <a:spcPct val="0"/>
              </a:spcAft>
              <a:buClrTx/>
              <a:buSzTx/>
              <a:buFontTx/>
              <a:buNone/>
              <a:tabLst/>
            </a:pPr>
            <a:r>
              <a:rPr lang="en-US" altLang="en-US" sz="1600" dirty="0" smtClean="0">
                <a:solidFill>
                  <a:schemeClr val="dk1"/>
                </a:solidFill>
              </a:rPr>
              <a:t>The Boolean operators AND &amp; OR link, in each case, multiple logical expression, while the operator NOT negates a logical expression. Logical expressions can be explicitly bracketed with ( ).</a:t>
            </a:r>
          </a:p>
          <a:p>
            <a:pPr marR="0" lvl="0" indent="0" fontAlgn="base">
              <a:lnSpc>
                <a:spcPct val="100000"/>
              </a:lnSpc>
              <a:spcBef>
                <a:spcPct val="0"/>
              </a:spcBef>
              <a:spcAft>
                <a:spcPct val="0"/>
              </a:spcAft>
              <a:buClrTx/>
              <a:buSzTx/>
              <a:buFontTx/>
              <a:buNone/>
              <a:tabLst/>
            </a:pPr>
            <a:endParaRPr lang="en-US" altLang="en-US" sz="1600" dirty="0" smtClean="0">
              <a:solidFill>
                <a:schemeClr val="dk1"/>
              </a:solidFill>
            </a:endParaRPr>
          </a:p>
          <a:p>
            <a:pPr marR="0" lvl="0" indent="0" fontAlgn="base">
              <a:lnSpc>
                <a:spcPct val="100000"/>
              </a:lnSpc>
              <a:spcBef>
                <a:spcPct val="0"/>
              </a:spcBef>
              <a:spcAft>
                <a:spcPct val="0"/>
              </a:spcAft>
              <a:buClrTx/>
              <a:buSzTx/>
              <a:buFontTx/>
              <a:buNone/>
              <a:tabLst/>
            </a:pPr>
            <a:r>
              <a:rPr lang="en-US" altLang="en-US" sz="1600" dirty="0" smtClean="0">
                <a:solidFill>
                  <a:schemeClr val="dk1"/>
                </a:solidFill>
              </a:rPr>
              <a:t>Note: example will be available in further sections </a:t>
            </a:r>
            <a:endParaRPr lang="en-US" altLang="en-US" sz="1600" dirty="0">
              <a:solidFill>
                <a:schemeClr val="dk1"/>
              </a:solidFill>
            </a:endParaRPr>
          </a:p>
        </p:txBody>
      </p:sp>
      <p:sp>
        <p:nvSpPr>
          <p:cNvPr id="2" name="Footer Placeholder 1"/>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36034587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34</a:t>
            </a:fld>
            <a:endParaRPr lang="en-US"/>
          </a:p>
        </p:txBody>
      </p:sp>
      <p:sp>
        <p:nvSpPr>
          <p:cNvPr id="5" name="TextBox 4"/>
          <p:cNvSpPr txBox="1"/>
          <p:nvPr/>
        </p:nvSpPr>
        <p:spPr>
          <a:xfrm>
            <a:off x="3657600" y="76201"/>
            <a:ext cx="2209800" cy="707886"/>
          </a:xfrm>
          <a:prstGeom prst="rect">
            <a:avLst/>
          </a:prstGeom>
          <a:noFill/>
        </p:spPr>
        <p:txBody>
          <a:bodyPr wrap="square" rtlCol="0">
            <a:spAutoFit/>
          </a:bodyPr>
          <a:lstStyle/>
          <a:p>
            <a:pPr algn="ctr"/>
            <a:r>
              <a:rPr lang="en-US" sz="2400" b="1" dirty="0" smtClean="0"/>
              <a:t>ABAP Basics </a:t>
            </a:r>
          </a:p>
          <a:p>
            <a:pPr algn="ctr"/>
            <a:r>
              <a:rPr lang="en-US" sz="1600" b="1" dirty="0" smtClean="0"/>
              <a:t>Control Structure</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Control Structures</a:t>
            </a:r>
          </a:p>
        </p:txBody>
      </p:sp>
      <p:sp>
        <p:nvSpPr>
          <p:cNvPr id="23" name="Pentagon 22"/>
          <p:cNvSpPr/>
          <p:nvPr/>
        </p:nvSpPr>
        <p:spPr>
          <a:xfrm>
            <a:off x="228600" y="4191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Open SQL</a:t>
            </a:r>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2" name="TextBox 1"/>
          <p:cNvSpPr txBox="1"/>
          <p:nvPr/>
        </p:nvSpPr>
        <p:spPr>
          <a:xfrm>
            <a:off x="2438402" y="1219201"/>
            <a:ext cx="6541919" cy="4031873"/>
          </a:xfrm>
          <a:prstGeom prst="rect">
            <a:avLst/>
          </a:prstGeom>
          <a:noFill/>
        </p:spPr>
        <p:txBody>
          <a:bodyPr wrap="none" rtlCol="0">
            <a:spAutoFit/>
          </a:bodyPr>
          <a:lstStyle/>
          <a:p>
            <a:r>
              <a:rPr lang="en-US" sz="1600" dirty="0" smtClean="0"/>
              <a:t>Control  Structures:  these are used to alter the flow of program execution. </a:t>
            </a:r>
          </a:p>
          <a:p>
            <a:r>
              <a:rPr lang="en-US" sz="1600" dirty="0" smtClean="0"/>
              <a:t>Program can contains several executable statements.  </a:t>
            </a:r>
          </a:p>
          <a:p>
            <a:endParaRPr lang="en-US" sz="1600" dirty="0"/>
          </a:p>
          <a:p>
            <a:r>
              <a:rPr lang="en-US" sz="1600" dirty="0" smtClean="0"/>
              <a:t>But based values in the  Program, some statements have to be executed.  </a:t>
            </a:r>
          </a:p>
          <a:p>
            <a:r>
              <a:rPr lang="en-US" sz="1600" dirty="0" smtClean="0"/>
              <a:t>This can be achieved using Control structures</a:t>
            </a:r>
          </a:p>
          <a:p>
            <a:endParaRPr lang="en-US" sz="1600" dirty="0"/>
          </a:p>
          <a:p>
            <a:r>
              <a:rPr lang="en-US" sz="1600" dirty="0" smtClean="0"/>
              <a:t>Following are the control structures</a:t>
            </a:r>
          </a:p>
          <a:p>
            <a:r>
              <a:rPr lang="en-US" sz="1600" dirty="0" smtClean="0"/>
              <a:t>1. Branching;</a:t>
            </a:r>
          </a:p>
          <a:p>
            <a:r>
              <a:rPr lang="en-US" sz="1600" dirty="0"/>
              <a:t>	</a:t>
            </a:r>
            <a:r>
              <a:rPr lang="en-US" sz="1600" dirty="0" smtClean="0"/>
              <a:t>these are used to either execute or skip the block of statements </a:t>
            </a:r>
          </a:p>
          <a:p>
            <a:r>
              <a:rPr lang="en-US" sz="1600" dirty="0" smtClean="0"/>
              <a:t>	Based on condition/expression</a:t>
            </a:r>
          </a:p>
          <a:p>
            <a:r>
              <a:rPr lang="en-US" sz="1600" dirty="0"/>
              <a:t>	</a:t>
            </a:r>
            <a:endParaRPr lang="en-US" sz="1600" dirty="0" smtClean="0"/>
          </a:p>
          <a:p>
            <a:r>
              <a:rPr lang="en-US" sz="1600" dirty="0" smtClean="0"/>
              <a:t>2. Looping</a:t>
            </a:r>
          </a:p>
          <a:p>
            <a:r>
              <a:rPr lang="en-US" sz="1600" dirty="0"/>
              <a:t>	</a:t>
            </a:r>
            <a:r>
              <a:rPr lang="en-US" sz="1600" dirty="0" smtClean="0"/>
              <a:t>these are used to execute the block of statements repeatedly</a:t>
            </a:r>
          </a:p>
          <a:p>
            <a:endParaRPr lang="en-US" sz="1600" dirty="0" smtClean="0"/>
          </a:p>
          <a:p>
            <a:endParaRPr lang="en-US" sz="1600" dirty="0" smtClean="0"/>
          </a:p>
          <a:p>
            <a:endParaRPr lang="en-US" sz="1600" dirty="0"/>
          </a:p>
        </p:txBody>
      </p:sp>
      <p:sp>
        <p:nvSpPr>
          <p:cNvPr id="3" name="Footer Placeholder 2"/>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25141177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35</a:t>
            </a:fld>
            <a:endParaRPr lang="en-US"/>
          </a:p>
        </p:txBody>
      </p:sp>
      <p:sp>
        <p:nvSpPr>
          <p:cNvPr id="5" name="TextBox 4"/>
          <p:cNvSpPr txBox="1"/>
          <p:nvPr/>
        </p:nvSpPr>
        <p:spPr>
          <a:xfrm>
            <a:off x="3657600" y="76201"/>
            <a:ext cx="2209800" cy="707886"/>
          </a:xfrm>
          <a:prstGeom prst="rect">
            <a:avLst/>
          </a:prstGeom>
          <a:noFill/>
        </p:spPr>
        <p:txBody>
          <a:bodyPr wrap="square" rtlCol="0">
            <a:spAutoFit/>
          </a:bodyPr>
          <a:lstStyle/>
          <a:p>
            <a:pPr algn="ctr"/>
            <a:r>
              <a:rPr lang="en-US" sz="2400" b="1" dirty="0" smtClean="0"/>
              <a:t>ABAP Basics </a:t>
            </a:r>
          </a:p>
          <a:p>
            <a:pPr algn="ctr"/>
            <a:r>
              <a:rPr lang="en-US" sz="1600" b="1" dirty="0" smtClean="0"/>
              <a:t>Control Structure</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Control </a:t>
            </a:r>
            <a:r>
              <a:rPr lang="en-US" sz="1400" dirty="0" smtClean="0"/>
              <a:t>Structures: IF..ENDIF</a:t>
            </a:r>
            <a:endParaRPr lang="en-US" sz="1400" dirty="0"/>
          </a:p>
        </p:txBody>
      </p:sp>
      <p:sp>
        <p:nvSpPr>
          <p:cNvPr id="23" name="Pentagon 22"/>
          <p:cNvSpPr/>
          <p:nvPr/>
        </p:nvSpPr>
        <p:spPr>
          <a:xfrm>
            <a:off x="228600" y="4191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Open SQL</a:t>
            </a:r>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2" name="TextBox 1"/>
          <p:cNvSpPr txBox="1"/>
          <p:nvPr/>
        </p:nvSpPr>
        <p:spPr>
          <a:xfrm>
            <a:off x="2438400" y="1219201"/>
            <a:ext cx="5934060" cy="4524315"/>
          </a:xfrm>
          <a:prstGeom prst="rect">
            <a:avLst/>
          </a:prstGeom>
          <a:noFill/>
        </p:spPr>
        <p:txBody>
          <a:bodyPr wrap="none" rtlCol="0">
            <a:spAutoFit/>
          </a:bodyPr>
          <a:lstStyle/>
          <a:p>
            <a:r>
              <a:rPr lang="en-US" sz="1600" b="1" dirty="0" smtClean="0"/>
              <a:t>Branching: IF..ELSEIF..ELSE</a:t>
            </a:r>
          </a:p>
          <a:p>
            <a:r>
              <a:rPr lang="en-US" sz="1600" dirty="0" smtClean="0"/>
              <a:t>It will executed the block of statements based on the result of logical</a:t>
            </a:r>
          </a:p>
          <a:p>
            <a:r>
              <a:rPr lang="en-US" sz="1600" dirty="0" smtClean="0"/>
              <a:t>Expression </a:t>
            </a:r>
          </a:p>
          <a:p>
            <a:endParaRPr lang="en-US" sz="1600" dirty="0"/>
          </a:p>
          <a:p>
            <a:r>
              <a:rPr lang="en-US" sz="1600" dirty="0" smtClean="0"/>
              <a:t>It is condition based</a:t>
            </a:r>
            <a:endParaRPr lang="en-US" sz="1600" dirty="0"/>
          </a:p>
          <a:p>
            <a:endParaRPr lang="en-US" sz="1600" dirty="0" smtClean="0"/>
          </a:p>
          <a:p>
            <a:r>
              <a:rPr lang="en-US" sz="1600" dirty="0" smtClean="0"/>
              <a:t>Syntax:</a:t>
            </a:r>
          </a:p>
          <a:p>
            <a:pPr lvl="2"/>
            <a:r>
              <a:rPr lang="en-US" sz="1400" dirty="0" smtClean="0"/>
              <a:t>IF </a:t>
            </a:r>
            <a:r>
              <a:rPr lang="en-US" sz="1400" dirty="0"/>
              <a:t>log_exp1. </a:t>
            </a:r>
            <a:br>
              <a:rPr lang="en-US" sz="1400" dirty="0"/>
            </a:br>
            <a:r>
              <a:rPr lang="en-US" sz="1400" dirty="0" smtClean="0"/>
              <a:t>	[</a:t>
            </a:r>
            <a:r>
              <a:rPr lang="en-US" sz="1400" dirty="0"/>
              <a:t>statement_block1] </a:t>
            </a:r>
            <a:br>
              <a:rPr lang="en-US" sz="1400" dirty="0"/>
            </a:br>
            <a:r>
              <a:rPr lang="en-US" sz="1400" dirty="0"/>
              <a:t>[ELSEIF log_exp2. </a:t>
            </a:r>
            <a:br>
              <a:rPr lang="en-US" sz="1400" dirty="0"/>
            </a:br>
            <a:r>
              <a:rPr lang="en-US" sz="1400" dirty="0" smtClean="0"/>
              <a:t>	[</a:t>
            </a:r>
            <a:r>
              <a:rPr lang="en-US" sz="1400" dirty="0"/>
              <a:t>statement_block2]] </a:t>
            </a:r>
            <a:br>
              <a:rPr lang="en-US" sz="1400" dirty="0"/>
            </a:br>
            <a:r>
              <a:rPr lang="en-US" sz="1400" dirty="0"/>
              <a:t>... </a:t>
            </a:r>
            <a:br>
              <a:rPr lang="en-US" sz="1400" dirty="0"/>
            </a:br>
            <a:r>
              <a:rPr lang="en-US" sz="1400" dirty="0"/>
              <a:t>[ELSE. </a:t>
            </a:r>
            <a:br>
              <a:rPr lang="en-US" sz="1400" dirty="0"/>
            </a:br>
            <a:r>
              <a:rPr lang="en-US" sz="1400" dirty="0" smtClean="0"/>
              <a:t>	[</a:t>
            </a:r>
            <a:r>
              <a:rPr lang="en-US" sz="1400" dirty="0" err="1"/>
              <a:t>statement_blockn</a:t>
            </a:r>
            <a:r>
              <a:rPr lang="en-US" sz="1400" dirty="0"/>
              <a:t>]] </a:t>
            </a:r>
            <a:br>
              <a:rPr lang="en-US" sz="1400" dirty="0"/>
            </a:br>
            <a:r>
              <a:rPr lang="en-US" sz="1400" dirty="0"/>
              <a:t>ENDIF.</a:t>
            </a:r>
          </a:p>
          <a:p>
            <a:endParaRPr lang="en-US" sz="1600" dirty="0" smtClean="0"/>
          </a:p>
          <a:p>
            <a:endParaRPr lang="en-US" sz="1600" dirty="0" smtClean="0"/>
          </a:p>
          <a:p>
            <a:endParaRPr lang="en-US" sz="1600" dirty="0"/>
          </a:p>
          <a:p>
            <a:endParaRPr lang="en-US" sz="1600" dirty="0"/>
          </a:p>
        </p:txBody>
      </p:sp>
      <p:sp>
        <p:nvSpPr>
          <p:cNvPr id="3" name="Footer Placeholder 2"/>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27118327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36</a:t>
            </a:fld>
            <a:endParaRPr lang="en-US"/>
          </a:p>
        </p:txBody>
      </p:sp>
      <p:sp>
        <p:nvSpPr>
          <p:cNvPr id="5" name="TextBox 4"/>
          <p:cNvSpPr txBox="1"/>
          <p:nvPr/>
        </p:nvSpPr>
        <p:spPr>
          <a:xfrm>
            <a:off x="3657600" y="76201"/>
            <a:ext cx="2209800" cy="707886"/>
          </a:xfrm>
          <a:prstGeom prst="rect">
            <a:avLst/>
          </a:prstGeom>
          <a:noFill/>
        </p:spPr>
        <p:txBody>
          <a:bodyPr wrap="square" rtlCol="0">
            <a:spAutoFit/>
          </a:bodyPr>
          <a:lstStyle/>
          <a:p>
            <a:pPr algn="ctr"/>
            <a:r>
              <a:rPr lang="en-US" sz="2400" b="1" dirty="0" smtClean="0"/>
              <a:t>ABAP Basics </a:t>
            </a:r>
          </a:p>
          <a:p>
            <a:pPr algn="ctr"/>
            <a:r>
              <a:rPr lang="en-US" sz="1600" b="1" dirty="0" smtClean="0"/>
              <a:t>Control Structure</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Control </a:t>
            </a:r>
            <a:r>
              <a:rPr lang="en-US" sz="1400" dirty="0" smtClean="0"/>
              <a:t>Structures: CASE..ENDCASE</a:t>
            </a:r>
            <a:endParaRPr lang="en-US" sz="1400" dirty="0"/>
          </a:p>
        </p:txBody>
      </p:sp>
      <p:sp>
        <p:nvSpPr>
          <p:cNvPr id="23" name="Pentagon 22"/>
          <p:cNvSpPr/>
          <p:nvPr/>
        </p:nvSpPr>
        <p:spPr>
          <a:xfrm>
            <a:off x="228600" y="4191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Open SQL</a:t>
            </a:r>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2" name="TextBox 1"/>
          <p:cNvSpPr txBox="1"/>
          <p:nvPr/>
        </p:nvSpPr>
        <p:spPr>
          <a:xfrm>
            <a:off x="2438400" y="1219201"/>
            <a:ext cx="5941370" cy="4062651"/>
          </a:xfrm>
          <a:prstGeom prst="rect">
            <a:avLst/>
          </a:prstGeom>
          <a:noFill/>
        </p:spPr>
        <p:txBody>
          <a:bodyPr wrap="none" rtlCol="0">
            <a:spAutoFit/>
          </a:bodyPr>
          <a:lstStyle/>
          <a:p>
            <a:r>
              <a:rPr lang="en-US" sz="1600" b="1" dirty="0" smtClean="0"/>
              <a:t>Branching: CASE..ENDCAE</a:t>
            </a:r>
          </a:p>
          <a:p>
            <a:r>
              <a:rPr lang="en-US" sz="1600" dirty="0" smtClean="0"/>
              <a:t>It will executed the block of statements based on the constant values</a:t>
            </a:r>
            <a:endParaRPr lang="en-US" sz="1600" dirty="0"/>
          </a:p>
          <a:p>
            <a:endParaRPr lang="en-US" sz="1600" dirty="0" smtClean="0"/>
          </a:p>
          <a:p>
            <a:r>
              <a:rPr lang="en-US" sz="1600" dirty="0" smtClean="0"/>
              <a:t>It is constant Based</a:t>
            </a:r>
          </a:p>
          <a:p>
            <a:endParaRPr lang="en-US" sz="1600" dirty="0" smtClean="0"/>
          </a:p>
          <a:p>
            <a:r>
              <a:rPr lang="en-US" sz="1600" dirty="0" smtClean="0"/>
              <a:t>Syntax:</a:t>
            </a:r>
          </a:p>
          <a:p>
            <a:pPr lvl="1"/>
            <a:r>
              <a:rPr lang="en-US" sz="1400" dirty="0"/>
              <a:t>CASE operand. </a:t>
            </a:r>
            <a:br>
              <a:rPr lang="en-US" sz="1400" dirty="0"/>
            </a:br>
            <a:r>
              <a:rPr lang="en-US" sz="1400" dirty="0" smtClean="0"/>
              <a:t>	[</a:t>
            </a:r>
            <a:r>
              <a:rPr lang="en-US" sz="1400" dirty="0"/>
              <a:t>WHEN operand1 [OR operand2 [OR operand3 [...]]]. </a:t>
            </a:r>
            <a:br>
              <a:rPr lang="en-US" sz="1400" dirty="0"/>
            </a:br>
            <a:r>
              <a:rPr lang="en-US" sz="1400" dirty="0" smtClean="0"/>
              <a:t>		[</a:t>
            </a:r>
            <a:r>
              <a:rPr lang="en-US" sz="1400" dirty="0"/>
              <a:t>statement_block1]] </a:t>
            </a:r>
            <a:br>
              <a:rPr lang="en-US" sz="1400" dirty="0"/>
            </a:br>
            <a:r>
              <a:rPr lang="en-US" sz="1400" dirty="0" smtClean="0"/>
              <a:t>	... </a:t>
            </a:r>
            <a:r>
              <a:rPr lang="en-US" sz="1400" dirty="0"/>
              <a:t/>
            </a:r>
            <a:br>
              <a:rPr lang="en-US" sz="1400" dirty="0"/>
            </a:br>
            <a:r>
              <a:rPr lang="en-US" sz="1400" dirty="0" smtClean="0"/>
              <a:t>	[</a:t>
            </a:r>
            <a:r>
              <a:rPr lang="en-US" sz="1400" dirty="0"/>
              <a:t>WHEN OTHERS. </a:t>
            </a:r>
            <a:br>
              <a:rPr lang="en-US" sz="1400" dirty="0"/>
            </a:br>
            <a:r>
              <a:rPr lang="en-US" sz="1400" dirty="0" smtClean="0"/>
              <a:t>		[</a:t>
            </a:r>
            <a:r>
              <a:rPr lang="en-US" sz="1400" dirty="0" err="1"/>
              <a:t>statement_blockn</a:t>
            </a:r>
            <a:r>
              <a:rPr lang="en-US" sz="1400" dirty="0"/>
              <a:t>]] </a:t>
            </a:r>
            <a:br>
              <a:rPr lang="en-US" sz="1400" dirty="0"/>
            </a:br>
            <a:r>
              <a:rPr lang="en-US" sz="1400" dirty="0"/>
              <a:t>ENDCASE.</a:t>
            </a:r>
          </a:p>
          <a:p>
            <a:endParaRPr lang="en-US" sz="1600" dirty="0" smtClean="0"/>
          </a:p>
          <a:p>
            <a:endParaRPr lang="en-US" sz="1600" dirty="0" smtClean="0"/>
          </a:p>
          <a:p>
            <a:endParaRPr lang="en-US" sz="1600" dirty="0"/>
          </a:p>
          <a:p>
            <a:endParaRPr lang="en-US" sz="1600" dirty="0"/>
          </a:p>
        </p:txBody>
      </p:sp>
      <p:sp>
        <p:nvSpPr>
          <p:cNvPr id="3" name="Footer Placeholder 2"/>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16775027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37</a:t>
            </a:fld>
            <a:endParaRPr lang="en-US"/>
          </a:p>
        </p:txBody>
      </p:sp>
      <p:sp>
        <p:nvSpPr>
          <p:cNvPr id="5" name="TextBox 4"/>
          <p:cNvSpPr txBox="1"/>
          <p:nvPr/>
        </p:nvSpPr>
        <p:spPr>
          <a:xfrm>
            <a:off x="3657600" y="76201"/>
            <a:ext cx="2209800" cy="707886"/>
          </a:xfrm>
          <a:prstGeom prst="rect">
            <a:avLst/>
          </a:prstGeom>
          <a:noFill/>
        </p:spPr>
        <p:txBody>
          <a:bodyPr wrap="square" rtlCol="0">
            <a:spAutoFit/>
          </a:bodyPr>
          <a:lstStyle/>
          <a:p>
            <a:pPr algn="ctr"/>
            <a:r>
              <a:rPr lang="en-US" sz="2400" b="1" dirty="0" smtClean="0"/>
              <a:t>ABAP Basics </a:t>
            </a:r>
          </a:p>
          <a:p>
            <a:pPr algn="ctr"/>
            <a:r>
              <a:rPr lang="en-US" sz="1600" b="1" dirty="0" smtClean="0"/>
              <a:t>Control Structure</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Control </a:t>
            </a:r>
            <a:r>
              <a:rPr lang="en-US" sz="1400" dirty="0" smtClean="0"/>
              <a:t>Structures: DO..ENDDO</a:t>
            </a:r>
            <a:endParaRPr lang="en-US" sz="1400" dirty="0"/>
          </a:p>
        </p:txBody>
      </p:sp>
      <p:sp>
        <p:nvSpPr>
          <p:cNvPr id="23" name="Pentagon 22"/>
          <p:cNvSpPr/>
          <p:nvPr/>
        </p:nvSpPr>
        <p:spPr>
          <a:xfrm>
            <a:off x="228600" y="4191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Open SQL</a:t>
            </a:r>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2" name="TextBox 1"/>
          <p:cNvSpPr txBox="1"/>
          <p:nvPr/>
        </p:nvSpPr>
        <p:spPr>
          <a:xfrm>
            <a:off x="2438401" y="1219201"/>
            <a:ext cx="6198685" cy="4431983"/>
          </a:xfrm>
          <a:prstGeom prst="rect">
            <a:avLst/>
          </a:prstGeom>
          <a:noFill/>
        </p:spPr>
        <p:txBody>
          <a:bodyPr wrap="none" rtlCol="0">
            <a:spAutoFit/>
          </a:bodyPr>
          <a:lstStyle/>
          <a:p>
            <a:r>
              <a:rPr lang="en-US" sz="1600" b="1" dirty="0" smtClean="0"/>
              <a:t>Looping: DO..ENDDO</a:t>
            </a:r>
          </a:p>
          <a:p>
            <a:r>
              <a:rPr lang="en-US" sz="1600" dirty="0" smtClean="0"/>
              <a:t>Execute the block of statement repeatedly until certain number of times</a:t>
            </a:r>
            <a:endParaRPr lang="en-US" sz="1600" dirty="0"/>
          </a:p>
          <a:p>
            <a:endParaRPr lang="en-US" sz="1600" dirty="0" smtClean="0"/>
          </a:p>
          <a:p>
            <a:r>
              <a:rPr lang="en-US" sz="1600" dirty="0" smtClean="0"/>
              <a:t>It is constant Based</a:t>
            </a:r>
          </a:p>
          <a:p>
            <a:endParaRPr lang="en-US" sz="1600" dirty="0" smtClean="0"/>
          </a:p>
          <a:p>
            <a:r>
              <a:rPr lang="en-US" sz="1600" dirty="0" smtClean="0"/>
              <a:t>Syntax:</a:t>
            </a:r>
          </a:p>
          <a:p>
            <a:pPr lvl="1"/>
            <a:r>
              <a:rPr lang="en-US" sz="1400" dirty="0"/>
              <a:t>DO [n TIMES] </a:t>
            </a:r>
            <a:br>
              <a:rPr lang="en-US" sz="1400" dirty="0"/>
            </a:br>
            <a:r>
              <a:rPr lang="en-US" sz="1400" dirty="0" smtClean="0"/>
              <a:t>	[</a:t>
            </a:r>
            <a:r>
              <a:rPr lang="en-US" sz="1400" dirty="0" err="1"/>
              <a:t>statement_block</a:t>
            </a:r>
            <a:r>
              <a:rPr lang="en-US" sz="1400" dirty="0"/>
              <a:t>] </a:t>
            </a:r>
            <a:br>
              <a:rPr lang="en-US" sz="1400" dirty="0"/>
            </a:br>
            <a:r>
              <a:rPr lang="en-US" sz="1400" dirty="0"/>
              <a:t>ENDDO.</a:t>
            </a:r>
          </a:p>
          <a:p>
            <a:endParaRPr lang="en-US" sz="1600" dirty="0" smtClean="0"/>
          </a:p>
          <a:p>
            <a:r>
              <a:rPr lang="en-US" sz="1600" dirty="0" smtClean="0"/>
              <a:t>1. If we not specify number of time in the DO then it is Infinite loop</a:t>
            </a:r>
          </a:p>
          <a:p>
            <a:r>
              <a:rPr lang="en-US" sz="1600" dirty="0" smtClean="0"/>
              <a:t>2. System variable SY-INDEX contains current loop pass</a:t>
            </a:r>
          </a:p>
          <a:p>
            <a:r>
              <a:rPr lang="en-US" sz="1600" dirty="0" smtClean="0"/>
              <a:t>3. EXIT statement help to come out of the loop </a:t>
            </a:r>
          </a:p>
          <a:p>
            <a:endParaRPr lang="en-US" sz="1600" dirty="0" smtClean="0"/>
          </a:p>
          <a:p>
            <a:endParaRPr lang="en-US" sz="1600" dirty="0" smtClean="0"/>
          </a:p>
          <a:p>
            <a:endParaRPr lang="en-US" sz="1600" dirty="0" smtClean="0"/>
          </a:p>
          <a:p>
            <a:endParaRPr lang="en-US" sz="1600" dirty="0"/>
          </a:p>
          <a:p>
            <a:endParaRPr lang="en-US" sz="1600" dirty="0"/>
          </a:p>
        </p:txBody>
      </p:sp>
      <p:sp>
        <p:nvSpPr>
          <p:cNvPr id="3" name="Footer Placeholder 2"/>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27378306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38</a:t>
            </a:fld>
            <a:endParaRPr lang="en-US"/>
          </a:p>
        </p:txBody>
      </p:sp>
      <p:sp>
        <p:nvSpPr>
          <p:cNvPr id="5" name="TextBox 4"/>
          <p:cNvSpPr txBox="1"/>
          <p:nvPr/>
        </p:nvSpPr>
        <p:spPr>
          <a:xfrm>
            <a:off x="3657600" y="76201"/>
            <a:ext cx="2209800" cy="707886"/>
          </a:xfrm>
          <a:prstGeom prst="rect">
            <a:avLst/>
          </a:prstGeom>
          <a:noFill/>
        </p:spPr>
        <p:txBody>
          <a:bodyPr wrap="square" rtlCol="0">
            <a:spAutoFit/>
          </a:bodyPr>
          <a:lstStyle/>
          <a:p>
            <a:pPr algn="ctr"/>
            <a:r>
              <a:rPr lang="en-US" sz="2400" b="1" dirty="0" smtClean="0"/>
              <a:t>ABAP Basics </a:t>
            </a:r>
          </a:p>
          <a:p>
            <a:pPr algn="ctr"/>
            <a:r>
              <a:rPr lang="en-US" sz="1600" b="1" dirty="0" smtClean="0"/>
              <a:t>Control Structure</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Control </a:t>
            </a:r>
            <a:r>
              <a:rPr lang="en-US" sz="1400" dirty="0" smtClean="0"/>
              <a:t>Structures: WHILE..ENDWHILE</a:t>
            </a:r>
            <a:endParaRPr lang="en-US" sz="1400" dirty="0"/>
          </a:p>
        </p:txBody>
      </p:sp>
      <p:sp>
        <p:nvSpPr>
          <p:cNvPr id="23" name="Pentagon 22"/>
          <p:cNvSpPr/>
          <p:nvPr/>
        </p:nvSpPr>
        <p:spPr>
          <a:xfrm>
            <a:off x="228600" y="4191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Open SQL</a:t>
            </a:r>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2" name="TextBox 1"/>
          <p:cNvSpPr txBox="1"/>
          <p:nvPr/>
        </p:nvSpPr>
        <p:spPr>
          <a:xfrm>
            <a:off x="2438401" y="1219201"/>
            <a:ext cx="5826531" cy="4431983"/>
          </a:xfrm>
          <a:prstGeom prst="rect">
            <a:avLst/>
          </a:prstGeom>
          <a:noFill/>
        </p:spPr>
        <p:txBody>
          <a:bodyPr wrap="none" rtlCol="0">
            <a:spAutoFit/>
          </a:bodyPr>
          <a:lstStyle/>
          <a:p>
            <a:r>
              <a:rPr lang="en-US" sz="1600" b="1" dirty="0" smtClean="0"/>
              <a:t>Looping: WHILE..ENDWHILE</a:t>
            </a:r>
          </a:p>
          <a:p>
            <a:r>
              <a:rPr lang="en-US" sz="1600" dirty="0" smtClean="0"/>
              <a:t>Execute the block of statement repeatedly until expression is true</a:t>
            </a:r>
            <a:endParaRPr lang="en-US" sz="1600" dirty="0"/>
          </a:p>
          <a:p>
            <a:endParaRPr lang="en-US" sz="1600" dirty="0" smtClean="0"/>
          </a:p>
          <a:p>
            <a:r>
              <a:rPr lang="en-US" sz="1600" dirty="0" smtClean="0"/>
              <a:t>It is condition Based</a:t>
            </a:r>
          </a:p>
          <a:p>
            <a:endParaRPr lang="en-US" sz="1600" dirty="0" smtClean="0"/>
          </a:p>
          <a:p>
            <a:r>
              <a:rPr lang="en-US" sz="1600" dirty="0" smtClean="0"/>
              <a:t>Syntax:</a:t>
            </a:r>
          </a:p>
          <a:p>
            <a:pPr lvl="1"/>
            <a:r>
              <a:rPr lang="en-US" sz="1400" dirty="0"/>
              <a:t>WHILE </a:t>
            </a:r>
            <a:r>
              <a:rPr lang="en-US" sz="1400" dirty="0" err="1" smtClean="0"/>
              <a:t>log_exp</a:t>
            </a:r>
            <a:r>
              <a:rPr lang="en-US" sz="1400" dirty="0"/>
              <a:t/>
            </a:r>
            <a:br>
              <a:rPr lang="en-US" sz="1400" dirty="0"/>
            </a:br>
            <a:r>
              <a:rPr lang="en-US" sz="1400" dirty="0" smtClean="0"/>
              <a:t>	[</a:t>
            </a:r>
            <a:r>
              <a:rPr lang="en-US" sz="1400" dirty="0" err="1"/>
              <a:t>statement_block</a:t>
            </a:r>
            <a:r>
              <a:rPr lang="en-US" sz="1400" dirty="0"/>
              <a:t>] </a:t>
            </a:r>
            <a:br>
              <a:rPr lang="en-US" sz="1400" dirty="0"/>
            </a:br>
            <a:r>
              <a:rPr lang="en-US" sz="1400" dirty="0"/>
              <a:t>ENDWHILE.</a:t>
            </a:r>
          </a:p>
          <a:p>
            <a:endParaRPr lang="en-US" sz="1600" dirty="0" smtClean="0"/>
          </a:p>
          <a:p>
            <a:r>
              <a:rPr lang="en-US" sz="1600" dirty="0" smtClean="0"/>
              <a:t>1. As long as condition is true, the block will be executed repeatedly</a:t>
            </a:r>
          </a:p>
          <a:p>
            <a:r>
              <a:rPr lang="en-US" sz="1600" dirty="0" smtClean="0"/>
              <a:t>2. System variable SY-INDEX contains current loop pass</a:t>
            </a:r>
          </a:p>
          <a:p>
            <a:r>
              <a:rPr lang="en-US" sz="1600" dirty="0" smtClean="0"/>
              <a:t>3. EXIT statement help to come out of the loop </a:t>
            </a:r>
          </a:p>
          <a:p>
            <a:endParaRPr lang="en-US" sz="1600" dirty="0" smtClean="0"/>
          </a:p>
          <a:p>
            <a:endParaRPr lang="en-US" sz="1600" dirty="0" smtClean="0"/>
          </a:p>
          <a:p>
            <a:endParaRPr lang="en-US" sz="1600" dirty="0" smtClean="0"/>
          </a:p>
          <a:p>
            <a:endParaRPr lang="en-US" sz="1600" dirty="0"/>
          </a:p>
          <a:p>
            <a:endParaRPr lang="en-US" sz="1600" dirty="0"/>
          </a:p>
        </p:txBody>
      </p:sp>
      <p:sp>
        <p:nvSpPr>
          <p:cNvPr id="3" name="Footer Placeholder 2"/>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40652876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39</a:t>
            </a:fld>
            <a:endParaRPr lang="en-US"/>
          </a:p>
        </p:txBody>
      </p:sp>
      <p:sp>
        <p:nvSpPr>
          <p:cNvPr id="5" name="TextBox 4"/>
          <p:cNvSpPr txBox="1"/>
          <p:nvPr/>
        </p:nvSpPr>
        <p:spPr>
          <a:xfrm>
            <a:off x="3657600" y="76201"/>
            <a:ext cx="2209800" cy="707886"/>
          </a:xfrm>
          <a:prstGeom prst="rect">
            <a:avLst/>
          </a:prstGeom>
          <a:noFill/>
        </p:spPr>
        <p:txBody>
          <a:bodyPr wrap="square" rtlCol="0">
            <a:spAutoFit/>
          </a:bodyPr>
          <a:lstStyle/>
          <a:p>
            <a:pPr algn="ctr"/>
            <a:r>
              <a:rPr lang="en-US" sz="2400" b="1" dirty="0" smtClean="0"/>
              <a:t>ABAP Basics </a:t>
            </a:r>
          </a:p>
          <a:p>
            <a:pPr algn="ctr"/>
            <a:r>
              <a:rPr lang="en-US" sz="1600" b="1" dirty="0" smtClean="0"/>
              <a:t>Control Structure</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Control </a:t>
            </a:r>
            <a:r>
              <a:rPr lang="en-US" sz="1200" dirty="0" smtClean="0"/>
              <a:t>Structures: Other Control structures</a:t>
            </a:r>
            <a:endParaRPr lang="en-US" sz="1200" dirty="0"/>
          </a:p>
        </p:txBody>
      </p:sp>
      <p:sp>
        <p:nvSpPr>
          <p:cNvPr id="23" name="Pentagon 22"/>
          <p:cNvSpPr/>
          <p:nvPr/>
        </p:nvSpPr>
        <p:spPr>
          <a:xfrm>
            <a:off x="228600" y="4191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Open SQL</a:t>
            </a:r>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2" name="TextBox 1"/>
          <p:cNvSpPr txBox="1"/>
          <p:nvPr/>
        </p:nvSpPr>
        <p:spPr>
          <a:xfrm>
            <a:off x="2438402" y="1219201"/>
            <a:ext cx="6401111" cy="3293209"/>
          </a:xfrm>
          <a:prstGeom prst="rect">
            <a:avLst/>
          </a:prstGeom>
          <a:noFill/>
        </p:spPr>
        <p:txBody>
          <a:bodyPr wrap="none" rtlCol="0">
            <a:spAutoFit/>
          </a:bodyPr>
          <a:lstStyle/>
          <a:p>
            <a:r>
              <a:rPr lang="en-US" sz="1600" b="1" dirty="0" smtClean="0"/>
              <a:t>Other Looping control Structures.</a:t>
            </a:r>
          </a:p>
          <a:p>
            <a:endParaRPr lang="en-US" sz="1600" b="1" dirty="0" smtClean="0"/>
          </a:p>
          <a:p>
            <a:pPr marL="342900" indent="-342900">
              <a:buAutoNum type="arabicPeriod"/>
            </a:pPr>
            <a:r>
              <a:rPr lang="en-US" sz="1600" dirty="0" smtClean="0"/>
              <a:t>LOOP…ENDLOOP – done in Internal tables</a:t>
            </a:r>
          </a:p>
          <a:p>
            <a:pPr lvl="1"/>
            <a:r>
              <a:rPr lang="en-US" sz="1600" dirty="0" smtClean="0"/>
              <a:t>To repeat the block based on number of entries in internal tables</a:t>
            </a:r>
          </a:p>
          <a:p>
            <a:pPr lvl="1"/>
            <a:endParaRPr lang="en-US" sz="1600" dirty="0"/>
          </a:p>
          <a:p>
            <a:pPr lvl="1"/>
            <a:endParaRPr lang="en-US" sz="1600" dirty="0" smtClean="0"/>
          </a:p>
          <a:p>
            <a:pPr marL="342900" indent="-342900">
              <a:buAutoNum type="arabicPeriod"/>
            </a:pPr>
            <a:r>
              <a:rPr lang="en-US" sz="1600" dirty="0" smtClean="0"/>
              <a:t>SELECT…ENDSELECT – will see in Open SQL</a:t>
            </a:r>
          </a:p>
          <a:p>
            <a:pPr lvl="1"/>
            <a:r>
              <a:rPr lang="en-US" sz="1600" dirty="0" smtClean="0"/>
              <a:t>To repeat the block based on number of entries in the database table</a:t>
            </a:r>
          </a:p>
          <a:p>
            <a:endParaRPr lang="en-US" sz="1600" dirty="0" smtClean="0"/>
          </a:p>
          <a:p>
            <a:endParaRPr lang="en-US" sz="1600" dirty="0" smtClean="0"/>
          </a:p>
          <a:p>
            <a:endParaRPr lang="en-US" sz="1600" dirty="0" smtClean="0"/>
          </a:p>
          <a:p>
            <a:endParaRPr lang="en-US" sz="1600" dirty="0"/>
          </a:p>
          <a:p>
            <a:endParaRPr lang="en-US" sz="1600" dirty="0"/>
          </a:p>
        </p:txBody>
      </p:sp>
      <p:sp>
        <p:nvSpPr>
          <p:cNvPr id="3" name="Footer Placeholder 2"/>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6119219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Types of Programs: Module pool 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4</a:t>
            </a:fld>
            <a:endParaRPr lang="en-US"/>
          </a:p>
        </p:txBody>
      </p:sp>
      <p:sp>
        <p:nvSpPr>
          <p:cNvPr id="3" name="Rectangle 2"/>
          <p:cNvSpPr/>
          <p:nvPr/>
        </p:nvSpPr>
        <p:spPr>
          <a:xfrm>
            <a:off x="2376057" y="1143001"/>
            <a:ext cx="6234545" cy="4770537"/>
          </a:xfrm>
          <a:prstGeom prst="rect">
            <a:avLst/>
          </a:prstGeom>
        </p:spPr>
        <p:txBody>
          <a:bodyPr wrap="square">
            <a:spAutoFit/>
          </a:bodyPr>
          <a:lstStyle/>
          <a:p>
            <a:r>
              <a:rPr lang="en-US" sz="1600" dirty="0" smtClean="0"/>
              <a:t>Module </a:t>
            </a:r>
            <a:r>
              <a:rPr lang="en-US" sz="1600" dirty="0"/>
              <a:t>pool Programs: Also called dialog programs or transaction </a:t>
            </a:r>
            <a:r>
              <a:rPr lang="en-US" sz="1600" dirty="0" smtClean="0"/>
              <a:t>programs. Type – M</a:t>
            </a:r>
          </a:p>
          <a:p>
            <a:endParaRPr lang="en-US" sz="1600" dirty="0"/>
          </a:p>
          <a:p>
            <a:r>
              <a:rPr lang="en-US" sz="1600" b="1" dirty="0" smtClean="0"/>
              <a:t>Features:</a:t>
            </a:r>
            <a:endParaRPr lang="en-US" sz="1600" b="1" dirty="0"/>
          </a:p>
          <a:p>
            <a:pPr marL="285750" indent="-285750">
              <a:buFont typeface="Wingdings" panose="05000000000000000000" pitchFamily="2" charset="2"/>
              <a:buChar char="ü"/>
            </a:pPr>
            <a:r>
              <a:rPr lang="en-US" sz="1600" dirty="0" smtClean="0"/>
              <a:t>Non executable programs</a:t>
            </a:r>
          </a:p>
          <a:p>
            <a:pPr marL="285750" indent="-285750">
              <a:buFont typeface="Wingdings" panose="05000000000000000000" pitchFamily="2" charset="2"/>
              <a:buChar char="ü"/>
            </a:pPr>
            <a:r>
              <a:rPr lang="en-US" sz="1600" dirty="0" smtClean="0"/>
              <a:t>Transaction code is required to run Module pool programs</a:t>
            </a:r>
            <a:endParaRPr lang="en-US" sz="1600" dirty="0"/>
          </a:p>
          <a:p>
            <a:pPr marL="285750" indent="-285750">
              <a:buFont typeface="Wingdings" panose="05000000000000000000" pitchFamily="2" charset="2"/>
              <a:buChar char="ü"/>
            </a:pPr>
            <a:r>
              <a:rPr lang="en-US" sz="1600" dirty="0" smtClean="0"/>
              <a:t>These program may contains may screens</a:t>
            </a:r>
          </a:p>
          <a:p>
            <a:endParaRPr lang="en-US" sz="1600" dirty="0" smtClean="0"/>
          </a:p>
          <a:p>
            <a:r>
              <a:rPr lang="en-US" sz="1600" dirty="0" smtClean="0"/>
              <a:t>Example: ME21N, VA01, VL0, MIGO etc.</a:t>
            </a:r>
          </a:p>
          <a:p>
            <a:endParaRPr lang="en-US" sz="1600" dirty="0"/>
          </a:p>
          <a:p>
            <a:r>
              <a:rPr lang="en-US" sz="1600" dirty="0"/>
              <a:t>Transaction used to create </a:t>
            </a:r>
            <a:r>
              <a:rPr lang="en-US" sz="1600" dirty="0" smtClean="0"/>
              <a:t>Module Pool </a:t>
            </a:r>
            <a:r>
              <a:rPr lang="en-US" sz="1600" dirty="0"/>
              <a:t>Programs</a:t>
            </a:r>
          </a:p>
          <a:p>
            <a:r>
              <a:rPr lang="en-US" sz="1600" dirty="0"/>
              <a:t>SE38 – ABAP </a:t>
            </a:r>
            <a:r>
              <a:rPr lang="en-US" sz="1600" dirty="0" smtClean="0"/>
              <a:t>Editor</a:t>
            </a:r>
          </a:p>
          <a:p>
            <a:r>
              <a:rPr lang="en-US" sz="1600" dirty="0" smtClean="0"/>
              <a:t>SE51 – Screen Painter to design the screens</a:t>
            </a:r>
            <a:endParaRPr lang="en-US" sz="1600" dirty="0"/>
          </a:p>
          <a:p>
            <a:r>
              <a:rPr lang="en-US" sz="1600" dirty="0"/>
              <a:t>SE41 – GUI status  ( Menu Bar, Standard Tool Bar &amp; Application Tool Bar</a:t>
            </a:r>
            <a:r>
              <a:rPr lang="en-US" sz="1600" dirty="0" smtClean="0"/>
              <a:t>)</a:t>
            </a:r>
          </a:p>
          <a:p>
            <a:r>
              <a:rPr lang="en-US" sz="1600" dirty="0" smtClean="0"/>
              <a:t>SE93 – Create Transaction code </a:t>
            </a:r>
          </a:p>
          <a:p>
            <a:pPr algn="ctr"/>
            <a:r>
              <a:rPr lang="en-US" sz="1600" dirty="0" smtClean="0"/>
              <a:t>OR </a:t>
            </a:r>
          </a:p>
          <a:p>
            <a:r>
              <a:rPr lang="en-US" sz="1600" dirty="0" smtClean="0"/>
              <a:t>SE80 - Object Navigator</a:t>
            </a:r>
            <a:endParaRPr lang="en-US" sz="1600" dirty="0"/>
          </a:p>
          <a:p>
            <a:endParaRPr lang="en-US" sz="1600" dirty="0"/>
          </a:p>
          <a:p>
            <a:r>
              <a:rPr lang="en-US" sz="1600" dirty="0" smtClean="0"/>
              <a:t>Naming Convention: SAPM*</a:t>
            </a:r>
            <a:endParaRPr lang="en-US" sz="1600" dirty="0"/>
          </a:p>
        </p:txBody>
      </p:sp>
      <p:sp>
        <p:nvSpPr>
          <p:cNvPr id="19" name="TextBox 18"/>
          <p:cNvSpPr txBox="1"/>
          <p:nvPr/>
        </p:nvSpPr>
        <p:spPr>
          <a:xfrm>
            <a:off x="3962400" y="304801"/>
            <a:ext cx="2209800" cy="707886"/>
          </a:xfrm>
          <a:prstGeom prst="rect">
            <a:avLst/>
          </a:prstGeom>
          <a:noFill/>
        </p:spPr>
        <p:txBody>
          <a:bodyPr wrap="square" rtlCol="0">
            <a:spAutoFit/>
          </a:bodyPr>
          <a:lstStyle/>
          <a:p>
            <a:r>
              <a:rPr lang="en-US" sz="2400" b="1" dirty="0" smtClean="0"/>
              <a:t>ABAP Basics</a:t>
            </a:r>
          </a:p>
          <a:p>
            <a:pPr algn="ctr"/>
            <a:r>
              <a:rPr lang="en-US" sz="1600" b="1" dirty="0" smtClean="0"/>
              <a:t>Type of Programs</a:t>
            </a:r>
            <a:endParaRPr lang="en-US" sz="1400" dirty="0"/>
          </a:p>
        </p:txBody>
      </p:sp>
      <p:sp>
        <p:nvSpPr>
          <p:cNvPr id="20" name="Pentagon 19"/>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22" name="Pentagon 21"/>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23" name="Pentagon 22"/>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4" name="Pentagon 23"/>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5" name="Pentagon 24"/>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Structures</a:t>
            </a:r>
          </a:p>
        </p:txBody>
      </p:sp>
      <p:sp>
        <p:nvSpPr>
          <p:cNvPr id="26" name="Pentagon 25"/>
          <p:cNvSpPr/>
          <p:nvPr/>
        </p:nvSpPr>
        <p:spPr>
          <a:xfrm>
            <a:off x="228600" y="4191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Open SQL</a:t>
            </a:r>
          </a:p>
        </p:txBody>
      </p:sp>
      <p:sp>
        <p:nvSpPr>
          <p:cNvPr id="27" name="Pentagon 26"/>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8" name="Pentagon 27"/>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9" name="Pentagon 28"/>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2" name="Footer Placeholder 1"/>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5347292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40</a:t>
            </a:fld>
            <a:endParaRPr lang="en-US"/>
          </a:p>
        </p:txBody>
      </p:sp>
      <p:sp>
        <p:nvSpPr>
          <p:cNvPr id="5" name="TextBox 4"/>
          <p:cNvSpPr txBox="1"/>
          <p:nvPr/>
        </p:nvSpPr>
        <p:spPr>
          <a:xfrm>
            <a:off x="3657600" y="76200"/>
            <a:ext cx="2209800" cy="707886"/>
          </a:xfrm>
          <a:prstGeom prst="rect">
            <a:avLst/>
          </a:prstGeom>
          <a:noFill/>
        </p:spPr>
        <p:txBody>
          <a:bodyPr wrap="square" rtlCol="0">
            <a:spAutoFit/>
          </a:bodyPr>
          <a:lstStyle/>
          <a:p>
            <a:pPr algn="ctr"/>
            <a:r>
              <a:rPr lang="en-US" sz="2400" b="1" dirty="0" smtClean="0"/>
              <a:t>ABAP Basics </a:t>
            </a:r>
          </a:p>
          <a:p>
            <a:pPr algn="ctr"/>
            <a:r>
              <a:rPr lang="en-US" sz="1600" b="1" dirty="0" smtClean="0"/>
              <a:t>Open SQL</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a:t>
            </a:r>
            <a:r>
              <a:rPr lang="en-US" sz="1400" dirty="0" smtClean="0"/>
              <a:t>Structures: DO..ENDDO</a:t>
            </a:r>
            <a:endParaRPr lang="en-US" sz="1400" dirty="0"/>
          </a:p>
        </p:txBody>
      </p:sp>
      <p:sp>
        <p:nvSpPr>
          <p:cNvPr id="23" name="Pentagon 22"/>
          <p:cNvSpPr/>
          <p:nvPr/>
        </p:nvSpPr>
        <p:spPr>
          <a:xfrm>
            <a:off x="228600" y="4191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Open </a:t>
            </a:r>
            <a:r>
              <a:rPr lang="en-US" sz="1400" dirty="0" smtClean="0"/>
              <a:t>SQL: Overview</a:t>
            </a:r>
            <a:endParaRPr lang="en-US" sz="1400" dirty="0"/>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2" name="TextBox 1"/>
          <p:cNvSpPr txBox="1"/>
          <p:nvPr/>
        </p:nvSpPr>
        <p:spPr>
          <a:xfrm>
            <a:off x="2209800" y="914400"/>
            <a:ext cx="6934200" cy="1815882"/>
          </a:xfrm>
          <a:prstGeom prst="rect">
            <a:avLst/>
          </a:prstGeom>
          <a:noFill/>
        </p:spPr>
        <p:txBody>
          <a:bodyPr wrap="square" rtlCol="0">
            <a:spAutoFit/>
          </a:bodyPr>
          <a:lstStyle/>
          <a:p>
            <a:r>
              <a:rPr lang="en-US" sz="1400" dirty="0"/>
              <a:t>SQL (Structured Query Language) is a largely standardized language for accessing relational databases. It can be divided into three areas:</a:t>
            </a:r>
          </a:p>
          <a:p>
            <a:r>
              <a:rPr lang="en-US" sz="1400" dirty="0"/>
              <a:t>· Data Manipulation Language (DML)</a:t>
            </a:r>
          </a:p>
          <a:p>
            <a:r>
              <a:rPr lang="en-US" sz="1400" dirty="0"/>
              <a:t>Statements for reading and changing data in </a:t>
            </a:r>
            <a:r>
              <a:rPr lang="en-US" sz="1400" b="1" dirty="0"/>
              <a:t>database tables.</a:t>
            </a:r>
            <a:endParaRPr lang="en-US" sz="1400" dirty="0"/>
          </a:p>
          <a:p>
            <a:r>
              <a:rPr lang="en-US" sz="1400" dirty="0"/>
              <a:t>· Data Definition Language (DDL)</a:t>
            </a:r>
          </a:p>
          <a:p>
            <a:r>
              <a:rPr lang="en-US" sz="1400" dirty="0"/>
              <a:t>Statements for creating and administering database tables.</a:t>
            </a:r>
          </a:p>
          <a:p>
            <a:r>
              <a:rPr lang="en-US" sz="1400" dirty="0"/>
              <a:t>· Data Control Language (DCL)</a:t>
            </a:r>
          </a:p>
          <a:p>
            <a:r>
              <a:rPr lang="en-US" sz="1400" dirty="0"/>
              <a:t>Statements for authorization and consistency checks.</a:t>
            </a:r>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700516"/>
            <a:ext cx="4038600" cy="40050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6119219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41</a:t>
            </a:fld>
            <a:endParaRPr lang="en-US"/>
          </a:p>
        </p:txBody>
      </p:sp>
      <p:sp>
        <p:nvSpPr>
          <p:cNvPr id="5" name="TextBox 4"/>
          <p:cNvSpPr txBox="1"/>
          <p:nvPr/>
        </p:nvSpPr>
        <p:spPr>
          <a:xfrm>
            <a:off x="3657600" y="76200"/>
            <a:ext cx="2209800" cy="707886"/>
          </a:xfrm>
          <a:prstGeom prst="rect">
            <a:avLst/>
          </a:prstGeom>
          <a:noFill/>
        </p:spPr>
        <p:txBody>
          <a:bodyPr wrap="square" rtlCol="0">
            <a:spAutoFit/>
          </a:bodyPr>
          <a:lstStyle/>
          <a:p>
            <a:pPr algn="ctr"/>
            <a:r>
              <a:rPr lang="en-US" sz="2400" b="1" dirty="0" smtClean="0"/>
              <a:t>ABAP Basics </a:t>
            </a:r>
          </a:p>
          <a:p>
            <a:pPr algn="ctr"/>
            <a:r>
              <a:rPr lang="en-US" sz="1600" b="1" dirty="0" smtClean="0"/>
              <a:t>Open SQL</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a:t>
            </a:r>
            <a:r>
              <a:rPr lang="en-US" sz="1400" dirty="0" smtClean="0"/>
              <a:t>Structures: DO..ENDDO</a:t>
            </a:r>
            <a:endParaRPr lang="en-US" sz="1400" dirty="0"/>
          </a:p>
        </p:txBody>
      </p:sp>
      <p:sp>
        <p:nvSpPr>
          <p:cNvPr id="23" name="Pentagon 22"/>
          <p:cNvSpPr/>
          <p:nvPr/>
        </p:nvSpPr>
        <p:spPr>
          <a:xfrm>
            <a:off x="228600" y="4191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Open </a:t>
            </a:r>
            <a:r>
              <a:rPr lang="en-US" sz="1400" dirty="0" smtClean="0"/>
              <a:t>SQL: Overview</a:t>
            </a:r>
            <a:endParaRPr lang="en-US" sz="1400" dirty="0"/>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2" name="TextBox 1"/>
          <p:cNvSpPr txBox="1"/>
          <p:nvPr/>
        </p:nvSpPr>
        <p:spPr>
          <a:xfrm>
            <a:off x="2286000" y="1525012"/>
            <a:ext cx="6705600" cy="3046988"/>
          </a:xfrm>
          <a:prstGeom prst="rect">
            <a:avLst/>
          </a:prstGeom>
          <a:noFill/>
        </p:spPr>
        <p:txBody>
          <a:bodyPr wrap="square" rtlCol="0">
            <a:spAutoFit/>
          </a:bodyPr>
          <a:lstStyle/>
          <a:p>
            <a:r>
              <a:rPr lang="de-DE" sz="1600" dirty="0" smtClean="0"/>
              <a:t>Open </a:t>
            </a:r>
            <a:r>
              <a:rPr lang="de-DE" sz="1600" dirty="0"/>
              <a:t>SQL consists of a set of ABAP statements that perform operations on the central database </a:t>
            </a:r>
            <a:endParaRPr lang="en-US" sz="1600" dirty="0" smtClean="0"/>
          </a:p>
          <a:p>
            <a:endParaRPr lang="en-US" sz="1600" dirty="0" smtClean="0"/>
          </a:p>
          <a:p>
            <a:r>
              <a:rPr lang="de-DE" sz="1600" dirty="0"/>
              <a:t>Open SQL statements will work in any SAP system, regardless of the database system in </a:t>
            </a:r>
            <a:r>
              <a:rPr lang="de-DE" sz="1600" dirty="0" smtClean="0"/>
              <a:t>use.  </a:t>
            </a:r>
          </a:p>
          <a:p>
            <a:endParaRPr lang="de-DE" sz="1600" dirty="0"/>
          </a:p>
          <a:p>
            <a:r>
              <a:rPr lang="de-DE" sz="1600" dirty="0" smtClean="0"/>
              <a:t>Open </a:t>
            </a:r>
            <a:r>
              <a:rPr lang="de-DE" sz="1600" dirty="0"/>
              <a:t>SQL statements can only work with database tables that have been created in the ABAP </a:t>
            </a:r>
            <a:r>
              <a:rPr lang="de-DE" sz="1600" dirty="0" smtClean="0"/>
              <a:t>Dictionary</a:t>
            </a:r>
          </a:p>
          <a:p>
            <a:endParaRPr lang="de-DE" sz="1600" dirty="0"/>
          </a:p>
          <a:p>
            <a:r>
              <a:rPr lang="de-DE" sz="1600" dirty="0"/>
              <a:t>In Open SQL statements, views are handled in exactly the same way as database </a:t>
            </a:r>
            <a:r>
              <a:rPr lang="de-DE" sz="1600" dirty="0" smtClean="0"/>
              <a:t>tables</a:t>
            </a:r>
          </a:p>
          <a:p>
            <a:endParaRPr lang="en-US" sz="1600" dirty="0" smtClean="0"/>
          </a:p>
        </p:txBody>
      </p:sp>
      <p:sp>
        <p:nvSpPr>
          <p:cNvPr id="3" name="Footer Placeholder 2"/>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24330114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42</a:t>
            </a:fld>
            <a:endParaRPr lang="en-US"/>
          </a:p>
        </p:txBody>
      </p:sp>
      <p:sp>
        <p:nvSpPr>
          <p:cNvPr id="5" name="TextBox 4"/>
          <p:cNvSpPr txBox="1"/>
          <p:nvPr/>
        </p:nvSpPr>
        <p:spPr>
          <a:xfrm>
            <a:off x="3657600" y="76200"/>
            <a:ext cx="2209800" cy="707886"/>
          </a:xfrm>
          <a:prstGeom prst="rect">
            <a:avLst/>
          </a:prstGeom>
          <a:noFill/>
        </p:spPr>
        <p:txBody>
          <a:bodyPr wrap="square" rtlCol="0">
            <a:spAutoFit/>
          </a:bodyPr>
          <a:lstStyle/>
          <a:p>
            <a:pPr algn="ctr"/>
            <a:r>
              <a:rPr lang="en-US" sz="2400" b="1" dirty="0" smtClean="0"/>
              <a:t>ABAP Basics </a:t>
            </a:r>
          </a:p>
          <a:p>
            <a:pPr algn="ctr"/>
            <a:r>
              <a:rPr lang="en-US" sz="1600" b="1" dirty="0" smtClean="0"/>
              <a:t>Open SQL</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a:t>
            </a:r>
            <a:r>
              <a:rPr lang="en-US" sz="1400" dirty="0" smtClean="0"/>
              <a:t>Structures: DO..ENDDO</a:t>
            </a:r>
            <a:endParaRPr lang="en-US" sz="1400" dirty="0"/>
          </a:p>
        </p:txBody>
      </p:sp>
      <p:sp>
        <p:nvSpPr>
          <p:cNvPr id="23" name="Pentagon 22"/>
          <p:cNvSpPr/>
          <p:nvPr/>
        </p:nvSpPr>
        <p:spPr>
          <a:xfrm>
            <a:off x="228600" y="4191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Open </a:t>
            </a:r>
            <a:r>
              <a:rPr lang="en-US" sz="1400" dirty="0" smtClean="0"/>
              <a:t>SQL: Overview</a:t>
            </a:r>
            <a:endParaRPr lang="en-US" sz="1400" dirty="0"/>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2" name="TextBox 1"/>
          <p:cNvSpPr txBox="1"/>
          <p:nvPr/>
        </p:nvSpPr>
        <p:spPr>
          <a:xfrm>
            <a:off x="2133600" y="880646"/>
            <a:ext cx="6705600" cy="338554"/>
          </a:xfrm>
          <a:prstGeom prst="rect">
            <a:avLst/>
          </a:prstGeom>
          <a:noFill/>
        </p:spPr>
        <p:txBody>
          <a:bodyPr wrap="square" rtlCol="0">
            <a:spAutoFit/>
          </a:bodyPr>
          <a:lstStyle/>
          <a:p>
            <a:r>
              <a:rPr lang="en-US" sz="1600" b="1" dirty="0" smtClean="0"/>
              <a:t>Open SQL Operations</a:t>
            </a:r>
            <a:endParaRPr lang="en-US" sz="1600" dirty="0" smtClean="0"/>
          </a:p>
        </p:txBody>
      </p:sp>
      <p:graphicFrame>
        <p:nvGraphicFramePr>
          <p:cNvPr id="7" name="Table 6"/>
          <p:cNvGraphicFramePr>
            <a:graphicFrameLocks noGrp="1"/>
          </p:cNvGraphicFramePr>
          <p:nvPr>
            <p:extLst>
              <p:ext uri="{D42A27DB-BD31-4B8C-83A1-F6EECF244321}">
                <p14:modId xmlns:p14="http://schemas.microsoft.com/office/powerpoint/2010/main" val="995030263"/>
              </p:ext>
            </p:extLst>
          </p:nvPr>
        </p:nvGraphicFramePr>
        <p:xfrm>
          <a:off x="2362200" y="1371600"/>
          <a:ext cx="6248400" cy="4158232"/>
        </p:xfrm>
        <a:graphic>
          <a:graphicData uri="http://schemas.openxmlformats.org/drawingml/2006/table">
            <a:tbl>
              <a:tblPr>
                <a:tableStyleId>{5C22544A-7EE6-4342-B048-85BDC9FD1C3A}</a:tableStyleId>
              </a:tblPr>
              <a:tblGrid>
                <a:gridCol w="1086678"/>
                <a:gridCol w="5161722"/>
              </a:tblGrid>
              <a:tr h="413552">
                <a:tc>
                  <a:txBody>
                    <a:bodyPr/>
                    <a:lstStyle/>
                    <a:p>
                      <a:pPr algn="ctr" fontAlgn="b"/>
                      <a:r>
                        <a:rPr lang="en-US" sz="1400" b="1" u="none" strike="noStrike" dirty="0">
                          <a:effectLst/>
                        </a:rPr>
                        <a:t>Keyword</a:t>
                      </a:r>
                      <a:endParaRPr lang="en-US" sz="1400" b="1" i="0" u="none" strike="noStrike" dirty="0">
                        <a:solidFill>
                          <a:srgbClr val="000000"/>
                        </a:solidFill>
                        <a:effectLst/>
                        <a:latin typeface="Calibri"/>
                      </a:endParaRPr>
                    </a:p>
                  </a:txBody>
                  <a:tcPr marL="9525" marR="9525" marT="9525" marB="0" anchor="b"/>
                </a:tc>
                <a:tc>
                  <a:txBody>
                    <a:bodyPr/>
                    <a:lstStyle/>
                    <a:p>
                      <a:pPr algn="ctr" fontAlgn="b"/>
                      <a:r>
                        <a:rPr lang="en-US" sz="1400" b="1" u="none" strike="noStrike" dirty="0">
                          <a:effectLst/>
                        </a:rPr>
                        <a:t>Function</a:t>
                      </a:r>
                      <a:endParaRPr lang="en-US" sz="1400" b="1" i="0" u="none" strike="noStrike" dirty="0">
                        <a:solidFill>
                          <a:srgbClr val="000000"/>
                        </a:solidFill>
                        <a:effectLst/>
                        <a:latin typeface="Calibri"/>
                      </a:endParaRPr>
                    </a:p>
                  </a:txBody>
                  <a:tcPr marL="9525" marR="9525" marT="9525" marB="0" anchor="b"/>
                </a:tc>
              </a:tr>
              <a:tr h="413552">
                <a:tc>
                  <a:txBody>
                    <a:bodyPr/>
                    <a:lstStyle/>
                    <a:p>
                      <a:pPr algn="l" fontAlgn="b"/>
                      <a:r>
                        <a:rPr lang="en-US" sz="1400" b="1" u="none" strike="noStrike" dirty="0">
                          <a:effectLst/>
                        </a:rPr>
                        <a:t>SELECT</a:t>
                      </a:r>
                      <a:endParaRPr lang="en-US" sz="1400" b="1"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dirty="0">
                          <a:effectLst/>
                        </a:rPr>
                        <a:t>Reads data from database tables</a:t>
                      </a:r>
                      <a:endParaRPr lang="en-US" sz="1400" b="0" i="0" u="none" strike="noStrike" dirty="0">
                        <a:solidFill>
                          <a:srgbClr val="000000"/>
                        </a:solidFill>
                        <a:effectLst/>
                        <a:latin typeface="Calibri"/>
                      </a:endParaRPr>
                    </a:p>
                  </a:txBody>
                  <a:tcPr marL="9525" marR="9525" marT="9525" marB="0" anchor="b"/>
                </a:tc>
              </a:tr>
              <a:tr h="413552">
                <a:tc>
                  <a:txBody>
                    <a:bodyPr/>
                    <a:lstStyle/>
                    <a:p>
                      <a:pPr algn="l" fontAlgn="b"/>
                      <a:r>
                        <a:rPr lang="en-US" sz="1400" b="1" u="none" strike="noStrike" dirty="0">
                          <a:effectLst/>
                        </a:rPr>
                        <a:t>INSERT</a:t>
                      </a:r>
                      <a:endParaRPr lang="en-US" sz="1400" b="1"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Adds lines to database tables</a:t>
                      </a:r>
                      <a:endParaRPr lang="en-US" sz="1400" b="0" i="0" u="none" strike="noStrike">
                        <a:solidFill>
                          <a:srgbClr val="000000"/>
                        </a:solidFill>
                        <a:effectLst/>
                        <a:latin typeface="Calibri"/>
                      </a:endParaRPr>
                    </a:p>
                  </a:txBody>
                  <a:tcPr marL="9525" marR="9525" marT="9525" marB="0" anchor="b"/>
                </a:tc>
              </a:tr>
              <a:tr h="413552">
                <a:tc>
                  <a:txBody>
                    <a:bodyPr/>
                    <a:lstStyle/>
                    <a:p>
                      <a:pPr algn="l" fontAlgn="b"/>
                      <a:r>
                        <a:rPr lang="en-US" sz="1400" b="1" u="none" strike="noStrike" dirty="0">
                          <a:effectLst/>
                        </a:rPr>
                        <a:t>UPDATE</a:t>
                      </a:r>
                      <a:endParaRPr lang="en-US" sz="1400" b="1"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Changes the contents of lines of database tables</a:t>
                      </a:r>
                      <a:endParaRPr lang="en-US" sz="1400" b="0" i="0" u="none" strike="noStrike">
                        <a:solidFill>
                          <a:srgbClr val="000000"/>
                        </a:solidFill>
                        <a:effectLst/>
                        <a:latin typeface="Calibri"/>
                      </a:endParaRPr>
                    </a:p>
                  </a:txBody>
                  <a:tcPr marL="9525" marR="9525" marT="9525" marB="0" anchor="b"/>
                </a:tc>
              </a:tr>
              <a:tr h="445140">
                <a:tc>
                  <a:txBody>
                    <a:bodyPr/>
                    <a:lstStyle/>
                    <a:p>
                      <a:pPr algn="l" fontAlgn="b"/>
                      <a:r>
                        <a:rPr lang="en-US" sz="1400" b="1" u="none" strike="noStrike" dirty="0">
                          <a:effectLst/>
                        </a:rPr>
                        <a:t>MODIFY</a:t>
                      </a:r>
                      <a:endParaRPr lang="en-US" sz="1400" b="1"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dirty="0">
                          <a:effectLst/>
                        </a:rPr>
                        <a:t>Inserts lines into database tables or changes the contents of existing lines</a:t>
                      </a:r>
                      <a:endParaRPr lang="en-US" sz="1400" b="0" i="0" u="none" strike="noStrike" dirty="0">
                        <a:solidFill>
                          <a:srgbClr val="000000"/>
                        </a:solidFill>
                        <a:effectLst/>
                        <a:latin typeface="Calibri"/>
                      </a:endParaRPr>
                    </a:p>
                  </a:txBody>
                  <a:tcPr marL="9525" marR="9525" marT="9525" marB="0" anchor="b"/>
                </a:tc>
              </a:tr>
              <a:tr h="413552">
                <a:tc>
                  <a:txBody>
                    <a:bodyPr/>
                    <a:lstStyle/>
                    <a:p>
                      <a:pPr algn="l" fontAlgn="b"/>
                      <a:r>
                        <a:rPr lang="en-US" sz="1400" b="1" u="none" strike="noStrike" dirty="0">
                          <a:effectLst/>
                        </a:rPr>
                        <a:t>DELETE</a:t>
                      </a:r>
                      <a:endParaRPr lang="en-US" sz="1400" b="1"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Deleting Lines from Database Tables</a:t>
                      </a:r>
                      <a:endParaRPr lang="en-US" sz="1400" b="0" i="0" u="none" strike="noStrike">
                        <a:solidFill>
                          <a:srgbClr val="000000"/>
                        </a:solidFill>
                        <a:effectLst/>
                        <a:latin typeface="Calibri"/>
                      </a:endParaRPr>
                    </a:p>
                  </a:txBody>
                  <a:tcPr marL="9525" marR="9525" marT="9525" marB="0" anchor="b"/>
                </a:tc>
              </a:tr>
              <a:tr h="615890">
                <a:tc>
                  <a:txBody>
                    <a:bodyPr/>
                    <a:lstStyle/>
                    <a:p>
                      <a:pPr algn="l" fontAlgn="b"/>
                      <a:r>
                        <a:rPr lang="en-US" sz="1400" b="1" u="none" strike="noStrike" dirty="0">
                          <a:effectLst/>
                        </a:rPr>
                        <a:t>OPEN CURSOR,</a:t>
                      </a:r>
                      <a:endParaRPr lang="en-US" sz="1400" b="1"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Reads lines of database tables using the cursor</a:t>
                      </a:r>
                      <a:endParaRPr lang="en-US" sz="1400" b="0" i="0" u="none" strike="noStrike">
                        <a:solidFill>
                          <a:srgbClr val="000000"/>
                        </a:solidFill>
                        <a:effectLst/>
                        <a:latin typeface="Calibri"/>
                      </a:endParaRPr>
                    </a:p>
                  </a:txBody>
                  <a:tcPr marL="9525" marR="9525" marT="9525" marB="0" anchor="b"/>
                </a:tc>
              </a:tr>
              <a:tr h="413552">
                <a:tc>
                  <a:txBody>
                    <a:bodyPr/>
                    <a:lstStyle/>
                    <a:p>
                      <a:pPr algn="l" fontAlgn="b"/>
                      <a:r>
                        <a:rPr lang="en-US" sz="1400" b="1" u="none" strike="noStrike" dirty="0">
                          <a:effectLst/>
                        </a:rPr>
                        <a:t>FETCH,</a:t>
                      </a:r>
                      <a:endParaRPr lang="en-US" sz="1400" b="1"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r>
              <a:tr h="615890">
                <a:tc>
                  <a:txBody>
                    <a:bodyPr/>
                    <a:lstStyle/>
                    <a:p>
                      <a:pPr algn="l" fontAlgn="b"/>
                      <a:r>
                        <a:rPr lang="en-US" sz="1400" b="1" u="none" strike="noStrike" dirty="0">
                          <a:effectLst/>
                        </a:rPr>
                        <a:t>CLOSE CURSOR</a:t>
                      </a:r>
                      <a:endParaRPr lang="en-US" sz="1400" b="1"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dirty="0">
                          <a:effectLst/>
                        </a:rPr>
                        <a:t> </a:t>
                      </a:r>
                      <a:endParaRPr lang="en-US" sz="1400" b="0" i="0" u="none" strike="noStrike" dirty="0">
                        <a:solidFill>
                          <a:srgbClr val="000000"/>
                        </a:solidFill>
                        <a:effectLst/>
                        <a:latin typeface="Calibri"/>
                      </a:endParaRPr>
                    </a:p>
                  </a:txBody>
                  <a:tcPr marL="9525" marR="9525" marT="9525" marB="0" anchor="b"/>
                </a:tc>
              </a:tr>
            </a:tbl>
          </a:graphicData>
        </a:graphic>
      </p:graphicFrame>
      <p:sp>
        <p:nvSpPr>
          <p:cNvPr id="3" name="TextBox 2"/>
          <p:cNvSpPr txBox="1"/>
          <p:nvPr/>
        </p:nvSpPr>
        <p:spPr>
          <a:xfrm>
            <a:off x="2286000" y="5691426"/>
            <a:ext cx="5539080" cy="861774"/>
          </a:xfrm>
          <a:prstGeom prst="rect">
            <a:avLst/>
          </a:prstGeom>
          <a:noFill/>
        </p:spPr>
        <p:txBody>
          <a:bodyPr wrap="none" rtlCol="0">
            <a:spAutoFit/>
          </a:bodyPr>
          <a:lstStyle/>
          <a:p>
            <a:r>
              <a:rPr lang="en-US" sz="1600" b="1" dirty="0" smtClean="0"/>
              <a:t>Return Codes:</a:t>
            </a:r>
            <a:endParaRPr lang="en-US" sz="1600" dirty="0" smtClean="0"/>
          </a:p>
          <a:p>
            <a:r>
              <a:rPr lang="en-US" sz="1600" dirty="0" smtClean="0"/>
              <a:t>SY-SUBRC to indicate success or failure of Open SQL operation</a:t>
            </a:r>
            <a:endParaRPr lang="en-US" sz="1600" dirty="0"/>
          </a:p>
          <a:p>
            <a:r>
              <a:rPr lang="en-US" sz="1600" dirty="0" smtClean="0"/>
              <a:t>SY-DBCNT to specify number of database line processed</a:t>
            </a:r>
            <a:r>
              <a:rPr lang="en-US" dirty="0" smtClean="0"/>
              <a:t> </a:t>
            </a:r>
            <a:endParaRPr lang="en-US" dirty="0"/>
          </a:p>
        </p:txBody>
      </p:sp>
      <p:sp>
        <p:nvSpPr>
          <p:cNvPr id="8" name="Footer Placeholder 7"/>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3045105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43</a:t>
            </a:fld>
            <a:endParaRPr lang="en-US"/>
          </a:p>
        </p:txBody>
      </p:sp>
      <p:sp>
        <p:nvSpPr>
          <p:cNvPr id="5" name="TextBox 4"/>
          <p:cNvSpPr txBox="1"/>
          <p:nvPr/>
        </p:nvSpPr>
        <p:spPr>
          <a:xfrm>
            <a:off x="3657600" y="76201"/>
            <a:ext cx="2514600" cy="707886"/>
          </a:xfrm>
          <a:prstGeom prst="rect">
            <a:avLst/>
          </a:prstGeom>
          <a:noFill/>
        </p:spPr>
        <p:txBody>
          <a:bodyPr wrap="square" rtlCol="0">
            <a:spAutoFit/>
          </a:bodyPr>
          <a:lstStyle/>
          <a:p>
            <a:pPr algn="ctr"/>
            <a:r>
              <a:rPr lang="en-US" sz="2400" b="1" dirty="0" smtClean="0"/>
              <a:t>ABAP Basics </a:t>
            </a:r>
          </a:p>
          <a:p>
            <a:pPr algn="ctr"/>
            <a:r>
              <a:rPr lang="en-US" sz="1600" b="1" dirty="0" smtClean="0"/>
              <a:t>Open SQL: Selection</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a:t>
            </a:r>
            <a:r>
              <a:rPr lang="en-US" sz="1400" dirty="0" smtClean="0"/>
              <a:t>Structures: DO..ENDDO</a:t>
            </a:r>
            <a:endParaRPr lang="en-US" sz="1400" dirty="0"/>
          </a:p>
        </p:txBody>
      </p:sp>
      <p:sp>
        <p:nvSpPr>
          <p:cNvPr id="23" name="Pentagon 22"/>
          <p:cNvSpPr/>
          <p:nvPr/>
        </p:nvSpPr>
        <p:spPr>
          <a:xfrm>
            <a:off x="228600" y="4191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Open </a:t>
            </a:r>
            <a:r>
              <a:rPr lang="en-US" sz="1400" dirty="0" smtClean="0"/>
              <a:t>SQL: Selection</a:t>
            </a:r>
            <a:endParaRPr lang="en-US" sz="1400" dirty="0"/>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2" name="TextBox 1"/>
          <p:cNvSpPr txBox="1"/>
          <p:nvPr/>
        </p:nvSpPr>
        <p:spPr>
          <a:xfrm>
            <a:off x="2133600" y="1066800"/>
            <a:ext cx="6705600" cy="3077766"/>
          </a:xfrm>
          <a:prstGeom prst="rect">
            <a:avLst/>
          </a:prstGeom>
          <a:noFill/>
        </p:spPr>
        <p:txBody>
          <a:bodyPr wrap="square" rtlCol="0">
            <a:spAutoFit/>
          </a:bodyPr>
          <a:lstStyle/>
          <a:p>
            <a:r>
              <a:rPr lang="en-US" sz="1600" b="1" dirty="0" smtClean="0"/>
              <a:t>SELECT </a:t>
            </a:r>
            <a:r>
              <a:rPr lang="en-US" sz="1600" dirty="0"/>
              <a:t>is used to read the data from table</a:t>
            </a:r>
            <a:r>
              <a:rPr lang="en-US" sz="1600" dirty="0" smtClean="0"/>
              <a:t>.</a:t>
            </a:r>
            <a:endParaRPr lang="en-US" sz="1600" dirty="0"/>
          </a:p>
          <a:p>
            <a:pPr marL="800100" lvl="1" indent="-342900">
              <a:buAutoNum type="arabicPeriod"/>
            </a:pPr>
            <a:r>
              <a:rPr lang="en-US" sz="1600" dirty="0" smtClean="0"/>
              <a:t>Single </a:t>
            </a:r>
            <a:r>
              <a:rPr lang="en-US" sz="1600" dirty="0"/>
              <a:t>record </a:t>
            </a:r>
          </a:p>
          <a:p>
            <a:pPr marL="800100" lvl="1" indent="-342900">
              <a:buAutoNum type="arabicPeriod"/>
            </a:pPr>
            <a:r>
              <a:rPr lang="en-US" sz="1600" dirty="0" smtClean="0"/>
              <a:t>Multiple records</a:t>
            </a:r>
          </a:p>
          <a:p>
            <a:pPr marL="800100" lvl="1" indent="-342900">
              <a:buAutoNum type="arabicPeriod"/>
            </a:pPr>
            <a:r>
              <a:rPr lang="en-US" sz="1600" dirty="0" smtClean="0"/>
              <a:t>Aggregate results</a:t>
            </a:r>
          </a:p>
          <a:p>
            <a:pPr marL="800100" lvl="1" indent="-342900">
              <a:buAutoNum type="arabicPeriod"/>
            </a:pPr>
            <a:endParaRPr lang="en-US" sz="1600" dirty="0"/>
          </a:p>
          <a:p>
            <a:pPr lvl="1"/>
            <a:r>
              <a:rPr lang="en-US" sz="1600" b="1" dirty="0" smtClean="0"/>
              <a:t>Syntax:</a:t>
            </a:r>
            <a:endParaRPr lang="en-US" sz="1600" dirty="0" smtClean="0"/>
          </a:p>
          <a:p>
            <a:pPr lvl="2"/>
            <a:r>
              <a:rPr lang="en-US" sz="1400" dirty="0"/>
              <a:t>SELECT result</a:t>
            </a:r>
            <a:br>
              <a:rPr lang="en-US" sz="1400" dirty="0"/>
            </a:br>
            <a:r>
              <a:rPr lang="en-US" sz="1400" dirty="0"/>
              <a:t>INTO target</a:t>
            </a:r>
            <a:br>
              <a:rPr lang="en-US" sz="1400" dirty="0"/>
            </a:br>
            <a:r>
              <a:rPr lang="en-US" sz="1400" dirty="0"/>
              <a:t>FROM source </a:t>
            </a:r>
            <a:br>
              <a:rPr lang="en-US" sz="1400" dirty="0"/>
            </a:br>
            <a:r>
              <a:rPr lang="en-US" sz="1400" dirty="0"/>
              <a:t>[WHERE condition]</a:t>
            </a:r>
            <a:br>
              <a:rPr lang="en-US" sz="1400" dirty="0"/>
            </a:br>
            <a:r>
              <a:rPr lang="en-US" sz="1400" dirty="0"/>
              <a:t>[GROUP BY fields] </a:t>
            </a:r>
            <a:br>
              <a:rPr lang="en-US" sz="1400" dirty="0"/>
            </a:br>
            <a:r>
              <a:rPr lang="en-US" sz="1400" dirty="0"/>
              <a:t>[HAVING </a:t>
            </a:r>
            <a:r>
              <a:rPr lang="en-US" sz="1400" dirty="0" err="1"/>
              <a:t>cond</a:t>
            </a:r>
            <a:r>
              <a:rPr lang="en-US" sz="1400" dirty="0"/>
              <a:t>]</a:t>
            </a:r>
            <a:br>
              <a:rPr lang="en-US" sz="1400" dirty="0"/>
            </a:br>
            <a:r>
              <a:rPr lang="en-US" sz="1400" dirty="0"/>
              <a:t>[ORDER BY fields].</a:t>
            </a:r>
          </a:p>
        </p:txBody>
      </p:sp>
      <p:sp>
        <p:nvSpPr>
          <p:cNvPr id="8" name="Rectangle 1"/>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2"/>
          <p:cNvSpPr>
            <a:spLocks noChangeArrowheads="1"/>
          </p:cNvSpPr>
          <p:nvPr/>
        </p:nvSpPr>
        <p:spPr bwMode="auto">
          <a:xfrm>
            <a:off x="152401" y="-322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3"/>
          <p:cNvSpPr>
            <a:spLocks noChangeArrowheads="1"/>
          </p:cNvSpPr>
          <p:nvPr/>
        </p:nvSpPr>
        <p:spPr bwMode="auto">
          <a:xfrm>
            <a:off x="304801" y="1201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7636" y="1628983"/>
            <a:ext cx="3886200" cy="46668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21748521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44</a:t>
            </a:fld>
            <a:endParaRPr lang="en-US"/>
          </a:p>
        </p:txBody>
      </p:sp>
      <p:sp>
        <p:nvSpPr>
          <p:cNvPr id="5" name="TextBox 4"/>
          <p:cNvSpPr txBox="1"/>
          <p:nvPr/>
        </p:nvSpPr>
        <p:spPr>
          <a:xfrm>
            <a:off x="3657600" y="76201"/>
            <a:ext cx="2514600" cy="707886"/>
          </a:xfrm>
          <a:prstGeom prst="rect">
            <a:avLst/>
          </a:prstGeom>
          <a:noFill/>
        </p:spPr>
        <p:txBody>
          <a:bodyPr wrap="square" rtlCol="0">
            <a:spAutoFit/>
          </a:bodyPr>
          <a:lstStyle/>
          <a:p>
            <a:pPr algn="ctr"/>
            <a:r>
              <a:rPr lang="en-US" sz="2400" b="1" dirty="0" smtClean="0"/>
              <a:t>ABAP Basics </a:t>
            </a:r>
          </a:p>
          <a:p>
            <a:pPr algn="ctr"/>
            <a:r>
              <a:rPr lang="en-US" sz="1600" b="1" dirty="0" smtClean="0"/>
              <a:t>Open SQL: Selection</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a:t>
            </a:r>
            <a:r>
              <a:rPr lang="en-US" sz="1400" dirty="0" smtClean="0"/>
              <a:t>Structures: DO..ENDDO</a:t>
            </a:r>
            <a:endParaRPr lang="en-US" sz="1400" dirty="0"/>
          </a:p>
        </p:txBody>
      </p:sp>
      <p:sp>
        <p:nvSpPr>
          <p:cNvPr id="23" name="Pentagon 22"/>
          <p:cNvSpPr/>
          <p:nvPr/>
        </p:nvSpPr>
        <p:spPr>
          <a:xfrm>
            <a:off x="228600" y="4191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Open </a:t>
            </a:r>
            <a:r>
              <a:rPr lang="en-US" sz="1400" dirty="0" smtClean="0"/>
              <a:t>SQL: Selection</a:t>
            </a:r>
            <a:endParaRPr lang="en-US" sz="1400" dirty="0"/>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8" name="Rectangle 1"/>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2"/>
          <p:cNvSpPr>
            <a:spLocks noChangeArrowheads="1"/>
          </p:cNvSpPr>
          <p:nvPr/>
        </p:nvSpPr>
        <p:spPr bwMode="auto">
          <a:xfrm>
            <a:off x="152401" y="-322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3"/>
          <p:cNvSpPr>
            <a:spLocks noChangeArrowheads="1"/>
          </p:cNvSpPr>
          <p:nvPr/>
        </p:nvSpPr>
        <p:spPr bwMode="auto">
          <a:xfrm>
            <a:off x="304801" y="1201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760944287"/>
              </p:ext>
            </p:extLst>
          </p:nvPr>
        </p:nvGraphicFramePr>
        <p:xfrm>
          <a:off x="2286000" y="1066800"/>
          <a:ext cx="6553200" cy="5982641"/>
        </p:xfrm>
        <a:graphic>
          <a:graphicData uri="http://schemas.openxmlformats.org/drawingml/2006/table">
            <a:tbl>
              <a:tblPr>
                <a:tableStyleId>{5C22544A-7EE6-4342-B048-85BDC9FD1C3A}</a:tableStyleId>
              </a:tblPr>
              <a:tblGrid>
                <a:gridCol w="990600"/>
                <a:gridCol w="5562600"/>
              </a:tblGrid>
              <a:tr h="439811">
                <a:tc>
                  <a:txBody>
                    <a:bodyPr/>
                    <a:lstStyle/>
                    <a:p>
                      <a:pPr algn="ctr" fontAlgn="b"/>
                      <a:r>
                        <a:rPr lang="en-US" sz="1400" b="1" u="none" strike="noStrike" dirty="0">
                          <a:effectLst/>
                        </a:rPr>
                        <a:t>Clause</a:t>
                      </a:r>
                      <a:endParaRPr lang="en-US" sz="1400" b="1" i="0" u="none" strike="noStrike" dirty="0">
                        <a:solidFill>
                          <a:srgbClr val="000000"/>
                        </a:solidFill>
                        <a:effectLst/>
                        <a:latin typeface="Calibri"/>
                      </a:endParaRPr>
                    </a:p>
                  </a:txBody>
                  <a:tcPr marL="5471" marR="5471" marT="5471" marB="0" anchor="b"/>
                </a:tc>
                <a:tc>
                  <a:txBody>
                    <a:bodyPr/>
                    <a:lstStyle/>
                    <a:p>
                      <a:pPr algn="ctr" fontAlgn="b"/>
                      <a:r>
                        <a:rPr lang="en-US" sz="1400" b="1" u="none" strike="noStrike" dirty="0">
                          <a:effectLst/>
                        </a:rPr>
                        <a:t>Description</a:t>
                      </a:r>
                      <a:endParaRPr lang="en-US" sz="1400" b="1" i="0" u="none" strike="noStrike" dirty="0">
                        <a:solidFill>
                          <a:srgbClr val="000000"/>
                        </a:solidFill>
                        <a:effectLst/>
                        <a:latin typeface="Calibri"/>
                      </a:endParaRPr>
                    </a:p>
                  </a:txBody>
                  <a:tcPr marL="5471" marR="5471" marT="5471" marB="0" anchor="b"/>
                </a:tc>
              </a:tr>
              <a:tr h="1091321">
                <a:tc>
                  <a:txBody>
                    <a:bodyPr/>
                    <a:lstStyle/>
                    <a:p>
                      <a:pPr algn="l" fontAlgn="b"/>
                      <a:r>
                        <a:rPr lang="en-US" sz="1400" u="none" strike="noStrike" dirty="0">
                          <a:effectLst/>
                        </a:rPr>
                        <a:t>SELECT result</a:t>
                      </a:r>
                      <a:endParaRPr lang="en-US" sz="1400" b="0" i="0" u="none" strike="noStrike" dirty="0">
                        <a:solidFill>
                          <a:srgbClr val="000000"/>
                        </a:solidFill>
                        <a:effectLst/>
                        <a:latin typeface="Calibri"/>
                      </a:endParaRPr>
                    </a:p>
                  </a:txBody>
                  <a:tcPr marL="5471" marR="5471" marT="5471" marB="0" anchor="b"/>
                </a:tc>
                <a:tc>
                  <a:txBody>
                    <a:bodyPr/>
                    <a:lstStyle/>
                    <a:p>
                      <a:pPr algn="l" fontAlgn="b"/>
                      <a:r>
                        <a:rPr lang="en-US" sz="1400" u="none" strike="noStrike" dirty="0">
                          <a:effectLst/>
                        </a:rPr>
                        <a:t>The SELECT clause result defines the structure of the data you want to read, that is, whether one line or several, which columns you want to read, and whether identical entries are acceptable or not.</a:t>
                      </a:r>
                      <a:endParaRPr lang="en-US" sz="1400" b="0" i="0" u="none" strike="noStrike" dirty="0">
                        <a:solidFill>
                          <a:srgbClr val="000000"/>
                        </a:solidFill>
                        <a:effectLst/>
                        <a:latin typeface="Calibri"/>
                      </a:endParaRPr>
                    </a:p>
                  </a:txBody>
                  <a:tcPr marL="5471" marR="5471" marT="5471" marB="0" anchor="b"/>
                </a:tc>
              </a:tr>
              <a:tr h="656981">
                <a:tc>
                  <a:txBody>
                    <a:bodyPr/>
                    <a:lstStyle/>
                    <a:p>
                      <a:pPr algn="l" fontAlgn="b"/>
                      <a:r>
                        <a:rPr lang="en-US" sz="1400" u="none" strike="noStrike" dirty="0">
                          <a:effectLst/>
                        </a:rPr>
                        <a:t>INTO target</a:t>
                      </a:r>
                      <a:endParaRPr lang="en-US" sz="1400" b="0" i="0" u="none" strike="noStrike" dirty="0">
                        <a:solidFill>
                          <a:srgbClr val="000000"/>
                        </a:solidFill>
                        <a:effectLst/>
                        <a:latin typeface="Calibri"/>
                      </a:endParaRPr>
                    </a:p>
                  </a:txBody>
                  <a:tcPr marL="5471" marR="5471" marT="5471" marB="0" anchor="b"/>
                </a:tc>
                <a:tc>
                  <a:txBody>
                    <a:bodyPr/>
                    <a:lstStyle/>
                    <a:p>
                      <a:pPr algn="l" fontAlgn="b"/>
                      <a:r>
                        <a:rPr lang="en-US" sz="1400" u="none" strike="noStrike" dirty="0">
                          <a:effectLst/>
                        </a:rPr>
                        <a:t>The INTO clause determines the target area target into which the selected data is to be read. </a:t>
                      </a:r>
                      <a:endParaRPr lang="en-US" sz="1400" b="0" i="0" u="none" strike="noStrike" dirty="0">
                        <a:solidFill>
                          <a:srgbClr val="000000"/>
                        </a:solidFill>
                        <a:effectLst/>
                        <a:latin typeface="Calibri"/>
                      </a:endParaRPr>
                    </a:p>
                  </a:txBody>
                  <a:tcPr marL="5471" marR="5471" marT="5471" marB="0" anchor="b"/>
                </a:tc>
              </a:tr>
              <a:tr h="874151">
                <a:tc>
                  <a:txBody>
                    <a:bodyPr/>
                    <a:lstStyle/>
                    <a:p>
                      <a:pPr algn="l" fontAlgn="b"/>
                      <a:r>
                        <a:rPr lang="en-US" sz="1400" u="none" strike="noStrike" dirty="0">
                          <a:effectLst/>
                        </a:rPr>
                        <a:t>FROM source</a:t>
                      </a:r>
                      <a:endParaRPr lang="en-US" sz="1400" b="0" i="0" u="none" strike="noStrike" dirty="0">
                        <a:solidFill>
                          <a:srgbClr val="000000"/>
                        </a:solidFill>
                        <a:effectLst/>
                        <a:latin typeface="Calibri"/>
                      </a:endParaRPr>
                    </a:p>
                  </a:txBody>
                  <a:tcPr marL="5471" marR="5471" marT="5471" marB="0" anchor="b"/>
                </a:tc>
                <a:tc>
                  <a:txBody>
                    <a:bodyPr/>
                    <a:lstStyle/>
                    <a:p>
                      <a:pPr algn="l" fontAlgn="b"/>
                      <a:r>
                        <a:rPr lang="en-US" sz="1400" u="none" strike="noStrike">
                          <a:effectLst/>
                        </a:rPr>
                        <a:t>The FROM clause specifies the database table or view the source from which the data is to be selected. It can also be placed before theINTO clause.</a:t>
                      </a:r>
                      <a:endParaRPr lang="en-US" sz="1400" b="0" i="0" u="none" strike="noStrike">
                        <a:solidFill>
                          <a:srgbClr val="000000"/>
                        </a:solidFill>
                        <a:effectLst/>
                        <a:latin typeface="Calibri"/>
                      </a:endParaRPr>
                    </a:p>
                  </a:txBody>
                  <a:tcPr marL="5471" marR="5471" marT="5471" marB="0" anchor="b"/>
                </a:tc>
              </a:tr>
              <a:tr h="656981">
                <a:tc>
                  <a:txBody>
                    <a:bodyPr/>
                    <a:lstStyle/>
                    <a:p>
                      <a:pPr algn="l" fontAlgn="b"/>
                      <a:r>
                        <a:rPr lang="en-US" sz="1400" u="none" strike="noStrike" dirty="0">
                          <a:effectLst/>
                        </a:rPr>
                        <a:t>WHERE </a:t>
                      </a:r>
                      <a:r>
                        <a:rPr lang="en-US" sz="1400" u="none" strike="noStrike" dirty="0" err="1">
                          <a:effectLst/>
                        </a:rPr>
                        <a:t>cond</a:t>
                      </a:r>
                      <a:endParaRPr lang="en-US" sz="1400" b="0" i="0" u="none" strike="noStrike" dirty="0">
                        <a:solidFill>
                          <a:srgbClr val="000000"/>
                        </a:solidFill>
                        <a:effectLst/>
                        <a:latin typeface="Calibri"/>
                      </a:endParaRPr>
                    </a:p>
                  </a:txBody>
                  <a:tcPr marL="5471" marR="5471" marT="5471" marB="0" anchor="b"/>
                </a:tc>
                <a:tc>
                  <a:txBody>
                    <a:bodyPr/>
                    <a:lstStyle/>
                    <a:p>
                      <a:pPr algn="l" fontAlgn="b"/>
                      <a:r>
                        <a:rPr lang="en-US" sz="1400" u="none" strike="noStrike">
                          <a:effectLst/>
                        </a:rPr>
                        <a:t>The WHERE clause specifies which lines are to be read by specifying conditions for the selection. </a:t>
                      </a:r>
                      <a:endParaRPr lang="en-US" sz="1400" b="0" i="0" u="none" strike="noStrike">
                        <a:solidFill>
                          <a:srgbClr val="000000"/>
                        </a:solidFill>
                        <a:effectLst/>
                        <a:latin typeface="Calibri"/>
                      </a:endParaRPr>
                    </a:p>
                  </a:txBody>
                  <a:tcPr marL="5471" marR="5471" marT="5471" marB="0" anchor="b"/>
                </a:tc>
              </a:tr>
              <a:tr h="874151">
                <a:tc>
                  <a:txBody>
                    <a:bodyPr/>
                    <a:lstStyle/>
                    <a:p>
                      <a:pPr algn="l" fontAlgn="b"/>
                      <a:r>
                        <a:rPr lang="en-US" sz="1400" u="none" strike="noStrike" dirty="0">
                          <a:effectLst/>
                        </a:rPr>
                        <a:t>GROUP BY fields</a:t>
                      </a:r>
                      <a:endParaRPr lang="en-US" sz="1400" b="0" i="0" u="none" strike="noStrike" dirty="0">
                        <a:solidFill>
                          <a:srgbClr val="000000"/>
                        </a:solidFill>
                        <a:effectLst/>
                        <a:latin typeface="Calibri"/>
                      </a:endParaRPr>
                    </a:p>
                  </a:txBody>
                  <a:tcPr marL="5471" marR="5471" marT="5471" marB="0" anchor="b"/>
                </a:tc>
                <a:tc>
                  <a:txBody>
                    <a:bodyPr/>
                    <a:lstStyle/>
                    <a:p>
                      <a:pPr algn="l" fontAlgn="b"/>
                      <a:r>
                        <a:rPr lang="en-US" sz="1400" u="none" strike="noStrike" dirty="0">
                          <a:effectLst/>
                        </a:rPr>
                        <a:t>The GROUP-BY clause produces a single line of results from groups of several lines. A group is a set of lines with identical values for each column listed infields.</a:t>
                      </a:r>
                      <a:endParaRPr lang="en-US" sz="1400" b="0" i="0" u="none" strike="noStrike" dirty="0">
                        <a:solidFill>
                          <a:srgbClr val="000000"/>
                        </a:solidFill>
                        <a:effectLst/>
                        <a:latin typeface="Calibri"/>
                      </a:endParaRPr>
                    </a:p>
                  </a:txBody>
                  <a:tcPr marL="5471" marR="5471" marT="5471" marB="0" anchor="b"/>
                </a:tc>
              </a:tr>
              <a:tr h="656981">
                <a:tc>
                  <a:txBody>
                    <a:bodyPr/>
                    <a:lstStyle/>
                    <a:p>
                      <a:pPr algn="l" fontAlgn="b"/>
                      <a:r>
                        <a:rPr lang="en-US" sz="1400" u="none" strike="noStrike" dirty="0">
                          <a:effectLst/>
                        </a:rPr>
                        <a:t>HAVING </a:t>
                      </a:r>
                      <a:r>
                        <a:rPr lang="en-US" sz="1400" u="none" strike="noStrike" dirty="0" err="1">
                          <a:effectLst/>
                        </a:rPr>
                        <a:t>cond</a:t>
                      </a:r>
                      <a:endParaRPr lang="en-US" sz="1400" b="0" i="0" u="none" strike="noStrike" dirty="0">
                        <a:solidFill>
                          <a:srgbClr val="000000"/>
                        </a:solidFill>
                        <a:effectLst/>
                        <a:latin typeface="Calibri"/>
                      </a:endParaRPr>
                    </a:p>
                  </a:txBody>
                  <a:tcPr marL="5471" marR="5471" marT="5471" marB="0" anchor="b"/>
                </a:tc>
                <a:tc>
                  <a:txBody>
                    <a:bodyPr/>
                    <a:lstStyle/>
                    <a:p>
                      <a:pPr algn="l" fontAlgn="b"/>
                      <a:r>
                        <a:rPr lang="en-US" sz="1400" u="none" strike="noStrike">
                          <a:effectLst/>
                        </a:rPr>
                        <a:t>The HAVING clause sets logical conditions for the lines combined using GROUP BY.</a:t>
                      </a:r>
                      <a:endParaRPr lang="en-US" sz="1400" b="0" i="0" u="none" strike="noStrike">
                        <a:solidFill>
                          <a:srgbClr val="000000"/>
                        </a:solidFill>
                        <a:effectLst/>
                        <a:latin typeface="Calibri"/>
                      </a:endParaRPr>
                    </a:p>
                  </a:txBody>
                  <a:tcPr marL="5471" marR="5471" marT="5471" marB="0" anchor="b"/>
                </a:tc>
              </a:tr>
              <a:tr h="732264">
                <a:tc>
                  <a:txBody>
                    <a:bodyPr/>
                    <a:lstStyle/>
                    <a:p>
                      <a:pPr algn="l" fontAlgn="b"/>
                      <a:r>
                        <a:rPr lang="en-US" sz="1400" u="none" strike="noStrike" dirty="0">
                          <a:effectLst/>
                        </a:rPr>
                        <a:t>ORDER BY fields</a:t>
                      </a:r>
                      <a:endParaRPr lang="en-US" sz="1400" b="0" i="0" u="none" strike="noStrike" dirty="0">
                        <a:solidFill>
                          <a:srgbClr val="000000"/>
                        </a:solidFill>
                        <a:effectLst/>
                        <a:latin typeface="Calibri"/>
                      </a:endParaRPr>
                    </a:p>
                  </a:txBody>
                  <a:tcPr marL="5471" marR="5471" marT="5471" marB="0" anchor="b"/>
                </a:tc>
                <a:tc>
                  <a:txBody>
                    <a:bodyPr/>
                    <a:lstStyle/>
                    <a:p>
                      <a:pPr algn="l" fontAlgn="b"/>
                      <a:r>
                        <a:rPr lang="en-US" sz="1400" u="none" strike="noStrike" dirty="0">
                          <a:effectLst/>
                        </a:rPr>
                        <a:t>The ORDER-BY clause defines a sequence fields for the lines resulting from the selection.</a:t>
                      </a:r>
                      <a:endParaRPr lang="en-US" sz="1400" b="0" i="0" u="none" strike="noStrike" dirty="0">
                        <a:solidFill>
                          <a:srgbClr val="000000"/>
                        </a:solidFill>
                        <a:effectLst/>
                        <a:latin typeface="Calibri"/>
                      </a:endParaRPr>
                    </a:p>
                  </a:txBody>
                  <a:tcPr marL="5471" marR="5471" marT="5471" marB="0" anchor="b"/>
                </a:tc>
              </a:tr>
            </a:tbl>
          </a:graphicData>
        </a:graphic>
      </p:graphicFrame>
      <p:sp>
        <p:nvSpPr>
          <p:cNvPr id="2" name="Footer Placeholder 1"/>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9479337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45</a:t>
            </a:fld>
            <a:endParaRPr lang="en-US"/>
          </a:p>
        </p:txBody>
      </p:sp>
      <p:sp>
        <p:nvSpPr>
          <p:cNvPr id="5" name="TextBox 4"/>
          <p:cNvSpPr txBox="1"/>
          <p:nvPr/>
        </p:nvSpPr>
        <p:spPr>
          <a:xfrm>
            <a:off x="3657600" y="76201"/>
            <a:ext cx="2514600" cy="707886"/>
          </a:xfrm>
          <a:prstGeom prst="rect">
            <a:avLst/>
          </a:prstGeom>
          <a:noFill/>
        </p:spPr>
        <p:txBody>
          <a:bodyPr wrap="square" rtlCol="0">
            <a:spAutoFit/>
          </a:bodyPr>
          <a:lstStyle/>
          <a:p>
            <a:pPr algn="ctr"/>
            <a:r>
              <a:rPr lang="en-US" sz="2400" b="1" dirty="0" smtClean="0"/>
              <a:t>ABAP Basics </a:t>
            </a:r>
          </a:p>
          <a:p>
            <a:pPr algn="ctr"/>
            <a:r>
              <a:rPr lang="en-US" sz="1600" b="1" dirty="0" smtClean="0"/>
              <a:t>Open SQL: Selection</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a:t>
            </a:r>
            <a:r>
              <a:rPr lang="en-US" sz="1400" dirty="0" smtClean="0"/>
              <a:t>Structures: DO..ENDDO</a:t>
            </a:r>
            <a:endParaRPr lang="en-US" sz="1400" dirty="0"/>
          </a:p>
        </p:txBody>
      </p:sp>
      <p:sp>
        <p:nvSpPr>
          <p:cNvPr id="23" name="Pentagon 22"/>
          <p:cNvSpPr/>
          <p:nvPr/>
        </p:nvSpPr>
        <p:spPr>
          <a:xfrm>
            <a:off x="228600" y="4191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Open </a:t>
            </a:r>
            <a:r>
              <a:rPr lang="en-US" sz="1400" dirty="0" smtClean="0"/>
              <a:t>SQL: Selection</a:t>
            </a:r>
            <a:endParaRPr lang="en-US" sz="1400" dirty="0"/>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8" name="Rectangle 1"/>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2"/>
          <p:cNvSpPr>
            <a:spLocks noChangeArrowheads="1"/>
          </p:cNvSpPr>
          <p:nvPr/>
        </p:nvSpPr>
        <p:spPr bwMode="auto">
          <a:xfrm>
            <a:off x="152401" y="-322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3"/>
          <p:cNvSpPr>
            <a:spLocks noChangeArrowheads="1"/>
          </p:cNvSpPr>
          <p:nvPr/>
        </p:nvSpPr>
        <p:spPr bwMode="auto">
          <a:xfrm>
            <a:off x="304801" y="1201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 name="Rectangle 1"/>
          <p:cNvSpPr>
            <a:spLocks noChangeArrowheads="1"/>
          </p:cNvSpPr>
          <p:nvPr/>
        </p:nvSpPr>
        <p:spPr bwMode="auto">
          <a:xfrm>
            <a:off x="457201" y="2725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990600"/>
            <a:ext cx="2743200" cy="1638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2" y="990601"/>
            <a:ext cx="3124199" cy="2317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1" y="2682683"/>
            <a:ext cx="3252780" cy="25751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10437" y="3733800"/>
            <a:ext cx="3152564" cy="2769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2590800" y="1809837"/>
            <a:ext cx="1396536" cy="307777"/>
          </a:xfrm>
          <a:prstGeom prst="rect">
            <a:avLst/>
          </a:prstGeom>
          <a:noFill/>
        </p:spPr>
        <p:txBody>
          <a:bodyPr wrap="none" rtlCol="0">
            <a:spAutoFit/>
          </a:bodyPr>
          <a:lstStyle/>
          <a:p>
            <a:r>
              <a:rPr lang="en-US" sz="1400" dirty="0" smtClean="0">
                <a:solidFill>
                  <a:srgbClr val="FF0000"/>
                </a:solidFill>
              </a:rPr>
              <a:t>Columns Names</a:t>
            </a:r>
            <a:endParaRPr lang="en-US" sz="1400" dirty="0">
              <a:solidFill>
                <a:srgbClr val="FF0000"/>
              </a:solidFill>
            </a:endParaRPr>
          </a:p>
        </p:txBody>
      </p:sp>
      <p:sp>
        <p:nvSpPr>
          <p:cNvPr id="13" name="TextBox 12"/>
          <p:cNvSpPr txBox="1"/>
          <p:nvPr/>
        </p:nvSpPr>
        <p:spPr>
          <a:xfrm>
            <a:off x="6705600" y="2362201"/>
            <a:ext cx="641522" cy="307777"/>
          </a:xfrm>
          <a:prstGeom prst="rect">
            <a:avLst/>
          </a:prstGeom>
          <a:noFill/>
        </p:spPr>
        <p:txBody>
          <a:bodyPr wrap="none" rtlCol="0">
            <a:spAutoFit/>
          </a:bodyPr>
          <a:lstStyle/>
          <a:p>
            <a:r>
              <a:rPr lang="en-US" sz="1400" dirty="0" smtClean="0">
                <a:solidFill>
                  <a:srgbClr val="FF0000"/>
                </a:solidFill>
              </a:rPr>
              <a:t>Target</a:t>
            </a:r>
            <a:endParaRPr lang="en-US" sz="1400" dirty="0">
              <a:solidFill>
                <a:srgbClr val="FF0000"/>
              </a:solidFill>
            </a:endParaRPr>
          </a:p>
        </p:txBody>
      </p:sp>
      <p:sp>
        <p:nvSpPr>
          <p:cNvPr id="16" name="TextBox 15"/>
          <p:cNvSpPr txBox="1"/>
          <p:nvPr/>
        </p:nvSpPr>
        <p:spPr>
          <a:xfrm>
            <a:off x="3657600" y="4038600"/>
            <a:ext cx="1216680" cy="338554"/>
          </a:xfrm>
          <a:prstGeom prst="rect">
            <a:avLst/>
          </a:prstGeom>
          <a:noFill/>
        </p:spPr>
        <p:txBody>
          <a:bodyPr wrap="none" rtlCol="0">
            <a:spAutoFit/>
          </a:bodyPr>
          <a:lstStyle/>
          <a:p>
            <a:r>
              <a:rPr lang="en-US" sz="1600" dirty="0" smtClean="0">
                <a:solidFill>
                  <a:srgbClr val="FF0000"/>
                </a:solidFill>
              </a:rPr>
              <a:t>Data Source</a:t>
            </a:r>
            <a:endParaRPr lang="en-US" sz="1600" dirty="0">
              <a:solidFill>
                <a:srgbClr val="FF0000"/>
              </a:solidFill>
            </a:endParaRPr>
          </a:p>
        </p:txBody>
      </p:sp>
      <p:sp>
        <p:nvSpPr>
          <p:cNvPr id="17" name="TextBox 16"/>
          <p:cNvSpPr txBox="1"/>
          <p:nvPr/>
        </p:nvSpPr>
        <p:spPr>
          <a:xfrm>
            <a:off x="7505700" y="4876800"/>
            <a:ext cx="1389226" cy="338554"/>
          </a:xfrm>
          <a:prstGeom prst="rect">
            <a:avLst/>
          </a:prstGeom>
          <a:noFill/>
        </p:spPr>
        <p:txBody>
          <a:bodyPr wrap="none" rtlCol="0">
            <a:spAutoFit/>
          </a:bodyPr>
          <a:lstStyle/>
          <a:p>
            <a:r>
              <a:rPr lang="en-US" sz="1600" dirty="0" smtClean="0">
                <a:solidFill>
                  <a:srgbClr val="FF0000"/>
                </a:solidFill>
              </a:rPr>
              <a:t>Where Clause</a:t>
            </a:r>
            <a:endParaRPr lang="en-US" sz="1600" dirty="0">
              <a:solidFill>
                <a:srgbClr val="FF0000"/>
              </a:solidFill>
            </a:endParaRPr>
          </a:p>
        </p:txBody>
      </p:sp>
      <p:sp>
        <p:nvSpPr>
          <p:cNvPr id="3" name="Footer Placeholder 2"/>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404436062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46</a:t>
            </a:fld>
            <a:endParaRPr lang="en-US"/>
          </a:p>
        </p:txBody>
      </p:sp>
      <p:sp>
        <p:nvSpPr>
          <p:cNvPr id="5" name="TextBox 4"/>
          <p:cNvSpPr txBox="1"/>
          <p:nvPr/>
        </p:nvSpPr>
        <p:spPr>
          <a:xfrm>
            <a:off x="3657600" y="76201"/>
            <a:ext cx="2514600" cy="707886"/>
          </a:xfrm>
          <a:prstGeom prst="rect">
            <a:avLst/>
          </a:prstGeom>
          <a:noFill/>
        </p:spPr>
        <p:txBody>
          <a:bodyPr wrap="square" rtlCol="0">
            <a:spAutoFit/>
          </a:bodyPr>
          <a:lstStyle/>
          <a:p>
            <a:pPr algn="ctr"/>
            <a:r>
              <a:rPr lang="en-US" sz="2400" b="1" dirty="0" smtClean="0"/>
              <a:t>ABAP Basics </a:t>
            </a:r>
          </a:p>
          <a:p>
            <a:pPr algn="ctr"/>
            <a:r>
              <a:rPr lang="en-US" sz="1600" b="1" dirty="0" smtClean="0"/>
              <a:t>Open SQL: Selection</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a:t>
            </a:r>
            <a:r>
              <a:rPr lang="en-US" sz="1400" dirty="0" smtClean="0"/>
              <a:t>Structures: DO..ENDDO</a:t>
            </a:r>
            <a:endParaRPr lang="en-US" sz="1400" dirty="0"/>
          </a:p>
        </p:txBody>
      </p:sp>
      <p:sp>
        <p:nvSpPr>
          <p:cNvPr id="23" name="Pentagon 22"/>
          <p:cNvSpPr/>
          <p:nvPr/>
        </p:nvSpPr>
        <p:spPr>
          <a:xfrm>
            <a:off x="228600" y="4191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Open </a:t>
            </a:r>
            <a:r>
              <a:rPr lang="en-US" sz="1400" dirty="0" smtClean="0"/>
              <a:t>SQL: Selection</a:t>
            </a:r>
            <a:endParaRPr lang="en-US" sz="1400" dirty="0"/>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8" name="Rectangle 1"/>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2"/>
          <p:cNvSpPr>
            <a:spLocks noChangeArrowheads="1"/>
          </p:cNvSpPr>
          <p:nvPr/>
        </p:nvSpPr>
        <p:spPr bwMode="auto">
          <a:xfrm>
            <a:off x="152401" y="-322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3"/>
          <p:cNvSpPr>
            <a:spLocks noChangeArrowheads="1"/>
          </p:cNvSpPr>
          <p:nvPr/>
        </p:nvSpPr>
        <p:spPr bwMode="auto">
          <a:xfrm>
            <a:off x="304801" y="1201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 name="Rectangle 1"/>
          <p:cNvSpPr>
            <a:spLocks noChangeArrowheads="1"/>
          </p:cNvSpPr>
          <p:nvPr/>
        </p:nvSpPr>
        <p:spPr bwMode="auto">
          <a:xfrm>
            <a:off x="457201" y="2725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819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914400"/>
            <a:ext cx="2982251" cy="3359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3564" y="1295400"/>
            <a:ext cx="3195637" cy="2309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1676" y="3962400"/>
            <a:ext cx="2828925" cy="25222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299857" y="2111422"/>
            <a:ext cx="1894749" cy="338554"/>
          </a:xfrm>
          <a:prstGeom prst="rect">
            <a:avLst/>
          </a:prstGeom>
          <a:noFill/>
        </p:spPr>
        <p:txBody>
          <a:bodyPr wrap="none" rtlCol="0">
            <a:spAutoFit/>
          </a:bodyPr>
          <a:lstStyle/>
          <a:p>
            <a:r>
              <a:rPr lang="en-US" sz="1600" dirty="0" smtClean="0">
                <a:solidFill>
                  <a:srgbClr val="FF0000"/>
                </a:solidFill>
              </a:rPr>
              <a:t>Grouping Operation</a:t>
            </a:r>
            <a:endParaRPr lang="en-US" sz="1600" dirty="0">
              <a:solidFill>
                <a:srgbClr val="FF0000"/>
              </a:solidFill>
            </a:endParaRPr>
          </a:p>
        </p:txBody>
      </p:sp>
      <p:sp>
        <p:nvSpPr>
          <p:cNvPr id="7" name="TextBox 6"/>
          <p:cNvSpPr txBox="1"/>
          <p:nvPr/>
        </p:nvSpPr>
        <p:spPr>
          <a:xfrm>
            <a:off x="7696200" y="2594375"/>
            <a:ext cx="968214" cy="338554"/>
          </a:xfrm>
          <a:prstGeom prst="rect">
            <a:avLst/>
          </a:prstGeom>
          <a:noFill/>
        </p:spPr>
        <p:txBody>
          <a:bodyPr wrap="none" rtlCol="0">
            <a:spAutoFit/>
          </a:bodyPr>
          <a:lstStyle/>
          <a:p>
            <a:r>
              <a:rPr lang="en-US" sz="1600" dirty="0" smtClean="0">
                <a:solidFill>
                  <a:srgbClr val="FF0000"/>
                </a:solidFill>
              </a:rPr>
              <a:t>Grouping</a:t>
            </a:r>
            <a:endParaRPr lang="en-US" sz="1600" dirty="0">
              <a:solidFill>
                <a:srgbClr val="FF0000"/>
              </a:solidFill>
            </a:endParaRPr>
          </a:p>
        </p:txBody>
      </p:sp>
      <p:sp>
        <p:nvSpPr>
          <p:cNvPr id="12" name="TextBox 11"/>
          <p:cNvSpPr txBox="1"/>
          <p:nvPr/>
        </p:nvSpPr>
        <p:spPr>
          <a:xfrm>
            <a:off x="5268251" y="5791200"/>
            <a:ext cx="773097" cy="338554"/>
          </a:xfrm>
          <a:prstGeom prst="rect">
            <a:avLst/>
          </a:prstGeom>
          <a:noFill/>
        </p:spPr>
        <p:txBody>
          <a:bodyPr wrap="none" rtlCol="0">
            <a:spAutoFit/>
          </a:bodyPr>
          <a:lstStyle/>
          <a:p>
            <a:r>
              <a:rPr lang="en-US" sz="1600" dirty="0" smtClean="0">
                <a:solidFill>
                  <a:srgbClr val="FF0000"/>
                </a:solidFill>
              </a:rPr>
              <a:t>Order </a:t>
            </a:r>
            <a:endParaRPr lang="en-US" sz="1600" dirty="0">
              <a:solidFill>
                <a:srgbClr val="FF0000"/>
              </a:solidFill>
            </a:endParaRPr>
          </a:p>
        </p:txBody>
      </p:sp>
      <p:sp>
        <p:nvSpPr>
          <p:cNvPr id="13" name="Footer Placeholder 12"/>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22013030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47</a:t>
            </a:fld>
            <a:endParaRPr lang="en-US"/>
          </a:p>
        </p:txBody>
      </p:sp>
      <p:sp>
        <p:nvSpPr>
          <p:cNvPr id="5" name="TextBox 4"/>
          <p:cNvSpPr txBox="1"/>
          <p:nvPr/>
        </p:nvSpPr>
        <p:spPr>
          <a:xfrm>
            <a:off x="3657600" y="76201"/>
            <a:ext cx="2514600" cy="707886"/>
          </a:xfrm>
          <a:prstGeom prst="rect">
            <a:avLst/>
          </a:prstGeom>
          <a:noFill/>
        </p:spPr>
        <p:txBody>
          <a:bodyPr wrap="square" rtlCol="0">
            <a:spAutoFit/>
          </a:bodyPr>
          <a:lstStyle/>
          <a:p>
            <a:pPr algn="ctr"/>
            <a:r>
              <a:rPr lang="en-US" sz="2400" b="1" dirty="0" smtClean="0"/>
              <a:t>ABAP Basics </a:t>
            </a:r>
          </a:p>
          <a:p>
            <a:pPr algn="ctr"/>
            <a:r>
              <a:rPr lang="en-US" sz="1600" b="1" dirty="0" smtClean="0"/>
              <a:t>Open SQL: Selection</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a:t>
            </a:r>
            <a:r>
              <a:rPr lang="en-US" sz="1400" dirty="0" smtClean="0"/>
              <a:t>Structures: DO..ENDDO</a:t>
            </a:r>
            <a:endParaRPr lang="en-US" sz="1400" dirty="0"/>
          </a:p>
        </p:txBody>
      </p:sp>
      <p:sp>
        <p:nvSpPr>
          <p:cNvPr id="23" name="Pentagon 22"/>
          <p:cNvSpPr/>
          <p:nvPr/>
        </p:nvSpPr>
        <p:spPr>
          <a:xfrm>
            <a:off x="228600" y="4191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Open </a:t>
            </a:r>
            <a:r>
              <a:rPr lang="en-US" sz="1400" dirty="0" smtClean="0"/>
              <a:t>SQL: Single Record</a:t>
            </a:r>
            <a:endParaRPr lang="en-US" sz="1400" dirty="0"/>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8" name="Rectangle 1"/>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2"/>
          <p:cNvSpPr>
            <a:spLocks noChangeArrowheads="1"/>
          </p:cNvSpPr>
          <p:nvPr/>
        </p:nvSpPr>
        <p:spPr bwMode="auto">
          <a:xfrm>
            <a:off x="152401" y="-322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3"/>
          <p:cNvSpPr>
            <a:spLocks noChangeArrowheads="1"/>
          </p:cNvSpPr>
          <p:nvPr/>
        </p:nvSpPr>
        <p:spPr bwMode="auto">
          <a:xfrm>
            <a:off x="304801" y="1201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 name="TextBox 1"/>
          <p:cNvSpPr txBox="1"/>
          <p:nvPr/>
        </p:nvSpPr>
        <p:spPr>
          <a:xfrm>
            <a:off x="2209800" y="838201"/>
            <a:ext cx="5943600" cy="5755422"/>
          </a:xfrm>
          <a:prstGeom prst="rect">
            <a:avLst/>
          </a:prstGeom>
          <a:noFill/>
        </p:spPr>
        <p:txBody>
          <a:bodyPr wrap="square" rtlCol="0">
            <a:spAutoFit/>
          </a:bodyPr>
          <a:lstStyle/>
          <a:p>
            <a:r>
              <a:rPr lang="en-US" sz="1600" b="1" dirty="0" smtClean="0"/>
              <a:t>Selecting data from single record</a:t>
            </a:r>
          </a:p>
          <a:p>
            <a:endParaRPr lang="en-US" sz="1600" dirty="0" smtClean="0"/>
          </a:p>
          <a:p>
            <a:r>
              <a:rPr lang="en-US" sz="1400" b="1" dirty="0" smtClean="0"/>
              <a:t>Individual columns from table  into Individual fields</a:t>
            </a:r>
          </a:p>
          <a:p>
            <a:pPr lvl="1"/>
            <a:r>
              <a:rPr lang="en-US" sz="1400" dirty="0" smtClean="0"/>
              <a:t>	Data</a:t>
            </a:r>
            <a:r>
              <a:rPr lang="en-US" sz="1400" dirty="0"/>
              <a:t>: </a:t>
            </a:r>
            <a:r>
              <a:rPr lang="en-US" sz="1400" dirty="0" err="1"/>
              <a:t>l_matnr</a:t>
            </a:r>
            <a:r>
              <a:rPr lang="en-US" sz="1400" dirty="0"/>
              <a:t> type </a:t>
            </a:r>
            <a:r>
              <a:rPr lang="en-US" sz="1400" dirty="0" err="1"/>
              <a:t>matnr</a:t>
            </a:r>
            <a:r>
              <a:rPr lang="en-US" sz="1400" dirty="0"/>
              <a:t>, </a:t>
            </a:r>
            <a:endParaRPr lang="en-US" sz="1400" dirty="0" smtClean="0"/>
          </a:p>
          <a:p>
            <a:pPr lvl="1"/>
            <a:r>
              <a:rPr lang="en-US" sz="1400" dirty="0" smtClean="0"/>
              <a:t>	         </a:t>
            </a:r>
            <a:r>
              <a:rPr lang="en-US" sz="1400" dirty="0" err="1" smtClean="0"/>
              <a:t>l_mtart</a:t>
            </a:r>
            <a:r>
              <a:rPr lang="en-US" sz="1400" dirty="0" smtClean="0"/>
              <a:t> </a:t>
            </a:r>
            <a:r>
              <a:rPr lang="en-US" sz="1400" dirty="0"/>
              <a:t>type </a:t>
            </a:r>
            <a:r>
              <a:rPr lang="en-US" sz="1400" dirty="0" err="1"/>
              <a:t>mtart</a:t>
            </a:r>
            <a:r>
              <a:rPr lang="en-US" sz="1400" dirty="0"/>
              <a:t>.</a:t>
            </a:r>
            <a:endParaRPr lang="en-US" sz="1400" dirty="0" smtClean="0"/>
          </a:p>
          <a:p>
            <a:r>
              <a:rPr lang="en-US" sz="1400" dirty="0"/>
              <a:t>	Select single </a:t>
            </a:r>
            <a:r>
              <a:rPr lang="en-US" sz="1400" dirty="0" smtClean="0"/>
              <a:t>MATNR MTART</a:t>
            </a:r>
            <a:endParaRPr lang="en-US" sz="1400" dirty="0"/>
          </a:p>
          <a:p>
            <a:r>
              <a:rPr lang="en-US" sz="1400" dirty="0" smtClean="0"/>
              <a:t>	From </a:t>
            </a:r>
            <a:r>
              <a:rPr lang="en-US" sz="1400" dirty="0" err="1"/>
              <a:t>mara</a:t>
            </a:r>
            <a:endParaRPr lang="en-US" sz="1400" dirty="0"/>
          </a:p>
          <a:p>
            <a:r>
              <a:rPr lang="en-US" sz="1400" dirty="0" smtClean="0"/>
              <a:t>	Into (L_MATNR,L_MTART)</a:t>
            </a:r>
            <a:endParaRPr lang="en-US" sz="1400" dirty="0"/>
          </a:p>
          <a:p>
            <a:r>
              <a:rPr lang="en-US" sz="1400" dirty="0" smtClean="0"/>
              <a:t>	Where </a:t>
            </a:r>
            <a:r>
              <a:rPr lang="en-US" sz="1400" dirty="0" err="1"/>
              <a:t>matnr</a:t>
            </a:r>
            <a:r>
              <a:rPr lang="en-US" sz="1400" dirty="0"/>
              <a:t> = ‘M1</a:t>
            </a:r>
            <a:r>
              <a:rPr lang="en-US" sz="1400" dirty="0" smtClean="0"/>
              <a:t>’.</a:t>
            </a:r>
          </a:p>
          <a:p>
            <a:endParaRPr lang="en-US" sz="1400" dirty="0"/>
          </a:p>
          <a:p>
            <a:r>
              <a:rPr lang="en-US" sz="1400" b="1" dirty="0" smtClean="0"/>
              <a:t>Individual Columns into work area</a:t>
            </a:r>
          </a:p>
          <a:p>
            <a:r>
              <a:rPr lang="en-US" sz="1400" dirty="0" smtClean="0"/>
              <a:t>	Data: Begin of </a:t>
            </a:r>
            <a:r>
              <a:rPr lang="en-US" sz="1400" dirty="0" err="1" smtClean="0"/>
              <a:t>wa_mara</a:t>
            </a:r>
            <a:r>
              <a:rPr lang="en-US" sz="1400" dirty="0" smtClean="0"/>
              <a:t>,</a:t>
            </a:r>
          </a:p>
          <a:p>
            <a:r>
              <a:rPr lang="en-US" sz="1400" dirty="0"/>
              <a:t>	</a:t>
            </a:r>
            <a:r>
              <a:rPr lang="en-US" sz="1400" dirty="0" smtClean="0"/>
              <a:t>	</a:t>
            </a:r>
            <a:r>
              <a:rPr lang="en-US" sz="1400" dirty="0" err="1" smtClean="0"/>
              <a:t>matnr</a:t>
            </a:r>
            <a:r>
              <a:rPr lang="en-US" sz="1400" dirty="0" smtClean="0"/>
              <a:t> type </a:t>
            </a:r>
            <a:r>
              <a:rPr lang="en-US" sz="1400" dirty="0" err="1" smtClean="0"/>
              <a:t>matnr</a:t>
            </a:r>
            <a:r>
              <a:rPr lang="en-US" sz="1400" dirty="0" smtClean="0"/>
              <a:t>,</a:t>
            </a:r>
          </a:p>
          <a:p>
            <a:r>
              <a:rPr lang="en-US" sz="1400" dirty="0" smtClean="0"/>
              <a:t>	</a:t>
            </a:r>
            <a:r>
              <a:rPr lang="en-US" sz="1400" dirty="0"/>
              <a:t>	</a:t>
            </a:r>
            <a:r>
              <a:rPr lang="en-US" sz="1400" dirty="0" err="1" smtClean="0"/>
              <a:t>mtart</a:t>
            </a:r>
            <a:r>
              <a:rPr lang="en-US" sz="1400" dirty="0" smtClean="0"/>
              <a:t> type </a:t>
            </a:r>
            <a:r>
              <a:rPr lang="en-US" sz="1400" dirty="0" err="1" smtClean="0"/>
              <a:t>mtart</a:t>
            </a:r>
            <a:r>
              <a:rPr lang="en-US" sz="1400" dirty="0" smtClean="0"/>
              <a:t>,</a:t>
            </a:r>
          </a:p>
          <a:p>
            <a:r>
              <a:rPr lang="en-US" sz="1400" dirty="0" smtClean="0"/>
              <a:t>	 End of </a:t>
            </a:r>
            <a:r>
              <a:rPr lang="en-US" sz="1400" dirty="0" err="1" smtClean="0"/>
              <a:t>wa_mara</a:t>
            </a:r>
            <a:endParaRPr lang="en-US" sz="1400" dirty="0"/>
          </a:p>
          <a:p>
            <a:r>
              <a:rPr lang="en-US" sz="1400" dirty="0"/>
              <a:t>	Select single </a:t>
            </a:r>
            <a:r>
              <a:rPr lang="en-US" sz="1400" dirty="0" err="1" smtClean="0"/>
              <a:t>matnr</a:t>
            </a:r>
            <a:r>
              <a:rPr lang="en-US" sz="1400" dirty="0" smtClean="0"/>
              <a:t> </a:t>
            </a:r>
            <a:r>
              <a:rPr lang="en-US" sz="1400" dirty="0" err="1" smtClean="0"/>
              <a:t>mtart</a:t>
            </a:r>
            <a:endParaRPr lang="en-US" sz="1400" dirty="0"/>
          </a:p>
          <a:p>
            <a:r>
              <a:rPr lang="en-US" sz="1400" dirty="0"/>
              <a:t>	From </a:t>
            </a:r>
            <a:r>
              <a:rPr lang="en-US" sz="1400" dirty="0" err="1"/>
              <a:t>mara</a:t>
            </a:r>
            <a:endParaRPr lang="en-US" sz="1400" dirty="0"/>
          </a:p>
          <a:p>
            <a:r>
              <a:rPr lang="en-US" sz="1400" dirty="0"/>
              <a:t>	Into </a:t>
            </a:r>
            <a:r>
              <a:rPr lang="en-US" sz="1400" dirty="0" err="1"/>
              <a:t>wa_mara</a:t>
            </a:r>
            <a:endParaRPr lang="en-US" sz="1400" dirty="0"/>
          </a:p>
          <a:p>
            <a:r>
              <a:rPr lang="en-US" sz="1400" dirty="0"/>
              <a:t>	Where </a:t>
            </a:r>
            <a:r>
              <a:rPr lang="en-US" sz="1400" dirty="0" err="1"/>
              <a:t>matnr</a:t>
            </a:r>
            <a:r>
              <a:rPr lang="en-US" sz="1400" dirty="0"/>
              <a:t> = ‘M1</a:t>
            </a:r>
            <a:r>
              <a:rPr lang="en-US" sz="1400" dirty="0" smtClean="0"/>
              <a:t>’.</a:t>
            </a:r>
          </a:p>
          <a:p>
            <a:endParaRPr lang="en-US" sz="1400" dirty="0" smtClean="0"/>
          </a:p>
          <a:p>
            <a:r>
              <a:rPr lang="en-US" sz="1400" b="1" dirty="0" smtClean="0"/>
              <a:t>All columns from table into work area</a:t>
            </a:r>
          </a:p>
          <a:p>
            <a:r>
              <a:rPr lang="en-US" sz="1400" dirty="0"/>
              <a:t>	Data: </a:t>
            </a:r>
            <a:r>
              <a:rPr lang="en-US" sz="1400" dirty="0" err="1"/>
              <a:t>wa_mara</a:t>
            </a:r>
            <a:r>
              <a:rPr lang="en-US" sz="1400" dirty="0"/>
              <a:t> type </a:t>
            </a:r>
            <a:r>
              <a:rPr lang="en-US" sz="1400" dirty="0" err="1"/>
              <a:t>mara</a:t>
            </a:r>
            <a:r>
              <a:rPr lang="en-US" sz="1400" dirty="0"/>
              <a:t>.</a:t>
            </a:r>
          </a:p>
          <a:p>
            <a:r>
              <a:rPr lang="en-US" sz="1400" dirty="0"/>
              <a:t>	Select single *</a:t>
            </a:r>
          </a:p>
          <a:p>
            <a:r>
              <a:rPr lang="en-US" sz="1400" dirty="0"/>
              <a:t>	From </a:t>
            </a:r>
            <a:r>
              <a:rPr lang="en-US" sz="1400" dirty="0" err="1"/>
              <a:t>mara</a:t>
            </a:r>
            <a:endParaRPr lang="en-US" sz="1400" dirty="0"/>
          </a:p>
          <a:p>
            <a:r>
              <a:rPr lang="en-US" sz="1400" dirty="0"/>
              <a:t>	Into </a:t>
            </a:r>
            <a:r>
              <a:rPr lang="en-US" sz="1400" dirty="0" err="1"/>
              <a:t>wa_mara</a:t>
            </a:r>
            <a:endParaRPr lang="en-US" sz="1400" dirty="0"/>
          </a:p>
          <a:p>
            <a:r>
              <a:rPr lang="en-US" sz="1400" dirty="0"/>
              <a:t>	Where </a:t>
            </a:r>
            <a:r>
              <a:rPr lang="en-US" sz="1400" dirty="0" err="1"/>
              <a:t>matnr</a:t>
            </a:r>
            <a:r>
              <a:rPr lang="en-US" sz="1400" dirty="0"/>
              <a:t> = ‘M1’.</a:t>
            </a:r>
          </a:p>
        </p:txBody>
      </p:sp>
      <p:sp>
        <p:nvSpPr>
          <p:cNvPr id="3" name="Footer Placeholder 2"/>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24453804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48</a:t>
            </a:fld>
            <a:endParaRPr lang="en-US"/>
          </a:p>
        </p:txBody>
      </p:sp>
      <p:sp>
        <p:nvSpPr>
          <p:cNvPr id="5" name="TextBox 4"/>
          <p:cNvSpPr txBox="1"/>
          <p:nvPr/>
        </p:nvSpPr>
        <p:spPr>
          <a:xfrm>
            <a:off x="3657600" y="76201"/>
            <a:ext cx="2514600" cy="707886"/>
          </a:xfrm>
          <a:prstGeom prst="rect">
            <a:avLst/>
          </a:prstGeom>
          <a:noFill/>
        </p:spPr>
        <p:txBody>
          <a:bodyPr wrap="square" rtlCol="0">
            <a:spAutoFit/>
          </a:bodyPr>
          <a:lstStyle/>
          <a:p>
            <a:pPr algn="ctr"/>
            <a:r>
              <a:rPr lang="en-US" sz="2400" b="1" dirty="0" smtClean="0"/>
              <a:t>ABAP Basics </a:t>
            </a:r>
          </a:p>
          <a:p>
            <a:pPr algn="ctr"/>
            <a:r>
              <a:rPr lang="en-US" sz="1600" b="1" dirty="0" smtClean="0"/>
              <a:t>Open SQL: Selection</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a:t>
            </a:r>
            <a:r>
              <a:rPr lang="en-US" sz="1400" dirty="0" smtClean="0"/>
              <a:t>Structures: DO..ENDDO</a:t>
            </a:r>
            <a:endParaRPr lang="en-US" sz="1400" dirty="0"/>
          </a:p>
        </p:txBody>
      </p:sp>
      <p:sp>
        <p:nvSpPr>
          <p:cNvPr id="23" name="Pentagon 22"/>
          <p:cNvSpPr/>
          <p:nvPr/>
        </p:nvSpPr>
        <p:spPr>
          <a:xfrm>
            <a:off x="228600" y="4191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Open </a:t>
            </a:r>
            <a:r>
              <a:rPr lang="en-US" sz="1400" dirty="0" smtClean="0"/>
              <a:t>SQL: Single Record</a:t>
            </a:r>
            <a:endParaRPr lang="en-US" sz="1400" dirty="0"/>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8" name="Rectangle 1"/>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2"/>
          <p:cNvSpPr>
            <a:spLocks noChangeArrowheads="1"/>
          </p:cNvSpPr>
          <p:nvPr/>
        </p:nvSpPr>
        <p:spPr bwMode="auto">
          <a:xfrm>
            <a:off x="152401" y="-322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3"/>
          <p:cNvSpPr>
            <a:spLocks noChangeArrowheads="1"/>
          </p:cNvSpPr>
          <p:nvPr/>
        </p:nvSpPr>
        <p:spPr bwMode="auto">
          <a:xfrm>
            <a:off x="304801" y="1201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 name="TextBox 1"/>
          <p:cNvSpPr txBox="1"/>
          <p:nvPr/>
        </p:nvSpPr>
        <p:spPr>
          <a:xfrm>
            <a:off x="2209800" y="993338"/>
            <a:ext cx="5943600" cy="4739759"/>
          </a:xfrm>
          <a:prstGeom prst="rect">
            <a:avLst/>
          </a:prstGeom>
          <a:noFill/>
        </p:spPr>
        <p:txBody>
          <a:bodyPr wrap="square" rtlCol="0">
            <a:spAutoFit/>
          </a:bodyPr>
          <a:lstStyle/>
          <a:p>
            <a:r>
              <a:rPr lang="en-US" sz="1600" b="1" dirty="0" smtClean="0"/>
              <a:t>Note:</a:t>
            </a:r>
          </a:p>
          <a:p>
            <a:endParaRPr lang="en-US" sz="1600" b="1" dirty="0" smtClean="0"/>
          </a:p>
          <a:p>
            <a:r>
              <a:rPr lang="en-US" sz="1600" dirty="0"/>
              <a:t>Most of the times, </a:t>
            </a:r>
            <a:r>
              <a:rPr lang="en-US" sz="1600" b="1" dirty="0"/>
              <a:t>SELECT SINGLE</a:t>
            </a:r>
            <a:r>
              <a:rPr lang="en-US" sz="1600" dirty="0"/>
              <a:t> is used for existence checking of record in table.  </a:t>
            </a:r>
            <a:endParaRPr lang="en-US" sz="1600" dirty="0" smtClean="0"/>
          </a:p>
          <a:p>
            <a:endParaRPr lang="en-US" sz="1600" dirty="0"/>
          </a:p>
          <a:p>
            <a:r>
              <a:rPr lang="en-US" sz="1600" dirty="0" smtClean="0"/>
              <a:t>It </a:t>
            </a:r>
            <a:r>
              <a:rPr lang="en-US" sz="1600" dirty="0"/>
              <a:t>is recommended to use primary key in where clause</a:t>
            </a:r>
            <a:r>
              <a:rPr lang="en-US" sz="1600" dirty="0" smtClean="0"/>
              <a:t>.</a:t>
            </a:r>
          </a:p>
          <a:p>
            <a:endParaRPr lang="en-US" sz="1600" dirty="0"/>
          </a:p>
          <a:p>
            <a:r>
              <a:rPr lang="en-US" sz="1600" b="1" dirty="0" smtClean="0"/>
              <a:t>MOVE-CORRESPONDING</a:t>
            </a:r>
          </a:p>
          <a:p>
            <a:endParaRPr lang="en-US" sz="1600" dirty="0" smtClean="0"/>
          </a:p>
          <a:p>
            <a:r>
              <a:rPr lang="en-US" sz="1600" dirty="0" smtClean="0"/>
              <a:t>It will be used when</a:t>
            </a:r>
          </a:p>
          <a:p>
            <a:pPr marL="342900" indent="-342900">
              <a:buAutoNum type="arabicPeriod"/>
            </a:pPr>
            <a:r>
              <a:rPr lang="en-US" sz="1600" dirty="0" smtClean="0"/>
              <a:t>Order of the fields in the internal table/work area differ from fields in the select clause in the select Query</a:t>
            </a:r>
          </a:p>
          <a:p>
            <a:pPr marL="342900" indent="-342900">
              <a:buAutoNum type="arabicPeriod"/>
            </a:pPr>
            <a:r>
              <a:rPr lang="en-US" sz="1600" dirty="0" smtClean="0"/>
              <a:t>It is not recommended. Better to declare work area/Internal table in the way in which order you are selecting data from table</a:t>
            </a:r>
          </a:p>
          <a:p>
            <a:pPr marL="342900" indent="-342900">
              <a:buAutoNum type="arabicPeriod"/>
            </a:pPr>
            <a:r>
              <a:rPr lang="en-US" sz="1600" dirty="0" smtClean="0"/>
              <a:t>It will be worked only when name of the field in the internal table/work area is same as column name  in the table</a:t>
            </a:r>
          </a:p>
          <a:p>
            <a:endParaRPr lang="en-US" sz="1600" dirty="0"/>
          </a:p>
          <a:p>
            <a:endParaRPr lang="en-US" sz="1600" dirty="0" smtClean="0"/>
          </a:p>
          <a:p>
            <a:endParaRPr lang="en-US" sz="1400" dirty="0"/>
          </a:p>
        </p:txBody>
      </p:sp>
      <p:sp>
        <p:nvSpPr>
          <p:cNvPr id="3" name="Footer Placeholder 2"/>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42333389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49</a:t>
            </a:fld>
            <a:endParaRPr lang="en-US"/>
          </a:p>
        </p:txBody>
      </p:sp>
      <p:sp>
        <p:nvSpPr>
          <p:cNvPr id="5" name="TextBox 4"/>
          <p:cNvSpPr txBox="1"/>
          <p:nvPr/>
        </p:nvSpPr>
        <p:spPr>
          <a:xfrm>
            <a:off x="3657600" y="76201"/>
            <a:ext cx="2514600" cy="707886"/>
          </a:xfrm>
          <a:prstGeom prst="rect">
            <a:avLst/>
          </a:prstGeom>
          <a:noFill/>
        </p:spPr>
        <p:txBody>
          <a:bodyPr wrap="square" rtlCol="0">
            <a:spAutoFit/>
          </a:bodyPr>
          <a:lstStyle/>
          <a:p>
            <a:pPr algn="ctr"/>
            <a:r>
              <a:rPr lang="en-US" sz="2400" b="1" dirty="0" smtClean="0"/>
              <a:t>ABAP Basics </a:t>
            </a:r>
          </a:p>
          <a:p>
            <a:pPr algn="ctr"/>
            <a:r>
              <a:rPr lang="en-US" sz="1600" b="1" dirty="0" smtClean="0"/>
              <a:t>Open SQL: Selection</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a:t>
            </a:r>
            <a:r>
              <a:rPr lang="en-US" sz="1400" dirty="0" smtClean="0"/>
              <a:t>Structures: DO..ENDDO</a:t>
            </a:r>
            <a:endParaRPr lang="en-US" sz="1400" dirty="0"/>
          </a:p>
        </p:txBody>
      </p:sp>
      <p:sp>
        <p:nvSpPr>
          <p:cNvPr id="23" name="Pentagon 22"/>
          <p:cNvSpPr/>
          <p:nvPr/>
        </p:nvSpPr>
        <p:spPr>
          <a:xfrm>
            <a:off x="228600" y="4191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Open </a:t>
            </a:r>
            <a:r>
              <a:rPr lang="en-US" sz="1400" dirty="0" smtClean="0"/>
              <a:t>SQL: Multiple Records</a:t>
            </a:r>
            <a:endParaRPr lang="en-US" sz="1400" dirty="0"/>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8" name="Rectangle 1"/>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2"/>
          <p:cNvSpPr>
            <a:spLocks noChangeArrowheads="1"/>
          </p:cNvSpPr>
          <p:nvPr/>
        </p:nvSpPr>
        <p:spPr bwMode="auto">
          <a:xfrm>
            <a:off x="152401" y="-322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3"/>
          <p:cNvSpPr>
            <a:spLocks noChangeArrowheads="1"/>
          </p:cNvSpPr>
          <p:nvPr/>
        </p:nvSpPr>
        <p:spPr bwMode="auto">
          <a:xfrm>
            <a:off x="304801" y="1201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 name="TextBox 1"/>
          <p:cNvSpPr txBox="1"/>
          <p:nvPr/>
        </p:nvSpPr>
        <p:spPr>
          <a:xfrm>
            <a:off x="2133600" y="804446"/>
            <a:ext cx="5943600" cy="338554"/>
          </a:xfrm>
          <a:prstGeom prst="rect">
            <a:avLst/>
          </a:prstGeom>
          <a:noFill/>
        </p:spPr>
        <p:txBody>
          <a:bodyPr wrap="square" rtlCol="0">
            <a:spAutoFit/>
          </a:bodyPr>
          <a:lstStyle/>
          <a:p>
            <a:r>
              <a:rPr lang="en-US" sz="1600" b="1" dirty="0" smtClean="0"/>
              <a:t>Selecting Multiple Records</a:t>
            </a:r>
          </a:p>
        </p:txBody>
      </p:sp>
      <p:graphicFrame>
        <p:nvGraphicFramePr>
          <p:cNvPr id="3" name="Table 2"/>
          <p:cNvGraphicFramePr>
            <a:graphicFrameLocks noGrp="1"/>
          </p:cNvGraphicFramePr>
          <p:nvPr>
            <p:extLst>
              <p:ext uri="{D42A27DB-BD31-4B8C-83A1-F6EECF244321}">
                <p14:modId xmlns:p14="http://schemas.microsoft.com/office/powerpoint/2010/main" val="1166313769"/>
              </p:ext>
            </p:extLst>
          </p:nvPr>
        </p:nvGraphicFramePr>
        <p:xfrm>
          <a:off x="2286000" y="1295400"/>
          <a:ext cx="6507481" cy="9121140"/>
        </p:xfrm>
        <a:graphic>
          <a:graphicData uri="http://schemas.openxmlformats.org/drawingml/2006/table">
            <a:tbl>
              <a:tblPr firstRow="1" firstCol="1" bandRow="1">
                <a:tableStyleId>{BC89EF96-8CEA-46FF-86C4-4CE0E7609802}</a:tableStyleId>
              </a:tblPr>
              <a:tblGrid>
                <a:gridCol w="2068269"/>
                <a:gridCol w="2068269"/>
                <a:gridCol w="2370943"/>
              </a:tblGrid>
              <a:tr h="9121140">
                <a:tc>
                  <a:txBody>
                    <a:bodyPr/>
                    <a:lstStyle/>
                    <a:p>
                      <a:pPr marL="57150" marR="0">
                        <a:lnSpc>
                          <a:spcPct val="150000"/>
                        </a:lnSpc>
                        <a:spcBef>
                          <a:spcPts val="0"/>
                        </a:spcBef>
                        <a:spcAft>
                          <a:spcPts val="0"/>
                        </a:spcAft>
                      </a:pPr>
                      <a:r>
                        <a:rPr lang="en-US" sz="1400" b="0" dirty="0" smtClean="0">
                          <a:effectLst/>
                        </a:rPr>
                        <a:t>Types: begin</a:t>
                      </a:r>
                      <a:r>
                        <a:rPr lang="en-US" sz="1400" b="0" baseline="0" dirty="0" smtClean="0">
                          <a:effectLst/>
                        </a:rPr>
                        <a:t> of </a:t>
                      </a:r>
                      <a:r>
                        <a:rPr lang="en-US" sz="1400" b="0" baseline="0" dirty="0" err="1" smtClean="0">
                          <a:effectLst/>
                        </a:rPr>
                        <a:t>t_mara</a:t>
                      </a:r>
                      <a:r>
                        <a:rPr lang="en-US" sz="1400" b="0" baseline="0" dirty="0" smtClean="0">
                          <a:effectLst/>
                        </a:rPr>
                        <a:t>,</a:t>
                      </a:r>
                    </a:p>
                    <a:p>
                      <a:pPr marL="57150" marR="0">
                        <a:lnSpc>
                          <a:spcPct val="150000"/>
                        </a:lnSpc>
                        <a:spcBef>
                          <a:spcPts val="0"/>
                        </a:spcBef>
                        <a:spcAft>
                          <a:spcPts val="0"/>
                        </a:spcAft>
                      </a:pPr>
                      <a:r>
                        <a:rPr lang="en-US" sz="1400" b="0" dirty="0" err="1" smtClean="0">
                          <a:effectLst/>
                        </a:rPr>
                        <a:t>Matnr</a:t>
                      </a:r>
                      <a:r>
                        <a:rPr lang="en-US" sz="1400" b="0" baseline="0" dirty="0" smtClean="0">
                          <a:effectLst/>
                        </a:rPr>
                        <a:t> type </a:t>
                      </a:r>
                      <a:r>
                        <a:rPr lang="en-US" sz="1400" b="0" baseline="0" dirty="0" err="1" smtClean="0">
                          <a:effectLst/>
                        </a:rPr>
                        <a:t>matnr</a:t>
                      </a:r>
                      <a:r>
                        <a:rPr lang="en-US" sz="1400" b="0" baseline="0" dirty="0" smtClean="0">
                          <a:effectLst/>
                        </a:rPr>
                        <a:t>,</a:t>
                      </a:r>
                    </a:p>
                    <a:p>
                      <a:pPr marL="57150" marR="0">
                        <a:lnSpc>
                          <a:spcPct val="150000"/>
                        </a:lnSpc>
                        <a:spcBef>
                          <a:spcPts val="0"/>
                        </a:spcBef>
                        <a:spcAft>
                          <a:spcPts val="0"/>
                        </a:spcAft>
                      </a:pPr>
                      <a:r>
                        <a:rPr lang="en-US" sz="1400" b="0" baseline="0" dirty="0" err="1" smtClean="0">
                          <a:effectLst/>
                        </a:rPr>
                        <a:t>Mtart</a:t>
                      </a:r>
                      <a:r>
                        <a:rPr lang="en-US" sz="1400" b="0" baseline="0" dirty="0" smtClean="0">
                          <a:effectLst/>
                        </a:rPr>
                        <a:t> type </a:t>
                      </a:r>
                      <a:r>
                        <a:rPr lang="en-US" sz="1400" b="0" baseline="0" dirty="0" err="1" smtClean="0">
                          <a:effectLst/>
                        </a:rPr>
                        <a:t>mtart</a:t>
                      </a:r>
                      <a:r>
                        <a:rPr lang="en-US" sz="1400" b="0" baseline="0" dirty="0" smtClean="0">
                          <a:effectLst/>
                        </a:rPr>
                        <a:t>,</a:t>
                      </a:r>
                    </a:p>
                    <a:p>
                      <a:pPr marL="57150" marR="0">
                        <a:lnSpc>
                          <a:spcPct val="150000"/>
                        </a:lnSpc>
                        <a:spcBef>
                          <a:spcPts val="0"/>
                        </a:spcBef>
                        <a:spcAft>
                          <a:spcPts val="0"/>
                        </a:spcAft>
                      </a:pPr>
                      <a:r>
                        <a:rPr lang="en-US" sz="1400" b="0" baseline="0" dirty="0" smtClean="0">
                          <a:effectLst/>
                        </a:rPr>
                        <a:t>End of </a:t>
                      </a:r>
                      <a:r>
                        <a:rPr lang="en-US" sz="1400" b="0" baseline="0" dirty="0" err="1" smtClean="0">
                          <a:effectLst/>
                        </a:rPr>
                        <a:t>t_mara</a:t>
                      </a:r>
                      <a:endParaRPr lang="en-US" sz="1400" b="0" baseline="0" dirty="0" smtClean="0">
                        <a:effectLst/>
                      </a:endParaRPr>
                    </a:p>
                    <a:p>
                      <a:pPr marL="57150" marR="0">
                        <a:lnSpc>
                          <a:spcPct val="150000"/>
                        </a:lnSpc>
                        <a:spcBef>
                          <a:spcPts val="0"/>
                        </a:spcBef>
                        <a:spcAft>
                          <a:spcPts val="0"/>
                        </a:spcAft>
                      </a:pPr>
                      <a:r>
                        <a:rPr lang="en-US" sz="1400" b="0" baseline="0" dirty="0" smtClean="0">
                          <a:effectLst/>
                        </a:rPr>
                        <a:t>Data: </a:t>
                      </a:r>
                      <a:r>
                        <a:rPr lang="en-US" sz="1400" b="0" baseline="0" dirty="0" err="1" smtClean="0">
                          <a:effectLst/>
                        </a:rPr>
                        <a:t>it_mara</a:t>
                      </a:r>
                      <a:r>
                        <a:rPr lang="en-US" sz="1400" b="0" baseline="0" dirty="0" smtClean="0">
                          <a:effectLst/>
                        </a:rPr>
                        <a:t> type table of </a:t>
                      </a:r>
                      <a:r>
                        <a:rPr lang="en-US" sz="1400" b="0" baseline="0" dirty="0" err="1" smtClean="0">
                          <a:effectLst/>
                        </a:rPr>
                        <a:t>t_mara</a:t>
                      </a:r>
                      <a:endParaRPr lang="en-US" sz="1400" b="0" dirty="0" smtClean="0">
                        <a:effectLst/>
                      </a:endParaRPr>
                    </a:p>
                    <a:p>
                      <a:pPr marL="57150" marR="0">
                        <a:lnSpc>
                          <a:spcPct val="150000"/>
                        </a:lnSpc>
                        <a:spcBef>
                          <a:spcPts val="0"/>
                        </a:spcBef>
                        <a:spcAft>
                          <a:spcPts val="0"/>
                        </a:spcAft>
                      </a:pPr>
                      <a:r>
                        <a:rPr lang="en-US" sz="1400" b="0" dirty="0" smtClean="0">
                          <a:effectLst/>
                        </a:rPr>
                        <a:t>Select </a:t>
                      </a:r>
                    </a:p>
                    <a:p>
                      <a:pPr marL="57150" marR="0">
                        <a:lnSpc>
                          <a:spcPct val="150000"/>
                        </a:lnSpc>
                        <a:spcBef>
                          <a:spcPts val="0"/>
                        </a:spcBef>
                        <a:spcAft>
                          <a:spcPts val="0"/>
                        </a:spcAft>
                      </a:pPr>
                      <a:r>
                        <a:rPr lang="en-US" sz="1400" b="0" dirty="0" err="1" smtClean="0">
                          <a:effectLst/>
                        </a:rPr>
                        <a:t>Matnr</a:t>
                      </a:r>
                      <a:endParaRPr lang="en-US" sz="1400" b="0" dirty="0" smtClean="0">
                        <a:effectLst/>
                      </a:endParaRPr>
                    </a:p>
                    <a:p>
                      <a:pPr marL="57150" marR="0">
                        <a:lnSpc>
                          <a:spcPct val="150000"/>
                        </a:lnSpc>
                        <a:spcBef>
                          <a:spcPts val="0"/>
                        </a:spcBef>
                        <a:spcAft>
                          <a:spcPts val="0"/>
                        </a:spcAft>
                      </a:pPr>
                      <a:r>
                        <a:rPr lang="en-US" sz="1400" b="0" dirty="0" err="1" smtClean="0">
                          <a:effectLst/>
                        </a:rPr>
                        <a:t>Mtart</a:t>
                      </a:r>
                      <a:endParaRPr lang="en-US" sz="1400" b="0" dirty="0" smtClean="0">
                        <a:effectLst/>
                      </a:endParaRPr>
                    </a:p>
                    <a:p>
                      <a:pPr marL="57150" marR="0">
                        <a:lnSpc>
                          <a:spcPct val="150000"/>
                        </a:lnSpc>
                        <a:spcBef>
                          <a:spcPts val="0"/>
                        </a:spcBef>
                        <a:spcAft>
                          <a:spcPts val="0"/>
                        </a:spcAft>
                      </a:pPr>
                      <a:r>
                        <a:rPr lang="en-US" sz="1400" b="0" dirty="0" smtClean="0">
                          <a:effectLst/>
                        </a:rPr>
                        <a:t>From </a:t>
                      </a:r>
                      <a:r>
                        <a:rPr lang="en-US" sz="1400" b="0" dirty="0" err="1" smtClean="0">
                          <a:effectLst/>
                        </a:rPr>
                        <a:t>mara</a:t>
                      </a:r>
                      <a:endParaRPr lang="en-US" sz="1400" b="0" dirty="0" smtClean="0">
                        <a:effectLst/>
                      </a:endParaRPr>
                    </a:p>
                    <a:p>
                      <a:pPr marL="57150" marR="0">
                        <a:lnSpc>
                          <a:spcPct val="150000"/>
                        </a:lnSpc>
                        <a:spcBef>
                          <a:spcPts val="0"/>
                        </a:spcBef>
                        <a:spcAft>
                          <a:spcPts val="0"/>
                        </a:spcAft>
                      </a:pPr>
                      <a:r>
                        <a:rPr lang="en-US" sz="1400" b="0" dirty="0" smtClean="0">
                          <a:effectLst/>
                        </a:rPr>
                        <a:t>Into table </a:t>
                      </a:r>
                      <a:r>
                        <a:rPr lang="en-US" sz="1400" b="0" dirty="0" err="1" smtClean="0">
                          <a:effectLst/>
                        </a:rPr>
                        <a:t>it_mara</a:t>
                      </a:r>
                      <a:endParaRPr lang="en-US" sz="1400" b="0" dirty="0" smtClean="0">
                        <a:effectLst/>
                      </a:endParaRPr>
                    </a:p>
                    <a:p>
                      <a:pPr marL="57150" marR="0">
                        <a:lnSpc>
                          <a:spcPct val="150000"/>
                        </a:lnSpc>
                        <a:spcBef>
                          <a:spcPts val="0"/>
                        </a:spcBef>
                        <a:spcAft>
                          <a:spcPts val="0"/>
                        </a:spcAft>
                      </a:pPr>
                      <a:r>
                        <a:rPr lang="en-US" sz="1400" b="0" dirty="0" smtClean="0">
                          <a:effectLst/>
                        </a:rPr>
                        <a:t>Where </a:t>
                      </a:r>
                      <a:r>
                        <a:rPr lang="en-US" sz="1400" b="0" dirty="0" err="1" smtClean="0">
                          <a:effectLst/>
                        </a:rPr>
                        <a:t>mtart</a:t>
                      </a:r>
                      <a:r>
                        <a:rPr lang="en-US" sz="1400" b="0" dirty="0" smtClean="0">
                          <a:effectLst/>
                        </a:rPr>
                        <a:t> = ‘HALB’.</a:t>
                      </a:r>
                    </a:p>
                    <a:p>
                      <a:pPr marL="57150" marR="0">
                        <a:lnSpc>
                          <a:spcPct val="150000"/>
                        </a:lnSpc>
                        <a:spcBef>
                          <a:spcPts val="0"/>
                        </a:spcBef>
                        <a:spcAft>
                          <a:spcPts val="0"/>
                        </a:spcAft>
                      </a:pPr>
                      <a:r>
                        <a:rPr lang="en-US" sz="1400" b="1" dirty="0" smtClean="0">
                          <a:effectLst/>
                        </a:rPr>
                        <a:t>Note</a:t>
                      </a:r>
                      <a:r>
                        <a:rPr lang="en-US" sz="1400" b="0" dirty="0" smtClean="0">
                          <a:effectLst/>
                        </a:rPr>
                        <a:t>: this approach is recommended. Specify columns selecting order same as work area fields order.</a:t>
                      </a:r>
                      <a:endParaRPr lang="en-US" sz="1400" b="0" dirty="0">
                        <a:effectLst/>
                        <a:latin typeface="Times New Roman"/>
                        <a:ea typeface="Times New Roman"/>
                      </a:endParaRPr>
                    </a:p>
                  </a:txBody>
                  <a:tcPr marL="68580" marR="68580" marT="0" marB="0"/>
                </a:tc>
                <a:tc>
                  <a:txBody>
                    <a:bodyPr/>
                    <a:lstStyle/>
                    <a:p>
                      <a:pPr marL="57150" marR="0">
                        <a:lnSpc>
                          <a:spcPct val="150000"/>
                        </a:lnSpc>
                        <a:spcBef>
                          <a:spcPts val="0"/>
                        </a:spcBef>
                        <a:spcAft>
                          <a:spcPts val="0"/>
                        </a:spcAft>
                      </a:pPr>
                      <a:r>
                        <a:rPr lang="en-US" sz="1400" b="0" dirty="0" smtClean="0">
                          <a:effectLst/>
                        </a:rPr>
                        <a:t>Types: begin</a:t>
                      </a:r>
                      <a:r>
                        <a:rPr lang="en-US" sz="1400" b="0" baseline="0" dirty="0" smtClean="0">
                          <a:effectLst/>
                        </a:rPr>
                        <a:t> of </a:t>
                      </a:r>
                      <a:r>
                        <a:rPr lang="en-US" sz="1400" b="0" baseline="0" dirty="0" err="1" smtClean="0">
                          <a:effectLst/>
                        </a:rPr>
                        <a:t>t_mara</a:t>
                      </a:r>
                      <a:r>
                        <a:rPr lang="en-US" sz="1400" b="0" baseline="0" dirty="0" smtClean="0">
                          <a:effectLst/>
                        </a:rPr>
                        <a:t>,</a:t>
                      </a:r>
                    </a:p>
                    <a:p>
                      <a:pPr marL="57150" marR="0">
                        <a:lnSpc>
                          <a:spcPct val="150000"/>
                        </a:lnSpc>
                        <a:spcBef>
                          <a:spcPts val="0"/>
                        </a:spcBef>
                        <a:spcAft>
                          <a:spcPts val="0"/>
                        </a:spcAft>
                      </a:pPr>
                      <a:r>
                        <a:rPr lang="en-US" sz="1400" b="0" dirty="0" err="1" smtClean="0">
                          <a:effectLst/>
                        </a:rPr>
                        <a:t>Matnr</a:t>
                      </a:r>
                      <a:r>
                        <a:rPr lang="en-US" sz="1400" b="0" baseline="0" dirty="0" smtClean="0">
                          <a:effectLst/>
                        </a:rPr>
                        <a:t> type </a:t>
                      </a:r>
                      <a:r>
                        <a:rPr lang="en-US" sz="1400" b="0" baseline="0" dirty="0" err="1" smtClean="0">
                          <a:effectLst/>
                        </a:rPr>
                        <a:t>matnr</a:t>
                      </a:r>
                      <a:r>
                        <a:rPr lang="en-US" sz="1400" b="0" baseline="0" dirty="0" smtClean="0">
                          <a:effectLst/>
                        </a:rPr>
                        <a:t>,</a:t>
                      </a:r>
                    </a:p>
                    <a:p>
                      <a:pPr marL="57150" marR="0">
                        <a:lnSpc>
                          <a:spcPct val="150000"/>
                        </a:lnSpc>
                        <a:spcBef>
                          <a:spcPts val="0"/>
                        </a:spcBef>
                        <a:spcAft>
                          <a:spcPts val="0"/>
                        </a:spcAft>
                      </a:pPr>
                      <a:r>
                        <a:rPr lang="en-US" sz="1400" b="0" baseline="0" dirty="0" err="1" smtClean="0">
                          <a:effectLst/>
                        </a:rPr>
                        <a:t>Mtart</a:t>
                      </a:r>
                      <a:r>
                        <a:rPr lang="en-US" sz="1400" b="0" baseline="0" dirty="0" smtClean="0">
                          <a:effectLst/>
                        </a:rPr>
                        <a:t> type </a:t>
                      </a:r>
                      <a:r>
                        <a:rPr lang="en-US" sz="1400" b="0" baseline="0" dirty="0" err="1" smtClean="0">
                          <a:effectLst/>
                        </a:rPr>
                        <a:t>mtart</a:t>
                      </a:r>
                      <a:r>
                        <a:rPr lang="en-US" sz="1400" b="0" baseline="0" dirty="0" smtClean="0">
                          <a:effectLst/>
                        </a:rPr>
                        <a:t>,</a:t>
                      </a:r>
                    </a:p>
                    <a:p>
                      <a:pPr marL="57150" marR="0">
                        <a:lnSpc>
                          <a:spcPct val="150000"/>
                        </a:lnSpc>
                        <a:spcBef>
                          <a:spcPts val="0"/>
                        </a:spcBef>
                        <a:spcAft>
                          <a:spcPts val="0"/>
                        </a:spcAft>
                      </a:pPr>
                      <a:r>
                        <a:rPr lang="en-US" sz="1400" b="0" baseline="0" dirty="0" smtClean="0">
                          <a:effectLst/>
                        </a:rPr>
                        <a:t>End of </a:t>
                      </a:r>
                      <a:r>
                        <a:rPr lang="en-US" sz="1400" b="0" baseline="0" dirty="0" err="1" smtClean="0">
                          <a:effectLst/>
                        </a:rPr>
                        <a:t>t_mara</a:t>
                      </a:r>
                      <a:endParaRPr lang="en-US" sz="1400" b="0" baseline="0" dirty="0" smtClean="0">
                        <a:effectLst/>
                      </a:endParaRPr>
                    </a:p>
                    <a:p>
                      <a:pPr marL="57150" marR="0">
                        <a:lnSpc>
                          <a:spcPct val="150000"/>
                        </a:lnSpc>
                        <a:spcBef>
                          <a:spcPts val="0"/>
                        </a:spcBef>
                        <a:spcAft>
                          <a:spcPts val="0"/>
                        </a:spcAft>
                      </a:pPr>
                      <a:r>
                        <a:rPr lang="en-US" sz="1400" b="0" baseline="0" dirty="0" smtClean="0">
                          <a:effectLst/>
                        </a:rPr>
                        <a:t>Data: </a:t>
                      </a:r>
                      <a:r>
                        <a:rPr lang="en-US" sz="1400" b="0" baseline="0" dirty="0" err="1" smtClean="0">
                          <a:effectLst/>
                        </a:rPr>
                        <a:t>it_mara</a:t>
                      </a:r>
                      <a:r>
                        <a:rPr lang="en-US" sz="1400" b="0" baseline="0" dirty="0" smtClean="0">
                          <a:effectLst/>
                        </a:rPr>
                        <a:t> type table of </a:t>
                      </a:r>
                      <a:r>
                        <a:rPr lang="en-US" sz="1400" b="0" baseline="0" dirty="0" err="1" smtClean="0">
                          <a:effectLst/>
                        </a:rPr>
                        <a:t>t_mara</a:t>
                      </a:r>
                      <a:endParaRPr lang="en-US" sz="1400" b="0" dirty="0" smtClean="0">
                        <a:effectLst/>
                      </a:endParaRPr>
                    </a:p>
                    <a:p>
                      <a:pPr marL="57150" marR="0">
                        <a:lnSpc>
                          <a:spcPct val="150000"/>
                        </a:lnSpc>
                        <a:spcBef>
                          <a:spcPts val="0"/>
                        </a:spcBef>
                        <a:spcAft>
                          <a:spcPts val="0"/>
                        </a:spcAft>
                      </a:pPr>
                      <a:r>
                        <a:rPr lang="en-US" sz="1400" b="0" dirty="0" smtClean="0">
                          <a:effectLst/>
                        </a:rPr>
                        <a:t>Select *</a:t>
                      </a:r>
                    </a:p>
                    <a:p>
                      <a:pPr marL="57150" marR="0">
                        <a:lnSpc>
                          <a:spcPct val="150000"/>
                        </a:lnSpc>
                        <a:spcBef>
                          <a:spcPts val="0"/>
                        </a:spcBef>
                        <a:spcAft>
                          <a:spcPts val="0"/>
                        </a:spcAft>
                      </a:pPr>
                      <a:r>
                        <a:rPr lang="en-US" sz="1400" b="0" dirty="0" smtClean="0">
                          <a:effectLst/>
                        </a:rPr>
                        <a:t>From </a:t>
                      </a:r>
                      <a:r>
                        <a:rPr lang="en-US" sz="1400" b="0" dirty="0" err="1" smtClean="0">
                          <a:effectLst/>
                        </a:rPr>
                        <a:t>mara</a:t>
                      </a:r>
                      <a:endParaRPr lang="en-US" sz="1400" b="0" dirty="0" smtClean="0">
                        <a:effectLst/>
                      </a:endParaRPr>
                    </a:p>
                    <a:p>
                      <a:pPr marL="57150" marR="0">
                        <a:lnSpc>
                          <a:spcPct val="150000"/>
                        </a:lnSpc>
                        <a:spcBef>
                          <a:spcPts val="0"/>
                        </a:spcBef>
                        <a:spcAft>
                          <a:spcPts val="0"/>
                        </a:spcAft>
                      </a:pPr>
                      <a:r>
                        <a:rPr lang="en-US" sz="1400" b="0" dirty="0" smtClean="0">
                          <a:effectLst/>
                        </a:rPr>
                        <a:t>Into corresponding fields of table </a:t>
                      </a:r>
                      <a:r>
                        <a:rPr lang="en-US" sz="1400" b="0" dirty="0" err="1" smtClean="0">
                          <a:effectLst/>
                        </a:rPr>
                        <a:t>it_mara</a:t>
                      </a:r>
                      <a:endParaRPr lang="en-US" sz="1400" b="0" dirty="0" smtClean="0">
                        <a:effectLst/>
                      </a:endParaRPr>
                    </a:p>
                    <a:p>
                      <a:pPr marL="57150" marR="0">
                        <a:lnSpc>
                          <a:spcPct val="150000"/>
                        </a:lnSpc>
                        <a:spcBef>
                          <a:spcPts val="0"/>
                        </a:spcBef>
                        <a:spcAft>
                          <a:spcPts val="0"/>
                        </a:spcAft>
                      </a:pPr>
                      <a:r>
                        <a:rPr lang="en-US" sz="1400" b="0" dirty="0" smtClean="0">
                          <a:effectLst/>
                        </a:rPr>
                        <a:t>Where </a:t>
                      </a:r>
                      <a:r>
                        <a:rPr lang="en-US" sz="1400" b="0" dirty="0" err="1" smtClean="0">
                          <a:effectLst/>
                        </a:rPr>
                        <a:t>mtart</a:t>
                      </a:r>
                      <a:r>
                        <a:rPr lang="en-US" sz="1400" b="0" dirty="0" smtClean="0">
                          <a:effectLst/>
                        </a:rPr>
                        <a:t> = ‘HALB’.</a:t>
                      </a:r>
                    </a:p>
                    <a:p>
                      <a:pPr marL="57150" marR="0">
                        <a:lnSpc>
                          <a:spcPct val="150000"/>
                        </a:lnSpc>
                        <a:spcBef>
                          <a:spcPts val="0"/>
                        </a:spcBef>
                        <a:spcAft>
                          <a:spcPts val="0"/>
                        </a:spcAft>
                      </a:pPr>
                      <a:endParaRPr lang="en-US" sz="1400" b="0" dirty="0" smtClean="0">
                        <a:effectLst/>
                      </a:endParaRPr>
                    </a:p>
                    <a:p>
                      <a:pPr marL="57150" marR="0">
                        <a:lnSpc>
                          <a:spcPct val="150000"/>
                        </a:lnSpc>
                        <a:spcBef>
                          <a:spcPts val="0"/>
                        </a:spcBef>
                        <a:spcAft>
                          <a:spcPts val="0"/>
                        </a:spcAft>
                      </a:pPr>
                      <a:r>
                        <a:rPr lang="en-US" sz="1400" b="1" dirty="0" smtClean="0">
                          <a:effectLst/>
                        </a:rPr>
                        <a:t>Note</a:t>
                      </a:r>
                      <a:r>
                        <a:rPr lang="en-US" sz="1400" b="0" dirty="0" smtClean="0">
                          <a:effectLst/>
                        </a:rPr>
                        <a:t>: this approach has performance issues </a:t>
                      </a:r>
                      <a:endParaRPr lang="en-US" sz="1400" b="0" dirty="0">
                        <a:effectLst/>
                        <a:latin typeface="Times New Roman"/>
                        <a:ea typeface="Times New Roman"/>
                      </a:endParaRPr>
                    </a:p>
                  </a:txBody>
                  <a:tcPr marL="68580" marR="68580" marT="0" marB="0"/>
                </a:tc>
                <a:tc>
                  <a:txBody>
                    <a:bodyPr/>
                    <a:lstStyle/>
                    <a:p>
                      <a:pPr marL="57150" marR="0">
                        <a:lnSpc>
                          <a:spcPct val="150000"/>
                        </a:lnSpc>
                        <a:spcBef>
                          <a:spcPts val="0"/>
                        </a:spcBef>
                        <a:spcAft>
                          <a:spcPts val="0"/>
                        </a:spcAft>
                      </a:pPr>
                      <a:r>
                        <a:rPr lang="en-US" sz="1400" b="0" dirty="0" smtClean="0">
                          <a:effectLst/>
                        </a:rPr>
                        <a:t>Data: </a:t>
                      </a:r>
                      <a:r>
                        <a:rPr lang="en-US" sz="1400" b="0" dirty="0" err="1" smtClean="0">
                          <a:effectLst/>
                        </a:rPr>
                        <a:t>it_mara</a:t>
                      </a:r>
                      <a:r>
                        <a:rPr lang="en-US" sz="1400" b="0" dirty="0" smtClean="0">
                          <a:effectLst/>
                        </a:rPr>
                        <a:t> type</a:t>
                      </a:r>
                      <a:r>
                        <a:rPr lang="en-US" sz="1400" b="0" baseline="0" dirty="0" smtClean="0">
                          <a:effectLst/>
                        </a:rPr>
                        <a:t> table of </a:t>
                      </a:r>
                      <a:r>
                        <a:rPr lang="en-US" sz="1400" b="0" baseline="0" dirty="0" err="1" smtClean="0">
                          <a:effectLst/>
                        </a:rPr>
                        <a:t>mara</a:t>
                      </a:r>
                      <a:r>
                        <a:rPr lang="en-US" sz="1400" b="0" baseline="0" dirty="0" smtClean="0">
                          <a:effectLst/>
                        </a:rPr>
                        <a:t>.</a:t>
                      </a:r>
                      <a:endParaRPr lang="en-US" sz="1400" b="0" dirty="0" smtClean="0">
                        <a:effectLst/>
                      </a:endParaRPr>
                    </a:p>
                    <a:p>
                      <a:pPr marL="57150" marR="0">
                        <a:lnSpc>
                          <a:spcPct val="150000"/>
                        </a:lnSpc>
                        <a:spcBef>
                          <a:spcPts val="0"/>
                        </a:spcBef>
                        <a:spcAft>
                          <a:spcPts val="0"/>
                        </a:spcAft>
                      </a:pPr>
                      <a:endParaRPr lang="en-US" sz="1400" b="0" dirty="0" smtClean="0">
                        <a:effectLst/>
                      </a:endParaRPr>
                    </a:p>
                    <a:p>
                      <a:pPr marL="57150" marR="0">
                        <a:lnSpc>
                          <a:spcPct val="150000"/>
                        </a:lnSpc>
                        <a:spcBef>
                          <a:spcPts val="0"/>
                        </a:spcBef>
                        <a:spcAft>
                          <a:spcPts val="0"/>
                        </a:spcAft>
                      </a:pPr>
                      <a:r>
                        <a:rPr lang="en-US" sz="1400" b="0" dirty="0" smtClean="0">
                          <a:effectLst/>
                        </a:rPr>
                        <a:t>Select </a:t>
                      </a:r>
                    </a:p>
                    <a:p>
                      <a:pPr marL="57150" marR="0">
                        <a:lnSpc>
                          <a:spcPct val="150000"/>
                        </a:lnSpc>
                        <a:spcBef>
                          <a:spcPts val="0"/>
                        </a:spcBef>
                        <a:spcAft>
                          <a:spcPts val="0"/>
                        </a:spcAft>
                      </a:pPr>
                      <a:r>
                        <a:rPr lang="en-US" sz="1400" b="0" dirty="0" err="1" smtClean="0">
                          <a:effectLst/>
                        </a:rPr>
                        <a:t>Mtart</a:t>
                      </a:r>
                      <a:endParaRPr lang="en-US" sz="1400" b="0" dirty="0" smtClean="0">
                        <a:effectLst/>
                      </a:endParaRPr>
                    </a:p>
                    <a:p>
                      <a:pPr marL="57150" marR="0">
                        <a:lnSpc>
                          <a:spcPct val="150000"/>
                        </a:lnSpc>
                        <a:spcBef>
                          <a:spcPts val="0"/>
                        </a:spcBef>
                        <a:spcAft>
                          <a:spcPts val="0"/>
                        </a:spcAft>
                      </a:pPr>
                      <a:r>
                        <a:rPr lang="en-US" sz="1400" b="0" dirty="0" err="1" smtClean="0">
                          <a:effectLst/>
                        </a:rPr>
                        <a:t>Matkl</a:t>
                      </a:r>
                      <a:endParaRPr lang="en-US" sz="1400" b="0" dirty="0" smtClean="0">
                        <a:effectLst/>
                      </a:endParaRPr>
                    </a:p>
                    <a:p>
                      <a:pPr marL="57150" marR="0">
                        <a:lnSpc>
                          <a:spcPct val="150000"/>
                        </a:lnSpc>
                        <a:spcBef>
                          <a:spcPts val="0"/>
                        </a:spcBef>
                        <a:spcAft>
                          <a:spcPts val="0"/>
                        </a:spcAft>
                      </a:pPr>
                      <a:r>
                        <a:rPr lang="en-US" sz="1400" b="0" dirty="0" err="1" smtClean="0">
                          <a:effectLst/>
                        </a:rPr>
                        <a:t>Matnr</a:t>
                      </a:r>
                      <a:endParaRPr lang="en-US" sz="1400" b="0" dirty="0" smtClean="0">
                        <a:effectLst/>
                      </a:endParaRPr>
                    </a:p>
                    <a:p>
                      <a:pPr marL="57150" marR="0">
                        <a:lnSpc>
                          <a:spcPct val="150000"/>
                        </a:lnSpc>
                        <a:spcBef>
                          <a:spcPts val="0"/>
                        </a:spcBef>
                        <a:spcAft>
                          <a:spcPts val="0"/>
                        </a:spcAft>
                      </a:pPr>
                      <a:r>
                        <a:rPr lang="en-US" sz="1400" b="0" dirty="0" smtClean="0">
                          <a:effectLst/>
                        </a:rPr>
                        <a:t>From </a:t>
                      </a:r>
                      <a:r>
                        <a:rPr lang="en-US" sz="1400" b="0" dirty="0" err="1" smtClean="0">
                          <a:effectLst/>
                        </a:rPr>
                        <a:t>mara</a:t>
                      </a:r>
                      <a:endParaRPr lang="en-US" sz="1400" b="0" dirty="0" smtClean="0">
                        <a:effectLst/>
                      </a:endParaRPr>
                    </a:p>
                    <a:p>
                      <a:pPr marL="57150" marR="0">
                        <a:lnSpc>
                          <a:spcPct val="150000"/>
                        </a:lnSpc>
                        <a:spcBef>
                          <a:spcPts val="0"/>
                        </a:spcBef>
                        <a:spcAft>
                          <a:spcPts val="0"/>
                        </a:spcAft>
                      </a:pPr>
                      <a:r>
                        <a:rPr lang="en-US" sz="1400" b="0" dirty="0" smtClean="0">
                          <a:effectLst/>
                        </a:rPr>
                        <a:t>Into corresponding fields of table </a:t>
                      </a:r>
                      <a:r>
                        <a:rPr lang="en-US" sz="1400" b="0" dirty="0" err="1" smtClean="0">
                          <a:effectLst/>
                        </a:rPr>
                        <a:t>it_mara</a:t>
                      </a:r>
                      <a:endParaRPr lang="en-US" sz="1400" b="0" dirty="0" smtClean="0">
                        <a:effectLst/>
                      </a:endParaRPr>
                    </a:p>
                    <a:p>
                      <a:pPr marL="57150" marR="0">
                        <a:lnSpc>
                          <a:spcPct val="150000"/>
                        </a:lnSpc>
                        <a:spcBef>
                          <a:spcPts val="0"/>
                        </a:spcBef>
                        <a:spcAft>
                          <a:spcPts val="0"/>
                        </a:spcAft>
                      </a:pPr>
                      <a:r>
                        <a:rPr lang="en-US" sz="1400" b="0" dirty="0" smtClean="0">
                          <a:effectLst/>
                        </a:rPr>
                        <a:t>Where </a:t>
                      </a:r>
                      <a:r>
                        <a:rPr lang="en-US" sz="1400" b="0" dirty="0" err="1" smtClean="0">
                          <a:effectLst/>
                        </a:rPr>
                        <a:t>mtart</a:t>
                      </a:r>
                      <a:r>
                        <a:rPr lang="en-US" sz="1400" b="0" dirty="0" smtClean="0">
                          <a:effectLst/>
                        </a:rPr>
                        <a:t> = ‘HALB’.</a:t>
                      </a:r>
                    </a:p>
                    <a:p>
                      <a:pPr marL="57150" marR="0">
                        <a:lnSpc>
                          <a:spcPct val="150000"/>
                        </a:lnSpc>
                        <a:spcBef>
                          <a:spcPts val="0"/>
                        </a:spcBef>
                        <a:spcAft>
                          <a:spcPts val="0"/>
                        </a:spcAft>
                      </a:pPr>
                      <a:endParaRPr lang="en-US" sz="1400" b="0" dirty="0" smtClean="0">
                        <a:effectLst/>
                      </a:endParaRPr>
                    </a:p>
                    <a:p>
                      <a:pPr marL="57150" marR="0">
                        <a:lnSpc>
                          <a:spcPct val="150000"/>
                        </a:lnSpc>
                        <a:spcBef>
                          <a:spcPts val="0"/>
                        </a:spcBef>
                        <a:spcAft>
                          <a:spcPts val="0"/>
                        </a:spcAft>
                      </a:pPr>
                      <a:r>
                        <a:rPr lang="en-US" sz="1400" b="1" dirty="0" smtClean="0">
                          <a:effectLst/>
                        </a:rPr>
                        <a:t>Note</a:t>
                      </a:r>
                      <a:r>
                        <a:rPr lang="en-US" sz="1400" b="0" dirty="0" smtClean="0">
                          <a:effectLst/>
                        </a:rPr>
                        <a:t>: this is just for example but not used</a:t>
                      </a:r>
                      <a:endParaRPr lang="en-US" sz="1400" b="0" dirty="0">
                        <a:effectLst/>
                        <a:latin typeface="Times New Roman"/>
                        <a:ea typeface="Times New Roman"/>
                      </a:endParaRPr>
                    </a:p>
                  </a:txBody>
                  <a:tcPr marL="68580" marR="68580" marT="0" marB="0"/>
                </a:tc>
              </a:tr>
            </a:tbl>
          </a:graphicData>
        </a:graphic>
      </p:graphicFrame>
      <p:sp>
        <p:nvSpPr>
          <p:cNvPr id="7" name="Footer Placeholder 6"/>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30596226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Types of Programs: Include Program</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5</a:t>
            </a:fld>
            <a:endParaRPr lang="en-US"/>
          </a:p>
        </p:txBody>
      </p:sp>
      <p:sp>
        <p:nvSpPr>
          <p:cNvPr id="3" name="Rectangle 2"/>
          <p:cNvSpPr/>
          <p:nvPr/>
        </p:nvSpPr>
        <p:spPr>
          <a:xfrm>
            <a:off x="2376057" y="1143000"/>
            <a:ext cx="6234545" cy="3539430"/>
          </a:xfrm>
          <a:prstGeom prst="rect">
            <a:avLst/>
          </a:prstGeom>
        </p:spPr>
        <p:txBody>
          <a:bodyPr wrap="square">
            <a:spAutoFit/>
          </a:bodyPr>
          <a:lstStyle/>
          <a:p>
            <a:r>
              <a:rPr lang="en-US" sz="1600" dirty="0" smtClean="0"/>
              <a:t>Include </a:t>
            </a:r>
            <a:r>
              <a:rPr lang="en-US" sz="1600" dirty="0"/>
              <a:t>Programs: </a:t>
            </a:r>
            <a:r>
              <a:rPr lang="en-US" sz="1600" dirty="0" smtClean="0"/>
              <a:t>Type – I</a:t>
            </a:r>
          </a:p>
          <a:p>
            <a:endParaRPr lang="en-US" sz="1600" dirty="0"/>
          </a:p>
          <a:p>
            <a:r>
              <a:rPr lang="en-US" sz="1600" b="1" dirty="0" smtClean="0"/>
              <a:t>Features:</a:t>
            </a:r>
            <a:endParaRPr lang="en-US" sz="1600" b="1" dirty="0"/>
          </a:p>
          <a:p>
            <a:pPr marL="285750" indent="-285750">
              <a:buFont typeface="Wingdings" panose="05000000000000000000" pitchFamily="2" charset="2"/>
              <a:buChar char="ü"/>
            </a:pPr>
            <a:r>
              <a:rPr lang="en-US" sz="1600" dirty="0" smtClean="0"/>
              <a:t>Include programs are not executable programs</a:t>
            </a:r>
          </a:p>
          <a:p>
            <a:pPr marL="285750" indent="-285750">
              <a:buFont typeface="Wingdings" panose="05000000000000000000" pitchFamily="2" charset="2"/>
              <a:buChar char="ü"/>
            </a:pPr>
            <a:r>
              <a:rPr lang="en-US" sz="1600" dirty="0" smtClean="0"/>
              <a:t>Include programs are used for modularization purpose</a:t>
            </a:r>
            <a:endParaRPr lang="en-US" sz="1600" dirty="0"/>
          </a:p>
          <a:p>
            <a:pPr marL="285750" indent="-285750">
              <a:buFont typeface="Wingdings" panose="05000000000000000000" pitchFamily="2" charset="2"/>
              <a:buChar char="ü"/>
            </a:pPr>
            <a:r>
              <a:rPr lang="en-US" sz="1600" dirty="0" smtClean="0"/>
              <a:t>We will create Include programs for Readability and Reusability purpose</a:t>
            </a:r>
          </a:p>
          <a:p>
            <a:endParaRPr lang="en-US" sz="1600" dirty="0" smtClean="0"/>
          </a:p>
          <a:p>
            <a:r>
              <a:rPr lang="en-US" sz="1600" dirty="0" smtClean="0"/>
              <a:t>Transaction </a:t>
            </a:r>
            <a:r>
              <a:rPr lang="en-US" sz="1600" dirty="0"/>
              <a:t>used to create </a:t>
            </a:r>
            <a:r>
              <a:rPr lang="en-US" sz="1600" dirty="0" smtClean="0"/>
              <a:t>Include </a:t>
            </a:r>
            <a:r>
              <a:rPr lang="en-US" sz="1600" dirty="0"/>
              <a:t>Programs</a:t>
            </a:r>
          </a:p>
          <a:p>
            <a:r>
              <a:rPr lang="en-US" sz="1600" dirty="0"/>
              <a:t>SE38 – ABAP </a:t>
            </a:r>
            <a:r>
              <a:rPr lang="en-US" sz="1600" dirty="0" smtClean="0"/>
              <a:t>Editor</a:t>
            </a:r>
          </a:p>
          <a:p>
            <a:endParaRPr lang="en-US" sz="1600" dirty="0" smtClean="0"/>
          </a:p>
          <a:p>
            <a:r>
              <a:rPr lang="en-US" sz="1600" dirty="0" smtClean="0"/>
              <a:t>We can call the Include program in other Program using INCLUDE </a:t>
            </a:r>
          </a:p>
          <a:p>
            <a:r>
              <a:rPr lang="en-US" sz="1600" dirty="0" smtClean="0"/>
              <a:t>Statement</a:t>
            </a:r>
          </a:p>
          <a:p>
            <a:pPr algn="ctr"/>
            <a:r>
              <a:rPr lang="en-US" sz="1600" b="1" dirty="0" smtClean="0"/>
              <a:t>INCLUDE &lt;</a:t>
            </a:r>
            <a:r>
              <a:rPr lang="en-US" sz="1600" b="1" dirty="0" err="1" smtClean="0"/>
              <a:t>include_program_name</a:t>
            </a:r>
            <a:r>
              <a:rPr lang="en-US" sz="1600" b="1" dirty="0" smtClean="0"/>
              <a:t>&gt;</a:t>
            </a:r>
            <a:endParaRPr lang="en-US" sz="1600" b="1" dirty="0"/>
          </a:p>
        </p:txBody>
      </p:sp>
      <p:sp>
        <p:nvSpPr>
          <p:cNvPr id="19" name="TextBox 18"/>
          <p:cNvSpPr txBox="1"/>
          <p:nvPr/>
        </p:nvSpPr>
        <p:spPr>
          <a:xfrm>
            <a:off x="3962400" y="304801"/>
            <a:ext cx="2209800" cy="707886"/>
          </a:xfrm>
          <a:prstGeom prst="rect">
            <a:avLst/>
          </a:prstGeom>
          <a:noFill/>
        </p:spPr>
        <p:txBody>
          <a:bodyPr wrap="square" rtlCol="0">
            <a:spAutoFit/>
          </a:bodyPr>
          <a:lstStyle/>
          <a:p>
            <a:r>
              <a:rPr lang="en-US" sz="2400" b="1" dirty="0" smtClean="0"/>
              <a:t>ABAP Basics</a:t>
            </a:r>
          </a:p>
          <a:p>
            <a:pPr algn="ctr"/>
            <a:r>
              <a:rPr lang="en-US" sz="1600" b="1" dirty="0" smtClean="0"/>
              <a:t>Type of Programs</a:t>
            </a:r>
            <a:endParaRPr lang="en-US" sz="1400" dirty="0"/>
          </a:p>
        </p:txBody>
      </p:sp>
      <p:sp>
        <p:nvSpPr>
          <p:cNvPr id="15" name="Pentagon 14"/>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20" name="Pentagon 19"/>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22" name="Pentagon 21"/>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3" name="Pentagon 22"/>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4" name="Pentagon 23"/>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Structures</a:t>
            </a:r>
          </a:p>
        </p:txBody>
      </p:sp>
      <p:sp>
        <p:nvSpPr>
          <p:cNvPr id="25" name="Pentagon 24"/>
          <p:cNvSpPr/>
          <p:nvPr/>
        </p:nvSpPr>
        <p:spPr>
          <a:xfrm>
            <a:off x="228600" y="4191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Open SQL</a:t>
            </a:r>
          </a:p>
        </p:txBody>
      </p:sp>
      <p:sp>
        <p:nvSpPr>
          <p:cNvPr id="26" name="Pentagon 25"/>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7" name="Pentagon 26"/>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8" name="Pentagon 27"/>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2" name="Footer Placeholder 1"/>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123763589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50</a:t>
            </a:fld>
            <a:endParaRPr lang="en-US"/>
          </a:p>
        </p:txBody>
      </p:sp>
      <p:sp>
        <p:nvSpPr>
          <p:cNvPr id="5" name="TextBox 4"/>
          <p:cNvSpPr txBox="1"/>
          <p:nvPr/>
        </p:nvSpPr>
        <p:spPr>
          <a:xfrm>
            <a:off x="3657600" y="76201"/>
            <a:ext cx="2514600" cy="707886"/>
          </a:xfrm>
          <a:prstGeom prst="rect">
            <a:avLst/>
          </a:prstGeom>
          <a:noFill/>
        </p:spPr>
        <p:txBody>
          <a:bodyPr wrap="square" rtlCol="0">
            <a:spAutoFit/>
          </a:bodyPr>
          <a:lstStyle/>
          <a:p>
            <a:pPr algn="ctr"/>
            <a:r>
              <a:rPr lang="en-US" sz="2400" b="1" dirty="0" smtClean="0"/>
              <a:t>ABAP Basics </a:t>
            </a:r>
          </a:p>
          <a:p>
            <a:pPr algn="ctr"/>
            <a:r>
              <a:rPr lang="en-US" sz="1600" b="1" dirty="0" smtClean="0"/>
              <a:t>Open SQL: Selection</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a:t>
            </a:r>
            <a:r>
              <a:rPr lang="en-US" sz="1400" dirty="0" smtClean="0"/>
              <a:t>Structures: DO..ENDDO</a:t>
            </a:r>
            <a:endParaRPr lang="en-US" sz="1400" dirty="0"/>
          </a:p>
        </p:txBody>
      </p:sp>
      <p:sp>
        <p:nvSpPr>
          <p:cNvPr id="23" name="Pentagon 22"/>
          <p:cNvSpPr/>
          <p:nvPr/>
        </p:nvSpPr>
        <p:spPr>
          <a:xfrm>
            <a:off x="228600" y="4191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Open </a:t>
            </a:r>
            <a:r>
              <a:rPr lang="en-US" sz="1400" dirty="0" smtClean="0"/>
              <a:t>SQL: Multiple Records</a:t>
            </a:r>
            <a:endParaRPr lang="en-US" sz="1400" dirty="0"/>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8" name="Rectangle 1"/>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2"/>
          <p:cNvSpPr>
            <a:spLocks noChangeArrowheads="1"/>
          </p:cNvSpPr>
          <p:nvPr/>
        </p:nvSpPr>
        <p:spPr bwMode="auto">
          <a:xfrm>
            <a:off x="152401" y="-322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3"/>
          <p:cNvSpPr>
            <a:spLocks noChangeArrowheads="1"/>
          </p:cNvSpPr>
          <p:nvPr/>
        </p:nvSpPr>
        <p:spPr bwMode="auto">
          <a:xfrm>
            <a:off x="304801" y="1201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 name="TextBox 1"/>
          <p:cNvSpPr txBox="1"/>
          <p:nvPr/>
        </p:nvSpPr>
        <p:spPr>
          <a:xfrm>
            <a:off x="2133600" y="804447"/>
            <a:ext cx="2743200" cy="338554"/>
          </a:xfrm>
          <a:prstGeom prst="rect">
            <a:avLst/>
          </a:prstGeom>
          <a:noFill/>
        </p:spPr>
        <p:txBody>
          <a:bodyPr wrap="square" rtlCol="0">
            <a:spAutoFit/>
          </a:bodyPr>
          <a:lstStyle/>
          <a:p>
            <a:r>
              <a:rPr lang="en-US" sz="1600" b="1" dirty="0" smtClean="0"/>
              <a:t>Selecting Multiple Records</a:t>
            </a:r>
          </a:p>
        </p:txBody>
      </p:sp>
      <p:sp>
        <p:nvSpPr>
          <p:cNvPr id="7" name="TextBox 6"/>
          <p:cNvSpPr txBox="1"/>
          <p:nvPr/>
        </p:nvSpPr>
        <p:spPr>
          <a:xfrm>
            <a:off x="2362202" y="1447801"/>
            <a:ext cx="6507359" cy="4616648"/>
          </a:xfrm>
          <a:prstGeom prst="rect">
            <a:avLst/>
          </a:prstGeom>
          <a:noFill/>
        </p:spPr>
        <p:txBody>
          <a:bodyPr wrap="none" rtlCol="0">
            <a:spAutoFit/>
          </a:bodyPr>
          <a:lstStyle/>
          <a:p>
            <a:r>
              <a:rPr lang="en-US" sz="1600" dirty="0" smtClean="0"/>
              <a:t>For All Entries Clause: It is used to get the data from table based on entries </a:t>
            </a:r>
          </a:p>
          <a:p>
            <a:r>
              <a:rPr lang="en-US" sz="1600" dirty="0" smtClean="0"/>
              <a:t>In internal table.</a:t>
            </a:r>
          </a:p>
          <a:p>
            <a:endParaRPr lang="en-US" sz="1600" dirty="0"/>
          </a:p>
          <a:p>
            <a:r>
              <a:rPr lang="en-US" sz="1600" b="1" dirty="0" smtClean="0"/>
              <a:t>Example:</a:t>
            </a:r>
          </a:p>
          <a:p>
            <a:pPr lvl="1"/>
            <a:r>
              <a:rPr lang="en-US" sz="1400" dirty="0" smtClean="0"/>
              <a:t>Select *</a:t>
            </a:r>
          </a:p>
          <a:p>
            <a:pPr lvl="1"/>
            <a:r>
              <a:rPr lang="en-US" sz="1400" dirty="0" smtClean="0"/>
              <a:t>From MARC</a:t>
            </a:r>
          </a:p>
          <a:p>
            <a:pPr lvl="1"/>
            <a:r>
              <a:rPr lang="en-US" sz="1400" dirty="0" smtClean="0"/>
              <a:t>Into Table IT_MARC</a:t>
            </a:r>
          </a:p>
          <a:p>
            <a:pPr lvl="1"/>
            <a:r>
              <a:rPr lang="en-US" sz="1400" dirty="0" smtClean="0"/>
              <a:t>For All Entries IT_MARA</a:t>
            </a:r>
          </a:p>
          <a:p>
            <a:pPr lvl="1"/>
            <a:r>
              <a:rPr lang="en-US" sz="1400" dirty="0" smtClean="0"/>
              <a:t>Where MATNR = IT_MARA-MATNR</a:t>
            </a:r>
            <a:r>
              <a:rPr lang="en-US" sz="1600" dirty="0" smtClean="0"/>
              <a:t/>
            </a:r>
            <a:br>
              <a:rPr lang="en-US" sz="1600" dirty="0" smtClean="0"/>
            </a:br>
            <a:endParaRPr lang="en-US" sz="1600" dirty="0" smtClean="0"/>
          </a:p>
          <a:p>
            <a:pPr lvl="1"/>
            <a:r>
              <a:rPr lang="en-US" sz="1600" dirty="0" smtClean="0"/>
              <a:t>Note: if IT_MARA is initial then above select query will fetch all the </a:t>
            </a:r>
          </a:p>
          <a:p>
            <a:pPr lvl="1"/>
            <a:r>
              <a:rPr lang="en-US" sz="1600" dirty="0" smtClean="0"/>
              <a:t>Records from MARC table. It is huge performance issue</a:t>
            </a:r>
          </a:p>
          <a:p>
            <a:pPr lvl="1"/>
            <a:endParaRPr lang="en-US" sz="1600" dirty="0"/>
          </a:p>
          <a:p>
            <a:pPr lvl="1"/>
            <a:r>
              <a:rPr lang="en-US" sz="1600" dirty="0" smtClean="0"/>
              <a:t>Before selecting, Initial check should be added as below</a:t>
            </a:r>
          </a:p>
          <a:p>
            <a:pPr lvl="2"/>
            <a:r>
              <a:rPr lang="en-US" sz="1600" dirty="0" smtClean="0"/>
              <a:t>If IT_MARA is Not Initial</a:t>
            </a:r>
          </a:p>
          <a:p>
            <a:pPr lvl="2"/>
            <a:r>
              <a:rPr lang="en-US" sz="1600" dirty="0" smtClean="0"/>
              <a:t>	“ Select Query</a:t>
            </a:r>
          </a:p>
          <a:p>
            <a:pPr lvl="2"/>
            <a:r>
              <a:rPr lang="en-US" sz="1600" dirty="0" err="1" smtClean="0"/>
              <a:t>Endif</a:t>
            </a:r>
            <a:r>
              <a:rPr lang="en-US" sz="1600" dirty="0" smtClean="0"/>
              <a:t>.</a:t>
            </a:r>
          </a:p>
          <a:p>
            <a:endParaRPr lang="en-US" sz="1600" dirty="0"/>
          </a:p>
          <a:p>
            <a:endParaRPr lang="en-US" sz="1600" dirty="0"/>
          </a:p>
        </p:txBody>
      </p:sp>
      <p:sp>
        <p:nvSpPr>
          <p:cNvPr id="3" name="Footer Placeholder 2"/>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4646082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51</a:t>
            </a:fld>
            <a:endParaRPr lang="en-US"/>
          </a:p>
        </p:txBody>
      </p:sp>
      <p:sp>
        <p:nvSpPr>
          <p:cNvPr id="5" name="TextBox 4"/>
          <p:cNvSpPr txBox="1"/>
          <p:nvPr/>
        </p:nvSpPr>
        <p:spPr>
          <a:xfrm>
            <a:off x="3657600" y="76201"/>
            <a:ext cx="2514600" cy="707886"/>
          </a:xfrm>
          <a:prstGeom prst="rect">
            <a:avLst/>
          </a:prstGeom>
          <a:noFill/>
        </p:spPr>
        <p:txBody>
          <a:bodyPr wrap="square" rtlCol="0">
            <a:spAutoFit/>
          </a:bodyPr>
          <a:lstStyle/>
          <a:p>
            <a:pPr algn="ctr"/>
            <a:r>
              <a:rPr lang="en-US" sz="2400" b="1" dirty="0" smtClean="0"/>
              <a:t>ABAP Basics </a:t>
            </a:r>
          </a:p>
          <a:p>
            <a:pPr algn="ctr"/>
            <a:r>
              <a:rPr lang="en-US" sz="1600" b="1" dirty="0" smtClean="0"/>
              <a:t>Open SQL: Selection</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a:t>
            </a:r>
            <a:r>
              <a:rPr lang="en-US" sz="1400" dirty="0" smtClean="0"/>
              <a:t>Structures: DO..ENDDO</a:t>
            </a:r>
            <a:endParaRPr lang="en-US" sz="1400" dirty="0"/>
          </a:p>
        </p:txBody>
      </p:sp>
      <p:sp>
        <p:nvSpPr>
          <p:cNvPr id="23" name="Pentagon 22"/>
          <p:cNvSpPr/>
          <p:nvPr/>
        </p:nvSpPr>
        <p:spPr>
          <a:xfrm>
            <a:off x="228600" y="4191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Open </a:t>
            </a:r>
            <a:r>
              <a:rPr lang="en-US" sz="1400" dirty="0" smtClean="0"/>
              <a:t>SQL: Multiple Records</a:t>
            </a:r>
            <a:endParaRPr lang="en-US" sz="1400" dirty="0"/>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8" name="Rectangle 1"/>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2"/>
          <p:cNvSpPr>
            <a:spLocks noChangeArrowheads="1"/>
          </p:cNvSpPr>
          <p:nvPr/>
        </p:nvSpPr>
        <p:spPr bwMode="auto">
          <a:xfrm>
            <a:off x="152401" y="-322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3"/>
          <p:cNvSpPr>
            <a:spLocks noChangeArrowheads="1"/>
          </p:cNvSpPr>
          <p:nvPr/>
        </p:nvSpPr>
        <p:spPr bwMode="auto">
          <a:xfrm>
            <a:off x="304801" y="1201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 name="TextBox 1"/>
          <p:cNvSpPr txBox="1"/>
          <p:nvPr/>
        </p:nvSpPr>
        <p:spPr>
          <a:xfrm>
            <a:off x="2133600" y="804447"/>
            <a:ext cx="2743200" cy="338554"/>
          </a:xfrm>
          <a:prstGeom prst="rect">
            <a:avLst/>
          </a:prstGeom>
          <a:noFill/>
        </p:spPr>
        <p:txBody>
          <a:bodyPr wrap="square" rtlCol="0">
            <a:spAutoFit/>
          </a:bodyPr>
          <a:lstStyle/>
          <a:p>
            <a:r>
              <a:rPr lang="en-US" sz="1600" b="1" dirty="0" smtClean="0"/>
              <a:t>Selecting Multiple Records</a:t>
            </a:r>
          </a:p>
        </p:txBody>
      </p:sp>
      <p:sp>
        <p:nvSpPr>
          <p:cNvPr id="7" name="TextBox 6"/>
          <p:cNvSpPr txBox="1"/>
          <p:nvPr/>
        </p:nvSpPr>
        <p:spPr>
          <a:xfrm>
            <a:off x="2286000" y="1371600"/>
            <a:ext cx="5867400" cy="3939540"/>
          </a:xfrm>
          <a:prstGeom prst="rect">
            <a:avLst/>
          </a:prstGeom>
          <a:noFill/>
        </p:spPr>
        <p:txBody>
          <a:bodyPr wrap="square" rtlCol="0">
            <a:spAutoFit/>
          </a:bodyPr>
          <a:lstStyle/>
          <a:p>
            <a:r>
              <a:rPr lang="en-US" sz="1600" dirty="0" smtClean="0"/>
              <a:t>Select specific number of Records using UP TO &lt;N&gt; rows</a:t>
            </a:r>
          </a:p>
          <a:p>
            <a:r>
              <a:rPr lang="en-US" sz="1600" b="1" dirty="0" smtClean="0"/>
              <a:t>Example:</a:t>
            </a:r>
            <a:endParaRPr lang="en-US" sz="1600" b="1" dirty="0"/>
          </a:p>
          <a:p>
            <a:pPr lvl="1"/>
            <a:r>
              <a:rPr lang="en-US" sz="1400" dirty="0"/>
              <a:t>Select </a:t>
            </a:r>
            <a:r>
              <a:rPr lang="en-US" sz="1400" dirty="0" smtClean="0"/>
              <a:t>*</a:t>
            </a:r>
          </a:p>
          <a:p>
            <a:pPr lvl="1"/>
            <a:r>
              <a:rPr lang="en-US" sz="1400" dirty="0" smtClean="0"/>
              <a:t>UP TO 2 ROWS</a:t>
            </a:r>
            <a:endParaRPr lang="en-US" sz="1400" dirty="0"/>
          </a:p>
          <a:p>
            <a:pPr lvl="1"/>
            <a:r>
              <a:rPr lang="en-US" sz="1400" dirty="0"/>
              <a:t>From MARC</a:t>
            </a:r>
          </a:p>
          <a:p>
            <a:pPr lvl="1"/>
            <a:r>
              <a:rPr lang="en-US" sz="1400" dirty="0"/>
              <a:t>Into Table IT_MARC</a:t>
            </a:r>
          </a:p>
          <a:p>
            <a:pPr lvl="1"/>
            <a:r>
              <a:rPr lang="en-US" sz="1400" dirty="0" smtClean="0"/>
              <a:t>Where </a:t>
            </a:r>
            <a:r>
              <a:rPr lang="en-US" sz="1400" dirty="0"/>
              <a:t>MATNR = </a:t>
            </a:r>
            <a:r>
              <a:rPr lang="en-US" sz="1400" dirty="0" smtClean="0"/>
              <a:t>‘HALB’</a:t>
            </a:r>
            <a:r>
              <a:rPr lang="en-US" sz="1600" dirty="0"/>
              <a:t/>
            </a:r>
            <a:br>
              <a:rPr lang="en-US" sz="1600" dirty="0"/>
            </a:br>
            <a:endParaRPr lang="en-US" sz="1600" dirty="0"/>
          </a:p>
          <a:p>
            <a:r>
              <a:rPr lang="en-US" sz="1600" dirty="0"/>
              <a:t>Aggregate Result</a:t>
            </a:r>
          </a:p>
          <a:p>
            <a:endParaRPr lang="en-US" sz="1600" dirty="0" smtClean="0"/>
          </a:p>
          <a:p>
            <a:r>
              <a:rPr lang="en-US" sz="1600" dirty="0" smtClean="0"/>
              <a:t>Get Data in order</a:t>
            </a:r>
          </a:p>
          <a:p>
            <a:pPr lvl="1"/>
            <a:r>
              <a:rPr lang="en-US" sz="1400" dirty="0" smtClean="0"/>
              <a:t>Select </a:t>
            </a:r>
            <a:r>
              <a:rPr lang="en-US" sz="1400" dirty="0"/>
              <a:t>*</a:t>
            </a:r>
          </a:p>
          <a:p>
            <a:pPr lvl="1"/>
            <a:r>
              <a:rPr lang="en-US" sz="1400" dirty="0"/>
              <a:t>UP TO 2 ROWS</a:t>
            </a:r>
          </a:p>
          <a:p>
            <a:pPr lvl="1"/>
            <a:r>
              <a:rPr lang="en-US" sz="1400" dirty="0"/>
              <a:t>From MARC</a:t>
            </a:r>
          </a:p>
          <a:p>
            <a:pPr lvl="1"/>
            <a:r>
              <a:rPr lang="en-US" sz="1400" dirty="0"/>
              <a:t>Into Table IT_MARC</a:t>
            </a:r>
          </a:p>
          <a:p>
            <a:pPr lvl="1"/>
            <a:r>
              <a:rPr lang="en-US" sz="1400" dirty="0"/>
              <a:t>Where MATNR = ‘HALB</a:t>
            </a:r>
            <a:r>
              <a:rPr lang="en-US" sz="1400" dirty="0" smtClean="0"/>
              <a:t>’</a:t>
            </a:r>
          </a:p>
          <a:p>
            <a:pPr lvl="1"/>
            <a:r>
              <a:rPr lang="en-US" sz="1400" dirty="0" smtClean="0"/>
              <a:t>Order by MATNR Ascending</a:t>
            </a:r>
            <a:endParaRPr lang="en-US" sz="1600" dirty="0"/>
          </a:p>
        </p:txBody>
      </p:sp>
      <p:sp>
        <p:nvSpPr>
          <p:cNvPr id="3" name="Footer Placeholder 2"/>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189711129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52</a:t>
            </a:fld>
            <a:endParaRPr lang="en-US"/>
          </a:p>
        </p:txBody>
      </p:sp>
      <p:sp>
        <p:nvSpPr>
          <p:cNvPr id="5" name="TextBox 4"/>
          <p:cNvSpPr txBox="1"/>
          <p:nvPr/>
        </p:nvSpPr>
        <p:spPr>
          <a:xfrm>
            <a:off x="3657600" y="76201"/>
            <a:ext cx="2514600" cy="707886"/>
          </a:xfrm>
          <a:prstGeom prst="rect">
            <a:avLst/>
          </a:prstGeom>
          <a:noFill/>
        </p:spPr>
        <p:txBody>
          <a:bodyPr wrap="square" rtlCol="0">
            <a:spAutoFit/>
          </a:bodyPr>
          <a:lstStyle/>
          <a:p>
            <a:pPr algn="ctr"/>
            <a:r>
              <a:rPr lang="en-US" sz="2400" b="1" dirty="0" smtClean="0"/>
              <a:t>ABAP Basics </a:t>
            </a:r>
          </a:p>
          <a:p>
            <a:pPr algn="ctr"/>
            <a:r>
              <a:rPr lang="en-US" sz="1600" b="1" dirty="0" smtClean="0"/>
              <a:t>Open SQL: Selection</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a:t>
            </a:r>
            <a:r>
              <a:rPr lang="en-US" sz="1400" dirty="0" smtClean="0"/>
              <a:t>Structures: DO..ENDDO</a:t>
            </a:r>
            <a:endParaRPr lang="en-US" sz="1400" dirty="0"/>
          </a:p>
        </p:txBody>
      </p:sp>
      <p:sp>
        <p:nvSpPr>
          <p:cNvPr id="23" name="Pentagon 22"/>
          <p:cNvSpPr/>
          <p:nvPr/>
        </p:nvSpPr>
        <p:spPr>
          <a:xfrm>
            <a:off x="228600" y="4191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Open </a:t>
            </a:r>
            <a:r>
              <a:rPr lang="en-US" sz="1400" dirty="0" smtClean="0"/>
              <a:t>SQL: Looping Database Table</a:t>
            </a:r>
            <a:endParaRPr lang="en-US" sz="1400" dirty="0"/>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8" name="Rectangle 1"/>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2"/>
          <p:cNvSpPr>
            <a:spLocks noChangeArrowheads="1"/>
          </p:cNvSpPr>
          <p:nvPr/>
        </p:nvSpPr>
        <p:spPr bwMode="auto">
          <a:xfrm>
            <a:off x="152401" y="-322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3"/>
          <p:cNvSpPr>
            <a:spLocks noChangeArrowheads="1"/>
          </p:cNvSpPr>
          <p:nvPr/>
        </p:nvSpPr>
        <p:spPr bwMode="auto">
          <a:xfrm>
            <a:off x="304801" y="1201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 name="TextBox 1"/>
          <p:cNvSpPr txBox="1"/>
          <p:nvPr/>
        </p:nvSpPr>
        <p:spPr>
          <a:xfrm>
            <a:off x="2133600" y="804447"/>
            <a:ext cx="2743200" cy="338554"/>
          </a:xfrm>
          <a:prstGeom prst="rect">
            <a:avLst/>
          </a:prstGeom>
          <a:noFill/>
        </p:spPr>
        <p:txBody>
          <a:bodyPr wrap="square" rtlCol="0">
            <a:spAutoFit/>
          </a:bodyPr>
          <a:lstStyle/>
          <a:p>
            <a:r>
              <a:rPr lang="en-US" sz="1600" b="1" dirty="0" smtClean="0"/>
              <a:t>Looping Database Table</a:t>
            </a:r>
          </a:p>
        </p:txBody>
      </p:sp>
      <p:sp>
        <p:nvSpPr>
          <p:cNvPr id="7" name="TextBox 6"/>
          <p:cNvSpPr txBox="1"/>
          <p:nvPr/>
        </p:nvSpPr>
        <p:spPr>
          <a:xfrm>
            <a:off x="2286000" y="1295400"/>
            <a:ext cx="6629400" cy="2831544"/>
          </a:xfrm>
          <a:prstGeom prst="rect">
            <a:avLst/>
          </a:prstGeom>
          <a:noFill/>
        </p:spPr>
        <p:txBody>
          <a:bodyPr wrap="square" rtlCol="0">
            <a:spAutoFit/>
          </a:bodyPr>
          <a:lstStyle/>
          <a:p>
            <a:r>
              <a:rPr lang="en-US" sz="1600" dirty="0" smtClean="0"/>
              <a:t>We can loop database table using SELECT…ENDSELECT.  </a:t>
            </a:r>
          </a:p>
          <a:p>
            <a:endParaRPr lang="en-US" sz="1600" dirty="0"/>
          </a:p>
          <a:p>
            <a:endParaRPr lang="en-US" sz="1600" dirty="0" smtClean="0"/>
          </a:p>
          <a:p>
            <a:pPr lvl="2"/>
            <a:r>
              <a:rPr lang="en-US" sz="1400" dirty="0" smtClean="0"/>
              <a:t>SELECT </a:t>
            </a:r>
            <a:r>
              <a:rPr lang="en-US" sz="1400" dirty="0"/>
              <a:t>result</a:t>
            </a:r>
            <a:br>
              <a:rPr lang="en-US" sz="1400" dirty="0"/>
            </a:br>
            <a:r>
              <a:rPr lang="en-US" sz="1400" dirty="0" smtClean="0"/>
              <a:t>	INTO </a:t>
            </a:r>
            <a:r>
              <a:rPr lang="en-US" sz="1400" dirty="0"/>
              <a:t>target</a:t>
            </a:r>
            <a:br>
              <a:rPr lang="en-US" sz="1400" dirty="0"/>
            </a:br>
            <a:r>
              <a:rPr lang="en-US" sz="1400" dirty="0" smtClean="0"/>
              <a:t>	FROM </a:t>
            </a:r>
            <a:r>
              <a:rPr lang="en-US" sz="1400" dirty="0"/>
              <a:t>source </a:t>
            </a:r>
            <a:br>
              <a:rPr lang="en-US" sz="1400" dirty="0"/>
            </a:br>
            <a:r>
              <a:rPr lang="en-US" sz="1400" dirty="0" smtClean="0"/>
              <a:t>	[</a:t>
            </a:r>
            <a:r>
              <a:rPr lang="en-US" sz="1400" dirty="0"/>
              <a:t>WHERE condition]</a:t>
            </a:r>
            <a:br>
              <a:rPr lang="en-US" sz="1400" dirty="0"/>
            </a:br>
            <a:r>
              <a:rPr lang="en-US" sz="1400" dirty="0" smtClean="0"/>
              <a:t>	[</a:t>
            </a:r>
            <a:r>
              <a:rPr lang="en-US" sz="1400" dirty="0"/>
              <a:t>GROUP BY fields] </a:t>
            </a:r>
            <a:br>
              <a:rPr lang="en-US" sz="1400" dirty="0"/>
            </a:br>
            <a:r>
              <a:rPr lang="en-US" sz="1400" dirty="0" smtClean="0"/>
              <a:t>	[</a:t>
            </a:r>
            <a:r>
              <a:rPr lang="en-US" sz="1400" dirty="0"/>
              <a:t>HAVING </a:t>
            </a:r>
            <a:r>
              <a:rPr lang="en-US" sz="1400" dirty="0" err="1"/>
              <a:t>cond</a:t>
            </a:r>
            <a:r>
              <a:rPr lang="en-US" sz="1400" dirty="0"/>
              <a:t>]</a:t>
            </a:r>
            <a:br>
              <a:rPr lang="en-US" sz="1400" dirty="0"/>
            </a:br>
            <a:r>
              <a:rPr lang="en-US" sz="1400" dirty="0" smtClean="0"/>
              <a:t>	[</a:t>
            </a:r>
            <a:r>
              <a:rPr lang="en-US" sz="1400" dirty="0"/>
              <a:t>ORDER BY fields].</a:t>
            </a:r>
          </a:p>
          <a:p>
            <a:r>
              <a:rPr lang="en-US" sz="1600" dirty="0"/>
              <a:t>	</a:t>
            </a:r>
            <a:r>
              <a:rPr lang="en-US" sz="1600" dirty="0" err="1" smtClean="0"/>
              <a:t>Endselect</a:t>
            </a:r>
            <a:endParaRPr lang="en-US" sz="1600" dirty="0" smtClean="0"/>
          </a:p>
          <a:p>
            <a:endParaRPr lang="en-US" sz="1600" dirty="0"/>
          </a:p>
        </p:txBody>
      </p:sp>
      <p:sp>
        <p:nvSpPr>
          <p:cNvPr id="3" name="Footer Placeholder 2"/>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424004049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53</a:t>
            </a:fld>
            <a:endParaRPr lang="en-US"/>
          </a:p>
        </p:txBody>
      </p:sp>
      <p:sp>
        <p:nvSpPr>
          <p:cNvPr id="5" name="TextBox 4"/>
          <p:cNvSpPr txBox="1"/>
          <p:nvPr/>
        </p:nvSpPr>
        <p:spPr>
          <a:xfrm>
            <a:off x="3657600" y="76201"/>
            <a:ext cx="2514600" cy="707886"/>
          </a:xfrm>
          <a:prstGeom prst="rect">
            <a:avLst/>
          </a:prstGeom>
          <a:noFill/>
        </p:spPr>
        <p:txBody>
          <a:bodyPr wrap="square" rtlCol="0">
            <a:spAutoFit/>
          </a:bodyPr>
          <a:lstStyle/>
          <a:p>
            <a:pPr algn="ctr"/>
            <a:r>
              <a:rPr lang="en-US" sz="2400" b="1" dirty="0" smtClean="0"/>
              <a:t>ABAP Basics </a:t>
            </a:r>
          </a:p>
          <a:p>
            <a:pPr algn="ctr"/>
            <a:r>
              <a:rPr lang="en-US" sz="1600" b="1" dirty="0" smtClean="0"/>
              <a:t>Open SQL: Insertion</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a:t>
            </a:r>
            <a:r>
              <a:rPr lang="en-US" sz="1400" dirty="0" smtClean="0"/>
              <a:t>Structures: DO..ENDDO</a:t>
            </a:r>
            <a:endParaRPr lang="en-US" sz="1400" dirty="0"/>
          </a:p>
        </p:txBody>
      </p:sp>
      <p:sp>
        <p:nvSpPr>
          <p:cNvPr id="23" name="Pentagon 22"/>
          <p:cNvSpPr/>
          <p:nvPr/>
        </p:nvSpPr>
        <p:spPr>
          <a:xfrm>
            <a:off x="228600" y="4191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Open </a:t>
            </a:r>
            <a:r>
              <a:rPr lang="en-US" sz="1400" dirty="0" smtClean="0"/>
              <a:t>SQL: INSERT</a:t>
            </a:r>
            <a:endParaRPr lang="en-US" sz="1400" dirty="0"/>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8" name="Rectangle 1"/>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2"/>
          <p:cNvSpPr>
            <a:spLocks noChangeArrowheads="1"/>
          </p:cNvSpPr>
          <p:nvPr/>
        </p:nvSpPr>
        <p:spPr bwMode="auto">
          <a:xfrm>
            <a:off x="152401" y="-322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3"/>
          <p:cNvSpPr>
            <a:spLocks noChangeArrowheads="1"/>
          </p:cNvSpPr>
          <p:nvPr/>
        </p:nvSpPr>
        <p:spPr bwMode="auto">
          <a:xfrm>
            <a:off x="304801" y="1201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 name="TextBox 1"/>
          <p:cNvSpPr txBox="1"/>
          <p:nvPr/>
        </p:nvSpPr>
        <p:spPr>
          <a:xfrm>
            <a:off x="2133600" y="804446"/>
            <a:ext cx="4724400" cy="338554"/>
          </a:xfrm>
          <a:prstGeom prst="rect">
            <a:avLst/>
          </a:prstGeom>
          <a:noFill/>
        </p:spPr>
        <p:txBody>
          <a:bodyPr wrap="square" rtlCol="0">
            <a:spAutoFit/>
          </a:bodyPr>
          <a:lstStyle/>
          <a:p>
            <a:r>
              <a:rPr lang="en-US" sz="1600" b="1" dirty="0" smtClean="0"/>
              <a:t>Insert Records into Database table</a:t>
            </a:r>
          </a:p>
        </p:txBody>
      </p:sp>
      <p:sp>
        <p:nvSpPr>
          <p:cNvPr id="7" name="TextBox 6"/>
          <p:cNvSpPr txBox="1"/>
          <p:nvPr/>
        </p:nvSpPr>
        <p:spPr>
          <a:xfrm>
            <a:off x="2286000" y="1371601"/>
            <a:ext cx="5867400" cy="3416320"/>
          </a:xfrm>
          <a:prstGeom prst="rect">
            <a:avLst/>
          </a:prstGeom>
          <a:noFill/>
        </p:spPr>
        <p:txBody>
          <a:bodyPr wrap="square" rtlCol="0">
            <a:spAutoFit/>
          </a:bodyPr>
          <a:lstStyle/>
          <a:p>
            <a:r>
              <a:rPr lang="en-US" sz="1600" b="1" dirty="0" smtClean="0"/>
              <a:t>Inserting Single Record</a:t>
            </a:r>
          </a:p>
          <a:p>
            <a:endParaRPr lang="en-US" sz="1600" b="1" dirty="0" smtClean="0"/>
          </a:p>
          <a:p>
            <a:r>
              <a:rPr lang="en-US" sz="1600" b="1" dirty="0" smtClean="0"/>
              <a:t>Syntax: </a:t>
            </a:r>
          </a:p>
          <a:p>
            <a:r>
              <a:rPr lang="en-US" sz="1400" dirty="0"/>
              <a:t>INSERT INTO </a:t>
            </a:r>
            <a:r>
              <a:rPr lang="en-US" sz="1400" dirty="0" smtClean="0"/>
              <a:t>&lt;</a:t>
            </a:r>
            <a:r>
              <a:rPr lang="en-US" sz="1400" dirty="0" err="1" smtClean="0"/>
              <a:t>dbtab</a:t>
            </a:r>
            <a:r>
              <a:rPr lang="en-US" sz="1400" dirty="0" smtClean="0"/>
              <a:t>&gt; </a:t>
            </a:r>
            <a:r>
              <a:rPr lang="en-US" sz="1400" dirty="0"/>
              <a:t>VALUES </a:t>
            </a:r>
            <a:r>
              <a:rPr lang="en-US" sz="1400" dirty="0" err="1"/>
              <a:t>wa</a:t>
            </a:r>
            <a:r>
              <a:rPr lang="en-US" sz="1400" dirty="0" smtClean="0"/>
              <a:t>. OR</a:t>
            </a:r>
          </a:p>
          <a:p>
            <a:r>
              <a:rPr lang="en-US" sz="1400" dirty="0"/>
              <a:t>	</a:t>
            </a:r>
            <a:r>
              <a:rPr lang="en-US" sz="1400" dirty="0" smtClean="0"/>
              <a:t>Insert content in the WA to the database table &lt;</a:t>
            </a:r>
            <a:r>
              <a:rPr lang="en-US" sz="1400" dirty="0" err="1" smtClean="0"/>
              <a:t>dbtab</a:t>
            </a:r>
            <a:r>
              <a:rPr lang="en-US" sz="1400" dirty="0" smtClean="0"/>
              <a:t>&gt;</a:t>
            </a:r>
          </a:p>
          <a:p>
            <a:r>
              <a:rPr lang="en-US" sz="1400" dirty="0" smtClean="0"/>
              <a:t>Example: INSERT INTO </a:t>
            </a:r>
            <a:r>
              <a:rPr lang="en-US" sz="1400" dirty="0" err="1" smtClean="0"/>
              <a:t>mara</a:t>
            </a:r>
            <a:r>
              <a:rPr lang="en-US" sz="1400" dirty="0" smtClean="0"/>
              <a:t> VALUES </a:t>
            </a:r>
            <a:r>
              <a:rPr lang="en-US" sz="1400" dirty="0" err="1" smtClean="0"/>
              <a:t>wa_mara</a:t>
            </a:r>
            <a:endParaRPr lang="en-US" sz="1400" dirty="0" smtClean="0"/>
          </a:p>
          <a:p>
            <a:endParaRPr lang="en-US" sz="1400" dirty="0" smtClean="0"/>
          </a:p>
          <a:p>
            <a:r>
              <a:rPr lang="en-US" sz="1400" dirty="0" smtClean="0"/>
              <a:t>INSERT &lt;</a:t>
            </a:r>
            <a:r>
              <a:rPr lang="en-US" sz="1400" dirty="0" err="1" smtClean="0"/>
              <a:t>dbtab</a:t>
            </a:r>
            <a:r>
              <a:rPr lang="en-US" sz="1400" dirty="0" smtClean="0"/>
              <a:t>&gt; </a:t>
            </a:r>
            <a:r>
              <a:rPr lang="en-US" sz="1400" dirty="0"/>
              <a:t>FROM </a:t>
            </a:r>
            <a:r>
              <a:rPr lang="en-US" sz="1400" dirty="0" err="1" smtClean="0"/>
              <a:t>wa</a:t>
            </a:r>
            <a:r>
              <a:rPr lang="en-US" sz="1400" dirty="0" smtClean="0"/>
              <a:t> OR</a:t>
            </a:r>
          </a:p>
          <a:p>
            <a:r>
              <a:rPr lang="en-US" sz="1400" dirty="0" smtClean="0"/>
              <a:t>	It is a short form of above INSERT command</a:t>
            </a:r>
          </a:p>
          <a:p>
            <a:r>
              <a:rPr lang="en-US" sz="1400" dirty="0" smtClean="0"/>
              <a:t>Example: INSERT </a:t>
            </a:r>
            <a:r>
              <a:rPr lang="en-US" sz="1400" dirty="0" err="1" smtClean="0"/>
              <a:t>mara</a:t>
            </a:r>
            <a:r>
              <a:rPr lang="en-US" sz="1400" dirty="0" smtClean="0"/>
              <a:t> FROM </a:t>
            </a:r>
            <a:r>
              <a:rPr lang="en-US" sz="1400" dirty="0" err="1" smtClean="0"/>
              <a:t>wa_mara</a:t>
            </a:r>
            <a:endParaRPr lang="en-US" sz="1400" dirty="0" smtClean="0"/>
          </a:p>
          <a:p>
            <a:endParaRPr lang="en-US" sz="1400" dirty="0" smtClean="0"/>
          </a:p>
          <a:p>
            <a:r>
              <a:rPr lang="en-US" sz="1400" dirty="0" smtClean="0"/>
              <a:t>INSERT &lt;</a:t>
            </a:r>
            <a:r>
              <a:rPr lang="en-US" sz="1400" dirty="0" err="1" smtClean="0"/>
              <a:t>dbtab</a:t>
            </a:r>
            <a:r>
              <a:rPr lang="en-US" sz="1400" dirty="0" smtClean="0"/>
              <a:t>&gt;.</a:t>
            </a:r>
          </a:p>
          <a:p>
            <a:r>
              <a:rPr lang="en-US" sz="1400" dirty="0"/>
              <a:t>	</a:t>
            </a:r>
            <a:r>
              <a:rPr lang="en-US" sz="1400" dirty="0" smtClean="0"/>
              <a:t>if we declare work area using TABLES statement then we will use</a:t>
            </a:r>
          </a:p>
          <a:p>
            <a:r>
              <a:rPr lang="en-US" sz="1400" dirty="0" smtClean="0"/>
              <a:t>This command</a:t>
            </a:r>
          </a:p>
          <a:p>
            <a:r>
              <a:rPr lang="en-US" sz="1400" dirty="0" smtClean="0"/>
              <a:t>Example: INSERT </a:t>
            </a:r>
            <a:r>
              <a:rPr lang="en-US" sz="1400" dirty="0" err="1" smtClean="0"/>
              <a:t>mara</a:t>
            </a:r>
            <a:endParaRPr lang="en-US" sz="1400" dirty="0" smtClean="0"/>
          </a:p>
        </p:txBody>
      </p:sp>
      <p:sp>
        <p:nvSpPr>
          <p:cNvPr id="3" name="Footer Placeholder 2"/>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312163985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54</a:t>
            </a:fld>
            <a:endParaRPr lang="en-US"/>
          </a:p>
        </p:txBody>
      </p:sp>
      <p:sp>
        <p:nvSpPr>
          <p:cNvPr id="5" name="TextBox 4"/>
          <p:cNvSpPr txBox="1"/>
          <p:nvPr/>
        </p:nvSpPr>
        <p:spPr>
          <a:xfrm>
            <a:off x="3657600" y="76201"/>
            <a:ext cx="2514600" cy="707886"/>
          </a:xfrm>
          <a:prstGeom prst="rect">
            <a:avLst/>
          </a:prstGeom>
          <a:noFill/>
        </p:spPr>
        <p:txBody>
          <a:bodyPr wrap="square" rtlCol="0">
            <a:spAutoFit/>
          </a:bodyPr>
          <a:lstStyle/>
          <a:p>
            <a:pPr algn="ctr"/>
            <a:r>
              <a:rPr lang="en-US" sz="2400" b="1" dirty="0" smtClean="0"/>
              <a:t>ABAP Basics </a:t>
            </a:r>
          </a:p>
          <a:p>
            <a:pPr algn="ctr"/>
            <a:r>
              <a:rPr lang="en-US" sz="1600" b="1" dirty="0" smtClean="0"/>
              <a:t>Open SQL: Insertion</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a:t>
            </a:r>
            <a:r>
              <a:rPr lang="en-US" sz="1400" dirty="0" smtClean="0"/>
              <a:t>Structures: DO..ENDDO</a:t>
            </a:r>
            <a:endParaRPr lang="en-US" sz="1400" dirty="0"/>
          </a:p>
        </p:txBody>
      </p:sp>
      <p:sp>
        <p:nvSpPr>
          <p:cNvPr id="23" name="Pentagon 22"/>
          <p:cNvSpPr/>
          <p:nvPr/>
        </p:nvSpPr>
        <p:spPr>
          <a:xfrm>
            <a:off x="228600" y="4191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Open </a:t>
            </a:r>
            <a:r>
              <a:rPr lang="en-US" sz="1400" dirty="0" smtClean="0"/>
              <a:t>SQL: INSERT</a:t>
            </a:r>
            <a:endParaRPr lang="en-US" sz="1400" dirty="0"/>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8" name="Rectangle 1"/>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2"/>
          <p:cNvSpPr>
            <a:spLocks noChangeArrowheads="1"/>
          </p:cNvSpPr>
          <p:nvPr/>
        </p:nvSpPr>
        <p:spPr bwMode="auto">
          <a:xfrm>
            <a:off x="152401" y="-322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3"/>
          <p:cNvSpPr>
            <a:spLocks noChangeArrowheads="1"/>
          </p:cNvSpPr>
          <p:nvPr/>
        </p:nvSpPr>
        <p:spPr bwMode="auto">
          <a:xfrm>
            <a:off x="304801" y="1201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 name="TextBox 1"/>
          <p:cNvSpPr txBox="1"/>
          <p:nvPr/>
        </p:nvSpPr>
        <p:spPr>
          <a:xfrm>
            <a:off x="2133600" y="804446"/>
            <a:ext cx="4724400" cy="338554"/>
          </a:xfrm>
          <a:prstGeom prst="rect">
            <a:avLst/>
          </a:prstGeom>
          <a:noFill/>
        </p:spPr>
        <p:txBody>
          <a:bodyPr wrap="square" rtlCol="0">
            <a:spAutoFit/>
          </a:bodyPr>
          <a:lstStyle/>
          <a:p>
            <a:r>
              <a:rPr lang="en-US" sz="1600" b="1" dirty="0" smtClean="0"/>
              <a:t>Insert Records into Database table</a:t>
            </a:r>
          </a:p>
        </p:txBody>
      </p:sp>
      <p:sp>
        <p:nvSpPr>
          <p:cNvPr id="7" name="TextBox 6"/>
          <p:cNvSpPr txBox="1"/>
          <p:nvPr/>
        </p:nvSpPr>
        <p:spPr>
          <a:xfrm>
            <a:off x="2286000" y="1371600"/>
            <a:ext cx="5867400" cy="2708434"/>
          </a:xfrm>
          <a:prstGeom prst="rect">
            <a:avLst/>
          </a:prstGeom>
          <a:noFill/>
        </p:spPr>
        <p:txBody>
          <a:bodyPr wrap="square" rtlCol="0">
            <a:spAutoFit/>
          </a:bodyPr>
          <a:lstStyle/>
          <a:p>
            <a:r>
              <a:rPr lang="en-US" sz="1600" b="1" dirty="0" smtClean="0"/>
              <a:t>Inserting Multiple Records</a:t>
            </a:r>
          </a:p>
          <a:p>
            <a:endParaRPr lang="en-US" sz="1400" dirty="0" smtClean="0"/>
          </a:p>
          <a:p>
            <a:r>
              <a:rPr lang="en-US" sz="1400" b="1" dirty="0" smtClean="0"/>
              <a:t>Syntax:</a:t>
            </a:r>
          </a:p>
          <a:p>
            <a:r>
              <a:rPr lang="en-US" sz="1400" dirty="0" smtClean="0"/>
              <a:t>INSERT </a:t>
            </a:r>
            <a:r>
              <a:rPr lang="en-US" sz="1400" dirty="0"/>
              <a:t>target FROM TABLE </a:t>
            </a:r>
            <a:r>
              <a:rPr lang="en-US" sz="1400" dirty="0" err="1"/>
              <a:t>itab</a:t>
            </a:r>
            <a:r>
              <a:rPr lang="en-US" sz="1400" dirty="0"/>
              <a:t> [ACCEPTING DUPLICATE </a:t>
            </a:r>
            <a:r>
              <a:rPr lang="en-US" sz="1400" dirty="0" smtClean="0"/>
              <a:t>KEYS</a:t>
            </a:r>
          </a:p>
          <a:p>
            <a:r>
              <a:rPr lang="en-US" sz="1400" dirty="0"/>
              <a:t>	</a:t>
            </a:r>
            <a:r>
              <a:rPr lang="en-US" sz="1400" dirty="0" smtClean="0"/>
              <a:t>Inserting multiple records at a time</a:t>
            </a:r>
          </a:p>
          <a:p>
            <a:r>
              <a:rPr lang="en-US" sz="1400" dirty="0" smtClean="0"/>
              <a:t>Example:  INSERT </a:t>
            </a:r>
            <a:r>
              <a:rPr lang="en-US" sz="1400" dirty="0" err="1" smtClean="0"/>
              <a:t>mara</a:t>
            </a:r>
            <a:r>
              <a:rPr lang="en-US" sz="1400" dirty="0" smtClean="0"/>
              <a:t> FROM TABLE </a:t>
            </a:r>
            <a:r>
              <a:rPr lang="en-US" sz="1400" dirty="0" err="1" smtClean="0"/>
              <a:t>it_mara</a:t>
            </a:r>
            <a:endParaRPr lang="en-US" sz="1400" dirty="0" smtClean="0"/>
          </a:p>
          <a:p>
            <a:endParaRPr lang="en-US" sz="1400" dirty="0"/>
          </a:p>
          <a:p>
            <a:r>
              <a:rPr lang="en-US" sz="1400" b="1" dirty="0" smtClean="0"/>
              <a:t>Accepting Duplicate Keys: </a:t>
            </a:r>
          </a:p>
          <a:p>
            <a:r>
              <a:rPr lang="en-US" sz="1400" dirty="0" smtClean="0"/>
              <a:t>	Generally runtime errors occurred if we try to insert already existing record. To prevent this runtime errors we will use </a:t>
            </a:r>
          </a:p>
          <a:p>
            <a:r>
              <a:rPr lang="en-US" sz="1400" dirty="0" smtClean="0"/>
              <a:t>ACCEPTING DUPLICATE KEYS. Whenever record found with same then database system will ignore this record </a:t>
            </a:r>
            <a:endParaRPr lang="en-US" sz="1400" dirty="0"/>
          </a:p>
        </p:txBody>
      </p:sp>
      <p:sp>
        <p:nvSpPr>
          <p:cNvPr id="3" name="Footer Placeholder 2"/>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216620603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55</a:t>
            </a:fld>
            <a:endParaRPr lang="en-US"/>
          </a:p>
        </p:txBody>
      </p:sp>
      <p:sp>
        <p:nvSpPr>
          <p:cNvPr id="5" name="TextBox 4"/>
          <p:cNvSpPr txBox="1"/>
          <p:nvPr/>
        </p:nvSpPr>
        <p:spPr>
          <a:xfrm>
            <a:off x="3657600" y="76201"/>
            <a:ext cx="2514600" cy="707886"/>
          </a:xfrm>
          <a:prstGeom prst="rect">
            <a:avLst/>
          </a:prstGeom>
          <a:noFill/>
        </p:spPr>
        <p:txBody>
          <a:bodyPr wrap="square" rtlCol="0">
            <a:spAutoFit/>
          </a:bodyPr>
          <a:lstStyle/>
          <a:p>
            <a:pPr algn="ctr"/>
            <a:r>
              <a:rPr lang="en-US" sz="2400" b="1" dirty="0" smtClean="0"/>
              <a:t>ABAP Basics </a:t>
            </a:r>
          </a:p>
          <a:p>
            <a:pPr algn="ctr"/>
            <a:r>
              <a:rPr lang="en-US" sz="1600" b="1" dirty="0" smtClean="0"/>
              <a:t>Open SQL: Update</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a:t>
            </a:r>
            <a:r>
              <a:rPr lang="en-US" sz="1400" dirty="0" smtClean="0"/>
              <a:t>Structures: DO..ENDDO</a:t>
            </a:r>
            <a:endParaRPr lang="en-US" sz="1400" dirty="0"/>
          </a:p>
        </p:txBody>
      </p:sp>
      <p:sp>
        <p:nvSpPr>
          <p:cNvPr id="23" name="Pentagon 22"/>
          <p:cNvSpPr/>
          <p:nvPr/>
        </p:nvSpPr>
        <p:spPr>
          <a:xfrm>
            <a:off x="228600" y="4191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Open </a:t>
            </a:r>
            <a:r>
              <a:rPr lang="en-US" sz="1400" dirty="0" smtClean="0"/>
              <a:t>SQL: UPDATE</a:t>
            </a:r>
            <a:endParaRPr lang="en-US" sz="1400" dirty="0"/>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8" name="Rectangle 1"/>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2"/>
          <p:cNvSpPr>
            <a:spLocks noChangeArrowheads="1"/>
          </p:cNvSpPr>
          <p:nvPr/>
        </p:nvSpPr>
        <p:spPr bwMode="auto">
          <a:xfrm>
            <a:off x="152401" y="-322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3"/>
          <p:cNvSpPr>
            <a:spLocks noChangeArrowheads="1"/>
          </p:cNvSpPr>
          <p:nvPr/>
        </p:nvSpPr>
        <p:spPr bwMode="auto">
          <a:xfrm>
            <a:off x="304801" y="1201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 name="TextBox 1"/>
          <p:cNvSpPr txBox="1"/>
          <p:nvPr/>
        </p:nvSpPr>
        <p:spPr>
          <a:xfrm>
            <a:off x="2209800" y="990601"/>
            <a:ext cx="4724400" cy="338554"/>
          </a:xfrm>
          <a:prstGeom prst="rect">
            <a:avLst/>
          </a:prstGeom>
          <a:noFill/>
        </p:spPr>
        <p:txBody>
          <a:bodyPr wrap="square" rtlCol="0">
            <a:spAutoFit/>
          </a:bodyPr>
          <a:lstStyle/>
          <a:p>
            <a:r>
              <a:rPr lang="en-US" sz="1600" b="1" dirty="0" smtClean="0"/>
              <a:t>Update Records in the Database table</a:t>
            </a:r>
          </a:p>
        </p:txBody>
      </p:sp>
      <p:sp>
        <p:nvSpPr>
          <p:cNvPr id="3" name="TextBox 2"/>
          <p:cNvSpPr txBox="1"/>
          <p:nvPr/>
        </p:nvSpPr>
        <p:spPr>
          <a:xfrm>
            <a:off x="2286000" y="1371600"/>
            <a:ext cx="6869316" cy="4862870"/>
          </a:xfrm>
          <a:prstGeom prst="rect">
            <a:avLst/>
          </a:prstGeom>
          <a:noFill/>
        </p:spPr>
        <p:txBody>
          <a:bodyPr wrap="none" rtlCol="0">
            <a:spAutoFit/>
          </a:bodyPr>
          <a:lstStyle/>
          <a:p>
            <a:r>
              <a:rPr lang="en-US" sz="1600" dirty="0" smtClean="0"/>
              <a:t>Changing Lines Column by Column</a:t>
            </a:r>
          </a:p>
          <a:p>
            <a:r>
              <a:rPr lang="en-US" sz="1400" b="1" dirty="0" smtClean="0"/>
              <a:t>Syntax</a:t>
            </a:r>
            <a:r>
              <a:rPr lang="en-US" sz="1400" dirty="0" smtClean="0"/>
              <a:t>: </a:t>
            </a:r>
            <a:endParaRPr lang="en-US" sz="1600" dirty="0" smtClean="0"/>
          </a:p>
          <a:p>
            <a:r>
              <a:rPr lang="en-US" sz="1400" dirty="0"/>
              <a:t>	</a:t>
            </a:r>
            <a:r>
              <a:rPr lang="en-US" sz="1400" dirty="0" smtClean="0"/>
              <a:t>UPDATE </a:t>
            </a:r>
            <a:r>
              <a:rPr lang="en-US" sz="1400" dirty="0"/>
              <a:t>target SET set</a:t>
            </a:r>
            <a:r>
              <a:rPr lang="en-US" sz="1400" baseline="-25000" dirty="0"/>
              <a:t>1</a:t>
            </a:r>
            <a:r>
              <a:rPr lang="en-US" sz="1400" dirty="0"/>
              <a:t> set</a:t>
            </a:r>
            <a:r>
              <a:rPr lang="en-US" sz="1400" baseline="-25000" dirty="0"/>
              <a:t>2</a:t>
            </a:r>
            <a:r>
              <a:rPr lang="en-US" sz="1400" dirty="0"/>
              <a:t>... [WHERE </a:t>
            </a:r>
            <a:r>
              <a:rPr lang="en-US" sz="1400" dirty="0" err="1"/>
              <a:t>cond</a:t>
            </a:r>
            <a:r>
              <a:rPr lang="en-US" sz="1400" dirty="0" smtClean="0"/>
              <a:t>].</a:t>
            </a:r>
          </a:p>
          <a:p>
            <a:r>
              <a:rPr lang="en-US" sz="1400" dirty="0" smtClean="0"/>
              <a:t>Example:</a:t>
            </a:r>
          </a:p>
          <a:p>
            <a:r>
              <a:rPr lang="en-US" sz="1600" dirty="0" smtClean="0"/>
              <a:t>	UPDATE </a:t>
            </a:r>
            <a:r>
              <a:rPr lang="en-US" sz="1600" dirty="0" err="1" smtClean="0"/>
              <a:t>mara</a:t>
            </a:r>
            <a:r>
              <a:rPr lang="en-US" sz="1600" dirty="0" smtClean="0"/>
              <a:t> SET </a:t>
            </a:r>
            <a:r>
              <a:rPr lang="en-US" sz="1600" dirty="0" err="1" smtClean="0"/>
              <a:t>matkl</a:t>
            </a:r>
            <a:r>
              <a:rPr lang="en-US" sz="1600" dirty="0" smtClean="0"/>
              <a:t> = ‘S’</a:t>
            </a:r>
          </a:p>
          <a:p>
            <a:r>
              <a:rPr lang="en-US" sz="1600" dirty="0"/>
              <a:t>	</a:t>
            </a:r>
            <a:r>
              <a:rPr lang="en-US" sz="1600" dirty="0" smtClean="0"/>
              <a:t>		WHERE </a:t>
            </a:r>
            <a:r>
              <a:rPr lang="en-US" sz="1600" dirty="0" err="1" smtClean="0"/>
              <a:t>matnr</a:t>
            </a:r>
            <a:r>
              <a:rPr lang="en-US" sz="1600" dirty="0" smtClean="0"/>
              <a:t> = ‘M1’	</a:t>
            </a:r>
            <a:endParaRPr lang="en-US" sz="1600" dirty="0"/>
          </a:p>
          <a:p>
            <a:endParaRPr lang="en-US" sz="1600" dirty="0" smtClean="0"/>
          </a:p>
          <a:p>
            <a:r>
              <a:rPr lang="en-US" sz="1600" dirty="0" smtClean="0"/>
              <a:t>Overwriting </a:t>
            </a:r>
            <a:r>
              <a:rPr lang="en-US" sz="1600" dirty="0"/>
              <a:t>Individual Lines with Work </a:t>
            </a:r>
            <a:r>
              <a:rPr lang="en-US" sz="1600" dirty="0" smtClean="0"/>
              <a:t>Areas</a:t>
            </a:r>
          </a:p>
          <a:p>
            <a:r>
              <a:rPr lang="en-US" sz="1400" b="1" dirty="0"/>
              <a:t>Syntax</a:t>
            </a:r>
            <a:r>
              <a:rPr lang="en-US" sz="1600" dirty="0"/>
              <a:t>: </a:t>
            </a:r>
            <a:endParaRPr lang="en-US" sz="1600" dirty="0" smtClean="0"/>
          </a:p>
          <a:p>
            <a:r>
              <a:rPr lang="en-US" sz="1600" dirty="0" smtClean="0"/>
              <a:t>	</a:t>
            </a:r>
            <a:r>
              <a:rPr lang="en-US" sz="1400" dirty="0" smtClean="0"/>
              <a:t>UPDATE </a:t>
            </a:r>
            <a:r>
              <a:rPr lang="en-US" sz="1400" dirty="0"/>
              <a:t>target FROM </a:t>
            </a:r>
            <a:r>
              <a:rPr lang="en-US" sz="1400" dirty="0" err="1" smtClean="0"/>
              <a:t>wa</a:t>
            </a:r>
            <a:endParaRPr lang="en-US" sz="1400" dirty="0" smtClean="0"/>
          </a:p>
          <a:p>
            <a:r>
              <a:rPr lang="en-US" sz="1600" dirty="0" smtClean="0"/>
              <a:t>	first update the content in the work area later execute the command</a:t>
            </a:r>
            <a:endParaRPr lang="en-US" sz="1600" dirty="0"/>
          </a:p>
          <a:p>
            <a:endParaRPr lang="en-US" sz="1400" dirty="0" smtClean="0"/>
          </a:p>
          <a:p>
            <a:r>
              <a:rPr lang="en-US" sz="1400" dirty="0" smtClean="0"/>
              <a:t>	UPDATE </a:t>
            </a:r>
            <a:r>
              <a:rPr lang="en-US" sz="1400" dirty="0" err="1"/>
              <a:t>dbtab</a:t>
            </a:r>
            <a:r>
              <a:rPr lang="en-US" sz="1400" dirty="0"/>
              <a:t>. </a:t>
            </a:r>
            <a:endParaRPr lang="en-US" sz="1400" dirty="0" smtClean="0"/>
          </a:p>
          <a:p>
            <a:r>
              <a:rPr lang="en-US" sz="1600" dirty="0"/>
              <a:t>	first update the content in the work area later execute the command</a:t>
            </a:r>
          </a:p>
          <a:p>
            <a:endParaRPr lang="en-US" sz="1600" dirty="0" smtClean="0"/>
          </a:p>
          <a:p>
            <a:endParaRPr lang="en-US" sz="1600" dirty="0"/>
          </a:p>
          <a:p>
            <a:r>
              <a:rPr lang="en-US" sz="1600" dirty="0" smtClean="0"/>
              <a:t>Overwriting several lines</a:t>
            </a:r>
          </a:p>
          <a:p>
            <a:r>
              <a:rPr lang="en-US" sz="1400" b="1" dirty="0" smtClean="0"/>
              <a:t>Syntax</a:t>
            </a:r>
            <a:r>
              <a:rPr lang="en-US" sz="1600" dirty="0" smtClean="0"/>
              <a:t>: </a:t>
            </a:r>
            <a:endParaRPr lang="en-US" sz="1600" dirty="0"/>
          </a:p>
          <a:p>
            <a:r>
              <a:rPr lang="en-US" sz="1600" dirty="0" smtClean="0"/>
              <a:t>	</a:t>
            </a:r>
            <a:r>
              <a:rPr lang="en-US" sz="1400" dirty="0" smtClean="0"/>
              <a:t>UPDATE </a:t>
            </a:r>
            <a:r>
              <a:rPr lang="en-US" sz="1400" dirty="0"/>
              <a:t>target FROM TABLE </a:t>
            </a:r>
            <a:r>
              <a:rPr lang="en-US" sz="1400" dirty="0" err="1"/>
              <a:t>itab</a:t>
            </a:r>
            <a:r>
              <a:rPr lang="en-US" sz="1400" dirty="0"/>
              <a:t>.</a:t>
            </a:r>
          </a:p>
          <a:p>
            <a:endParaRPr lang="en-US" sz="1600" dirty="0"/>
          </a:p>
        </p:txBody>
      </p:sp>
      <p:sp>
        <p:nvSpPr>
          <p:cNvPr id="7" name="Footer Placeholder 6"/>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199559892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56</a:t>
            </a:fld>
            <a:endParaRPr lang="en-US"/>
          </a:p>
        </p:txBody>
      </p:sp>
      <p:sp>
        <p:nvSpPr>
          <p:cNvPr id="5" name="TextBox 4"/>
          <p:cNvSpPr txBox="1"/>
          <p:nvPr/>
        </p:nvSpPr>
        <p:spPr>
          <a:xfrm>
            <a:off x="3657600" y="76201"/>
            <a:ext cx="2514600" cy="707886"/>
          </a:xfrm>
          <a:prstGeom prst="rect">
            <a:avLst/>
          </a:prstGeom>
          <a:noFill/>
        </p:spPr>
        <p:txBody>
          <a:bodyPr wrap="square" rtlCol="0">
            <a:spAutoFit/>
          </a:bodyPr>
          <a:lstStyle/>
          <a:p>
            <a:pPr algn="ctr"/>
            <a:r>
              <a:rPr lang="en-US" sz="2400" b="1" dirty="0" smtClean="0"/>
              <a:t>ABAP Basics </a:t>
            </a:r>
          </a:p>
          <a:p>
            <a:pPr algn="ctr"/>
            <a:r>
              <a:rPr lang="en-US" sz="1600" b="1" dirty="0" smtClean="0"/>
              <a:t>Open SQL: Update</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a:t>
            </a:r>
            <a:r>
              <a:rPr lang="en-US" sz="1400" dirty="0" smtClean="0"/>
              <a:t>Structures: DO..ENDDO</a:t>
            </a:r>
            <a:endParaRPr lang="en-US" sz="1400" dirty="0"/>
          </a:p>
        </p:txBody>
      </p:sp>
      <p:sp>
        <p:nvSpPr>
          <p:cNvPr id="23" name="Pentagon 22"/>
          <p:cNvSpPr/>
          <p:nvPr/>
        </p:nvSpPr>
        <p:spPr>
          <a:xfrm>
            <a:off x="228600" y="4191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Open </a:t>
            </a:r>
            <a:r>
              <a:rPr lang="en-US" sz="1400" dirty="0" smtClean="0"/>
              <a:t>SQL: UPDATE</a:t>
            </a:r>
            <a:endParaRPr lang="en-US" sz="1400" dirty="0"/>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8" name="Rectangle 1"/>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2"/>
          <p:cNvSpPr>
            <a:spLocks noChangeArrowheads="1"/>
          </p:cNvSpPr>
          <p:nvPr/>
        </p:nvSpPr>
        <p:spPr bwMode="auto">
          <a:xfrm>
            <a:off x="152401" y="-322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3"/>
          <p:cNvSpPr>
            <a:spLocks noChangeArrowheads="1"/>
          </p:cNvSpPr>
          <p:nvPr/>
        </p:nvSpPr>
        <p:spPr bwMode="auto">
          <a:xfrm>
            <a:off x="304801" y="1201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 name="TextBox 1"/>
          <p:cNvSpPr txBox="1"/>
          <p:nvPr/>
        </p:nvSpPr>
        <p:spPr>
          <a:xfrm>
            <a:off x="2209800" y="990601"/>
            <a:ext cx="4724400" cy="338554"/>
          </a:xfrm>
          <a:prstGeom prst="rect">
            <a:avLst/>
          </a:prstGeom>
          <a:noFill/>
        </p:spPr>
        <p:txBody>
          <a:bodyPr wrap="square" rtlCol="0">
            <a:spAutoFit/>
          </a:bodyPr>
          <a:lstStyle/>
          <a:p>
            <a:r>
              <a:rPr lang="en-US" sz="1600" b="1" dirty="0" smtClean="0"/>
              <a:t>Delete Records in the Database table</a:t>
            </a:r>
          </a:p>
        </p:txBody>
      </p:sp>
      <p:sp>
        <p:nvSpPr>
          <p:cNvPr id="3" name="TextBox 2"/>
          <p:cNvSpPr txBox="1"/>
          <p:nvPr/>
        </p:nvSpPr>
        <p:spPr>
          <a:xfrm>
            <a:off x="2286000" y="1371601"/>
            <a:ext cx="4801314" cy="4770537"/>
          </a:xfrm>
          <a:prstGeom prst="rect">
            <a:avLst/>
          </a:prstGeom>
          <a:noFill/>
        </p:spPr>
        <p:txBody>
          <a:bodyPr wrap="none" rtlCol="0">
            <a:spAutoFit/>
          </a:bodyPr>
          <a:lstStyle/>
          <a:p>
            <a:r>
              <a:rPr lang="en-US" sz="1600" dirty="0" smtClean="0"/>
              <a:t>Deleting records based on Condition </a:t>
            </a:r>
          </a:p>
          <a:p>
            <a:r>
              <a:rPr lang="en-US" sz="1400" b="1" dirty="0" smtClean="0"/>
              <a:t>Syntax</a:t>
            </a:r>
            <a:r>
              <a:rPr lang="en-US" sz="1400" dirty="0" smtClean="0"/>
              <a:t>: </a:t>
            </a:r>
            <a:endParaRPr lang="en-US" sz="1600" dirty="0" smtClean="0"/>
          </a:p>
          <a:p>
            <a:r>
              <a:rPr lang="en-US" sz="1400" dirty="0"/>
              <a:t>	DELETE FROM target WHERE </a:t>
            </a:r>
            <a:r>
              <a:rPr lang="en-US" sz="1400" dirty="0" err="1"/>
              <a:t>cond</a:t>
            </a:r>
            <a:endParaRPr lang="en-US" sz="1400" dirty="0" smtClean="0"/>
          </a:p>
          <a:p>
            <a:r>
              <a:rPr lang="en-US" sz="1400" dirty="0" smtClean="0"/>
              <a:t>Example:</a:t>
            </a:r>
          </a:p>
          <a:p>
            <a:r>
              <a:rPr lang="en-US" sz="1600" dirty="0" smtClean="0"/>
              <a:t>	DELETE FROM </a:t>
            </a:r>
            <a:r>
              <a:rPr lang="en-US" sz="1600" dirty="0" err="1" smtClean="0"/>
              <a:t>mara</a:t>
            </a:r>
            <a:r>
              <a:rPr lang="en-US" sz="1600" dirty="0" smtClean="0"/>
              <a:t> WHERE </a:t>
            </a:r>
            <a:r>
              <a:rPr lang="en-US" sz="1600" dirty="0" err="1" smtClean="0"/>
              <a:t>matnr</a:t>
            </a:r>
            <a:r>
              <a:rPr lang="en-US" sz="1600" dirty="0" smtClean="0"/>
              <a:t> = ‘M1’	</a:t>
            </a:r>
            <a:endParaRPr lang="en-US" sz="1600" dirty="0"/>
          </a:p>
          <a:p>
            <a:endParaRPr lang="en-US" sz="1600" dirty="0" smtClean="0"/>
          </a:p>
          <a:p>
            <a:r>
              <a:rPr lang="en-US" sz="1600" dirty="0" smtClean="0"/>
              <a:t>Deleting record based on work area</a:t>
            </a:r>
          </a:p>
          <a:p>
            <a:r>
              <a:rPr lang="en-US" sz="1400" b="1" dirty="0"/>
              <a:t>Syntax</a:t>
            </a:r>
            <a:r>
              <a:rPr lang="en-US" sz="1600" dirty="0"/>
              <a:t>: </a:t>
            </a:r>
            <a:endParaRPr lang="en-US" sz="1600" dirty="0" smtClean="0"/>
          </a:p>
          <a:p>
            <a:r>
              <a:rPr lang="en-US" sz="1600" dirty="0" smtClean="0"/>
              <a:t>	</a:t>
            </a:r>
            <a:r>
              <a:rPr lang="en-US" sz="1400" dirty="0"/>
              <a:t>DELETE target FROM </a:t>
            </a:r>
            <a:r>
              <a:rPr lang="en-US" sz="1400" dirty="0" err="1" smtClean="0"/>
              <a:t>wa</a:t>
            </a:r>
            <a:endParaRPr lang="en-US" sz="1400" dirty="0" smtClean="0"/>
          </a:p>
          <a:p>
            <a:r>
              <a:rPr lang="en-US" sz="1400" dirty="0" smtClean="0"/>
              <a:t>Example: </a:t>
            </a:r>
          </a:p>
          <a:p>
            <a:r>
              <a:rPr lang="en-US" sz="1400" dirty="0" smtClean="0"/>
              <a:t>	DELETE </a:t>
            </a:r>
            <a:r>
              <a:rPr lang="en-US" sz="1400" dirty="0" err="1" smtClean="0"/>
              <a:t>mara</a:t>
            </a:r>
            <a:r>
              <a:rPr lang="en-US" sz="1400" dirty="0" smtClean="0"/>
              <a:t> FROM </a:t>
            </a:r>
            <a:r>
              <a:rPr lang="en-US" sz="1400" dirty="0" err="1" smtClean="0"/>
              <a:t>wa_mara</a:t>
            </a:r>
            <a:endParaRPr lang="en-US" sz="1400" dirty="0" smtClean="0"/>
          </a:p>
          <a:p>
            <a:endParaRPr lang="en-US" sz="1400" dirty="0" smtClean="0"/>
          </a:p>
          <a:p>
            <a:r>
              <a:rPr lang="en-US" sz="1400" b="1" dirty="0" smtClean="0"/>
              <a:t>Syntax:</a:t>
            </a:r>
            <a:r>
              <a:rPr lang="en-US" sz="1400" dirty="0" smtClean="0"/>
              <a:t>	</a:t>
            </a:r>
          </a:p>
          <a:p>
            <a:r>
              <a:rPr lang="en-US" sz="1400" dirty="0"/>
              <a:t>	</a:t>
            </a:r>
            <a:r>
              <a:rPr lang="en-US" sz="1400" dirty="0" smtClean="0"/>
              <a:t>DELETE </a:t>
            </a:r>
            <a:r>
              <a:rPr lang="en-US" sz="1400" dirty="0" err="1"/>
              <a:t>dbtab</a:t>
            </a:r>
            <a:r>
              <a:rPr lang="en-US" sz="1400" dirty="0"/>
              <a:t>. </a:t>
            </a:r>
            <a:endParaRPr lang="en-US" sz="1400" dirty="0" smtClean="0"/>
          </a:p>
          <a:p>
            <a:endParaRPr lang="en-US" sz="1600" dirty="0" smtClean="0"/>
          </a:p>
          <a:p>
            <a:endParaRPr lang="en-US" sz="1600" dirty="0"/>
          </a:p>
          <a:p>
            <a:r>
              <a:rPr lang="en-US" sz="1600" dirty="0" smtClean="0"/>
              <a:t>Deleting several line from Table</a:t>
            </a:r>
          </a:p>
          <a:p>
            <a:r>
              <a:rPr lang="en-US" sz="1400" b="1" dirty="0" smtClean="0"/>
              <a:t>Syntax</a:t>
            </a:r>
            <a:r>
              <a:rPr lang="en-US" sz="1600" dirty="0" smtClean="0"/>
              <a:t>: </a:t>
            </a:r>
            <a:endParaRPr lang="en-US" sz="1600" dirty="0"/>
          </a:p>
          <a:p>
            <a:r>
              <a:rPr lang="en-US" sz="1600" dirty="0" smtClean="0"/>
              <a:t>	</a:t>
            </a:r>
            <a:r>
              <a:rPr lang="en-US" sz="1400" dirty="0" smtClean="0"/>
              <a:t>DELETE </a:t>
            </a:r>
            <a:r>
              <a:rPr lang="en-US" sz="1400" dirty="0"/>
              <a:t>target FROM TABLE </a:t>
            </a:r>
            <a:r>
              <a:rPr lang="en-US" sz="1400" dirty="0" err="1"/>
              <a:t>itab</a:t>
            </a:r>
            <a:r>
              <a:rPr lang="en-US" sz="1400" dirty="0"/>
              <a:t>.</a:t>
            </a:r>
          </a:p>
          <a:p>
            <a:endParaRPr lang="en-US" sz="1600" dirty="0"/>
          </a:p>
        </p:txBody>
      </p:sp>
      <p:sp>
        <p:nvSpPr>
          <p:cNvPr id="7" name="Footer Placeholder 6"/>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276487035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57</a:t>
            </a:fld>
            <a:endParaRPr lang="en-US"/>
          </a:p>
        </p:txBody>
      </p:sp>
      <p:sp>
        <p:nvSpPr>
          <p:cNvPr id="5" name="TextBox 4"/>
          <p:cNvSpPr txBox="1"/>
          <p:nvPr/>
        </p:nvSpPr>
        <p:spPr>
          <a:xfrm>
            <a:off x="3657600" y="76201"/>
            <a:ext cx="2514600" cy="707886"/>
          </a:xfrm>
          <a:prstGeom prst="rect">
            <a:avLst/>
          </a:prstGeom>
          <a:noFill/>
        </p:spPr>
        <p:txBody>
          <a:bodyPr wrap="square" rtlCol="0">
            <a:spAutoFit/>
          </a:bodyPr>
          <a:lstStyle/>
          <a:p>
            <a:pPr algn="ctr"/>
            <a:r>
              <a:rPr lang="en-US" sz="2400" b="1" dirty="0" smtClean="0"/>
              <a:t>ABAP Basics </a:t>
            </a:r>
          </a:p>
          <a:p>
            <a:pPr algn="ctr"/>
            <a:r>
              <a:rPr lang="en-US" sz="1600" b="1" dirty="0" smtClean="0"/>
              <a:t>Open SQL: Modify</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a:t>
            </a:r>
            <a:r>
              <a:rPr lang="en-US" sz="1400" dirty="0" smtClean="0"/>
              <a:t>Structures: DO..ENDDO</a:t>
            </a:r>
            <a:endParaRPr lang="en-US" sz="1400" dirty="0"/>
          </a:p>
        </p:txBody>
      </p:sp>
      <p:sp>
        <p:nvSpPr>
          <p:cNvPr id="23" name="Pentagon 22"/>
          <p:cNvSpPr/>
          <p:nvPr/>
        </p:nvSpPr>
        <p:spPr>
          <a:xfrm>
            <a:off x="228600" y="4191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Open </a:t>
            </a:r>
            <a:r>
              <a:rPr lang="en-US" sz="1400" dirty="0" smtClean="0"/>
              <a:t>SQL: MODIFY</a:t>
            </a:r>
            <a:endParaRPr lang="en-US" sz="1400" dirty="0"/>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8" name="Rectangle 1"/>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2"/>
          <p:cNvSpPr>
            <a:spLocks noChangeArrowheads="1"/>
          </p:cNvSpPr>
          <p:nvPr/>
        </p:nvSpPr>
        <p:spPr bwMode="auto">
          <a:xfrm>
            <a:off x="152401" y="-322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3"/>
          <p:cNvSpPr>
            <a:spLocks noChangeArrowheads="1"/>
          </p:cNvSpPr>
          <p:nvPr/>
        </p:nvSpPr>
        <p:spPr bwMode="auto">
          <a:xfrm>
            <a:off x="304801" y="1201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 name="TextBox 1"/>
          <p:cNvSpPr txBox="1"/>
          <p:nvPr/>
        </p:nvSpPr>
        <p:spPr>
          <a:xfrm>
            <a:off x="2209800" y="990601"/>
            <a:ext cx="4724400" cy="338554"/>
          </a:xfrm>
          <a:prstGeom prst="rect">
            <a:avLst/>
          </a:prstGeom>
          <a:noFill/>
        </p:spPr>
        <p:txBody>
          <a:bodyPr wrap="square" rtlCol="0">
            <a:spAutoFit/>
          </a:bodyPr>
          <a:lstStyle/>
          <a:p>
            <a:r>
              <a:rPr lang="en-US" sz="1600" b="1" dirty="0" smtClean="0"/>
              <a:t>Modify Records in the Database table</a:t>
            </a:r>
          </a:p>
        </p:txBody>
      </p:sp>
      <p:sp>
        <p:nvSpPr>
          <p:cNvPr id="3" name="TextBox 2"/>
          <p:cNvSpPr txBox="1"/>
          <p:nvPr/>
        </p:nvSpPr>
        <p:spPr>
          <a:xfrm>
            <a:off x="2286000" y="1371601"/>
            <a:ext cx="6400800" cy="4370427"/>
          </a:xfrm>
          <a:prstGeom prst="rect">
            <a:avLst/>
          </a:prstGeom>
          <a:noFill/>
        </p:spPr>
        <p:txBody>
          <a:bodyPr wrap="square" rtlCol="0">
            <a:spAutoFit/>
          </a:bodyPr>
          <a:lstStyle/>
          <a:p>
            <a:r>
              <a:rPr lang="en-US" sz="1600" dirty="0"/>
              <a:t>If the database table contains no line with the same primary key as the line to be </a:t>
            </a:r>
            <a:r>
              <a:rPr lang="en-US" sz="1600" dirty="0" smtClean="0"/>
              <a:t>inserted</a:t>
            </a:r>
          </a:p>
          <a:p>
            <a:pPr algn="ctr"/>
            <a:r>
              <a:rPr lang="en-US" sz="1600" b="1" dirty="0" smtClean="0"/>
              <a:t>MODIFY = UPDATE or INSERT</a:t>
            </a:r>
          </a:p>
          <a:p>
            <a:pPr algn="ctr"/>
            <a:endParaRPr lang="en-US" sz="1600" dirty="0"/>
          </a:p>
          <a:p>
            <a:r>
              <a:rPr lang="en-US" sz="1600" dirty="0" smtClean="0"/>
              <a:t>Modifying record based on work area</a:t>
            </a:r>
          </a:p>
          <a:p>
            <a:r>
              <a:rPr lang="en-US" sz="1400" b="1" dirty="0"/>
              <a:t>Syntax</a:t>
            </a:r>
            <a:r>
              <a:rPr lang="en-US" sz="1600" dirty="0"/>
              <a:t>: </a:t>
            </a:r>
            <a:endParaRPr lang="en-US" sz="1600" dirty="0" smtClean="0"/>
          </a:p>
          <a:p>
            <a:r>
              <a:rPr lang="en-US" sz="1600" dirty="0" smtClean="0"/>
              <a:t>	</a:t>
            </a:r>
            <a:r>
              <a:rPr lang="en-US" sz="1400" dirty="0" smtClean="0"/>
              <a:t>MODIFY </a:t>
            </a:r>
            <a:r>
              <a:rPr lang="en-US" sz="1400" dirty="0"/>
              <a:t>target FROM </a:t>
            </a:r>
            <a:r>
              <a:rPr lang="en-US" sz="1400" dirty="0" err="1" smtClean="0"/>
              <a:t>wa</a:t>
            </a:r>
            <a:endParaRPr lang="en-US" sz="1400" dirty="0" smtClean="0"/>
          </a:p>
          <a:p>
            <a:r>
              <a:rPr lang="en-US" sz="1400" dirty="0" smtClean="0"/>
              <a:t>Example: </a:t>
            </a:r>
          </a:p>
          <a:p>
            <a:r>
              <a:rPr lang="en-US" sz="1400" dirty="0" smtClean="0"/>
              <a:t>	MODIFY </a:t>
            </a:r>
            <a:r>
              <a:rPr lang="en-US" sz="1400" dirty="0" err="1" smtClean="0"/>
              <a:t>mara</a:t>
            </a:r>
            <a:r>
              <a:rPr lang="en-US" sz="1400" dirty="0" smtClean="0"/>
              <a:t> FROM </a:t>
            </a:r>
            <a:r>
              <a:rPr lang="en-US" sz="1400" dirty="0" err="1" smtClean="0"/>
              <a:t>wa_mara</a:t>
            </a:r>
            <a:endParaRPr lang="en-US" sz="1400" dirty="0" smtClean="0"/>
          </a:p>
          <a:p>
            <a:endParaRPr lang="en-US" sz="1400" dirty="0" smtClean="0"/>
          </a:p>
          <a:p>
            <a:r>
              <a:rPr lang="en-US" sz="1400" b="1" dirty="0" smtClean="0"/>
              <a:t>Syntax:</a:t>
            </a:r>
            <a:r>
              <a:rPr lang="en-US" sz="1400" dirty="0" smtClean="0"/>
              <a:t>	</a:t>
            </a:r>
          </a:p>
          <a:p>
            <a:r>
              <a:rPr lang="en-US" sz="1400" dirty="0"/>
              <a:t>	</a:t>
            </a:r>
            <a:r>
              <a:rPr lang="en-US" sz="1400" dirty="0" smtClean="0"/>
              <a:t>MODIFY </a:t>
            </a:r>
            <a:r>
              <a:rPr lang="en-US" sz="1400" dirty="0" err="1"/>
              <a:t>dbtab</a:t>
            </a:r>
            <a:r>
              <a:rPr lang="en-US" sz="1400" dirty="0"/>
              <a:t>. </a:t>
            </a:r>
            <a:endParaRPr lang="en-US" sz="1400" dirty="0" smtClean="0"/>
          </a:p>
          <a:p>
            <a:endParaRPr lang="en-US" sz="1600" dirty="0" smtClean="0"/>
          </a:p>
          <a:p>
            <a:endParaRPr lang="en-US" sz="1600" dirty="0"/>
          </a:p>
          <a:p>
            <a:r>
              <a:rPr lang="en-US" sz="1600" dirty="0" smtClean="0"/>
              <a:t>Modifying several line from Table</a:t>
            </a:r>
          </a:p>
          <a:p>
            <a:r>
              <a:rPr lang="en-US" sz="1400" b="1" dirty="0" smtClean="0"/>
              <a:t>Syntax</a:t>
            </a:r>
            <a:r>
              <a:rPr lang="en-US" sz="1600" dirty="0" smtClean="0"/>
              <a:t>: </a:t>
            </a:r>
            <a:endParaRPr lang="en-US" sz="1600" dirty="0"/>
          </a:p>
          <a:p>
            <a:r>
              <a:rPr lang="en-US" sz="1600" dirty="0" smtClean="0"/>
              <a:t>	</a:t>
            </a:r>
            <a:r>
              <a:rPr lang="en-US" sz="1400" dirty="0" smtClean="0"/>
              <a:t>MODIFY </a:t>
            </a:r>
            <a:r>
              <a:rPr lang="en-US" sz="1400" dirty="0"/>
              <a:t>target FROM TABLE </a:t>
            </a:r>
            <a:r>
              <a:rPr lang="en-US" sz="1400" dirty="0" err="1"/>
              <a:t>itab</a:t>
            </a:r>
            <a:r>
              <a:rPr lang="en-US" sz="1400" dirty="0"/>
              <a:t>.</a:t>
            </a:r>
          </a:p>
          <a:p>
            <a:endParaRPr lang="en-US" sz="1600" dirty="0"/>
          </a:p>
        </p:txBody>
      </p:sp>
      <p:sp>
        <p:nvSpPr>
          <p:cNvPr id="7" name="Footer Placeholder 6"/>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262278388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58</a:t>
            </a:fld>
            <a:endParaRPr lang="en-US"/>
          </a:p>
        </p:txBody>
      </p:sp>
      <p:sp>
        <p:nvSpPr>
          <p:cNvPr id="5" name="TextBox 4"/>
          <p:cNvSpPr txBox="1"/>
          <p:nvPr/>
        </p:nvSpPr>
        <p:spPr>
          <a:xfrm>
            <a:off x="3657600" y="76200"/>
            <a:ext cx="2819400" cy="715580"/>
          </a:xfrm>
          <a:prstGeom prst="rect">
            <a:avLst/>
          </a:prstGeom>
          <a:noFill/>
        </p:spPr>
        <p:txBody>
          <a:bodyPr wrap="square" rtlCol="0">
            <a:spAutoFit/>
          </a:bodyPr>
          <a:lstStyle/>
          <a:p>
            <a:pPr algn="ctr"/>
            <a:r>
              <a:rPr lang="en-US" sz="2400" b="1" dirty="0" smtClean="0"/>
              <a:t>ABAP Basics </a:t>
            </a:r>
          </a:p>
          <a:p>
            <a:pPr algn="ctr"/>
            <a:r>
              <a:rPr lang="en-US" sz="1600" b="1" dirty="0" smtClean="0"/>
              <a:t>Open SQL: Client Specified</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a:t>
            </a:r>
            <a:r>
              <a:rPr lang="en-US" sz="1400" dirty="0" smtClean="0"/>
              <a:t>Structures: DO..ENDDO</a:t>
            </a:r>
            <a:endParaRPr lang="en-US" sz="1400" dirty="0"/>
          </a:p>
        </p:txBody>
      </p:sp>
      <p:sp>
        <p:nvSpPr>
          <p:cNvPr id="23" name="Pentagon 22"/>
          <p:cNvSpPr/>
          <p:nvPr/>
        </p:nvSpPr>
        <p:spPr>
          <a:xfrm>
            <a:off x="228600" y="4191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Open </a:t>
            </a:r>
            <a:r>
              <a:rPr lang="en-US" sz="1400" dirty="0" smtClean="0"/>
              <a:t>SQL: Others</a:t>
            </a:r>
            <a:endParaRPr lang="en-US" sz="1400" dirty="0"/>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8" name="Rectangle 1"/>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2"/>
          <p:cNvSpPr>
            <a:spLocks noChangeArrowheads="1"/>
          </p:cNvSpPr>
          <p:nvPr/>
        </p:nvSpPr>
        <p:spPr bwMode="auto">
          <a:xfrm>
            <a:off x="152401" y="-322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3"/>
          <p:cNvSpPr>
            <a:spLocks noChangeArrowheads="1"/>
          </p:cNvSpPr>
          <p:nvPr/>
        </p:nvSpPr>
        <p:spPr bwMode="auto">
          <a:xfrm>
            <a:off x="304801" y="1201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TextBox 6"/>
          <p:cNvSpPr txBox="1"/>
          <p:nvPr/>
        </p:nvSpPr>
        <p:spPr>
          <a:xfrm>
            <a:off x="2286000" y="1371600"/>
            <a:ext cx="6629400" cy="4278094"/>
          </a:xfrm>
          <a:prstGeom prst="rect">
            <a:avLst/>
          </a:prstGeom>
          <a:noFill/>
        </p:spPr>
        <p:txBody>
          <a:bodyPr wrap="square" rtlCol="0">
            <a:spAutoFit/>
          </a:bodyPr>
          <a:lstStyle/>
          <a:p>
            <a:r>
              <a:rPr lang="en-US" sz="1600" b="1" dirty="0" smtClean="0"/>
              <a:t>CLIENT SPECIFIED:</a:t>
            </a:r>
          </a:p>
          <a:p>
            <a:endParaRPr lang="en-US" sz="1600" dirty="0"/>
          </a:p>
          <a:p>
            <a:r>
              <a:rPr lang="en-US" sz="1600" dirty="0"/>
              <a:t>By default, Open SQL statements use automatic client handling. Statements that access </a:t>
            </a:r>
            <a:r>
              <a:rPr lang="en-US" sz="1600" b="1" dirty="0"/>
              <a:t>client-dependent</a:t>
            </a:r>
            <a:r>
              <a:rPr lang="en-US" sz="1600" dirty="0"/>
              <a:t> application tables only use the data from the current client</a:t>
            </a:r>
            <a:r>
              <a:rPr lang="en-US" sz="1600" dirty="0" smtClean="0"/>
              <a:t>.</a:t>
            </a:r>
          </a:p>
          <a:p>
            <a:endParaRPr lang="en-US" sz="1600" dirty="0"/>
          </a:p>
          <a:p>
            <a:r>
              <a:rPr lang="en-US" sz="1600" dirty="0"/>
              <a:t>... CLIENT SPECIFIED ....</a:t>
            </a:r>
          </a:p>
          <a:p>
            <a:r>
              <a:rPr lang="en-US" sz="1600" dirty="0"/>
              <a:t>directly after the name of the database table. This addition disables the automatic client handling and you can use the field MANDT both in the </a:t>
            </a:r>
            <a:r>
              <a:rPr lang="en-US" sz="1600" b="1" dirty="0"/>
              <a:t>WHERE</a:t>
            </a:r>
            <a:r>
              <a:rPr lang="en-US" sz="1600" dirty="0"/>
              <a:t> clause and in a table work area.</a:t>
            </a:r>
          </a:p>
          <a:p>
            <a:endParaRPr lang="en-US" sz="1600" dirty="0"/>
          </a:p>
          <a:p>
            <a:r>
              <a:rPr lang="en-US" sz="1600" b="1" dirty="0" smtClean="0"/>
              <a:t>Committing database changes </a:t>
            </a:r>
          </a:p>
          <a:p>
            <a:r>
              <a:rPr lang="en-US" sz="1600" dirty="0" smtClean="0"/>
              <a:t> </a:t>
            </a:r>
          </a:p>
          <a:p>
            <a:r>
              <a:rPr lang="en-US" sz="1600" dirty="0"/>
              <a:t>COMMIT WORK: always concludes a database </a:t>
            </a:r>
            <a:r>
              <a:rPr lang="en-US" sz="1600" dirty="0" smtClean="0"/>
              <a:t>LUW</a:t>
            </a:r>
          </a:p>
          <a:p>
            <a:endParaRPr lang="en-US" sz="1600" dirty="0"/>
          </a:p>
          <a:p>
            <a:r>
              <a:rPr lang="en-US" sz="1600" dirty="0"/>
              <a:t>ROLLBACK WORK: always undoes all changes back to the start of the database LUW </a:t>
            </a:r>
          </a:p>
        </p:txBody>
      </p:sp>
      <p:sp>
        <p:nvSpPr>
          <p:cNvPr id="2" name="Footer Placeholder 1"/>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343141714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59</a:t>
            </a:fld>
            <a:endParaRPr lang="en-US"/>
          </a:p>
        </p:txBody>
      </p:sp>
      <p:sp>
        <p:nvSpPr>
          <p:cNvPr id="5" name="TextBox 4"/>
          <p:cNvSpPr txBox="1"/>
          <p:nvPr/>
        </p:nvSpPr>
        <p:spPr>
          <a:xfrm>
            <a:off x="3657600" y="76200"/>
            <a:ext cx="3352800" cy="715580"/>
          </a:xfrm>
          <a:prstGeom prst="rect">
            <a:avLst/>
          </a:prstGeom>
          <a:noFill/>
        </p:spPr>
        <p:txBody>
          <a:bodyPr wrap="square" rtlCol="0">
            <a:spAutoFit/>
          </a:bodyPr>
          <a:lstStyle/>
          <a:p>
            <a:pPr algn="ctr"/>
            <a:r>
              <a:rPr lang="en-US" sz="2400" b="1" dirty="0" smtClean="0"/>
              <a:t>ABAP Basics </a:t>
            </a:r>
          </a:p>
          <a:p>
            <a:pPr algn="ctr"/>
            <a:r>
              <a:rPr lang="en-US" sz="1600" b="1" dirty="0" smtClean="0"/>
              <a:t>Open SQL: Performance Notes</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a:t>
            </a:r>
            <a:r>
              <a:rPr lang="en-US" sz="1400" dirty="0" smtClean="0"/>
              <a:t>Structures: DO..ENDDO</a:t>
            </a:r>
            <a:endParaRPr lang="en-US" sz="1400" dirty="0"/>
          </a:p>
        </p:txBody>
      </p:sp>
      <p:sp>
        <p:nvSpPr>
          <p:cNvPr id="23" name="Pentagon 22"/>
          <p:cNvSpPr/>
          <p:nvPr/>
        </p:nvSpPr>
        <p:spPr>
          <a:xfrm>
            <a:off x="228600" y="4191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Open </a:t>
            </a:r>
            <a:r>
              <a:rPr lang="en-US" sz="1400" dirty="0" smtClean="0"/>
              <a:t>SQL: Others</a:t>
            </a:r>
            <a:endParaRPr lang="en-US" sz="1400" dirty="0"/>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8" name="Rectangle 1"/>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2"/>
          <p:cNvSpPr>
            <a:spLocks noChangeArrowheads="1"/>
          </p:cNvSpPr>
          <p:nvPr/>
        </p:nvSpPr>
        <p:spPr bwMode="auto">
          <a:xfrm>
            <a:off x="152401" y="-322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3"/>
          <p:cNvSpPr>
            <a:spLocks noChangeArrowheads="1"/>
          </p:cNvSpPr>
          <p:nvPr/>
        </p:nvSpPr>
        <p:spPr bwMode="auto">
          <a:xfrm>
            <a:off x="304801" y="1201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TextBox 6"/>
          <p:cNvSpPr txBox="1"/>
          <p:nvPr/>
        </p:nvSpPr>
        <p:spPr>
          <a:xfrm>
            <a:off x="2286000" y="1066801"/>
            <a:ext cx="6629400" cy="4524315"/>
          </a:xfrm>
          <a:prstGeom prst="rect">
            <a:avLst/>
          </a:prstGeom>
          <a:noFill/>
        </p:spPr>
        <p:txBody>
          <a:bodyPr wrap="square" rtlCol="0">
            <a:spAutoFit/>
          </a:bodyPr>
          <a:lstStyle/>
          <a:p>
            <a:r>
              <a:rPr lang="en-US" sz="1600" dirty="0" smtClean="0"/>
              <a:t>Guidelines:</a:t>
            </a:r>
          </a:p>
          <a:p>
            <a:endParaRPr lang="en-US" sz="1600" dirty="0"/>
          </a:p>
          <a:p>
            <a:pPr marL="285750" indent="-285750">
              <a:buFont typeface="Wingdings" panose="05000000000000000000" pitchFamily="2" charset="2"/>
              <a:buChar char="§"/>
            </a:pPr>
            <a:r>
              <a:rPr lang="en-US" sz="1600" dirty="0" smtClean="0"/>
              <a:t>Keep </a:t>
            </a:r>
            <a:r>
              <a:rPr lang="en-US" sz="1600" dirty="0"/>
              <a:t>the Result Set </a:t>
            </a:r>
            <a:r>
              <a:rPr lang="en-US" sz="1600" dirty="0" smtClean="0"/>
              <a:t>Small: </a:t>
            </a:r>
          </a:p>
          <a:p>
            <a:r>
              <a:rPr lang="en-US" sz="1600" dirty="0"/>
              <a:t>	</a:t>
            </a:r>
            <a:r>
              <a:rPr lang="en-US" sz="1600" dirty="0" smtClean="0"/>
              <a:t>Using WHERE and HAVING clause</a:t>
            </a:r>
          </a:p>
          <a:p>
            <a:endParaRPr lang="en-US" sz="1600" dirty="0"/>
          </a:p>
          <a:p>
            <a:pPr marL="285750" indent="-285750">
              <a:buFont typeface="Wingdings" panose="05000000000000000000" pitchFamily="2" charset="2"/>
              <a:buChar char="§"/>
            </a:pPr>
            <a:r>
              <a:rPr lang="en-US" sz="1600" dirty="0" smtClean="0"/>
              <a:t>Minimize </a:t>
            </a:r>
            <a:r>
              <a:rPr lang="en-US" sz="1600" dirty="0"/>
              <a:t>the Amount of Data </a:t>
            </a:r>
            <a:r>
              <a:rPr lang="en-US" sz="1600" dirty="0" smtClean="0"/>
              <a:t>Transferred: </a:t>
            </a:r>
          </a:p>
          <a:p>
            <a:pPr marL="742950" lvl="1" indent="-285750">
              <a:buFont typeface="Wingdings" panose="05000000000000000000" pitchFamily="2" charset="2"/>
              <a:buChar char="Ø"/>
            </a:pPr>
            <a:r>
              <a:rPr lang="en-US" sz="1600" dirty="0"/>
              <a:t>	</a:t>
            </a:r>
            <a:r>
              <a:rPr lang="en-US" sz="1600" dirty="0" smtClean="0"/>
              <a:t>Restrict Number of lines</a:t>
            </a:r>
          </a:p>
          <a:p>
            <a:pPr marL="742950" lvl="1" indent="-285750">
              <a:buFont typeface="Wingdings" panose="05000000000000000000" pitchFamily="2" charset="2"/>
              <a:buChar char="Ø"/>
            </a:pPr>
            <a:r>
              <a:rPr lang="en-US" sz="1600" dirty="0"/>
              <a:t>	</a:t>
            </a:r>
            <a:r>
              <a:rPr lang="en-US" sz="1600" dirty="0" smtClean="0"/>
              <a:t>Restrict Number of Columns</a:t>
            </a:r>
          </a:p>
          <a:p>
            <a:pPr marL="742950" lvl="1" indent="-285750">
              <a:buFont typeface="Wingdings" panose="05000000000000000000" pitchFamily="2" charset="2"/>
              <a:buChar char="Ø"/>
            </a:pPr>
            <a:r>
              <a:rPr lang="en-US" sz="1600" dirty="0"/>
              <a:t>	</a:t>
            </a:r>
            <a:r>
              <a:rPr lang="en-US" sz="1600" dirty="0" smtClean="0"/>
              <a:t>Use aggregate functions</a:t>
            </a:r>
          </a:p>
          <a:p>
            <a:pPr marL="742950" lvl="1" indent="-285750">
              <a:buFont typeface="Wingdings" panose="05000000000000000000" pitchFamily="2" charset="2"/>
              <a:buChar char="Ø"/>
            </a:pPr>
            <a:r>
              <a:rPr lang="en-US" sz="1600" dirty="0"/>
              <a:t>	</a:t>
            </a:r>
            <a:r>
              <a:rPr lang="en-US" sz="1600" dirty="0" smtClean="0"/>
              <a:t>Data transfer when changing data lines</a:t>
            </a:r>
            <a:endParaRPr lang="en-US" sz="1600" dirty="0"/>
          </a:p>
          <a:p>
            <a:pPr marL="285750" indent="-285750">
              <a:buFont typeface="Wingdings" panose="05000000000000000000" pitchFamily="2" charset="2"/>
              <a:buChar char="§"/>
            </a:pPr>
            <a:r>
              <a:rPr lang="en-US" sz="1600" dirty="0"/>
              <a:t>Minimize the Number of Data </a:t>
            </a:r>
            <a:r>
              <a:rPr lang="en-US" sz="1600" dirty="0" smtClean="0"/>
              <a:t>Transfers</a:t>
            </a:r>
          </a:p>
          <a:p>
            <a:pPr marL="742950" lvl="1" indent="-285750">
              <a:buFont typeface="Wingdings" panose="05000000000000000000" pitchFamily="2" charset="2"/>
              <a:buChar char="Ø"/>
            </a:pPr>
            <a:r>
              <a:rPr lang="en-US" sz="1600" dirty="0" smtClean="0"/>
              <a:t>Single Operation instead of multiple operations</a:t>
            </a:r>
          </a:p>
          <a:p>
            <a:pPr marL="742950" lvl="1" indent="-285750">
              <a:buFont typeface="Wingdings" panose="05000000000000000000" pitchFamily="2" charset="2"/>
              <a:buChar char="Ø"/>
            </a:pPr>
            <a:r>
              <a:rPr lang="en-US" sz="1600" dirty="0" smtClean="0"/>
              <a:t>Avoid repeated access</a:t>
            </a:r>
          </a:p>
          <a:p>
            <a:pPr marL="742950" lvl="1" indent="-285750">
              <a:buFont typeface="Wingdings" panose="05000000000000000000" pitchFamily="2" charset="2"/>
              <a:buChar char="Ø"/>
            </a:pPr>
            <a:r>
              <a:rPr lang="en-US" sz="1600" dirty="0" smtClean="0"/>
              <a:t>Avoid nested select loops</a:t>
            </a:r>
          </a:p>
          <a:p>
            <a:pPr marL="742950" lvl="1" indent="-285750">
              <a:buFont typeface="Wingdings" panose="05000000000000000000" pitchFamily="2" charset="2"/>
              <a:buChar char="Ø"/>
            </a:pPr>
            <a:r>
              <a:rPr lang="en-US" sz="1600" dirty="0" smtClean="0"/>
              <a:t>Using View instead of Inner join in the select query</a:t>
            </a:r>
          </a:p>
          <a:p>
            <a:pPr marL="742950" lvl="1" indent="-285750">
              <a:buFont typeface="Wingdings" panose="05000000000000000000" pitchFamily="2" charset="2"/>
              <a:buChar char="Ø"/>
            </a:pPr>
            <a:r>
              <a:rPr lang="en-US" sz="1600" dirty="0" smtClean="0"/>
              <a:t>Subqueries in WHERE and HAVING clauses</a:t>
            </a:r>
          </a:p>
          <a:p>
            <a:pPr marL="742950" lvl="1" indent="-285750">
              <a:buFont typeface="Wingdings" panose="05000000000000000000" pitchFamily="2" charset="2"/>
              <a:buChar char="Ø"/>
            </a:pPr>
            <a:r>
              <a:rPr lang="en-US" sz="1600" dirty="0" smtClean="0"/>
              <a:t>Using internal tables</a:t>
            </a:r>
          </a:p>
          <a:p>
            <a:pPr marL="742950" lvl="1" indent="-285750">
              <a:buFont typeface="Wingdings" panose="05000000000000000000" pitchFamily="2" charset="2"/>
              <a:buChar char="Ø"/>
            </a:pPr>
            <a:r>
              <a:rPr lang="en-US" sz="1600" dirty="0" smtClean="0"/>
              <a:t>Using cursors read data </a:t>
            </a:r>
            <a:endParaRPr lang="en-US" sz="1600" dirty="0"/>
          </a:p>
        </p:txBody>
      </p:sp>
      <p:sp>
        <p:nvSpPr>
          <p:cNvPr id="2" name="Footer Placeholder 1"/>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41312741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Types of Programs: Function Group</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6</a:t>
            </a:fld>
            <a:endParaRPr lang="en-US"/>
          </a:p>
        </p:txBody>
      </p:sp>
      <p:sp>
        <p:nvSpPr>
          <p:cNvPr id="3" name="Rectangle 2"/>
          <p:cNvSpPr/>
          <p:nvPr/>
        </p:nvSpPr>
        <p:spPr>
          <a:xfrm>
            <a:off x="2376057" y="1143000"/>
            <a:ext cx="6539345" cy="4278094"/>
          </a:xfrm>
          <a:prstGeom prst="rect">
            <a:avLst/>
          </a:prstGeom>
        </p:spPr>
        <p:txBody>
          <a:bodyPr wrap="square">
            <a:spAutoFit/>
          </a:bodyPr>
          <a:lstStyle/>
          <a:p>
            <a:r>
              <a:rPr lang="en-US" sz="1600" dirty="0" smtClean="0"/>
              <a:t>Function Group: Type – F</a:t>
            </a:r>
          </a:p>
          <a:p>
            <a:endParaRPr lang="en-US" sz="1600" dirty="0"/>
          </a:p>
          <a:p>
            <a:r>
              <a:rPr lang="en-US" sz="1600" b="1" dirty="0" smtClean="0"/>
              <a:t>Features:</a:t>
            </a:r>
            <a:endParaRPr lang="en-US" sz="1600" b="1" dirty="0"/>
          </a:p>
          <a:p>
            <a:pPr marL="285750" indent="-285750">
              <a:buFont typeface="Wingdings" panose="05000000000000000000" pitchFamily="2" charset="2"/>
              <a:buChar char="ü"/>
            </a:pPr>
            <a:r>
              <a:rPr lang="en-US" sz="1600" dirty="0" smtClean="0"/>
              <a:t>It is a complex program to hold logically related function module </a:t>
            </a:r>
          </a:p>
          <a:p>
            <a:pPr marL="285750" indent="-285750">
              <a:buFont typeface="Wingdings" panose="05000000000000000000" pitchFamily="2" charset="2"/>
              <a:buChar char="ü"/>
            </a:pPr>
            <a:r>
              <a:rPr lang="en-US" sz="1600" dirty="0" smtClean="0"/>
              <a:t>Every function module should be part of one function group</a:t>
            </a:r>
            <a:endParaRPr lang="en-US" sz="1600" dirty="0"/>
          </a:p>
          <a:p>
            <a:pPr marL="285750" indent="-285750">
              <a:buFont typeface="Wingdings" panose="05000000000000000000" pitchFamily="2" charset="2"/>
              <a:buChar char="ü"/>
            </a:pPr>
            <a:r>
              <a:rPr lang="en-US" sz="1600" dirty="0" smtClean="0"/>
              <a:t>Function Group and Function Modules are not executable programs</a:t>
            </a:r>
          </a:p>
          <a:p>
            <a:pPr marL="285750" indent="-285750">
              <a:buFont typeface="Wingdings" panose="05000000000000000000" pitchFamily="2" charset="2"/>
              <a:buChar char="ü"/>
            </a:pPr>
            <a:r>
              <a:rPr lang="en-US" sz="1600" dirty="0" smtClean="0"/>
              <a:t>Function Modules created for Reusability purpose</a:t>
            </a:r>
          </a:p>
          <a:p>
            <a:endParaRPr lang="en-US" sz="1600" dirty="0" smtClean="0"/>
          </a:p>
          <a:p>
            <a:r>
              <a:rPr lang="en-US" sz="1600" dirty="0" smtClean="0"/>
              <a:t>Transaction </a:t>
            </a:r>
            <a:r>
              <a:rPr lang="en-US" sz="1600" dirty="0"/>
              <a:t>used to create </a:t>
            </a:r>
            <a:r>
              <a:rPr lang="en-US" sz="1600" dirty="0" smtClean="0"/>
              <a:t>Function Module or Function Group</a:t>
            </a:r>
            <a:endParaRPr lang="en-US" sz="1600" dirty="0"/>
          </a:p>
          <a:p>
            <a:r>
              <a:rPr lang="en-US" sz="1600" dirty="0" smtClean="0"/>
              <a:t>SE37 </a:t>
            </a:r>
            <a:r>
              <a:rPr lang="en-US" sz="1600" dirty="0"/>
              <a:t>– </a:t>
            </a:r>
            <a:r>
              <a:rPr lang="en-US" sz="1600" dirty="0" smtClean="0"/>
              <a:t>Function Builder Or</a:t>
            </a:r>
          </a:p>
          <a:p>
            <a:r>
              <a:rPr lang="en-US" sz="1600" dirty="0" smtClean="0"/>
              <a:t>SE80 – Object Navigator</a:t>
            </a:r>
          </a:p>
          <a:p>
            <a:endParaRPr lang="en-US" sz="1600" dirty="0" smtClean="0"/>
          </a:p>
          <a:p>
            <a:endParaRPr lang="en-US" sz="1600" dirty="0" smtClean="0"/>
          </a:p>
          <a:p>
            <a:r>
              <a:rPr lang="en-US" sz="1600" dirty="0" smtClean="0"/>
              <a:t>We can call the Function Module in other Program using CALL FUNCTION </a:t>
            </a:r>
          </a:p>
          <a:p>
            <a:r>
              <a:rPr lang="en-US" sz="1600" dirty="0" smtClean="0"/>
              <a:t>Statement</a:t>
            </a:r>
          </a:p>
          <a:p>
            <a:pPr algn="ctr"/>
            <a:r>
              <a:rPr lang="en-US" sz="1600" b="1" dirty="0" smtClean="0"/>
              <a:t>CALL FUNCTION &lt;</a:t>
            </a:r>
            <a:r>
              <a:rPr lang="en-US" sz="1600" b="1" dirty="0" err="1" smtClean="0"/>
              <a:t>function_module_name</a:t>
            </a:r>
            <a:r>
              <a:rPr lang="en-US" sz="1600" b="1" dirty="0" smtClean="0"/>
              <a:t>&gt;</a:t>
            </a:r>
          </a:p>
          <a:p>
            <a:pPr algn="ctr"/>
            <a:r>
              <a:rPr lang="en-US" sz="1600" b="1" dirty="0" smtClean="0"/>
              <a:t>&lt;Parameters&gt;</a:t>
            </a:r>
            <a:endParaRPr lang="en-US" sz="1600" b="1" dirty="0"/>
          </a:p>
        </p:txBody>
      </p:sp>
      <p:sp>
        <p:nvSpPr>
          <p:cNvPr id="19" name="TextBox 18"/>
          <p:cNvSpPr txBox="1"/>
          <p:nvPr/>
        </p:nvSpPr>
        <p:spPr>
          <a:xfrm>
            <a:off x="3962400" y="304801"/>
            <a:ext cx="2209800" cy="707886"/>
          </a:xfrm>
          <a:prstGeom prst="rect">
            <a:avLst/>
          </a:prstGeom>
          <a:noFill/>
        </p:spPr>
        <p:txBody>
          <a:bodyPr wrap="square" rtlCol="0">
            <a:spAutoFit/>
          </a:bodyPr>
          <a:lstStyle/>
          <a:p>
            <a:r>
              <a:rPr lang="en-US" sz="2400" b="1" dirty="0" smtClean="0"/>
              <a:t>ABAP Basics</a:t>
            </a:r>
          </a:p>
          <a:p>
            <a:pPr algn="ctr"/>
            <a:r>
              <a:rPr lang="en-US" sz="1600" b="1" dirty="0" smtClean="0"/>
              <a:t>Type of Programs</a:t>
            </a:r>
            <a:endParaRPr lang="en-US" sz="1400" dirty="0"/>
          </a:p>
        </p:txBody>
      </p:sp>
      <p:sp>
        <p:nvSpPr>
          <p:cNvPr id="15" name="Pentagon 14"/>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20" name="Pentagon 19"/>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22" name="Pentagon 21"/>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3" name="Pentagon 22"/>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4" name="Pentagon 23"/>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Structures</a:t>
            </a:r>
          </a:p>
        </p:txBody>
      </p:sp>
      <p:sp>
        <p:nvSpPr>
          <p:cNvPr id="25" name="Pentagon 24"/>
          <p:cNvSpPr/>
          <p:nvPr/>
        </p:nvSpPr>
        <p:spPr>
          <a:xfrm>
            <a:off x="228600" y="4191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Open SQL</a:t>
            </a:r>
          </a:p>
        </p:txBody>
      </p:sp>
      <p:sp>
        <p:nvSpPr>
          <p:cNvPr id="26" name="Pentagon 25"/>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7" name="Pentagon 26"/>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8" name="Pentagon 27"/>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2" name="Footer Placeholder 1"/>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97685828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60</a:t>
            </a:fld>
            <a:endParaRPr lang="en-US"/>
          </a:p>
        </p:txBody>
      </p:sp>
      <p:sp>
        <p:nvSpPr>
          <p:cNvPr id="5" name="TextBox 4"/>
          <p:cNvSpPr txBox="1"/>
          <p:nvPr/>
        </p:nvSpPr>
        <p:spPr>
          <a:xfrm>
            <a:off x="3657600" y="76200"/>
            <a:ext cx="3352800" cy="715580"/>
          </a:xfrm>
          <a:prstGeom prst="rect">
            <a:avLst/>
          </a:prstGeom>
          <a:noFill/>
        </p:spPr>
        <p:txBody>
          <a:bodyPr wrap="square" rtlCol="0">
            <a:spAutoFit/>
          </a:bodyPr>
          <a:lstStyle/>
          <a:p>
            <a:pPr algn="ctr"/>
            <a:r>
              <a:rPr lang="en-US" sz="2400" b="1" dirty="0" smtClean="0"/>
              <a:t>ABAP Basics </a:t>
            </a:r>
          </a:p>
          <a:p>
            <a:pPr algn="ctr"/>
            <a:r>
              <a:rPr lang="en-US" sz="1600" b="1" dirty="0" smtClean="0"/>
              <a:t>Open SQL: Performance Notes</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a:t>
            </a:r>
            <a:r>
              <a:rPr lang="en-US" sz="1400" dirty="0" smtClean="0"/>
              <a:t>Structures: DO..ENDDO</a:t>
            </a:r>
            <a:endParaRPr lang="en-US" sz="1400" dirty="0"/>
          </a:p>
        </p:txBody>
      </p:sp>
      <p:sp>
        <p:nvSpPr>
          <p:cNvPr id="23" name="Pentagon 22"/>
          <p:cNvSpPr/>
          <p:nvPr/>
        </p:nvSpPr>
        <p:spPr>
          <a:xfrm>
            <a:off x="228600" y="4191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Open </a:t>
            </a:r>
            <a:r>
              <a:rPr lang="en-US" sz="1400" dirty="0" smtClean="0"/>
              <a:t>SQL: Others</a:t>
            </a:r>
            <a:endParaRPr lang="en-US" sz="1400" dirty="0"/>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8" name="Rectangle 1"/>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2"/>
          <p:cNvSpPr>
            <a:spLocks noChangeArrowheads="1"/>
          </p:cNvSpPr>
          <p:nvPr/>
        </p:nvSpPr>
        <p:spPr bwMode="auto">
          <a:xfrm>
            <a:off x="152401" y="-322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3"/>
          <p:cNvSpPr>
            <a:spLocks noChangeArrowheads="1"/>
          </p:cNvSpPr>
          <p:nvPr/>
        </p:nvSpPr>
        <p:spPr bwMode="auto">
          <a:xfrm>
            <a:off x="304801" y="1201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TextBox 6"/>
          <p:cNvSpPr txBox="1"/>
          <p:nvPr/>
        </p:nvSpPr>
        <p:spPr>
          <a:xfrm>
            <a:off x="2286000" y="1066801"/>
            <a:ext cx="6629400" cy="4524315"/>
          </a:xfrm>
          <a:prstGeom prst="rect">
            <a:avLst/>
          </a:prstGeom>
          <a:noFill/>
        </p:spPr>
        <p:txBody>
          <a:bodyPr wrap="square" rtlCol="0">
            <a:spAutoFit/>
          </a:bodyPr>
          <a:lstStyle/>
          <a:p>
            <a:r>
              <a:rPr lang="en-US" sz="1600" dirty="0" smtClean="0"/>
              <a:t>Guidelines:</a:t>
            </a:r>
          </a:p>
          <a:p>
            <a:endParaRPr lang="en-US" sz="1600" dirty="0" smtClean="0"/>
          </a:p>
          <a:p>
            <a:pPr marL="285750" indent="-285750">
              <a:buFont typeface="Wingdings" panose="05000000000000000000" pitchFamily="2" charset="2"/>
              <a:buChar char="§"/>
            </a:pPr>
            <a:r>
              <a:rPr lang="en-US" sz="1600" dirty="0" smtClean="0"/>
              <a:t>Minimize </a:t>
            </a:r>
            <a:r>
              <a:rPr lang="en-US" sz="1600" dirty="0"/>
              <a:t>the Search </a:t>
            </a:r>
            <a:r>
              <a:rPr lang="en-US" sz="1600" dirty="0" smtClean="0"/>
              <a:t>Overhead</a:t>
            </a:r>
          </a:p>
          <a:p>
            <a:pPr marL="742950" lvl="1" indent="-285750">
              <a:buFont typeface="Wingdings" panose="05000000000000000000" pitchFamily="2" charset="2"/>
              <a:buChar char="Ø"/>
            </a:pPr>
            <a:r>
              <a:rPr lang="en-US" sz="1600" dirty="0" smtClean="0"/>
              <a:t>Database Indexes</a:t>
            </a:r>
          </a:p>
          <a:p>
            <a:pPr marL="742950" lvl="1" indent="-285750">
              <a:buFont typeface="Wingdings" panose="05000000000000000000" pitchFamily="2" charset="2"/>
              <a:buChar char="Ø"/>
            </a:pPr>
            <a:r>
              <a:rPr lang="en-US" sz="1600" dirty="0" smtClean="0"/>
              <a:t>Check for equality and link them using AND</a:t>
            </a:r>
          </a:p>
          <a:p>
            <a:pPr marL="742950" lvl="1" indent="-285750">
              <a:buFont typeface="Wingdings" panose="05000000000000000000" pitchFamily="2" charset="2"/>
              <a:buChar char="Ø"/>
            </a:pPr>
            <a:r>
              <a:rPr lang="en-US" sz="1600" dirty="0" smtClean="0"/>
              <a:t>Using Positive Conditions</a:t>
            </a:r>
          </a:p>
          <a:p>
            <a:pPr marL="742950" lvl="1" indent="-285750">
              <a:buFont typeface="Wingdings" panose="05000000000000000000" pitchFamily="2" charset="2"/>
              <a:buChar char="Ø"/>
            </a:pPr>
            <a:r>
              <a:rPr lang="en-US" sz="1600" dirty="0" smtClean="0"/>
              <a:t>Don’t use OR</a:t>
            </a:r>
          </a:p>
          <a:p>
            <a:pPr marL="742950" lvl="1" indent="-285750">
              <a:buFont typeface="Wingdings" panose="05000000000000000000" pitchFamily="2" charset="2"/>
              <a:buChar char="Ø"/>
            </a:pPr>
            <a:r>
              <a:rPr lang="en-US" sz="1600" dirty="0" smtClean="0"/>
              <a:t>Use at least part of index</a:t>
            </a:r>
          </a:p>
          <a:p>
            <a:pPr marL="742950" lvl="1" indent="-285750">
              <a:buFont typeface="Wingdings" panose="05000000000000000000" pitchFamily="2" charset="2"/>
              <a:buChar char="Ø"/>
            </a:pPr>
            <a:r>
              <a:rPr lang="en-US" sz="1600" dirty="0" smtClean="0"/>
              <a:t>Don’t check for NULL values</a:t>
            </a:r>
          </a:p>
          <a:p>
            <a:pPr marL="742950" lvl="1" indent="-285750">
              <a:buFont typeface="Wingdings" panose="05000000000000000000" pitchFamily="2" charset="2"/>
              <a:buChar char="Ø"/>
            </a:pPr>
            <a:r>
              <a:rPr lang="en-US" sz="1600" dirty="0" smtClean="0"/>
              <a:t>Avoid complex conditions</a:t>
            </a:r>
          </a:p>
          <a:p>
            <a:endParaRPr lang="en-US" sz="1600" dirty="0"/>
          </a:p>
          <a:p>
            <a:pPr marL="285750" indent="-285750">
              <a:buFont typeface="Wingdings" panose="05000000000000000000" pitchFamily="2" charset="2"/>
              <a:buChar char="§"/>
            </a:pPr>
            <a:r>
              <a:rPr lang="en-US" sz="1600" dirty="0"/>
              <a:t>Reduce the Database </a:t>
            </a:r>
            <a:r>
              <a:rPr lang="en-US" sz="1600" dirty="0" smtClean="0"/>
              <a:t>Load</a:t>
            </a:r>
            <a:endParaRPr lang="en-US" sz="1600" dirty="0"/>
          </a:p>
          <a:p>
            <a:pPr marL="742950" lvl="1" indent="-285750">
              <a:buFont typeface="Wingdings" panose="05000000000000000000" pitchFamily="2" charset="2"/>
              <a:buChar char="Ø"/>
            </a:pPr>
            <a:r>
              <a:rPr lang="en-US" sz="1600" dirty="0" smtClean="0"/>
              <a:t>Buffer tables on application server: but some clauses in the select query will bypass the buffer access</a:t>
            </a:r>
          </a:p>
          <a:p>
            <a:pPr marL="742950" lvl="1" indent="-285750">
              <a:buFont typeface="Wingdings" panose="05000000000000000000" pitchFamily="2" charset="2"/>
              <a:buChar char="Ø"/>
            </a:pPr>
            <a:r>
              <a:rPr lang="en-US" sz="1600" dirty="0" smtClean="0"/>
              <a:t>Avoid data reading repeatedly </a:t>
            </a:r>
          </a:p>
          <a:p>
            <a:pPr marL="742950" lvl="1" indent="-285750">
              <a:buFont typeface="Wingdings" panose="05000000000000000000" pitchFamily="2" charset="2"/>
              <a:buChar char="Ø"/>
            </a:pPr>
            <a:r>
              <a:rPr lang="en-US" sz="1600" dirty="0" smtClean="0"/>
              <a:t>Avoid using ORDER BY clause</a:t>
            </a:r>
          </a:p>
          <a:p>
            <a:endParaRPr lang="en-US" sz="1600" dirty="0" smtClean="0"/>
          </a:p>
          <a:p>
            <a:endParaRPr lang="en-US" sz="1600" dirty="0"/>
          </a:p>
        </p:txBody>
      </p:sp>
      <p:sp>
        <p:nvSpPr>
          <p:cNvPr id="2" name="Footer Placeholder 1"/>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404741406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61</a:t>
            </a:fld>
            <a:endParaRPr lang="en-US"/>
          </a:p>
        </p:txBody>
      </p:sp>
      <p:sp>
        <p:nvSpPr>
          <p:cNvPr id="5" name="TextBox 4"/>
          <p:cNvSpPr txBox="1"/>
          <p:nvPr/>
        </p:nvSpPr>
        <p:spPr>
          <a:xfrm>
            <a:off x="3657600" y="76200"/>
            <a:ext cx="3352800" cy="707886"/>
          </a:xfrm>
          <a:prstGeom prst="rect">
            <a:avLst/>
          </a:prstGeom>
          <a:noFill/>
        </p:spPr>
        <p:txBody>
          <a:bodyPr wrap="square" rtlCol="0">
            <a:spAutoFit/>
          </a:bodyPr>
          <a:lstStyle/>
          <a:p>
            <a:pPr algn="ctr"/>
            <a:r>
              <a:rPr lang="en-US" sz="2400" b="1" dirty="0" smtClean="0"/>
              <a:t>ABAP Basics </a:t>
            </a:r>
          </a:p>
          <a:p>
            <a:pPr algn="ctr"/>
            <a:r>
              <a:rPr lang="en-US" sz="1600" b="1" dirty="0" smtClean="0"/>
              <a:t>Open SQL: Cursors</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a:t>
            </a:r>
            <a:r>
              <a:rPr lang="en-US" sz="1400" dirty="0" smtClean="0"/>
              <a:t>Structures: DO..ENDDO</a:t>
            </a:r>
            <a:endParaRPr lang="en-US" sz="1400" dirty="0"/>
          </a:p>
        </p:txBody>
      </p:sp>
      <p:sp>
        <p:nvSpPr>
          <p:cNvPr id="23" name="Pentagon 22"/>
          <p:cNvSpPr/>
          <p:nvPr/>
        </p:nvSpPr>
        <p:spPr>
          <a:xfrm>
            <a:off x="228600" y="4191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Open </a:t>
            </a:r>
            <a:r>
              <a:rPr lang="en-US" sz="1400" dirty="0" smtClean="0"/>
              <a:t>SQL: Others</a:t>
            </a:r>
            <a:endParaRPr lang="en-US" sz="1400" dirty="0"/>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8" name="Rectangle 1"/>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2"/>
          <p:cNvSpPr>
            <a:spLocks noChangeArrowheads="1"/>
          </p:cNvSpPr>
          <p:nvPr/>
        </p:nvSpPr>
        <p:spPr bwMode="auto">
          <a:xfrm>
            <a:off x="152401" y="-322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3"/>
          <p:cNvSpPr>
            <a:spLocks noChangeArrowheads="1"/>
          </p:cNvSpPr>
          <p:nvPr/>
        </p:nvSpPr>
        <p:spPr bwMode="auto">
          <a:xfrm>
            <a:off x="304801" y="1201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TextBox 6"/>
          <p:cNvSpPr txBox="1"/>
          <p:nvPr/>
        </p:nvSpPr>
        <p:spPr>
          <a:xfrm>
            <a:off x="2209800" y="1066801"/>
            <a:ext cx="6629400" cy="4770537"/>
          </a:xfrm>
          <a:prstGeom prst="rect">
            <a:avLst/>
          </a:prstGeom>
          <a:noFill/>
        </p:spPr>
        <p:txBody>
          <a:bodyPr wrap="square" rtlCol="0">
            <a:spAutoFit/>
          </a:bodyPr>
          <a:lstStyle/>
          <a:p>
            <a:r>
              <a:rPr lang="en-US" sz="1600" b="1" dirty="0" smtClean="0"/>
              <a:t>Cursors</a:t>
            </a:r>
          </a:p>
          <a:p>
            <a:endParaRPr lang="en-US" sz="1600" dirty="0"/>
          </a:p>
          <a:p>
            <a:r>
              <a:rPr lang="en-US" sz="1600" dirty="0" smtClean="0"/>
              <a:t>Decoupling Select Query from database access</a:t>
            </a:r>
          </a:p>
          <a:p>
            <a:endParaRPr lang="en-US" sz="1600" b="1" dirty="0" smtClean="0"/>
          </a:p>
          <a:p>
            <a:r>
              <a:rPr lang="en-US" sz="1600" b="1" dirty="0" smtClean="0"/>
              <a:t>Open Cursor</a:t>
            </a:r>
          </a:p>
          <a:p>
            <a:r>
              <a:rPr lang="en-US" sz="1600" dirty="0" smtClean="0"/>
              <a:t>To </a:t>
            </a:r>
            <a:r>
              <a:rPr lang="en-US" sz="1600" dirty="0"/>
              <a:t>open a cursor for a </a:t>
            </a:r>
            <a:r>
              <a:rPr lang="en-US" sz="1600" b="1" dirty="0"/>
              <a:t>SELECT</a:t>
            </a:r>
            <a:r>
              <a:rPr lang="en-US" sz="1600" dirty="0"/>
              <a:t> statement, use the following:</a:t>
            </a:r>
          </a:p>
          <a:p>
            <a:pPr lvl="1"/>
            <a:r>
              <a:rPr lang="en-US" sz="1400" dirty="0"/>
              <a:t>OPEN CURSOR [WITH HOLD] c FOR SELECT result </a:t>
            </a:r>
            <a:br>
              <a:rPr lang="en-US" sz="1400" dirty="0"/>
            </a:br>
            <a:r>
              <a:rPr lang="en-US" sz="1400" dirty="0"/>
              <a:t>FROM source</a:t>
            </a:r>
            <a:br>
              <a:rPr lang="en-US" sz="1400" dirty="0"/>
            </a:br>
            <a:r>
              <a:rPr lang="en-US" sz="1400" dirty="0"/>
              <a:t>[WHERE condition]</a:t>
            </a:r>
            <a:br>
              <a:rPr lang="en-US" sz="1400" dirty="0"/>
            </a:br>
            <a:r>
              <a:rPr lang="en-US" sz="1400" dirty="0"/>
              <a:t>[GROUP BY fields] </a:t>
            </a:r>
            <a:br>
              <a:rPr lang="en-US" sz="1400" dirty="0"/>
            </a:br>
            <a:r>
              <a:rPr lang="en-US" sz="1400" dirty="0"/>
              <a:t>[HAVING </a:t>
            </a:r>
            <a:r>
              <a:rPr lang="en-US" sz="1400" dirty="0" err="1"/>
              <a:t>cond</a:t>
            </a:r>
            <a:r>
              <a:rPr lang="en-US" sz="1400" dirty="0"/>
              <a:t>]</a:t>
            </a:r>
            <a:br>
              <a:rPr lang="en-US" sz="1400" dirty="0"/>
            </a:br>
            <a:r>
              <a:rPr lang="en-US" sz="1400" dirty="0"/>
              <a:t>[ORDER BY fields].</a:t>
            </a:r>
          </a:p>
          <a:p>
            <a:endParaRPr lang="en-US" sz="1600" dirty="0" smtClean="0"/>
          </a:p>
          <a:p>
            <a:r>
              <a:rPr lang="en-US" sz="1600" b="1" dirty="0" smtClean="0"/>
              <a:t>Read Data</a:t>
            </a:r>
          </a:p>
          <a:p>
            <a:r>
              <a:rPr lang="en-US" sz="1400" dirty="0" smtClean="0"/>
              <a:t>	FETCH </a:t>
            </a:r>
            <a:r>
              <a:rPr lang="en-US" sz="1400" dirty="0"/>
              <a:t>NEXT CURSOR c INTO target</a:t>
            </a:r>
            <a:r>
              <a:rPr lang="en-US" sz="1400" dirty="0" smtClean="0"/>
              <a:t>.</a:t>
            </a:r>
          </a:p>
          <a:p>
            <a:endParaRPr lang="en-US" sz="1400" dirty="0"/>
          </a:p>
          <a:p>
            <a:r>
              <a:rPr lang="en-US" sz="1600" b="1" dirty="0" smtClean="0"/>
              <a:t>Close Cursor</a:t>
            </a:r>
          </a:p>
          <a:p>
            <a:r>
              <a:rPr lang="en-US" sz="1600" dirty="0"/>
              <a:t>To close a cursor explicitly, use the following statement:</a:t>
            </a:r>
          </a:p>
          <a:p>
            <a:r>
              <a:rPr lang="en-US" sz="1600" dirty="0" smtClean="0"/>
              <a:t>	</a:t>
            </a:r>
            <a:r>
              <a:rPr lang="en-US" sz="1400" dirty="0" smtClean="0"/>
              <a:t>CLOSE </a:t>
            </a:r>
            <a:r>
              <a:rPr lang="en-US" sz="1400" dirty="0"/>
              <a:t>CURSOR c.</a:t>
            </a:r>
          </a:p>
          <a:p>
            <a:endParaRPr lang="en-US" sz="1600" dirty="0"/>
          </a:p>
        </p:txBody>
      </p:sp>
      <p:sp>
        <p:nvSpPr>
          <p:cNvPr id="2" name="Footer Placeholder 1"/>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94706879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62</a:t>
            </a:fld>
            <a:endParaRPr lang="en-US"/>
          </a:p>
        </p:txBody>
      </p:sp>
      <p:sp>
        <p:nvSpPr>
          <p:cNvPr id="5" name="TextBox 4"/>
          <p:cNvSpPr txBox="1"/>
          <p:nvPr/>
        </p:nvSpPr>
        <p:spPr>
          <a:xfrm>
            <a:off x="3657600" y="76200"/>
            <a:ext cx="3352800" cy="715580"/>
          </a:xfrm>
          <a:prstGeom prst="rect">
            <a:avLst/>
          </a:prstGeom>
          <a:noFill/>
        </p:spPr>
        <p:txBody>
          <a:bodyPr wrap="square" rtlCol="0">
            <a:spAutoFit/>
          </a:bodyPr>
          <a:lstStyle/>
          <a:p>
            <a:pPr algn="ctr"/>
            <a:r>
              <a:rPr lang="en-US" sz="2400" b="1" dirty="0" smtClean="0"/>
              <a:t>ABAP Basics </a:t>
            </a:r>
          </a:p>
          <a:p>
            <a:pPr algn="ctr"/>
            <a:r>
              <a:rPr lang="en-US" sz="1600" b="1" dirty="0" smtClean="0"/>
              <a:t>Modularization Technique</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a:t>
            </a:r>
            <a:r>
              <a:rPr lang="en-US" sz="1400" dirty="0" smtClean="0"/>
              <a:t>Structures:</a:t>
            </a:r>
            <a:endParaRPr lang="en-US" sz="1400" dirty="0"/>
          </a:p>
        </p:txBody>
      </p:sp>
      <p:sp>
        <p:nvSpPr>
          <p:cNvPr id="23" name="Pentagon 22"/>
          <p:cNvSpPr/>
          <p:nvPr/>
        </p:nvSpPr>
        <p:spPr>
          <a:xfrm>
            <a:off x="228600" y="4191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Open </a:t>
            </a:r>
            <a:r>
              <a:rPr lang="en-US" sz="1400" dirty="0" smtClean="0"/>
              <a:t>SQL</a:t>
            </a:r>
            <a:endParaRPr lang="en-US" sz="1400" dirty="0"/>
          </a:p>
        </p:txBody>
      </p:sp>
      <p:sp>
        <p:nvSpPr>
          <p:cNvPr id="24" name="Pentagon 23"/>
          <p:cNvSpPr/>
          <p:nvPr/>
        </p:nvSpPr>
        <p:spPr>
          <a:xfrm>
            <a:off x="228600" y="46482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Modularization Techniques</a:t>
            </a:r>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8" name="Rectangle 1"/>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2"/>
          <p:cNvSpPr>
            <a:spLocks noChangeArrowheads="1"/>
          </p:cNvSpPr>
          <p:nvPr/>
        </p:nvSpPr>
        <p:spPr bwMode="auto">
          <a:xfrm>
            <a:off x="152401" y="-322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3"/>
          <p:cNvSpPr>
            <a:spLocks noChangeArrowheads="1"/>
          </p:cNvSpPr>
          <p:nvPr/>
        </p:nvSpPr>
        <p:spPr bwMode="auto">
          <a:xfrm>
            <a:off x="304801" y="1201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 name="TextBox 1"/>
          <p:cNvSpPr txBox="1"/>
          <p:nvPr/>
        </p:nvSpPr>
        <p:spPr>
          <a:xfrm>
            <a:off x="2209800" y="1009234"/>
            <a:ext cx="6659580" cy="2800767"/>
          </a:xfrm>
          <a:prstGeom prst="rect">
            <a:avLst/>
          </a:prstGeom>
          <a:noFill/>
        </p:spPr>
        <p:txBody>
          <a:bodyPr wrap="none" rtlCol="0">
            <a:spAutoFit/>
          </a:bodyPr>
          <a:lstStyle/>
          <a:p>
            <a:r>
              <a:rPr lang="en-US" sz="1600" dirty="0" smtClean="0"/>
              <a:t>We will divide the entire program into smaller blocks and call them whenever</a:t>
            </a:r>
          </a:p>
          <a:p>
            <a:r>
              <a:rPr lang="en-US" sz="1600" dirty="0" smtClean="0"/>
              <a:t>Necessary. This is for readability and reusability</a:t>
            </a:r>
          </a:p>
          <a:p>
            <a:endParaRPr lang="en-US" sz="1600" dirty="0"/>
          </a:p>
          <a:p>
            <a:r>
              <a:rPr lang="en-US" sz="1600" b="1" dirty="0" smtClean="0"/>
              <a:t>Modularization Techniques:</a:t>
            </a:r>
          </a:p>
          <a:p>
            <a:pPr marL="800100" lvl="1" indent="-342900">
              <a:buAutoNum type="arabicPeriod"/>
            </a:pPr>
            <a:r>
              <a:rPr lang="en-US" sz="1600" dirty="0" smtClean="0"/>
              <a:t>Subroutines</a:t>
            </a:r>
          </a:p>
          <a:p>
            <a:pPr marL="800100" lvl="1" indent="-342900">
              <a:buAutoNum type="arabicPeriod"/>
            </a:pPr>
            <a:r>
              <a:rPr lang="en-US" sz="1600" dirty="0" smtClean="0"/>
              <a:t>Function Modules</a:t>
            </a:r>
          </a:p>
          <a:p>
            <a:pPr marL="800100" lvl="1" indent="-342900">
              <a:buAutoNum type="arabicPeriod"/>
            </a:pPr>
            <a:r>
              <a:rPr lang="en-US" sz="1600" dirty="0" smtClean="0"/>
              <a:t>Includes</a:t>
            </a:r>
          </a:p>
          <a:p>
            <a:pPr marL="800100" lvl="1" indent="-342900">
              <a:buAutoNum type="arabicPeriod"/>
            </a:pPr>
            <a:r>
              <a:rPr lang="en-US" sz="1600" dirty="0" smtClean="0"/>
              <a:t>Macros</a:t>
            </a:r>
          </a:p>
          <a:p>
            <a:pPr marL="800100" lvl="1" indent="-342900">
              <a:buAutoNum type="arabicPeriod"/>
            </a:pPr>
            <a:r>
              <a:rPr lang="en-US" sz="1600" dirty="0" smtClean="0"/>
              <a:t>Events</a:t>
            </a:r>
          </a:p>
          <a:p>
            <a:pPr marL="800100" lvl="1" indent="-342900">
              <a:buAutoNum type="arabicPeriod"/>
            </a:pPr>
            <a:r>
              <a:rPr lang="en-US" sz="1600" dirty="0" smtClean="0"/>
              <a:t>Classes and Methods</a:t>
            </a:r>
          </a:p>
          <a:p>
            <a:pPr marL="800100" lvl="1" indent="-342900">
              <a:buAutoNum type="arabicPeriod"/>
            </a:pPr>
            <a:r>
              <a:rPr lang="en-US" sz="1600" dirty="0" smtClean="0"/>
              <a:t>Dialog Modules</a:t>
            </a:r>
          </a:p>
        </p:txBody>
      </p:sp>
      <p:sp>
        <p:nvSpPr>
          <p:cNvPr id="3" name="Footer Placeholder 2"/>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94618704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63</a:t>
            </a:fld>
            <a:endParaRPr lang="en-US"/>
          </a:p>
        </p:txBody>
      </p:sp>
      <p:sp>
        <p:nvSpPr>
          <p:cNvPr id="5" name="TextBox 4"/>
          <p:cNvSpPr txBox="1"/>
          <p:nvPr/>
        </p:nvSpPr>
        <p:spPr>
          <a:xfrm>
            <a:off x="3657600" y="76200"/>
            <a:ext cx="3886200" cy="715580"/>
          </a:xfrm>
          <a:prstGeom prst="rect">
            <a:avLst/>
          </a:prstGeom>
          <a:noFill/>
        </p:spPr>
        <p:txBody>
          <a:bodyPr wrap="square" rtlCol="0">
            <a:spAutoFit/>
          </a:bodyPr>
          <a:lstStyle/>
          <a:p>
            <a:pPr algn="ctr"/>
            <a:r>
              <a:rPr lang="en-US" sz="2400" b="1" dirty="0" smtClean="0"/>
              <a:t>ABAP Basics </a:t>
            </a:r>
          </a:p>
          <a:p>
            <a:pPr algn="ctr"/>
            <a:r>
              <a:rPr lang="en-US" sz="1600" b="1" dirty="0" smtClean="0"/>
              <a:t>Modularization Technique: Subroutines</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a:t>
            </a:r>
            <a:r>
              <a:rPr lang="en-US" sz="1400" dirty="0" smtClean="0"/>
              <a:t>Structures:</a:t>
            </a:r>
            <a:endParaRPr lang="en-US" sz="1400" dirty="0"/>
          </a:p>
        </p:txBody>
      </p:sp>
      <p:sp>
        <p:nvSpPr>
          <p:cNvPr id="23" name="Pentagon 22"/>
          <p:cNvSpPr/>
          <p:nvPr/>
        </p:nvSpPr>
        <p:spPr>
          <a:xfrm>
            <a:off x="228600" y="4191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Open </a:t>
            </a:r>
            <a:r>
              <a:rPr lang="en-US" sz="1400" dirty="0" smtClean="0"/>
              <a:t>SQL</a:t>
            </a:r>
            <a:endParaRPr lang="en-US" sz="1400" dirty="0"/>
          </a:p>
        </p:txBody>
      </p:sp>
      <p:sp>
        <p:nvSpPr>
          <p:cNvPr id="24" name="Pentagon 23"/>
          <p:cNvSpPr/>
          <p:nvPr/>
        </p:nvSpPr>
        <p:spPr>
          <a:xfrm>
            <a:off x="228600" y="46482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Modularization </a:t>
            </a:r>
            <a:r>
              <a:rPr lang="en-US" sz="1200" dirty="0" smtClean="0"/>
              <a:t>Techniques:</a:t>
            </a:r>
          </a:p>
          <a:p>
            <a:pPr algn="ctr"/>
            <a:r>
              <a:rPr lang="en-US" sz="1200" dirty="0" smtClean="0"/>
              <a:t>Subroutines</a:t>
            </a:r>
            <a:endParaRPr lang="en-US" sz="1200" dirty="0"/>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8" name="Rectangle 1"/>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2"/>
          <p:cNvSpPr>
            <a:spLocks noChangeArrowheads="1"/>
          </p:cNvSpPr>
          <p:nvPr/>
        </p:nvSpPr>
        <p:spPr bwMode="auto">
          <a:xfrm>
            <a:off x="152401" y="-322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3"/>
          <p:cNvSpPr>
            <a:spLocks noChangeArrowheads="1"/>
          </p:cNvSpPr>
          <p:nvPr/>
        </p:nvSpPr>
        <p:spPr bwMode="auto">
          <a:xfrm>
            <a:off x="304801" y="1201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 name="TextBox 1"/>
          <p:cNvSpPr txBox="1"/>
          <p:nvPr/>
        </p:nvSpPr>
        <p:spPr>
          <a:xfrm>
            <a:off x="2209800" y="838201"/>
            <a:ext cx="6781800" cy="5601533"/>
          </a:xfrm>
          <a:prstGeom prst="rect">
            <a:avLst/>
          </a:prstGeom>
          <a:noFill/>
        </p:spPr>
        <p:txBody>
          <a:bodyPr wrap="square" rtlCol="0">
            <a:spAutoFit/>
          </a:bodyPr>
          <a:lstStyle/>
          <a:p>
            <a:r>
              <a:rPr lang="en-US" sz="1600" dirty="0" smtClean="0"/>
              <a:t>Subroutines are the callable processing blocks which contains and interface, </a:t>
            </a:r>
          </a:p>
          <a:p>
            <a:r>
              <a:rPr lang="en-US" sz="1600" dirty="0" smtClean="0"/>
              <a:t>Local data area</a:t>
            </a:r>
          </a:p>
          <a:p>
            <a:endParaRPr lang="en-US" sz="1600" dirty="0"/>
          </a:p>
          <a:p>
            <a:r>
              <a:rPr lang="en-US" sz="1600" dirty="0" smtClean="0"/>
              <a:t>We can define subroutine using </a:t>
            </a:r>
            <a:r>
              <a:rPr lang="en-US" sz="1600" b="1" dirty="0" smtClean="0"/>
              <a:t>FORM &lt;</a:t>
            </a:r>
            <a:r>
              <a:rPr lang="en-US" sz="1600" b="1" dirty="0" err="1" smtClean="0"/>
              <a:t>form_name</a:t>
            </a:r>
            <a:r>
              <a:rPr lang="en-US" sz="1600" b="1" dirty="0" smtClean="0"/>
              <a:t>&gt; ..ENDFORM</a:t>
            </a:r>
          </a:p>
          <a:p>
            <a:r>
              <a:rPr lang="en-US" sz="1400" b="1" dirty="0" smtClean="0"/>
              <a:t>Syntax:</a:t>
            </a:r>
          </a:p>
          <a:p>
            <a:pPr lvl="1"/>
            <a:r>
              <a:rPr lang="en-US" sz="1400" dirty="0"/>
              <a:t>Form &lt;</a:t>
            </a:r>
            <a:r>
              <a:rPr lang="en-US" sz="1400" dirty="0" err="1"/>
              <a:t>sub_routine</a:t>
            </a:r>
            <a:r>
              <a:rPr lang="en-US" sz="1400" dirty="0"/>
              <a:t>&gt; </a:t>
            </a:r>
            <a:r>
              <a:rPr lang="en-US" sz="1400" dirty="0" smtClean="0"/>
              <a:t>Tables </a:t>
            </a:r>
            <a:r>
              <a:rPr lang="en-US" sz="1400" dirty="0"/>
              <a:t>&lt;</a:t>
            </a:r>
            <a:r>
              <a:rPr lang="en-US" sz="1400" dirty="0" err="1"/>
              <a:t>send_and_received_tables</a:t>
            </a:r>
            <a:r>
              <a:rPr lang="en-US" sz="1400" dirty="0"/>
              <a:t>&gt;</a:t>
            </a:r>
          </a:p>
          <a:p>
            <a:pPr lvl="1"/>
            <a:r>
              <a:rPr lang="en-US" sz="1400" dirty="0"/>
              <a:t>		        Using &lt;</a:t>
            </a:r>
            <a:r>
              <a:rPr lang="en-US" sz="1400" dirty="0" err="1"/>
              <a:t>received_variables</a:t>
            </a:r>
            <a:r>
              <a:rPr lang="en-US" sz="1400" dirty="0"/>
              <a:t>&gt;</a:t>
            </a:r>
          </a:p>
          <a:p>
            <a:pPr lvl="1"/>
            <a:r>
              <a:rPr lang="en-US" sz="1400" dirty="0"/>
              <a:t>                               </a:t>
            </a:r>
            <a:r>
              <a:rPr lang="en-US" sz="1400" dirty="0" smtClean="0"/>
              <a:t> Changing </a:t>
            </a:r>
            <a:r>
              <a:rPr lang="en-US" sz="1400" dirty="0"/>
              <a:t>&lt;</a:t>
            </a:r>
            <a:r>
              <a:rPr lang="en-US" sz="1400" dirty="0" err="1"/>
              <a:t>send_and_received_variables</a:t>
            </a:r>
            <a:r>
              <a:rPr lang="en-US" sz="1400" dirty="0"/>
              <a:t>&gt; .</a:t>
            </a:r>
          </a:p>
          <a:p>
            <a:pPr lvl="1"/>
            <a:r>
              <a:rPr lang="en-US" sz="1400" dirty="0" smtClean="0"/>
              <a:t>	“Local Data</a:t>
            </a:r>
          </a:p>
          <a:p>
            <a:pPr lvl="1"/>
            <a:r>
              <a:rPr lang="en-US" sz="1400" dirty="0"/>
              <a:t>	</a:t>
            </a:r>
            <a:r>
              <a:rPr lang="en-US" sz="1400" dirty="0" smtClean="0"/>
              <a:t>“Logic</a:t>
            </a:r>
            <a:endParaRPr lang="en-US" sz="1400" dirty="0"/>
          </a:p>
          <a:p>
            <a:pPr lvl="1"/>
            <a:r>
              <a:rPr lang="en-US" sz="1400" dirty="0" err="1"/>
              <a:t>Endform</a:t>
            </a:r>
            <a:r>
              <a:rPr lang="en-US" sz="1400" dirty="0"/>
              <a:t>.  </a:t>
            </a:r>
            <a:endParaRPr lang="en-US" sz="1600" dirty="0"/>
          </a:p>
          <a:p>
            <a:endParaRPr lang="en-US" sz="1600" dirty="0" smtClean="0"/>
          </a:p>
          <a:p>
            <a:r>
              <a:rPr lang="en-US" sz="1600" dirty="0"/>
              <a:t>We can call subroutine using </a:t>
            </a:r>
            <a:r>
              <a:rPr lang="en-US" sz="1600" b="1" dirty="0"/>
              <a:t>PERFORM &lt;</a:t>
            </a:r>
            <a:r>
              <a:rPr lang="en-US" sz="1600" b="1" dirty="0" err="1"/>
              <a:t>form_name</a:t>
            </a:r>
            <a:r>
              <a:rPr lang="en-US" sz="1600" b="1" dirty="0"/>
              <a:t>&gt;</a:t>
            </a:r>
            <a:r>
              <a:rPr lang="en-US" sz="1600" dirty="0"/>
              <a:t> </a:t>
            </a:r>
            <a:r>
              <a:rPr lang="en-US" sz="1600" dirty="0" smtClean="0"/>
              <a:t>statement</a:t>
            </a:r>
          </a:p>
          <a:p>
            <a:r>
              <a:rPr lang="en-US" sz="1400" b="1" dirty="0" smtClean="0"/>
              <a:t>Syntax</a:t>
            </a:r>
            <a:endParaRPr lang="en-US" sz="1400" b="1" dirty="0"/>
          </a:p>
          <a:p>
            <a:r>
              <a:rPr lang="en-US" sz="1400" dirty="0" smtClean="0"/>
              <a:t>	 </a:t>
            </a:r>
            <a:r>
              <a:rPr lang="en-US" sz="1400" dirty="0"/>
              <a:t>Perform &lt;</a:t>
            </a:r>
            <a:r>
              <a:rPr lang="en-US" sz="1400" dirty="0" err="1"/>
              <a:t>sub_routine</a:t>
            </a:r>
            <a:r>
              <a:rPr lang="en-US" sz="1400" dirty="0"/>
              <a:t>&gt; </a:t>
            </a:r>
            <a:r>
              <a:rPr lang="en-US" sz="1400" dirty="0" smtClean="0"/>
              <a:t>Tables </a:t>
            </a:r>
            <a:r>
              <a:rPr lang="en-US" sz="1400" dirty="0"/>
              <a:t>&lt;</a:t>
            </a:r>
            <a:r>
              <a:rPr lang="en-US" sz="1400" dirty="0" err="1"/>
              <a:t>send_and_received_tables</a:t>
            </a:r>
            <a:r>
              <a:rPr lang="en-US" sz="1400" dirty="0"/>
              <a:t>&gt;</a:t>
            </a:r>
          </a:p>
          <a:p>
            <a:r>
              <a:rPr lang="en-US" sz="1400" dirty="0"/>
              <a:t>  		</a:t>
            </a:r>
            <a:r>
              <a:rPr lang="en-US" sz="1400" dirty="0" smtClean="0"/>
              <a:t>     	Using </a:t>
            </a:r>
            <a:r>
              <a:rPr lang="en-US" sz="1400" dirty="0"/>
              <a:t>&lt;</a:t>
            </a:r>
            <a:r>
              <a:rPr lang="en-US" sz="1400" dirty="0" err="1"/>
              <a:t>send_variables</a:t>
            </a:r>
            <a:r>
              <a:rPr lang="en-US" sz="1400" dirty="0"/>
              <a:t>&gt;</a:t>
            </a:r>
          </a:p>
          <a:p>
            <a:r>
              <a:rPr lang="en-US" sz="1400" dirty="0"/>
              <a:t>		</a:t>
            </a:r>
            <a:r>
              <a:rPr lang="en-US" sz="1400" dirty="0" smtClean="0"/>
              <a:t>     	Changing </a:t>
            </a:r>
            <a:r>
              <a:rPr lang="en-US" sz="1400" dirty="0"/>
              <a:t>&lt;</a:t>
            </a:r>
            <a:r>
              <a:rPr lang="en-US" sz="1400" dirty="0" err="1"/>
              <a:t>send_and_received_variables</a:t>
            </a:r>
            <a:r>
              <a:rPr lang="en-US" sz="1400" dirty="0"/>
              <a:t>&gt; </a:t>
            </a:r>
            <a:endParaRPr lang="en-US" sz="1400" dirty="0" smtClean="0"/>
          </a:p>
          <a:p>
            <a:endParaRPr lang="en-US" sz="1400" dirty="0"/>
          </a:p>
          <a:p>
            <a:r>
              <a:rPr lang="en-US" sz="1600" dirty="0" smtClean="0"/>
              <a:t>We can call subroutines in the same program as well as from other programs called external subroutines</a:t>
            </a:r>
            <a:endParaRPr lang="en-US" sz="1600" dirty="0"/>
          </a:p>
          <a:p>
            <a:r>
              <a:rPr lang="en-US" sz="1400" b="1" dirty="0" smtClean="0"/>
              <a:t>Syntax:</a:t>
            </a:r>
            <a:r>
              <a:rPr lang="en-US" sz="1600" dirty="0" smtClean="0"/>
              <a:t> </a:t>
            </a:r>
          </a:p>
          <a:p>
            <a:r>
              <a:rPr lang="en-US" sz="1600" dirty="0"/>
              <a:t>	</a:t>
            </a:r>
            <a:r>
              <a:rPr lang="en-US" sz="1400" dirty="0" smtClean="0"/>
              <a:t>Perform </a:t>
            </a:r>
            <a:r>
              <a:rPr lang="en-US" sz="1400" dirty="0"/>
              <a:t>&lt;</a:t>
            </a:r>
            <a:r>
              <a:rPr lang="en-US" sz="1400" dirty="0" err="1"/>
              <a:t>sub_routine</a:t>
            </a:r>
            <a:r>
              <a:rPr lang="en-US" sz="1400" dirty="0"/>
              <a:t>&gt; </a:t>
            </a:r>
            <a:r>
              <a:rPr lang="en-US" sz="1400" dirty="0" smtClean="0"/>
              <a:t>&lt;parameters&gt; IN PROGRAM &lt;program Name&gt;</a:t>
            </a:r>
            <a:endParaRPr lang="en-US" sz="1600" dirty="0"/>
          </a:p>
          <a:p>
            <a:endParaRPr lang="en-US" sz="1600" dirty="0" smtClean="0"/>
          </a:p>
          <a:p>
            <a:r>
              <a:rPr lang="en-US" sz="1600" dirty="0" smtClean="0"/>
              <a:t>We can exit the subroutine processing using EXIT statement </a:t>
            </a:r>
          </a:p>
        </p:txBody>
      </p:sp>
      <p:sp>
        <p:nvSpPr>
          <p:cNvPr id="3" name="Footer Placeholder 2"/>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227952328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64</a:t>
            </a:fld>
            <a:endParaRPr lang="en-US"/>
          </a:p>
        </p:txBody>
      </p:sp>
      <p:sp>
        <p:nvSpPr>
          <p:cNvPr id="5" name="TextBox 4"/>
          <p:cNvSpPr txBox="1"/>
          <p:nvPr/>
        </p:nvSpPr>
        <p:spPr>
          <a:xfrm>
            <a:off x="3657600" y="76200"/>
            <a:ext cx="3886200" cy="715580"/>
          </a:xfrm>
          <a:prstGeom prst="rect">
            <a:avLst/>
          </a:prstGeom>
          <a:noFill/>
        </p:spPr>
        <p:txBody>
          <a:bodyPr wrap="square" rtlCol="0">
            <a:spAutoFit/>
          </a:bodyPr>
          <a:lstStyle/>
          <a:p>
            <a:pPr algn="ctr"/>
            <a:r>
              <a:rPr lang="en-US" sz="2400" b="1" dirty="0" smtClean="0"/>
              <a:t>ABAP Basics </a:t>
            </a:r>
          </a:p>
          <a:p>
            <a:pPr algn="ctr"/>
            <a:r>
              <a:rPr lang="en-US" sz="1600" b="1" dirty="0" smtClean="0"/>
              <a:t>Modularization Technique: Subroutines</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a:t>
            </a:r>
            <a:r>
              <a:rPr lang="en-US" sz="1400" dirty="0" smtClean="0"/>
              <a:t>Structures:</a:t>
            </a:r>
            <a:endParaRPr lang="en-US" sz="1400" dirty="0"/>
          </a:p>
        </p:txBody>
      </p:sp>
      <p:sp>
        <p:nvSpPr>
          <p:cNvPr id="23" name="Pentagon 22"/>
          <p:cNvSpPr/>
          <p:nvPr/>
        </p:nvSpPr>
        <p:spPr>
          <a:xfrm>
            <a:off x="228600" y="4191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Open </a:t>
            </a:r>
            <a:r>
              <a:rPr lang="en-US" sz="1400" dirty="0" smtClean="0"/>
              <a:t>SQL</a:t>
            </a:r>
            <a:endParaRPr lang="en-US" sz="1400" dirty="0"/>
          </a:p>
        </p:txBody>
      </p:sp>
      <p:sp>
        <p:nvSpPr>
          <p:cNvPr id="24" name="Pentagon 23"/>
          <p:cNvSpPr/>
          <p:nvPr/>
        </p:nvSpPr>
        <p:spPr>
          <a:xfrm>
            <a:off x="228600" y="46482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Modularization </a:t>
            </a:r>
            <a:r>
              <a:rPr lang="en-US" sz="1200" dirty="0" smtClean="0"/>
              <a:t>Techniques:</a:t>
            </a:r>
          </a:p>
          <a:p>
            <a:pPr algn="ctr"/>
            <a:r>
              <a:rPr lang="en-US" sz="1200" dirty="0" smtClean="0"/>
              <a:t>Subroutines</a:t>
            </a:r>
            <a:endParaRPr lang="en-US" sz="1200" dirty="0"/>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8" name="Rectangle 1"/>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2"/>
          <p:cNvSpPr>
            <a:spLocks noChangeArrowheads="1"/>
          </p:cNvSpPr>
          <p:nvPr/>
        </p:nvSpPr>
        <p:spPr bwMode="auto">
          <a:xfrm>
            <a:off x="152401" y="-322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3"/>
          <p:cNvSpPr>
            <a:spLocks noChangeArrowheads="1"/>
          </p:cNvSpPr>
          <p:nvPr/>
        </p:nvSpPr>
        <p:spPr bwMode="auto">
          <a:xfrm>
            <a:off x="304801" y="1201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 name="TextBox 1"/>
          <p:cNvSpPr txBox="1"/>
          <p:nvPr/>
        </p:nvSpPr>
        <p:spPr>
          <a:xfrm>
            <a:off x="2209800" y="838201"/>
            <a:ext cx="6781800" cy="5262979"/>
          </a:xfrm>
          <a:prstGeom prst="rect">
            <a:avLst/>
          </a:prstGeom>
          <a:noFill/>
        </p:spPr>
        <p:txBody>
          <a:bodyPr wrap="square" rtlCol="0">
            <a:spAutoFit/>
          </a:bodyPr>
          <a:lstStyle/>
          <a:p>
            <a:r>
              <a:rPr lang="en-US" sz="1600" b="1" dirty="0" smtClean="0"/>
              <a:t>Types of Parameters</a:t>
            </a:r>
          </a:p>
          <a:p>
            <a:endParaRPr lang="en-US" sz="1600" b="1" dirty="0" smtClean="0"/>
          </a:p>
          <a:p>
            <a:r>
              <a:rPr lang="en-US" sz="1600" dirty="0" smtClean="0"/>
              <a:t>Actual </a:t>
            </a:r>
            <a:r>
              <a:rPr lang="en-US" sz="1600" dirty="0"/>
              <a:t>Parameters </a:t>
            </a:r>
            <a:endParaRPr lang="en-US" sz="1600" dirty="0" smtClean="0"/>
          </a:p>
          <a:p>
            <a:r>
              <a:rPr lang="en-US" sz="1600" dirty="0"/>
              <a:t>	</a:t>
            </a:r>
            <a:r>
              <a:rPr lang="en-US" sz="1600" dirty="0" smtClean="0"/>
              <a:t>Values </a:t>
            </a:r>
            <a:r>
              <a:rPr lang="en-US" sz="1600" dirty="0"/>
              <a:t>which provided from main program while calling subroutine</a:t>
            </a:r>
          </a:p>
          <a:p>
            <a:r>
              <a:rPr lang="en-US" sz="1600" dirty="0" smtClean="0"/>
              <a:t>Formal </a:t>
            </a:r>
            <a:r>
              <a:rPr lang="en-US" sz="1600" dirty="0"/>
              <a:t>Parameters </a:t>
            </a:r>
            <a:endParaRPr lang="en-US" sz="1600" dirty="0" smtClean="0"/>
          </a:p>
          <a:p>
            <a:r>
              <a:rPr lang="en-US" sz="1600" dirty="0"/>
              <a:t>	</a:t>
            </a:r>
            <a:r>
              <a:rPr lang="en-US" sz="1600" dirty="0" smtClean="0"/>
              <a:t>Values </a:t>
            </a:r>
            <a:r>
              <a:rPr lang="en-US" sz="1600" dirty="0"/>
              <a:t>which available at subroutine at definition of subroutine</a:t>
            </a:r>
            <a:endParaRPr lang="en-US" sz="1600" dirty="0" smtClean="0"/>
          </a:p>
          <a:p>
            <a:endParaRPr lang="en-US" sz="1600" dirty="0" smtClean="0"/>
          </a:p>
          <a:p>
            <a:r>
              <a:rPr lang="en-US" sz="1600" b="1" dirty="0" smtClean="0"/>
              <a:t>Parameter Passing Mechanism</a:t>
            </a:r>
          </a:p>
          <a:p>
            <a:r>
              <a:rPr lang="en-US" sz="1600" dirty="0"/>
              <a:t>Pass by value – actual parameter retains its own value.</a:t>
            </a:r>
          </a:p>
          <a:p>
            <a:r>
              <a:rPr lang="en-US" sz="1600" dirty="0"/>
              <a:t>Pass by reference – actual parameters value can be changed</a:t>
            </a:r>
          </a:p>
          <a:p>
            <a:r>
              <a:rPr lang="en-US" sz="1600" dirty="0"/>
              <a:t>Pass by value/reference – actual parameter only changed when complete execution of </a:t>
            </a:r>
            <a:r>
              <a:rPr lang="en-US" sz="1600" dirty="0" smtClean="0"/>
              <a:t>subroutine</a:t>
            </a:r>
          </a:p>
          <a:p>
            <a:endParaRPr lang="en-US" sz="1600" dirty="0"/>
          </a:p>
          <a:p>
            <a:r>
              <a:rPr lang="en-US" sz="1600" b="1" dirty="0" smtClean="0"/>
              <a:t>Notes:</a:t>
            </a:r>
          </a:p>
          <a:p>
            <a:pPr marL="342900" lvl="0" indent="-342900">
              <a:buAutoNum type="arabicPeriod"/>
            </a:pPr>
            <a:r>
              <a:rPr lang="en-US" sz="1600" dirty="0" smtClean="0"/>
              <a:t>Variable</a:t>
            </a:r>
            <a:r>
              <a:rPr lang="en-US" sz="1600" dirty="0"/>
              <a:t>, which declared in main program, will be automatically available in all subroutines, which are defined in the program. Passing data to subroutine is optional. But for the clarity we need to do </a:t>
            </a:r>
            <a:r>
              <a:rPr lang="en-US" sz="1600" dirty="0" smtClean="0"/>
              <a:t>it.</a:t>
            </a:r>
          </a:p>
          <a:p>
            <a:pPr marL="342900" lvl="0" indent="-342900">
              <a:buAutoNum type="arabicPeriod"/>
            </a:pPr>
            <a:endParaRPr lang="en-US" sz="1600" dirty="0" smtClean="0"/>
          </a:p>
          <a:p>
            <a:pPr marL="342900" lvl="0" indent="-342900">
              <a:buAutoNum type="arabicPeriod"/>
            </a:pPr>
            <a:r>
              <a:rPr lang="en-US" sz="1600" dirty="0" smtClean="0"/>
              <a:t>By </a:t>
            </a:r>
            <a:r>
              <a:rPr lang="en-US" sz="1600" dirty="0"/>
              <a:t>default, subroutines adopt pass by reference mechanism. So that; whatever the changes made for the variables inside the subroutine, will be affected in main program (calling program) </a:t>
            </a:r>
            <a:endParaRPr lang="en-US" sz="1600" dirty="0" smtClean="0"/>
          </a:p>
        </p:txBody>
      </p:sp>
      <p:sp>
        <p:nvSpPr>
          <p:cNvPr id="3" name="Footer Placeholder 2"/>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238356502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65</a:t>
            </a:fld>
            <a:endParaRPr lang="en-US"/>
          </a:p>
        </p:txBody>
      </p:sp>
      <p:sp>
        <p:nvSpPr>
          <p:cNvPr id="5" name="TextBox 4"/>
          <p:cNvSpPr txBox="1"/>
          <p:nvPr/>
        </p:nvSpPr>
        <p:spPr>
          <a:xfrm>
            <a:off x="3124200" y="76200"/>
            <a:ext cx="4419600" cy="715580"/>
          </a:xfrm>
          <a:prstGeom prst="rect">
            <a:avLst/>
          </a:prstGeom>
          <a:noFill/>
        </p:spPr>
        <p:txBody>
          <a:bodyPr wrap="square" rtlCol="0">
            <a:spAutoFit/>
          </a:bodyPr>
          <a:lstStyle/>
          <a:p>
            <a:pPr algn="ctr"/>
            <a:r>
              <a:rPr lang="en-US" sz="2400" b="1" dirty="0" smtClean="0"/>
              <a:t>ABAP Basics </a:t>
            </a:r>
          </a:p>
          <a:p>
            <a:pPr algn="ctr"/>
            <a:r>
              <a:rPr lang="en-US" sz="1600" b="1" dirty="0" smtClean="0"/>
              <a:t>Modularization Technique: Function Modules</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a:t>
            </a:r>
            <a:r>
              <a:rPr lang="en-US" sz="1400" dirty="0" smtClean="0"/>
              <a:t>Structures:</a:t>
            </a:r>
            <a:endParaRPr lang="en-US" sz="1400" dirty="0"/>
          </a:p>
        </p:txBody>
      </p:sp>
      <p:sp>
        <p:nvSpPr>
          <p:cNvPr id="23" name="Pentagon 22"/>
          <p:cNvSpPr/>
          <p:nvPr/>
        </p:nvSpPr>
        <p:spPr>
          <a:xfrm>
            <a:off x="228600" y="4191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Open </a:t>
            </a:r>
            <a:r>
              <a:rPr lang="en-US" sz="1400" dirty="0" smtClean="0"/>
              <a:t>SQL</a:t>
            </a:r>
            <a:endParaRPr lang="en-US" sz="1400" dirty="0"/>
          </a:p>
        </p:txBody>
      </p:sp>
      <p:sp>
        <p:nvSpPr>
          <p:cNvPr id="24" name="Pentagon 23"/>
          <p:cNvSpPr/>
          <p:nvPr/>
        </p:nvSpPr>
        <p:spPr>
          <a:xfrm>
            <a:off x="228600" y="46482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Modularization </a:t>
            </a:r>
            <a:r>
              <a:rPr lang="en-US" sz="1200" dirty="0" smtClean="0"/>
              <a:t>Techniques:</a:t>
            </a:r>
          </a:p>
          <a:p>
            <a:pPr algn="ctr"/>
            <a:r>
              <a:rPr lang="en-US" sz="1200" dirty="0" smtClean="0"/>
              <a:t>Function Module</a:t>
            </a:r>
            <a:endParaRPr lang="en-US" sz="1200" dirty="0"/>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8" name="Rectangle 1"/>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2"/>
          <p:cNvSpPr>
            <a:spLocks noChangeArrowheads="1"/>
          </p:cNvSpPr>
          <p:nvPr/>
        </p:nvSpPr>
        <p:spPr bwMode="auto">
          <a:xfrm>
            <a:off x="152401" y="-322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3"/>
          <p:cNvSpPr>
            <a:spLocks noChangeArrowheads="1"/>
          </p:cNvSpPr>
          <p:nvPr/>
        </p:nvSpPr>
        <p:spPr bwMode="auto">
          <a:xfrm>
            <a:off x="304801" y="1201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TextBox 2"/>
          <p:cNvSpPr txBox="1"/>
          <p:nvPr/>
        </p:nvSpPr>
        <p:spPr>
          <a:xfrm>
            <a:off x="2209800" y="1219201"/>
            <a:ext cx="6934200" cy="3293209"/>
          </a:xfrm>
          <a:prstGeom prst="rect">
            <a:avLst/>
          </a:prstGeom>
          <a:noFill/>
        </p:spPr>
        <p:txBody>
          <a:bodyPr wrap="square" rtlCol="0">
            <a:spAutoFit/>
          </a:bodyPr>
          <a:lstStyle/>
          <a:p>
            <a:r>
              <a:rPr lang="en-US" sz="1600" dirty="0" smtClean="0"/>
              <a:t>Function modules  </a:t>
            </a:r>
            <a:r>
              <a:rPr lang="en-US" sz="1600" dirty="0"/>
              <a:t>are the callable processing blocks which contains and interface, </a:t>
            </a:r>
          </a:p>
          <a:p>
            <a:r>
              <a:rPr lang="en-US" sz="1600" dirty="0"/>
              <a:t>Local data </a:t>
            </a:r>
            <a:r>
              <a:rPr lang="en-US" sz="1600" dirty="0" smtClean="0"/>
              <a:t>area. Function modules are defined in function groups. </a:t>
            </a:r>
          </a:p>
          <a:p>
            <a:endParaRPr lang="en-US" sz="1600" dirty="0"/>
          </a:p>
          <a:p>
            <a:r>
              <a:rPr lang="en-US" sz="1600" dirty="0" smtClean="0"/>
              <a:t>Function modules are external processing blocks and which are Available to the entire SAP system. They are managed in function library</a:t>
            </a:r>
          </a:p>
          <a:p>
            <a:endParaRPr lang="en-US" sz="1600" dirty="0"/>
          </a:p>
          <a:p>
            <a:r>
              <a:rPr lang="en-US" sz="1600" dirty="0" smtClean="0"/>
              <a:t>Function group has the following</a:t>
            </a:r>
          </a:p>
          <a:p>
            <a:pPr marL="342900" indent="-342900">
              <a:buAutoNum type="arabicPeriod"/>
            </a:pPr>
            <a:r>
              <a:rPr lang="en-US" sz="1600" dirty="0" smtClean="0"/>
              <a:t>TOP include for global data</a:t>
            </a:r>
          </a:p>
          <a:p>
            <a:pPr marL="342900" indent="-342900">
              <a:buAutoNum type="arabicPeriod"/>
            </a:pPr>
            <a:r>
              <a:rPr lang="en-US" sz="1600" dirty="0" smtClean="0"/>
              <a:t>Function Modules</a:t>
            </a:r>
          </a:p>
          <a:p>
            <a:endParaRPr lang="en-US" sz="1600" dirty="0" smtClean="0"/>
          </a:p>
          <a:p>
            <a:r>
              <a:rPr lang="en-US" sz="1600" dirty="0" smtClean="0"/>
              <a:t>Whenever creating function group, automatically one global program will be created with naming convention </a:t>
            </a:r>
            <a:r>
              <a:rPr lang="en-US" sz="1600" b="1" dirty="0" smtClean="0"/>
              <a:t>‘SAPL&lt;function group name&gt;’</a:t>
            </a:r>
          </a:p>
          <a:p>
            <a:endParaRPr lang="en-US" sz="1600" dirty="0"/>
          </a:p>
        </p:txBody>
      </p:sp>
      <p:sp>
        <p:nvSpPr>
          <p:cNvPr id="2" name="Footer Placeholder 1"/>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251920400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66</a:t>
            </a:fld>
            <a:endParaRPr lang="en-US"/>
          </a:p>
        </p:txBody>
      </p:sp>
      <p:sp>
        <p:nvSpPr>
          <p:cNvPr id="5" name="TextBox 4"/>
          <p:cNvSpPr txBox="1"/>
          <p:nvPr/>
        </p:nvSpPr>
        <p:spPr>
          <a:xfrm>
            <a:off x="3124200" y="76200"/>
            <a:ext cx="4419600" cy="715580"/>
          </a:xfrm>
          <a:prstGeom prst="rect">
            <a:avLst/>
          </a:prstGeom>
          <a:noFill/>
        </p:spPr>
        <p:txBody>
          <a:bodyPr wrap="square" rtlCol="0">
            <a:spAutoFit/>
          </a:bodyPr>
          <a:lstStyle/>
          <a:p>
            <a:pPr algn="ctr"/>
            <a:r>
              <a:rPr lang="en-US" sz="2400" b="1" dirty="0" smtClean="0"/>
              <a:t>ABAP Basics </a:t>
            </a:r>
          </a:p>
          <a:p>
            <a:pPr algn="ctr"/>
            <a:r>
              <a:rPr lang="en-US" sz="1600" b="1" dirty="0" smtClean="0"/>
              <a:t>Modularization Technique: Function Modules</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a:t>
            </a:r>
            <a:r>
              <a:rPr lang="en-US" sz="1400" dirty="0" smtClean="0"/>
              <a:t>Structures:</a:t>
            </a:r>
            <a:endParaRPr lang="en-US" sz="1400" dirty="0"/>
          </a:p>
        </p:txBody>
      </p:sp>
      <p:sp>
        <p:nvSpPr>
          <p:cNvPr id="23" name="Pentagon 22"/>
          <p:cNvSpPr/>
          <p:nvPr/>
        </p:nvSpPr>
        <p:spPr>
          <a:xfrm>
            <a:off x="228600" y="4191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Open </a:t>
            </a:r>
            <a:r>
              <a:rPr lang="en-US" sz="1400" dirty="0" smtClean="0"/>
              <a:t>SQL</a:t>
            </a:r>
            <a:endParaRPr lang="en-US" sz="1400" dirty="0"/>
          </a:p>
        </p:txBody>
      </p:sp>
      <p:sp>
        <p:nvSpPr>
          <p:cNvPr id="24" name="Pentagon 23"/>
          <p:cNvSpPr/>
          <p:nvPr/>
        </p:nvSpPr>
        <p:spPr>
          <a:xfrm>
            <a:off x="228600" y="46482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Modularization </a:t>
            </a:r>
            <a:r>
              <a:rPr lang="en-US" sz="1200" dirty="0" smtClean="0"/>
              <a:t>Techniques:</a:t>
            </a:r>
          </a:p>
          <a:p>
            <a:pPr algn="ctr"/>
            <a:r>
              <a:rPr lang="en-US" sz="1200" dirty="0" smtClean="0"/>
              <a:t>Function Module</a:t>
            </a:r>
            <a:endParaRPr lang="en-US" sz="1200" dirty="0"/>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8" name="Rectangle 1"/>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2"/>
          <p:cNvSpPr>
            <a:spLocks noChangeArrowheads="1"/>
          </p:cNvSpPr>
          <p:nvPr/>
        </p:nvSpPr>
        <p:spPr bwMode="auto">
          <a:xfrm>
            <a:off x="152401" y="-322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3"/>
          <p:cNvSpPr>
            <a:spLocks noChangeArrowheads="1"/>
          </p:cNvSpPr>
          <p:nvPr/>
        </p:nvSpPr>
        <p:spPr bwMode="auto">
          <a:xfrm>
            <a:off x="304801" y="1201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TextBox 2"/>
          <p:cNvSpPr txBox="1"/>
          <p:nvPr/>
        </p:nvSpPr>
        <p:spPr>
          <a:xfrm>
            <a:off x="2209800" y="1219201"/>
            <a:ext cx="6781800" cy="3323987"/>
          </a:xfrm>
          <a:prstGeom prst="rect">
            <a:avLst/>
          </a:prstGeom>
          <a:noFill/>
        </p:spPr>
        <p:txBody>
          <a:bodyPr wrap="square" rtlCol="0">
            <a:spAutoFit/>
          </a:bodyPr>
          <a:lstStyle/>
          <a:p>
            <a:r>
              <a:rPr lang="en-US" sz="1600" dirty="0" smtClean="0"/>
              <a:t>Transaction code: </a:t>
            </a:r>
            <a:r>
              <a:rPr lang="en-US" sz="1600" b="1" dirty="0" smtClean="0"/>
              <a:t>SE37/SE80</a:t>
            </a:r>
          </a:p>
          <a:p>
            <a:endParaRPr lang="en-US" sz="1600" dirty="0"/>
          </a:p>
          <a:p>
            <a:r>
              <a:rPr lang="en-US" sz="1600" dirty="0" smtClean="0"/>
              <a:t>Calling function Modules</a:t>
            </a:r>
          </a:p>
          <a:p>
            <a:endParaRPr lang="en-US" sz="1600" dirty="0"/>
          </a:p>
          <a:p>
            <a:r>
              <a:rPr lang="en-US" sz="1600" dirty="0"/>
              <a:t>To call a function module, use the </a:t>
            </a:r>
            <a:r>
              <a:rPr lang="en-US" sz="1600" b="1" dirty="0" smtClean="0"/>
              <a:t>CALLFUNCTION </a:t>
            </a:r>
            <a:r>
              <a:rPr lang="en-US" sz="1600" dirty="0" smtClean="0"/>
              <a:t>statement:</a:t>
            </a:r>
          </a:p>
          <a:p>
            <a:r>
              <a:rPr lang="en-US" sz="1600" b="1" dirty="0" smtClean="0"/>
              <a:t>Syntax:</a:t>
            </a:r>
            <a:endParaRPr lang="en-US" sz="1600" b="1" dirty="0"/>
          </a:p>
          <a:p>
            <a:pPr lvl="1"/>
            <a:r>
              <a:rPr lang="en-US" sz="1400" dirty="0"/>
              <a:t>CALL FUNCTION module</a:t>
            </a:r>
            <a:br>
              <a:rPr lang="en-US" sz="1400" dirty="0"/>
            </a:br>
            <a:r>
              <a:rPr lang="en-US" sz="1400" dirty="0"/>
              <a:t>[EXPORTING f</a:t>
            </a:r>
            <a:r>
              <a:rPr lang="en-US" sz="1400" baseline="-25000" dirty="0"/>
              <a:t>1</a:t>
            </a:r>
            <a:r>
              <a:rPr lang="en-US" sz="1400" dirty="0"/>
              <a:t> = a</a:t>
            </a:r>
            <a:r>
              <a:rPr lang="en-US" sz="1400" baseline="-25000" dirty="0"/>
              <a:t>1</a:t>
            </a:r>
            <a:r>
              <a:rPr lang="en-US" sz="1400" dirty="0"/>
              <a:t>... </a:t>
            </a:r>
            <a:r>
              <a:rPr lang="en-US" sz="1400" dirty="0" err="1"/>
              <a:t>f</a:t>
            </a:r>
            <a:r>
              <a:rPr lang="en-US" sz="1400" baseline="-25000" dirty="0" err="1"/>
              <a:t>n</a:t>
            </a:r>
            <a:r>
              <a:rPr lang="en-US" sz="1400" dirty="0"/>
              <a:t> = a</a:t>
            </a:r>
            <a:r>
              <a:rPr lang="en-US" sz="1400" baseline="-25000" dirty="0"/>
              <a:t>n</a:t>
            </a:r>
            <a:r>
              <a:rPr lang="en-US" sz="1400" dirty="0"/>
              <a:t>]</a:t>
            </a:r>
            <a:br>
              <a:rPr lang="en-US" sz="1400" dirty="0"/>
            </a:br>
            <a:r>
              <a:rPr lang="en-US" sz="1400" dirty="0"/>
              <a:t>[IMPORTING f</a:t>
            </a:r>
            <a:r>
              <a:rPr lang="en-US" sz="1400" baseline="-25000" dirty="0"/>
              <a:t>1</a:t>
            </a:r>
            <a:r>
              <a:rPr lang="en-US" sz="1400" dirty="0"/>
              <a:t> = a</a:t>
            </a:r>
            <a:r>
              <a:rPr lang="en-US" sz="1400" baseline="-25000" dirty="0"/>
              <a:t>1</a:t>
            </a:r>
            <a:r>
              <a:rPr lang="en-US" sz="1400" dirty="0"/>
              <a:t>... </a:t>
            </a:r>
            <a:r>
              <a:rPr lang="en-US" sz="1400" dirty="0" err="1"/>
              <a:t>f</a:t>
            </a:r>
            <a:r>
              <a:rPr lang="en-US" sz="1400" baseline="-25000" dirty="0" err="1"/>
              <a:t>n</a:t>
            </a:r>
            <a:r>
              <a:rPr lang="en-US" sz="1400" dirty="0"/>
              <a:t> = a</a:t>
            </a:r>
            <a:r>
              <a:rPr lang="en-US" sz="1400" baseline="-25000" dirty="0"/>
              <a:t>n</a:t>
            </a:r>
            <a:r>
              <a:rPr lang="en-US" sz="1400" dirty="0"/>
              <a:t>]</a:t>
            </a:r>
            <a:br>
              <a:rPr lang="en-US" sz="1400" dirty="0"/>
            </a:br>
            <a:r>
              <a:rPr lang="en-US" sz="1400" dirty="0"/>
              <a:t>[CHANGING f</a:t>
            </a:r>
            <a:r>
              <a:rPr lang="en-US" sz="1400" baseline="-25000" dirty="0"/>
              <a:t>1</a:t>
            </a:r>
            <a:r>
              <a:rPr lang="en-US" sz="1400" dirty="0"/>
              <a:t> = a</a:t>
            </a:r>
            <a:r>
              <a:rPr lang="en-US" sz="1400" baseline="-25000" dirty="0"/>
              <a:t>1</a:t>
            </a:r>
            <a:r>
              <a:rPr lang="en-US" sz="1400" dirty="0"/>
              <a:t>... </a:t>
            </a:r>
            <a:r>
              <a:rPr lang="en-US" sz="1400" dirty="0" err="1"/>
              <a:t>f</a:t>
            </a:r>
            <a:r>
              <a:rPr lang="en-US" sz="1400" baseline="-25000" dirty="0" err="1"/>
              <a:t>n</a:t>
            </a:r>
            <a:r>
              <a:rPr lang="en-US" sz="1400" dirty="0"/>
              <a:t> = a</a:t>
            </a:r>
            <a:r>
              <a:rPr lang="en-US" sz="1400" baseline="-25000" dirty="0"/>
              <a:t>n</a:t>
            </a:r>
            <a:r>
              <a:rPr lang="en-US" sz="1400" dirty="0"/>
              <a:t>]</a:t>
            </a:r>
            <a:br>
              <a:rPr lang="en-US" sz="1400" dirty="0"/>
            </a:br>
            <a:r>
              <a:rPr lang="en-US" sz="1400" dirty="0"/>
              <a:t>[TABLES f</a:t>
            </a:r>
            <a:r>
              <a:rPr lang="en-US" sz="1400" baseline="-25000" dirty="0"/>
              <a:t>1</a:t>
            </a:r>
            <a:r>
              <a:rPr lang="en-US" sz="1400" dirty="0"/>
              <a:t> = a</a:t>
            </a:r>
            <a:r>
              <a:rPr lang="en-US" sz="1400" baseline="-25000" dirty="0"/>
              <a:t>1</a:t>
            </a:r>
            <a:r>
              <a:rPr lang="en-US" sz="1400" dirty="0"/>
              <a:t> ... </a:t>
            </a:r>
            <a:r>
              <a:rPr lang="en-US" sz="1400" dirty="0" err="1"/>
              <a:t>f</a:t>
            </a:r>
            <a:r>
              <a:rPr lang="en-US" sz="1400" baseline="-25000" dirty="0" err="1"/>
              <a:t>n</a:t>
            </a:r>
            <a:r>
              <a:rPr lang="en-US" sz="1400" dirty="0"/>
              <a:t> = a</a:t>
            </a:r>
            <a:r>
              <a:rPr lang="en-US" sz="1400" baseline="-25000" dirty="0"/>
              <a:t>n</a:t>
            </a:r>
            <a:r>
              <a:rPr lang="en-US" sz="1400" dirty="0"/>
              <a:t>]</a:t>
            </a:r>
            <a:br>
              <a:rPr lang="en-US" sz="1400" dirty="0"/>
            </a:br>
            <a:r>
              <a:rPr lang="en-US" sz="1400" dirty="0"/>
              <a:t>[EXCEPTIONS e</a:t>
            </a:r>
            <a:r>
              <a:rPr lang="en-US" sz="1400" baseline="-25000" dirty="0"/>
              <a:t>1</a:t>
            </a:r>
            <a:r>
              <a:rPr lang="en-US" sz="1400" dirty="0"/>
              <a:t> = r</a:t>
            </a:r>
            <a:r>
              <a:rPr lang="en-US" sz="1400" baseline="-25000" dirty="0"/>
              <a:t>1</a:t>
            </a:r>
            <a:r>
              <a:rPr lang="en-US" sz="1400" dirty="0"/>
              <a:t> ... </a:t>
            </a:r>
            <a:r>
              <a:rPr lang="en-US" sz="1400" dirty="0" err="1"/>
              <a:t>e</a:t>
            </a:r>
            <a:r>
              <a:rPr lang="en-US" sz="1400" baseline="-25000" dirty="0" err="1"/>
              <a:t>n</a:t>
            </a:r>
            <a:r>
              <a:rPr lang="en-US" sz="1400" dirty="0"/>
              <a:t> = </a:t>
            </a:r>
            <a:r>
              <a:rPr lang="en-US" sz="1400" dirty="0" err="1"/>
              <a:t>r</a:t>
            </a:r>
            <a:r>
              <a:rPr lang="en-US" sz="1400" baseline="-25000" dirty="0" err="1"/>
              <a:t>n</a:t>
            </a:r>
            <a:r>
              <a:rPr lang="en-US" sz="1400" dirty="0"/>
              <a:t> [ERROR_MESSAGE = </a:t>
            </a:r>
            <a:r>
              <a:rPr lang="en-US" sz="1400" dirty="0" err="1"/>
              <a:t>r</a:t>
            </a:r>
            <a:r>
              <a:rPr lang="en-US" sz="1400" baseline="-25000" dirty="0" err="1"/>
              <a:t>E</a:t>
            </a:r>
            <a:r>
              <a:rPr lang="en-US" sz="1400" dirty="0"/>
              <a:t>]</a:t>
            </a:r>
            <a:br>
              <a:rPr lang="en-US" sz="1400" dirty="0"/>
            </a:br>
            <a:r>
              <a:rPr lang="en-US" sz="1400" dirty="0"/>
              <a:t>[OTHERS = </a:t>
            </a:r>
            <a:r>
              <a:rPr lang="en-US" sz="1400" dirty="0" err="1"/>
              <a:t>r</a:t>
            </a:r>
            <a:r>
              <a:rPr lang="en-US" sz="1400" baseline="-25000" dirty="0" err="1"/>
              <a:t>o</a:t>
            </a:r>
            <a:r>
              <a:rPr lang="en-US" sz="1400" dirty="0"/>
              <a:t>]].</a:t>
            </a:r>
          </a:p>
          <a:p>
            <a:endParaRPr lang="en-US" sz="1600" dirty="0"/>
          </a:p>
        </p:txBody>
      </p:sp>
      <p:sp>
        <p:nvSpPr>
          <p:cNvPr id="2" name="Footer Placeholder 1"/>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79837586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67</a:t>
            </a:fld>
            <a:endParaRPr lang="en-US"/>
          </a:p>
        </p:txBody>
      </p:sp>
      <p:sp>
        <p:nvSpPr>
          <p:cNvPr id="5" name="TextBox 4"/>
          <p:cNvSpPr txBox="1"/>
          <p:nvPr/>
        </p:nvSpPr>
        <p:spPr>
          <a:xfrm>
            <a:off x="3124200" y="76200"/>
            <a:ext cx="4419600" cy="715580"/>
          </a:xfrm>
          <a:prstGeom prst="rect">
            <a:avLst/>
          </a:prstGeom>
          <a:noFill/>
        </p:spPr>
        <p:txBody>
          <a:bodyPr wrap="square" rtlCol="0">
            <a:spAutoFit/>
          </a:bodyPr>
          <a:lstStyle/>
          <a:p>
            <a:pPr algn="ctr"/>
            <a:r>
              <a:rPr lang="en-US" sz="2400" b="1" dirty="0" smtClean="0"/>
              <a:t>ABAP Basics </a:t>
            </a:r>
          </a:p>
          <a:p>
            <a:pPr algn="ctr"/>
            <a:r>
              <a:rPr lang="en-US" sz="1600" b="1" dirty="0" smtClean="0"/>
              <a:t>Modularization Technique: Includes</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a:t>
            </a:r>
            <a:r>
              <a:rPr lang="en-US" sz="1400" dirty="0" smtClean="0"/>
              <a:t>Structures:</a:t>
            </a:r>
            <a:endParaRPr lang="en-US" sz="1400" dirty="0"/>
          </a:p>
        </p:txBody>
      </p:sp>
      <p:sp>
        <p:nvSpPr>
          <p:cNvPr id="23" name="Pentagon 22"/>
          <p:cNvSpPr/>
          <p:nvPr/>
        </p:nvSpPr>
        <p:spPr>
          <a:xfrm>
            <a:off x="228600" y="4191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Open </a:t>
            </a:r>
            <a:r>
              <a:rPr lang="en-US" sz="1400" dirty="0" smtClean="0"/>
              <a:t>SQL</a:t>
            </a:r>
            <a:endParaRPr lang="en-US" sz="1400" dirty="0"/>
          </a:p>
        </p:txBody>
      </p:sp>
      <p:sp>
        <p:nvSpPr>
          <p:cNvPr id="24" name="Pentagon 23"/>
          <p:cNvSpPr/>
          <p:nvPr/>
        </p:nvSpPr>
        <p:spPr>
          <a:xfrm>
            <a:off x="228600" y="46482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Modularization </a:t>
            </a:r>
            <a:r>
              <a:rPr lang="en-US" sz="1200" dirty="0" smtClean="0"/>
              <a:t>Techniques:</a:t>
            </a:r>
          </a:p>
          <a:p>
            <a:pPr algn="ctr"/>
            <a:r>
              <a:rPr lang="en-US" sz="1200" dirty="0" smtClean="0"/>
              <a:t>Includes</a:t>
            </a:r>
            <a:endParaRPr lang="en-US" sz="1200" dirty="0"/>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8" name="Rectangle 1"/>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2"/>
          <p:cNvSpPr>
            <a:spLocks noChangeArrowheads="1"/>
          </p:cNvSpPr>
          <p:nvPr/>
        </p:nvSpPr>
        <p:spPr bwMode="auto">
          <a:xfrm>
            <a:off x="152401" y="-322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3"/>
          <p:cNvSpPr>
            <a:spLocks noChangeArrowheads="1"/>
          </p:cNvSpPr>
          <p:nvPr/>
        </p:nvSpPr>
        <p:spPr bwMode="auto">
          <a:xfrm>
            <a:off x="304801" y="1201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TextBox 2"/>
          <p:cNvSpPr txBox="1"/>
          <p:nvPr/>
        </p:nvSpPr>
        <p:spPr>
          <a:xfrm>
            <a:off x="2209800" y="990601"/>
            <a:ext cx="6781800" cy="5509200"/>
          </a:xfrm>
          <a:prstGeom prst="rect">
            <a:avLst/>
          </a:prstGeom>
          <a:noFill/>
        </p:spPr>
        <p:txBody>
          <a:bodyPr wrap="square" rtlCol="0">
            <a:spAutoFit/>
          </a:bodyPr>
          <a:lstStyle/>
          <a:p>
            <a:r>
              <a:rPr lang="en-US" sz="1600" dirty="0" smtClean="0"/>
              <a:t>Includes are source code modules and </a:t>
            </a:r>
            <a:r>
              <a:rPr lang="en-US" sz="1600" dirty="0"/>
              <a:t>are global R/3 Repository objects. </a:t>
            </a:r>
            <a:r>
              <a:rPr lang="en-US" sz="1600" dirty="0" smtClean="0"/>
              <a:t> Include program non executable programs</a:t>
            </a:r>
          </a:p>
          <a:p>
            <a:endParaRPr lang="en-US" sz="1600" dirty="0"/>
          </a:p>
          <a:p>
            <a:r>
              <a:rPr lang="en-US" sz="1600" dirty="0" smtClean="0"/>
              <a:t>They </a:t>
            </a:r>
            <a:r>
              <a:rPr lang="en-US" sz="1600" dirty="0"/>
              <a:t>are solely for modularizing source code, and have no parameter </a:t>
            </a:r>
            <a:r>
              <a:rPr lang="en-US" sz="1600" dirty="0" smtClean="0"/>
              <a:t>interface</a:t>
            </a:r>
          </a:p>
          <a:p>
            <a:endParaRPr lang="en-US" sz="1600" dirty="0"/>
          </a:p>
          <a:p>
            <a:r>
              <a:rPr lang="en-US" sz="1600" b="1" dirty="0"/>
              <a:t>Library</a:t>
            </a:r>
            <a:r>
              <a:rPr lang="en-US" sz="1600" dirty="0"/>
              <a:t>: </a:t>
            </a:r>
            <a:endParaRPr lang="en-US" sz="1600" dirty="0" smtClean="0"/>
          </a:p>
          <a:p>
            <a:r>
              <a:rPr lang="en-US" sz="1600" dirty="0"/>
              <a:t>	</a:t>
            </a:r>
            <a:r>
              <a:rPr lang="en-US" sz="1600" dirty="0" smtClean="0"/>
              <a:t>Include </a:t>
            </a:r>
            <a:r>
              <a:rPr lang="en-US" sz="1600" dirty="0"/>
              <a:t>programs allow you to use the same source code in different programs. For example, this can be useful if you have lengthy data declarations that you want to use in different programs</a:t>
            </a:r>
            <a:r>
              <a:rPr lang="en-US" sz="1600" dirty="0" smtClean="0"/>
              <a:t>.</a:t>
            </a:r>
          </a:p>
          <a:p>
            <a:endParaRPr lang="en-US" sz="1600" dirty="0"/>
          </a:p>
          <a:p>
            <a:r>
              <a:rPr lang="en-US" sz="1600" b="1" dirty="0"/>
              <a:t>Order</a:t>
            </a:r>
            <a:r>
              <a:rPr lang="en-US" sz="1600" dirty="0"/>
              <a:t>. </a:t>
            </a:r>
            <a:endParaRPr lang="en-US" sz="1600" dirty="0" smtClean="0"/>
          </a:p>
          <a:p>
            <a:r>
              <a:rPr lang="en-US" sz="1600" dirty="0"/>
              <a:t>	</a:t>
            </a:r>
            <a:r>
              <a:rPr lang="en-US" sz="1600" dirty="0" smtClean="0"/>
              <a:t>Include </a:t>
            </a:r>
            <a:r>
              <a:rPr lang="en-US" sz="1600" dirty="0"/>
              <a:t>programs allow you to manage complex programs in an orderly </a:t>
            </a:r>
            <a:r>
              <a:rPr lang="en-US" sz="1600" dirty="0" smtClean="0"/>
              <a:t>way</a:t>
            </a:r>
          </a:p>
          <a:p>
            <a:endParaRPr lang="en-US" sz="1600" dirty="0" smtClean="0"/>
          </a:p>
          <a:p>
            <a:r>
              <a:rPr lang="en-US" sz="1600" dirty="0" smtClean="0"/>
              <a:t>Program Type: I</a:t>
            </a:r>
          </a:p>
          <a:p>
            <a:endParaRPr lang="en-US" sz="1600" dirty="0"/>
          </a:p>
          <a:p>
            <a:r>
              <a:rPr lang="en-US" sz="1600" dirty="0" smtClean="0"/>
              <a:t>Include the program in the other program using </a:t>
            </a:r>
            <a:r>
              <a:rPr lang="en-US" sz="1600" b="1" dirty="0" smtClean="0"/>
              <a:t>INCLUDE &lt;</a:t>
            </a:r>
            <a:r>
              <a:rPr lang="en-US" sz="1600" b="1" dirty="0" err="1" smtClean="0"/>
              <a:t>incl_name</a:t>
            </a:r>
            <a:r>
              <a:rPr lang="en-US" sz="1600" b="1" dirty="0" smtClean="0"/>
              <a:t>&gt;</a:t>
            </a:r>
            <a:endParaRPr lang="en-US" sz="1600" b="1" dirty="0"/>
          </a:p>
          <a:p>
            <a:endParaRPr lang="en-US" sz="1600" dirty="0" smtClean="0"/>
          </a:p>
          <a:p>
            <a:r>
              <a:rPr lang="en-US" sz="1600" b="1" dirty="0" smtClean="0"/>
              <a:t>Restrictions:</a:t>
            </a:r>
          </a:p>
          <a:p>
            <a:r>
              <a:rPr lang="en-US" sz="1600" dirty="0" smtClean="0"/>
              <a:t>	Include </a:t>
            </a:r>
            <a:r>
              <a:rPr lang="en-US" sz="1600" dirty="0"/>
              <a:t>programs cannot call themselves.</a:t>
            </a:r>
          </a:p>
          <a:p>
            <a:r>
              <a:rPr lang="en-US" sz="1600" dirty="0" smtClean="0"/>
              <a:t>	Include </a:t>
            </a:r>
            <a:r>
              <a:rPr lang="en-US" sz="1600" dirty="0"/>
              <a:t>programs must contain complete statements.</a:t>
            </a:r>
          </a:p>
          <a:p>
            <a:endParaRPr lang="en-US" sz="1600" dirty="0"/>
          </a:p>
        </p:txBody>
      </p:sp>
      <p:sp>
        <p:nvSpPr>
          <p:cNvPr id="2" name="Footer Placeholder 1"/>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90904668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68</a:t>
            </a:fld>
            <a:endParaRPr lang="en-US"/>
          </a:p>
        </p:txBody>
      </p:sp>
      <p:sp>
        <p:nvSpPr>
          <p:cNvPr id="5" name="TextBox 4"/>
          <p:cNvSpPr txBox="1"/>
          <p:nvPr/>
        </p:nvSpPr>
        <p:spPr>
          <a:xfrm>
            <a:off x="3124200" y="76200"/>
            <a:ext cx="4419600" cy="707886"/>
          </a:xfrm>
          <a:prstGeom prst="rect">
            <a:avLst/>
          </a:prstGeom>
          <a:noFill/>
        </p:spPr>
        <p:txBody>
          <a:bodyPr wrap="square" rtlCol="0">
            <a:spAutoFit/>
          </a:bodyPr>
          <a:lstStyle/>
          <a:p>
            <a:pPr algn="ctr"/>
            <a:r>
              <a:rPr lang="en-US" sz="2400" b="1" dirty="0" smtClean="0"/>
              <a:t>ABAP Basics </a:t>
            </a:r>
          </a:p>
          <a:p>
            <a:pPr algn="ctr"/>
            <a:r>
              <a:rPr lang="en-US" sz="1600" b="1" dirty="0" smtClean="0"/>
              <a:t>Modularization Technique: Macro</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a:t>
            </a:r>
            <a:r>
              <a:rPr lang="en-US" sz="1400" dirty="0" smtClean="0"/>
              <a:t>Structures:</a:t>
            </a:r>
            <a:endParaRPr lang="en-US" sz="1400" dirty="0"/>
          </a:p>
        </p:txBody>
      </p:sp>
      <p:sp>
        <p:nvSpPr>
          <p:cNvPr id="23" name="Pentagon 22"/>
          <p:cNvSpPr/>
          <p:nvPr/>
        </p:nvSpPr>
        <p:spPr>
          <a:xfrm>
            <a:off x="228600" y="4191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Open </a:t>
            </a:r>
            <a:r>
              <a:rPr lang="en-US" sz="1400" dirty="0" smtClean="0"/>
              <a:t>SQL</a:t>
            </a:r>
            <a:endParaRPr lang="en-US" sz="1400" dirty="0"/>
          </a:p>
        </p:txBody>
      </p:sp>
      <p:sp>
        <p:nvSpPr>
          <p:cNvPr id="24" name="Pentagon 23"/>
          <p:cNvSpPr/>
          <p:nvPr/>
        </p:nvSpPr>
        <p:spPr>
          <a:xfrm>
            <a:off x="228600" y="46482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Modularization </a:t>
            </a:r>
            <a:r>
              <a:rPr lang="en-US" sz="1200" dirty="0" smtClean="0"/>
              <a:t>Techniques:</a:t>
            </a:r>
          </a:p>
          <a:p>
            <a:pPr algn="ctr"/>
            <a:r>
              <a:rPr lang="en-US" sz="1200" dirty="0" smtClean="0"/>
              <a:t>Macro</a:t>
            </a:r>
            <a:endParaRPr lang="en-US" sz="1200" dirty="0"/>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8" name="Rectangle 1"/>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2"/>
          <p:cNvSpPr>
            <a:spLocks noChangeArrowheads="1"/>
          </p:cNvSpPr>
          <p:nvPr/>
        </p:nvSpPr>
        <p:spPr bwMode="auto">
          <a:xfrm>
            <a:off x="152401" y="-322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3"/>
          <p:cNvSpPr>
            <a:spLocks noChangeArrowheads="1"/>
          </p:cNvSpPr>
          <p:nvPr/>
        </p:nvSpPr>
        <p:spPr bwMode="auto">
          <a:xfrm>
            <a:off x="304801" y="1201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TextBox 2"/>
          <p:cNvSpPr txBox="1"/>
          <p:nvPr/>
        </p:nvSpPr>
        <p:spPr>
          <a:xfrm>
            <a:off x="2209800" y="990600"/>
            <a:ext cx="6781800" cy="3077766"/>
          </a:xfrm>
          <a:prstGeom prst="rect">
            <a:avLst/>
          </a:prstGeom>
          <a:noFill/>
        </p:spPr>
        <p:txBody>
          <a:bodyPr wrap="square" rtlCol="0">
            <a:spAutoFit/>
          </a:bodyPr>
          <a:lstStyle/>
          <a:p>
            <a:r>
              <a:rPr lang="en-US" sz="1600" dirty="0"/>
              <a:t>If you want to reuse the same set of statements more than once in a program, you can include them in a </a:t>
            </a:r>
            <a:r>
              <a:rPr lang="en-US" sz="1600" dirty="0" smtClean="0"/>
              <a:t>macro</a:t>
            </a:r>
          </a:p>
          <a:p>
            <a:endParaRPr lang="en-US" sz="1600" dirty="0" smtClean="0"/>
          </a:p>
          <a:p>
            <a:r>
              <a:rPr lang="en-US" sz="1600" dirty="0" smtClean="0"/>
              <a:t>Defining Macro</a:t>
            </a:r>
            <a:endParaRPr lang="en-US" sz="1600" dirty="0"/>
          </a:p>
          <a:p>
            <a:r>
              <a:rPr lang="en-US" sz="1400" b="1" dirty="0" smtClean="0"/>
              <a:t>Syntax:</a:t>
            </a:r>
          </a:p>
          <a:p>
            <a:pPr lvl="1"/>
            <a:r>
              <a:rPr lang="en-US" sz="1400" dirty="0"/>
              <a:t>DEFINE </a:t>
            </a:r>
            <a:r>
              <a:rPr lang="en-US" sz="1400" dirty="0" err="1"/>
              <a:t>makro</a:t>
            </a:r>
            <a:r>
              <a:rPr lang="en-US" sz="1400" dirty="0"/>
              <a:t>.</a:t>
            </a:r>
          </a:p>
          <a:p>
            <a:pPr lvl="1"/>
            <a:r>
              <a:rPr lang="en-US" sz="1400" dirty="0" smtClean="0"/>
              <a:t>	statements</a:t>
            </a:r>
            <a:endParaRPr lang="en-US" sz="1400" dirty="0"/>
          </a:p>
          <a:p>
            <a:pPr lvl="1"/>
            <a:r>
              <a:rPr lang="en-US" sz="1400" dirty="0"/>
              <a:t>END-OF-DEFINITION</a:t>
            </a:r>
          </a:p>
          <a:p>
            <a:endParaRPr lang="en-US" sz="1600" dirty="0" smtClean="0"/>
          </a:p>
          <a:p>
            <a:r>
              <a:rPr lang="en-US" sz="1600" dirty="0" smtClean="0"/>
              <a:t>Calling Macro</a:t>
            </a:r>
          </a:p>
          <a:p>
            <a:r>
              <a:rPr lang="en-US" sz="1400" b="1" dirty="0" smtClean="0"/>
              <a:t>Syntax</a:t>
            </a:r>
          </a:p>
          <a:p>
            <a:r>
              <a:rPr lang="en-US" sz="1400" dirty="0" smtClean="0"/>
              <a:t>	</a:t>
            </a:r>
            <a:r>
              <a:rPr lang="en-US" sz="1400" dirty="0" err="1" smtClean="0"/>
              <a:t>makro</a:t>
            </a:r>
            <a:r>
              <a:rPr lang="en-US" sz="1400" dirty="0" smtClean="0"/>
              <a:t> </a:t>
            </a:r>
            <a:r>
              <a:rPr lang="en-US" sz="1400" dirty="0"/>
              <a:t>[p1 p2... p9</a:t>
            </a:r>
            <a:r>
              <a:rPr lang="en-US" sz="1400" dirty="0" smtClean="0"/>
              <a:t>].</a:t>
            </a:r>
          </a:p>
          <a:p>
            <a:endParaRPr lang="en-US" sz="1400" dirty="0"/>
          </a:p>
        </p:txBody>
      </p:sp>
      <p:sp>
        <p:nvSpPr>
          <p:cNvPr id="2" name="Footer Placeholder 1"/>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300211429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69</a:t>
            </a:fld>
            <a:endParaRPr lang="en-US"/>
          </a:p>
        </p:txBody>
      </p:sp>
      <p:sp>
        <p:nvSpPr>
          <p:cNvPr id="5" name="TextBox 4"/>
          <p:cNvSpPr txBox="1"/>
          <p:nvPr/>
        </p:nvSpPr>
        <p:spPr>
          <a:xfrm>
            <a:off x="3200400" y="130314"/>
            <a:ext cx="3124200" cy="707886"/>
          </a:xfrm>
          <a:prstGeom prst="rect">
            <a:avLst/>
          </a:prstGeom>
          <a:noFill/>
        </p:spPr>
        <p:txBody>
          <a:bodyPr wrap="square" rtlCol="0">
            <a:spAutoFit/>
          </a:bodyPr>
          <a:lstStyle/>
          <a:p>
            <a:pPr algn="ctr"/>
            <a:r>
              <a:rPr lang="en-US" sz="2400" b="1" dirty="0" smtClean="0"/>
              <a:t>ABAP Basics </a:t>
            </a:r>
          </a:p>
          <a:p>
            <a:pPr algn="ctr"/>
            <a:r>
              <a:rPr lang="en-US" sz="1600" b="1" dirty="0" smtClean="0"/>
              <a:t>Debugging</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a:t>
            </a:r>
            <a:r>
              <a:rPr lang="en-US" sz="1400" dirty="0" smtClean="0"/>
              <a:t>Structures:</a:t>
            </a:r>
            <a:endParaRPr lang="en-US" sz="1400" dirty="0"/>
          </a:p>
        </p:txBody>
      </p:sp>
      <p:sp>
        <p:nvSpPr>
          <p:cNvPr id="23" name="Pentagon 22"/>
          <p:cNvSpPr/>
          <p:nvPr/>
        </p:nvSpPr>
        <p:spPr>
          <a:xfrm>
            <a:off x="228600" y="4191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Open </a:t>
            </a:r>
            <a:r>
              <a:rPr lang="en-US" sz="1400" dirty="0" smtClean="0"/>
              <a:t>SQL</a:t>
            </a:r>
            <a:endParaRPr lang="en-US" sz="1400" dirty="0"/>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t>Modularization </a:t>
            </a:r>
            <a:r>
              <a:rPr lang="en-US" sz="1200" dirty="0" smtClean="0"/>
              <a:t>Techniques</a:t>
            </a:r>
          </a:p>
        </p:txBody>
      </p:sp>
      <p:sp>
        <p:nvSpPr>
          <p:cNvPr id="25" name="Pentagon 24"/>
          <p:cNvSpPr/>
          <p:nvPr/>
        </p:nvSpPr>
        <p:spPr>
          <a:xfrm>
            <a:off x="228600" y="51054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Debugging</a:t>
            </a:r>
            <a:endParaRPr lang="en-US" sz="1400" dirty="0"/>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8" name="Rectangle 1"/>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2"/>
          <p:cNvSpPr>
            <a:spLocks noChangeArrowheads="1"/>
          </p:cNvSpPr>
          <p:nvPr/>
        </p:nvSpPr>
        <p:spPr bwMode="auto">
          <a:xfrm>
            <a:off x="152401" y="-322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3"/>
          <p:cNvSpPr>
            <a:spLocks noChangeArrowheads="1"/>
          </p:cNvSpPr>
          <p:nvPr/>
        </p:nvSpPr>
        <p:spPr bwMode="auto">
          <a:xfrm>
            <a:off x="304801" y="1201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TextBox 2"/>
          <p:cNvSpPr txBox="1"/>
          <p:nvPr/>
        </p:nvSpPr>
        <p:spPr>
          <a:xfrm>
            <a:off x="2209800" y="990600"/>
            <a:ext cx="6781800" cy="4278094"/>
          </a:xfrm>
          <a:prstGeom prst="rect">
            <a:avLst/>
          </a:prstGeom>
          <a:noFill/>
        </p:spPr>
        <p:txBody>
          <a:bodyPr wrap="square" rtlCol="0">
            <a:spAutoFit/>
          </a:bodyPr>
          <a:lstStyle/>
          <a:p>
            <a:r>
              <a:rPr lang="en-US" sz="1600" dirty="0" smtClean="0"/>
              <a:t> The ABAP debugger is a tool of the with which you can stop running program</a:t>
            </a:r>
          </a:p>
          <a:p>
            <a:r>
              <a:rPr lang="en-US" sz="1600" dirty="0" smtClean="0"/>
              <a:t>And then execute them line by line or section by section</a:t>
            </a:r>
          </a:p>
          <a:p>
            <a:endParaRPr lang="en-US" sz="1600" dirty="0"/>
          </a:p>
          <a:p>
            <a:r>
              <a:rPr lang="en-US" sz="1600" dirty="0" smtClean="0"/>
              <a:t>The ABAP Debugger is an integrated test tool within the ABAP workbench</a:t>
            </a:r>
          </a:p>
          <a:p>
            <a:endParaRPr lang="en-US" sz="1600" dirty="0" smtClean="0"/>
          </a:p>
          <a:p>
            <a:r>
              <a:rPr lang="en-US" sz="1600" b="1" dirty="0" smtClean="0"/>
              <a:t>Invoke Debugger</a:t>
            </a:r>
          </a:p>
          <a:p>
            <a:pPr marL="800100" lvl="1" indent="-342900">
              <a:buAutoNum type="alphaLcPeriod"/>
            </a:pPr>
            <a:r>
              <a:rPr lang="en-US" sz="1600" dirty="0" smtClean="0"/>
              <a:t>/H command OR</a:t>
            </a:r>
          </a:p>
          <a:p>
            <a:pPr marL="800100" lvl="1" indent="-342900">
              <a:buAutoNum type="alphaLcPeriod"/>
            </a:pPr>
            <a:r>
              <a:rPr lang="en-US" sz="1600" dirty="0" smtClean="0"/>
              <a:t>Break points source code</a:t>
            </a:r>
          </a:p>
          <a:p>
            <a:pPr marL="1200150" lvl="2" indent="-285750">
              <a:buFont typeface="Wingdings" panose="05000000000000000000" pitchFamily="2" charset="2"/>
              <a:buChar char="Ø"/>
            </a:pPr>
            <a:r>
              <a:rPr lang="en-US" sz="1600" dirty="0" smtClean="0"/>
              <a:t>Hard Coded break points – BREAK-POINT</a:t>
            </a:r>
          </a:p>
          <a:p>
            <a:pPr marL="1200150" lvl="2" indent="-285750">
              <a:buFont typeface="Wingdings" panose="05000000000000000000" pitchFamily="2" charset="2"/>
              <a:buChar char="Ø"/>
            </a:pPr>
            <a:r>
              <a:rPr lang="en-US" sz="1600" dirty="0" smtClean="0"/>
              <a:t>Session Break Points</a:t>
            </a:r>
          </a:p>
          <a:p>
            <a:pPr marL="1200150" lvl="2" indent="-285750">
              <a:buFont typeface="Wingdings" panose="05000000000000000000" pitchFamily="2" charset="2"/>
              <a:buChar char="Ø"/>
            </a:pPr>
            <a:r>
              <a:rPr lang="en-US" sz="1600" dirty="0" smtClean="0"/>
              <a:t>External Break Points/User Break Points</a:t>
            </a:r>
            <a:endParaRPr lang="en-US" sz="1600" dirty="0"/>
          </a:p>
          <a:p>
            <a:endParaRPr lang="en-US" sz="1600" dirty="0" smtClean="0"/>
          </a:p>
          <a:p>
            <a:r>
              <a:rPr lang="en-US" sz="1600" b="1" dirty="0" smtClean="0"/>
              <a:t>Function Keys used in Debugging</a:t>
            </a:r>
          </a:p>
          <a:p>
            <a:pPr marL="800100" lvl="1" indent="-342900">
              <a:buAutoNum type="arabicPeriod"/>
            </a:pPr>
            <a:r>
              <a:rPr lang="en-US" sz="1600" dirty="0" smtClean="0"/>
              <a:t>F5  - Step By Step Execution</a:t>
            </a:r>
          </a:p>
          <a:p>
            <a:pPr marL="800100" lvl="1" indent="-342900">
              <a:buAutoNum type="arabicPeriod"/>
            </a:pPr>
            <a:r>
              <a:rPr lang="en-US" sz="1600" dirty="0" smtClean="0"/>
              <a:t>F6 – Single Step Execution of Processing Block</a:t>
            </a:r>
          </a:p>
          <a:p>
            <a:pPr marL="800100" lvl="1" indent="-342900">
              <a:buAutoNum type="arabicPeriod"/>
            </a:pPr>
            <a:r>
              <a:rPr lang="en-US" sz="1600" dirty="0" smtClean="0"/>
              <a:t>F7 – Coming out from current Processing Block</a:t>
            </a:r>
          </a:p>
          <a:p>
            <a:pPr marL="800100" lvl="1" indent="-342900">
              <a:buAutoNum type="arabicPeriod"/>
            </a:pPr>
            <a:r>
              <a:rPr lang="en-US" sz="1600" dirty="0" smtClean="0"/>
              <a:t>F8 – Complete execution or Jump to next Break point</a:t>
            </a:r>
            <a:endParaRPr lang="en-US" sz="1600" dirty="0"/>
          </a:p>
        </p:txBody>
      </p:sp>
      <p:sp>
        <p:nvSpPr>
          <p:cNvPr id="2" name="Footer Placeholder 1"/>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30787666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Types of Programs: Other Program Types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7</a:t>
            </a:fld>
            <a:endParaRPr lang="en-US"/>
          </a:p>
        </p:txBody>
      </p:sp>
      <p:sp>
        <p:nvSpPr>
          <p:cNvPr id="3" name="Rectangle 2"/>
          <p:cNvSpPr/>
          <p:nvPr/>
        </p:nvSpPr>
        <p:spPr>
          <a:xfrm>
            <a:off x="2376057" y="1143000"/>
            <a:ext cx="6539345" cy="1569660"/>
          </a:xfrm>
          <a:prstGeom prst="rect">
            <a:avLst/>
          </a:prstGeom>
        </p:spPr>
        <p:txBody>
          <a:bodyPr wrap="square">
            <a:spAutoFit/>
          </a:bodyPr>
          <a:lstStyle/>
          <a:p>
            <a:r>
              <a:rPr lang="en-US" sz="1600" dirty="0" smtClean="0"/>
              <a:t>There are few other types of Programs which help us in developments</a:t>
            </a:r>
          </a:p>
          <a:p>
            <a:endParaRPr lang="en-US" sz="1600" b="1" dirty="0"/>
          </a:p>
          <a:p>
            <a:pPr marL="800100" lvl="1" indent="-342900">
              <a:buAutoNum type="arabicPeriod"/>
            </a:pPr>
            <a:r>
              <a:rPr lang="en-US" sz="1600" dirty="0" smtClean="0"/>
              <a:t>Subroutine Pool: </a:t>
            </a:r>
          </a:p>
          <a:p>
            <a:pPr marL="800100" lvl="1" indent="-342900">
              <a:buAutoNum type="arabicPeriod"/>
            </a:pPr>
            <a:r>
              <a:rPr lang="en-US" sz="1600" dirty="0" smtClean="0"/>
              <a:t>Class Pool</a:t>
            </a:r>
          </a:p>
          <a:p>
            <a:pPr marL="800100" lvl="1" indent="-342900">
              <a:buAutoNum type="arabicPeriod"/>
            </a:pPr>
            <a:r>
              <a:rPr lang="en-US" sz="1600" dirty="0" smtClean="0"/>
              <a:t>Interface Pool</a:t>
            </a:r>
          </a:p>
          <a:p>
            <a:pPr marL="800100" lvl="1" indent="-342900">
              <a:buAutoNum type="arabicPeriod"/>
            </a:pPr>
            <a:r>
              <a:rPr lang="en-US" sz="1600" dirty="0" smtClean="0"/>
              <a:t>Type Pool</a:t>
            </a:r>
          </a:p>
        </p:txBody>
      </p:sp>
      <p:sp>
        <p:nvSpPr>
          <p:cNvPr id="19" name="TextBox 18"/>
          <p:cNvSpPr txBox="1"/>
          <p:nvPr/>
        </p:nvSpPr>
        <p:spPr>
          <a:xfrm>
            <a:off x="3810000" y="206515"/>
            <a:ext cx="2209800" cy="707886"/>
          </a:xfrm>
          <a:prstGeom prst="rect">
            <a:avLst/>
          </a:prstGeom>
          <a:noFill/>
        </p:spPr>
        <p:txBody>
          <a:bodyPr wrap="square" rtlCol="0">
            <a:spAutoFit/>
          </a:bodyPr>
          <a:lstStyle/>
          <a:p>
            <a:r>
              <a:rPr lang="en-US" sz="2400" b="1" dirty="0" smtClean="0"/>
              <a:t>ABAP Basics</a:t>
            </a:r>
          </a:p>
          <a:p>
            <a:pPr algn="ctr"/>
            <a:r>
              <a:rPr lang="en-US" sz="1600" b="1" dirty="0" smtClean="0"/>
              <a:t>Type of Programs</a:t>
            </a:r>
            <a:endParaRPr lang="en-US" sz="1400" dirty="0"/>
          </a:p>
        </p:txBody>
      </p:sp>
      <p:sp>
        <p:nvSpPr>
          <p:cNvPr id="27" name="Pentagon 26"/>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28" name="Pentagon 27"/>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29" name="Pentagon 2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30" name="Pentagon 2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31" name="Pentagon 30"/>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Structures</a:t>
            </a:r>
          </a:p>
        </p:txBody>
      </p:sp>
      <p:sp>
        <p:nvSpPr>
          <p:cNvPr id="32" name="Pentagon 31"/>
          <p:cNvSpPr/>
          <p:nvPr/>
        </p:nvSpPr>
        <p:spPr>
          <a:xfrm>
            <a:off x="228600" y="4191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Open SQL</a:t>
            </a:r>
          </a:p>
        </p:txBody>
      </p:sp>
      <p:sp>
        <p:nvSpPr>
          <p:cNvPr id="33" name="Pentagon 32"/>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34" name="Pentagon 33"/>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35" name="Pentagon 34"/>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2" name="Footer Placeholder 1"/>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138648078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70</a:t>
            </a:fld>
            <a:endParaRPr lang="en-US"/>
          </a:p>
        </p:txBody>
      </p:sp>
      <p:sp>
        <p:nvSpPr>
          <p:cNvPr id="5" name="TextBox 4"/>
          <p:cNvSpPr txBox="1"/>
          <p:nvPr/>
        </p:nvSpPr>
        <p:spPr>
          <a:xfrm>
            <a:off x="3200400" y="130314"/>
            <a:ext cx="3124200" cy="707886"/>
          </a:xfrm>
          <a:prstGeom prst="rect">
            <a:avLst/>
          </a:prstGeom>
          <a:noFill/>
        </p:spPr>
        <p:txBody>
          <a:bodyPr wrap="square" rtlCol="0">
            <a:spAutoFit/>
          </a:bodyPr>
          <a:lstStyle/>
          <a:p>
            <a:pPr algn="ctr"/>
            <a:r>
              <a:rPr lang="en-US" sz="2400" b="1" dirty="0" smtClean="0"/>
              <a:t>ABAP Basics </a:t>
            </a:r>
          </a:p>
          <a:p>
            <a:pPr algn="ctr"/>
            <a:r>
              <a:rPr lang="en-US" sz="1600" b="1" dirty="0" smtClean="0"/>
              <a:t>Debugging</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a:t>
            </a:r>
            <a:r>
              <a:rPr lang="en-US" sz="1400" dirty="0" smtClean="0"/>
              <a:t>Structures:</a:t>
            </a:r>
            <a:endParaRPr lang="en-US" sz="1400" dirty="0"/>
          </a:p>
        </p:txBody>
      </p:sp>
      <p:sp>
        <p:nvSpPr>
          <p:cNvPr id="23" name="Pentagon 22"/>
          <p:cNvSpPr/>
          <p:nvPr/>
        </p:nvSpPr>
        <p:spPr>
          <a:xfrm>
            <a:off x="228600" y="4191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Open </a:t>
            </a:r>
            <a:r>
              <a:rPr lang="en-US" sz="1400" dirty="0" smtClean="0"/>
              <a:t>SQL</a:t>
            </a:r>
            <a:endParaRPr lang="en-US" sz="1400" dirty="0"/>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t>Modularization </a:t>
            </a:r>
            <a:r>
              <a:rPr lang="en-US" sz="1200" dirty="0" smtClean="0"/>
              <a:t>Techniques</a:t>
            </a:r>
          </a:p>
        </p:txBody>
      </p:sp>
      <p:sp>
        <p:nvSpPr>
          <p:cNvPr id="25" name="Pentagon 24"/>
          <p:cNvSpPr/>
          <p:nvPr/>
        </p:nvSpPr>
        <p:spPr>
          <a:xfrm>
            <a:off x="228600" y="51054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Debugging</a:t>
            </a:r>
            <a:endParaRPr lang="en-US" sz="1400" dirty="0"/>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8" name="Rectangle 1"/>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2"/>
          <p:cNvSpPr>
            <a:spLocks noChangeArrowheads="1"/>
          </p:cNvSpPr>
          <p:nvPr/>
        </p:nvSpPr>
        <p:spPr bwMode="auto">
          <a:xfrm>
            <a:off x="152401" y="-322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3"/>
          <p:cNvSpPr>
            <a:spLocks noChangeArrowheads="1"/>
          </p:cNvSpPr>
          <p:nvPr/>
        </p:nvSpPr>
        <p:spPr bwMode="auto">
          <a:xfrm>
            <a:off x="304801" y="1201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TextBox 2"/>
          <p:cNvSpPr txBox="1"/>
          <p:nvPr/>
        </p:nvSpPr>
        <p:spPr>
          <a:xfrm>
            <a:off x="2209800" y="990600"/>
            <a:ext cx="6781800" cy="3539430"/>
          </a:xfrm>
          <a:prstGeom prst="rect">
            <a:avLst/>
          </a:prstGeom>
          <a:noFill/>
        </p:spPr>
        <p:txBody>
          <a:bodyPr wrap="square" rtlCol="0">
            <a:spAutoFit/>
          </a:bodyPr>
          <a:lstStyle/>
          <a:p>
            <a:r>
              <a:rPr lang="en-US" sz="1600" dirty="0" smtClean="0"/>
              <a:t>Some features of New ABAP Debugger</a:t>
            </a:r>
          </a:p>
          <a:p>
            <a:endParaRPr lang="en-US" sz="1600" dirty="0" smtClean="0"/>
          </a:p>
          <a:p>
            <a:r>
              <a:rPr lang="en-US" sz="1600" b="1" dirty="0" smtClean="0"/>
              <a:t>Tools in ABAP Debugger</a:t>
            </a:r>
          </a:p>
          <a:p>
            <a:pPr marL="800100" lvl="1" indent="-342900">
              <a:buAutoNum type="arabicPeriod"/>
            </a:pPr>
            <a:r>
              <a:rPr lang="en-US" sz="1600" dirty="0" smtClean="0"/>
              <a:t>Source Code view</a:t>
            </a:r>
          </a:p>
          <a:p>
            <a:pPr marL="800100" lvl="1" indent="-342900">
              <a:buAutoNum type="arabicPeriod"/>
            </a:pPr>
            <a:r>
              <a:rPr lang="en-US" sz="1600" dirty="0" smtClean="0"/>
              <a:t>Data: Overview of variables, Table, Structures, Objects</a:t>
            </a:r>
          </a:p>
          <a:p>
            <a:pPr marL="800100" lvl="1" indent="-342900">
              <a:buAutoNum type="arabicPeriod"/>
            </a:pPr>
            <a:r>
              <a:rPr lang="en-US" sz="1600" dirty="0" smtClean="0"/>
              <a:t>Break Points/Watch Points</a:t>
            </a:r>
          </a:p>
          <a:p>
            <a:pPr marL="800100" lvl="1" indent="-342900">
              <a:buAutoNum type="arabicPeriod"/>
            </a:pPr>
            <a:r>
              <a:rPr lang="en-US" sz="1600" dirty="0" smtClean="0"/>
              <a:t>Stack </a:t>
            </a:r>
          </a:p>
          <a:p>
            <a:pPr marL="800100" lvl="1" indent="-342900">
              <a:buAutoNum type="arabicPeriod"/>
            </a:pPr>
            <a:r>
              <a:rPr lang="en-US" sz="1600" dirty="0" smtClean="0"/>
              <a:t>Screen Analysis</a:t>
            </a:r>
          </a:p>
          <a:p>
            <a:pPr marL="800100" lvl="1" indent="-342900">
              <a:buAutoNum type="arabicPeriod"/>
            </a:pPr>
            <a:r>
              <a:rPr lang="en-US" sz="1600" dirty="0" smtClean="0"/>
              <a:t>Diff Tool</a:t>
            </a:r>
          </a:p>
          <a:p>
            <a:pPr marL="342900" indent="-342900">
              <a:buAutoNum type="arabicPeriod"/>
            </a:pPr>
            <a:endParaRPr lang="en-US" sz="1600" dirty="0" smtClean="0"/>
          </a:p>
          <a:p>
            <a:r>
              <a:rPr lang="en-US" sz="1600" b="1" dirty="0" smtClean="0"/>
              <a:t>Functions:</a:t>
            </a:r>
          </a:p>
          <a:p>
            <a:pPr marL="800100" lvl="1" indent="-342900">
              <a:buAutoNum type="arabicPeriod"/>
            </a:pPr>
            <a:r>
              <a:rPr lang="en-US" sz="1600" dirty="0" smtClean="0"/>
              <a:t>System Debugging</a:t>
            </a:r>
          </a:p>
          <a:p>
            <a:pPr marL="800100" lvl="1" indent="-342900">
              <a:buAutoNum type="arabicPeriod"/>
            </a:pPr>
            <a:r>
              <a:rPr lang="en-US" sz="1600" dirty="0" smtClean="0"/>
              <a:t>External Debugging</a:t>
            </a:r>
          </a:p>
          <a:p>
            <a:pPr marL="342900" indent="-342900">
              <a:buAutoNum type="arabicPeriod"/>
            </a:pPr>
            <a:endParaRPr lang="en-US" sz="1600" dirty="0"/>
          </a:p>
        </p:txBody>
      </p:sp>
      <p:sp>
        <p:nvSpPr>
          <p:cNvPr id="2" name="Footer Placeholder 1"/>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59972410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71</a:t>
            </a:fld>
            <a:endParaRPr lang="en-US"/>
          </a:p>
        </p:txBody>
      </p:sp>
      <p:sp>
        <p:nvSpPr>
          <p:cNvPr id="5" name="TextBox 4"/>
          <p:cNvSpPr txBox="1"/>
          <p:nvPr/>
        </p:nvSpPr>
        <p:spPr>
          <a:xfrm>
            <a:off x="3200400" y="130314"/>
            <a:ext cx="3124200" cy="707886"/>
          </a:xfrm>
          <a:prstGeom prst="rect">
            <a:avLst/>
          </a:prstGeom>
          <a:noFill/>
        </p:spPr>
        <p:txBody>
          <a:bodyPr wrap="square" rtlCol="0">
            <a:spAutoFit/>
          </a:bodyPr>
          <a:lstStyle/>
          <a:p>
            <a:pPr algn="ctr"/>
            <a:r>
              <a:rPr lang="en-US" sz="2400" b="1" dirty="0" smtClean="0"/>
              <a:t>ABAP Basics </a:t>
            </a:r>
          </a:p>
          <a:p>
            <a:pPr algn="ctr"/>
            <a:r>
              <a:rPr lang="en-US" sz="1600" b="1" dirty="0" smtClean="0"/>
              <a:t>Messages</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a:t>
            </a:r>
            <a:r>
              <a:rPr lang="en-US" sz="1400" dirty="0" smtClean="0"/>
              <a:t>Structures:</a:t>
            </a:r>
            <a:endParaRPr lang="en-US" sz="1400" dirty="0"/>
          </a:p>
        </p:txBody>
      </p:sp>
      <p:sp>
        <p:nvSpPr>
          <p:cNvPr id="23" name="Pentagon 22"/>
          <p:cNvSpPr/>
          <p:nvPr/>
        </p:nvSpPr>
        <p:spPr>
          <a:xfrm>
            <a:off x="228600" y="4191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Open </a:t>
            </a:r>
            <a:r>
              <a:rPr lang="en-US" sz="1400" dirty="0" smtClean="0"/>
              <a:t>SQL</a:t>
            </a:r>
            <a:endParaRPr lang="en-US" sz="1400" dirty="0"/>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t>Modularization </a:t>
            </a:r>
            <a:r>
              <a:rPr lang="en-US" sz="1200" dirty="0" smtClean="0"/>
              <a:t>Techniques</a:t>
            </a:r>
          </a:p>
        </p:txBody>
      </p:sp>
      <p:sp>
        <p:nvSpPr>
          <p:cNvPr id="25" name="Pentagon 24"/>
          <p:cNvSpPr/>
          <p:nvPr/>
        </p:nvSpPr>
        <p:spPr>
          <a:xfrm>
            <a:off x="228600" y="51054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Messages</a:t>
            </a:r>
            <a:endParaRPr lang="en-US" sz="1400" dirty="0"/>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8" name="Rectangle 1"/>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2"/>
          <p:cNvSpPr>
            <a:spLocks noChangeArrowheads="1"/>
          </p:cNvSpPr>
          <p:nvPr/>
        </p:nvSpPr>
        <p:spPr bwMode="auto">
          <a:xfrm>
            <a:off x="152401" y="-322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3"/>
          <p:cNvSpPr>
            <a:spLocks noChangeArrowheads="1"/>
          </p:cNvSpPr>
          <p:nvPr/>
        </p:nvSpPr>
        <p:spPr bwMode="auto">
          <a:xfrm>
            <a:off x="304801" y="1201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TextBox 2"/>
          <p:cNvSpPr txBox="1"/>
          <p:nvPr/>
        </p:nvSpPr>
        <p:spPr>
          <a:xfrm>
            <a:off x="2209800" y="990601"/>
            <a:ext cx="6781800" cy="5262979"/>
          </a:xfrm>
          <a:prstGeom prst="rect">
            <a:avLst/>
          </a:prstGeom>
          <a:noFill/>
        </p:spPr>
        <p:txBody>
          <a:bodyPr wrap="square" rtlCol="0">
            <a:spAutoFit/>
          </a:bodyPr>
          <a:lstStyle/>
          <a:p>
            <a:r>
              <a:rPr lang="en-US" sz="1600" dirty="0" smtClean="0"/>
              <a:t>Messages are used to issues messages using ABAP statement </a:t>
            </a:r>
            <a:r>
              <a:rPr lang="en-US" sz="1600" b="1" dirty="0" smtClean="0"/>
              <a:t>MESSAGE</a:t>
            </a:r>
          </a:p>
          <a:p>
            <a:endParaRPr lang="en-US" sz="1600" b="1" dirty="0"/>
          </a:p>
          <a:p>
            <a:r>
              <a:rPr lang="en-US" sz="1600" dirty="0" smtClean="0"/>
              <a:t>There are several ways to issue messages </a:t>
            </a:r>
          </a:p>
          <a:p>
            <a:r>
              <a:rPr lang="en-US" sz="1600" b="1" dirty="0" smtClean="0"/>
              <a:t>Issue message directly</a:t>
            </a:r>
          </a:p>
          <a:p>
            <a:r>
              <a:rPr lang="en-US" sz="1600" dirty="0"/>
              <a:t>	</a:t>
            </a:r>
            <a:r>
              <a:rPr lang="en-US" sz="1600" dirty="0" smtClean="0"/>
              <a:t>MESSAGE &lt;</a:t>
            </a:r>
            <a:r>
              <a:rPr lang="en-US" sz="1600" dirty="0" err="1" smtClean="0"/>
              <a:t>msg_text</a:t>
            </a:r>
            <a:r>
              <a:rPr lang="en-US" sz="1600" dirty="0" smtClean="0"/>
              <a:t>&gt; TYPE &lt;</a:t>
            </a:r>
            <a:r>
              <a:rPr lang="en-US" sz="1600" dirty="0" err="1" smtClean="0"/>
              <a:t>msg_type</a:t>
            </a:r>
            <a:r>
              <a:rPr lang="en-US" sz="1600" dirty="0" smtClean="0"/>
              <a:t>&gt;</a:t>
            </a:r>
          </a:p>
          <a:p>
            <a:endParaRPr lang="en-US" sz="1600" dirty="0"/>
          </a:p>
          <a:p>
            <a:r>
              <a:rPr lang="en-US" sz="1600" dirty="0" smtClean="0"/>
              <a:t>Type indicates the severity of the situation in the program. Based on the message type, subsequent processing of the program depends</a:t>
            </a:r>
          </a:p>
          <a:p>
            <a:endParaRPr lang="en-US" sz="1600" dirty="0"/>
          </a:p>
          <a:p>
            <a:r>
              <a:rPr lang="en-US" sz="1600" b="1" dirty="0" smtClean="0"/>
              <a:t>Message Types:</a:t>
            </a:r>
          </a:p>
          <a:p>
            <a:r>
              <a:rPr lang="en-US" sz="1600" b="1" dirty="0"/>
              <a:t>X – </a:t>
            </a:r>
            <a:r>
              <a:rPr lang="en-US" sz="1600" b="1" dirty="0" smtClean="0"/>
              <a:t>Exit</a:t>
            </a:r>
            <a:r>
              <a:rPr lang="en-US" sz="1600" dirty="0" smtClean="0"/>
              <a:t> – Program will end with runtime error</a:t>
            </a:r>
          </a:p>
          <a:p>
            <a:r>
              <a:rPr lang="en-US" sz="1600" b="1" dirty="0" smtClean="0"/>
              <a:t>A – </a:t>
            </a:r>
            <a:r>
              <a:rPr lang="en-US" sz="1600" b="1" dirty="0" err="1" smtClean="0"/>
              <a:t>Abend</a:t>
            </a:r>
            <a:r>
              <a:rPr lang="en-US" sz="1600" b="1" dirty="0" smtClean="0"/>
              <a:t>/Termination</a:t>
            </a:r>
            <a:r>
              <a:rPr lang="en-US" sz="1600" dirty="0" smtClean="0"/>
              <a:t>- Program will be ended by displaying a pop up message</a:t>
            </a:r>
          </a:p>
          <a:p>
            <a:r>
              <a:rPr lang="en-US" sz="1600" b="1" dirty="0" smtClean="0"/>
              <a:t>E – Error</a:t>
            </a:r>
            <a:r>
              <a:rPr lang="en-US" sz="1600" dirty="0" smtClean="0"/>
              <a:t>	- Program processing will be stopped until we clear/correct the data. Depends on the program context</a:t>
            </a:r>
          </a:p>
          <a:p>
            <a:r>
              <a:rPr lang="en-US" sz="1600" b="1" dirty="0" smtClean="0"/>
              <a:t>W – Warning</a:t>
            </a:r>
            <a:r>
              <a:rPr lang="en-US" sz="1600" dirty="0" smtClean="0"/>
              <a:t> – Program temporarily halt but will be continued when pressing enter. Depends on the program context</a:t>
            </a:r>
          </a:p>
          <a:p>
            <a:r>
              <a:rPr lang="en-US" sz="1600" b="1" dirty="0" smtClean="0"/>
              <a:t>I – Information</a:t>
            </a:r>
            <a:r>
              <a:rPr lang="en-US" sz="1600" dirty="0" smtClean="0"/>
              <a:t> – Popup will be displayed. Once press enter, program execution continues</a:t>
            </a:r>
          </a:p>
          <a:p>
            <a:r>
              <a:rPr lang="en-US" sz="1600" b="1" dirty="0" smtClean="0"/>
              <a:t>S – Success/Status</a:t>
            </a:r>
            <a:r>
              <a:rPr lang="en-US" sz="1600" dirty="0" smtClean="0"/>
              <a:t> – Message issued but program execution still continues</a:t>
            </a:r>
          </a:p>
          <a:p>
            <a:endParaRPr lang="en-US" sz="1600" dirty="0"/>
          </a:p>
        </p:txBody>
      </p:sp>
      <p:sp>
        <p:nvSpPr>
          <p:cNvPr id="2" name="Footer Placeholder 1"/>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294980679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72</a:t>
            </a:fld>
            <a:endParaRPr lang="en-US"/>
          </a:p>
        </p:txBody>
      </p:sp>
      <p:sp>
        <p:nvSpPr>
          <p:cNvPr id="5" name="TextBox 4"/>
          <p:cNvSpPr txBox="1"/>
          <p:nvPr/>
        </p:nvSpPr>
        <p:spPr>
          <a:xfrm>
            <a:off x="3200400" y="130314"/>
            <a:ext cx="3124200" cy="707886"/>
          </a:xfrm>
          <a:prstGeom prst="rect">
            <a:avLst/>
          </a:prstGeom>
          <a:noFill/>
        </p:spPr>
        <p:txBody>
          <a:bodyPr wrap="square" rtlCol="0">
            <a:spAutoFit/>
          </a:bodyPr>
          <a:lstStyle/>
          <a:p>
            <a:pPr algn="ctr"/>
            <a:r>
              <a:rPr lang="en-US" sz="2400" b="1" dirty="0" smtClean="0"/>
              <a:t>ABAP Basics </a:t>
            </a:r>
          </a:p>
          <a:p>
            <a:pPr algn="ctr"/>
            <a:r>
              <a:rPr lang="en-US" sz="1600" b="1" dirty="0" smtClean="0"/>
              <a:t>Messages</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a:t>
            </a:r>
            <a:r>
              <a:rPr lang="en-US" sz="1400" dirty="0" smtClean="0"/>
              <a:t>Structures:</a:t>
            </a:r>
            <a:endParaRPr lang="en-US" sz="1400" dirty="0"/>
          </a:p>
        </p:txBody>
      </p:sp>
      <p:sp>
        <p:nvSpPr>
          <p:cNvPr id="23" name="Pentagon 22"/>
          <p:cNvSpPr/>
          <p:nvPr/>
        </p:nvSpPr>
        <p:spPr>
          <a:xfrm>
            <a:off x="228600" y="4191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Open </a:t>
            </a:r>
            <a:r>
              <a:rPr lang="en-US" sz="1400" dirty="0" smtClean="0"/>
              <a:t>SQL</a:t>
            </a:r>
            <a:endParaRPr lang="en-US" sz="1400" dirty="0"/>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t>Modularization </a:t>
            </a:r>
            <a:r>
              <a:rPr lang="en-US" sz="1200" dirty="0" smtClean="0"/>
              <a:t>Techniques</a:t>
            </a:r>
          </a:p>
        </p:txBody>
      </p:sp>
      <p:sp>
        <p:nvSpPr>
          <p:cNvPr id="25" name="Pentagon 24"/>
          <p:cNvSpPr/>
          <p:nvPr/>
        </p:nvSpPr>
        <p:spPr>
          <a:xfrm>
            <a:off x="228600" y="51054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Messages</a:t>
            </a:r>
            <a:endParaRPr lang="en-US" sz="1400" dirty="0"/>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8" name="Rectangle 1"/>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2"/>
          <p:cNvSpPr>
            <a:spLocks noChangeArrowheads="1"/>
          </p:cNvSpPr>
          <p:nvPr/>
        </p:nvSpPr>
        <p:spPr bwMode="auto">
          <a:xfrm>
            <a:off x="152401" y="-322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3"/>
          <p:cNvSpPr>
            <a:spLocks noChangeArrowheads="1"/>
          </p:cNvSpPr>
          <p:nvPr/>
        </p:nvSpPr>
        <p:spPr bwMode="auto">
          <a:xfrm>
            <a:off x="304801" y="1201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TextBox 2"/>
          <p:cNvSpPr txBox="1"/>
          <p:nvPr/>
        </p:nvSpPr>
        <p:spPr>
          <a:xfrm>
            <a:off x="2209800" y="990601"/>
            <a:ext cx="6781800" cy="4154984"/>
          </a:xfrm>
          <a:prstGeom prst="rect">
            <a:avLst/>
          </a:prstGeom>
          <a:noFill/>
        </p:spPr>
        <p:txBody>
          <a:bodyPr wrap="square" rtlCol="0">
            <a:spAutoFit/>
          </a:bodyPr>
          <a:lstStyle/>
          <a:p>
            <a:r>
              <a:rPr lang="en-US" sz="1600" b="1" dirty="0" smtClean="0"/>
              <a:t>Maintain Messages Globally</a:t>
            </a:r>
          </a:p>
          <a:p>
            <a:r>
              <a:rPr lang="en-US" sz="1600" dirty="0" smtClean="0"/>
              <a:t>We can maintain messages in the message class and same can use in the programs</a:t>
            </a:r>
          </a:p>
          <a:p>
            <a:endParaRPr lang="en-US" sz="1600" dirty="0"/>
          </a:p>
          <a:p>
            <a:r>
              <a:rPr lang="en-US" sz="1600" dirty="0" smtClean="0"/>
              <a:t>Messages will be maintained in Message class with some number</a:t>
            </a:r>
          </a:p>
          <a:p>
            <a:r>
              <a:rPr lang="en-US" sz="1600" dirty="0" smtClean="0"/>
              <a:t>Transaction: </a:t>
            </a:r>
            <a:r>
              <a:rPr lang="en-US" sz="1600" b="1" dirty="0" smtClean="0"/>
              <a:t>SE91</a:t>
            </a:r>
          </a:p>
          <a:p>
            <a:endParaRPr lang="en-US" sz="1600" dirty="0" smtClean="0"/>
          </a:p>
          <a:p>
            <a:r>
              <a:rPr lang="en-US" sz="1600" dirty="0" smtClean="0"/>
              <a:t>Issue message with help of Message class and message number</a:t>
            </a:r>
          </a:p>
          <a:p>
            <a:endParaRPr lang="en-US" sz="1600" dirty="0"/>
          </a:p>
          <a:p>
            <a:r>
              <a:rPr lang="en-US" sz="1400" b="1" dirty="0" smtClean="0"/>
              <a:t>Syntax: </a:t>
            </a:r>
          </a:p>
          <a:p>
            <a:r>
              <a:rPr lang="en-US" sz="1400" dirty="0"/>
              <a:t>	</a:t>
            </a:r>
            <a:r>
              <a:rPr lang="en-US" sz="1400" dirty="0" smtClean="0"/>
              <a:t>MESSAGE &lt;Type&gt;&lt;Number&gt;(&lt;</a:t>
            </a:r>
            <a:r>
              <a:rPr lang="en-US" sz="1400" dirty="0" err="1"/>
              <a:t>M</a:t>
            </a:r>
            <a:r>
              <a:rPr lang="en-US" sz="1400" dirty="0" err="1" smtClean="0"/>
              <a:t>essage_Class</a:t>
            </a:r>
            <a:r>
              <a:rPr lang="en-US" sz="1400" dirty="0" smtClean="0"/>
              <a:t>&gt;)</a:t>
            </a:r>
          </a:p>
          <a:p>
            <a:r>
              <a:rPr lang="en-US" sz="1400" dirty="0" smtClean="0"/>
              <a:t>The above statement will fetch text from message class and will be displayed </a:t>
            </a:r>
            <a:endParaRPr lang="en-US" sz="1400" dirty="0"/>
          </a:p>
          <a:p>
            <a:endParaRPr lang="en-US" sz="1600" dirty="0" smtClean="0"/>
          </a:p>
          <a:p>
            <a:r>
              <a:rPr lang="en-US" sz="1600" dirty="0" smtClean="0"/>
              <a:t>Dynamic text for message text instead from Message Class</a:t>
            </a:r>
          </a:p>
          <a:p>
            <a:r>
              <a:rPr lang="en-US" sz="1400" b="1" dirty="0" smtClean="0"/>
              <a:t>Syntax</a:t>
            </a:r>
          </a:p>
          <a:p>
            <a:r>
              <a:rPr lang="en-US" sz="1400" dirty="0" smtClean="0"/>
              <a:t>	MESSAGE </a:t>
            </a:r>
            <a:r>
              <a:rPr lang="en-US" sz="1600" dirty="0"/>
              <a:t>&lt;Type&gt;&lt;Number&gt;(&lt;</a:t>
            </a:r>
            <a:r>
              <a:rPr lang="en-US" sz="1600" dirty="0" err="1"/>
              <a:t>Message_Class</a:t>
            </a:r>
            <a:r>
              <a:rPr lang="en-US" sz="1600" dirty="0" smtClean="0"/>
              <a:t>&gt;) </a:t>
            </a:r>
          </a:p>
          <a:p>
            <a:r>
              <a:rPr lang="en-US" sz="1600" dirty="0"/>
              <a:t>	</a:t>
            </a:r>
            <a:r>
              <a:rPr lang="en-US" sz="1600" dirty="0" smtClean="0"/>
              <a:t>	WITH ‘&lt;text&gt;’ ‘&lt;text&gt;’ ‘&lt;text&gt;’ ‘&lt;text&gt;’</a:t>
            </a:r>
            <a:endParaRPr lang="en-US" sz="1600" dirty="0"/>
          </a:p>
        </p:txBody>
      </p:sp>
      <p:sp>
        <p:nvSpPr>
          <p:cNvPr id="2" name="Footer Placeholder 1"/>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7840094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73</a:t>
            </a:fld>
            <a:endParaRPr lang="en-US"/>
          </a:p>
        </p:txBody>
      </p:sp>
      <p:sp>
        <p:nvSpPr>
          <p:cNvPr id="5" name="TextBox 4"/>
          <p:cNvSpPr txBox="1"/>
          <p:nvPr/>
        </p:nvSpPr>
        <p:spPr>
          <a:xfrm>
            <a:off x="3200400" y="130314"/>
            <a:ext cx="3124200" cy="707886"/>
          </a:xfrm>
          <a:prstGeom prst="rect">
            <a:avLst/>
          </a:prstGeom>
          <a:noFill/>
        </p:spPr>
        <p:txBody>
          <a:bodyPr wrap="square" rtlCol="0">
            <a:spAutoFit/>
          </a:bodyPr>
          <a:lstStyle/>
          <a:p>
            <a:pPr algn="ctr"/>
            <a:r>
              <a:rPr lang="en-US" sz="2400" b="1" dirty="0" smtClean="0"/>
              <a:t>ABAP Basics </a:t>
            </a:r>
          </a:p>
          <a:p>
            <a:pPr algn="ctr"/>
            <a:r>
              <a:rPr lang="en-US" sz="1600" b="1" dirty="0" smtClean="0"/>
              <a:t>Authorization Checks</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a:t>
            </a:r>
            <a:r>
              <a:rPr lang="en-US" sz="1400" dirty="0" smtClean="0"/>
              <a:t>Structures:</a:t>
            </a:r>
            <a:endParaRPr lang="en-US" sz="1400" dirty="0"/>
          </a:p>
        </p:txBody>
      </p:sp>
      <p:sp>
        <p:nvSpPr>
          <p:cNvPr id="23" name="Pentagon 22"/>
          <p:cNvSpPr/>
          <p:nvPr/>
        </p:nvSpPr>
        <p:spPr>
          <a:xfrm>
            <a:off x="228600" y="4191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Open </a:t>
            </a:r>
            <a:r>
              <a:rPr lang="en-US" sz="1400" dirty="0" smtClean="0"/>
              <a:t>SQL</a:t>
            </a:r>
            <a:endParaRPr lang="en-US" sz="1400" dirty="0"/>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t>Modularization </a:t>
            </a:r>
            <a:r>
              <a:rPr lang="en-US" sz="1200" dirty="0" smtClean="0"/>
              <a:t>Techniques</a:t>
            </a:r>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Messages</a:t>
            </a:r>
            <a:endParaRPr lang="en-US" sz="1400" dirty="0"/>
          </a:p>
        </p:txBody>
      </p:sp>
      <p:sp>
        <p:nvSpPr>
          <p:cNvPr id="26" name="Pentagon 25"/>
          <p:cNvSpPr/>
          <p:nvPr/>
        </p:nvSpPr>
        <p:spPr>
          <a:xfrm>
            <a:off x="228600" y="5562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Authorization Checks</a:t>
            </a:r>
            <a:endParaRPr lang="en-US" sz="1400" dirty="0"/>
          </a:p>
        </p:txBody>
      </p:sp>
      <p:sp>
        <p:nvSpPr>
          <p:cNvPr id="8" name="Rectangle 1"/>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2"/>
          <p:cNvSpPr>
            <a:spLocks noChangeArrowheads="1"/>
          </p:cNvSpPr>
          <p:nvPr/>
        </p:nvSpPr>
        <p:spPr bwMode="auto">
          <a:xfrm>
            <a:off x="152401" y="-322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3"/>
          <p:cNvSpPr>
            <a:spLocks noChangeArrowheads="1"/>
          </p:cNvSpPr>
          <p:nvPr/>
        </p:nvSpPr>
        <p:spPr bwMode="auto">
          <a:xfrm>
            <a:off x="304801" y="1201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 name="TextBox 1"/>
          <p:cNvSpPr txBox="1"/>
          <p:nvPr/>
        </p:nvSpPr>
        <p:spPr>
          <a:xfrm>
            <a:off x="2286000" y="990601"/>
            <a:ext cx="6248400" cy="4278094"/>
          </a:xfrm>
          <a:prstGeom prst="rect">
            <a:avLst/>
          </a:prstGeom>
          <a:noFill/>
        </p:spPr>
        <p:txBody>
          <a:bodyPr wrap="square" rtlCol="0">
            <a:spAutoFit/>
          </a:bodyPr>
          <a:lstStyle/>
          <a:p>
            <a:r>
              <a:rPr lang="en-US" sz="1600" dirty="0" smtClean="0"/>
              <a:t>Authorization check is for controlling program access. </a:t>
            </a:r>
          </a:p>
          <a:p>
            <a:endParaRPr lang="en-US" sz="1600" dirty="0"/>
          </a:p>
          <a:p>
            <a:r>
              <a:rPr lang="en-US" sz="1600" dirty="0" smtClean="0"/>
              <a:t>Steps to add authorization check to programs</a:t>
            </a:r>
          </a:p>
          <a:p>
            <a:pPr marL="800100" lvl="1" indent="-342900">
              <a:buAutoNum type="arabicPeriod"/>
            </a:pPr>
            <a:r>
              <a:rPr lang="en-US" sz="1600" dirty="0" smtClean="0"/>
              <a:t>Create Authorization field</a:t>
            </a:r>
          </a:p>
          <a:p>
            <a:pPr marL="800100" lvl="1" indent="-342900">
              <a:buAutoNum type="arabicPeriod"/>
            </a:pPr>
            <a:r>
              <a:rPr lang="en-US" sz="1600" dirty="0" smtClean="0"/>
              <a:t>Create Authorization Object</a:t>
            </a:r>
          </a:p>
          <a:p>
            <a:pPr marL="800100" lvl="1" indent="-342900">
              <a:buAutoNum type="arabicPeriod"/>
            </a:pPr>
            <a:r>
              <a:rPr lang="en-US" sz="1600" dirty="0" smtClean="0"/>
              <a:t>Program Authorization Check</a:t>
            </a:r>
          </a:p>
          <a:p>
            <a:endParaRPr lang="en-US" sz="1600" dirty="0" smtClean="0"/>
          </a:p>
          <a:p>
            <a:r>
              <a:rPr lang="en-US" sz="1600" dirty="0"/>
              <a:t>Use the ABAP AUTHORITY-CHECK statement</a:t>
            </a:r>
            <a:r>
              <a:rPr lang="en-US" sz="1600" dirty="0" smtClean="0"/>
              <a:t>.</a:t>
            </a:r>
          </a:p>
          <a:p>
            <a:endParaRPr lang="en-US" sz="1600" dirty="0"/>
          </a:p>
          <a:p>
            <a:r>
              <a:rPr lang="en-US" sz="1600" dirty="0" smtClean="0"/>
              <a:t>Transactions: </a:t>
            </a:r>
          </a:p>
          <a:p>
            <a:r>
              <a:rPr lang="en-US" sz="1600" dirty="0" smtClean="0"/>
              <a:t>SU20 – Authorization Field</a:t>
            </a:r>
          </a:p>
          <a:p>
            <a:r>
              <a:rPr lang="en-US" sz="1600" dirty="0" smtClean="0"/>
              <a:t>SU21 – Authorization Object</a:t>
            </a:r>
          </a:p>
          <a:p>
            <a:r>
              <a:rPr lang="en-US" sz="1600" dirty="0" smtClean="0"/>
              <a:t>SE38 – Authorization Check in the Program</a:t>
            </a:r>
          </a:p>
          <a:p>
            <a:endParaRPr lang="en-US" sz="1600" b="1" dirty="0" smtClean="0"/>
          </a:p>
          <a:p>
            <a:r>
              <a:rPr lang="en-US" sz="1600" b="1" dirty="0" smtClean="0"/>
              <a:t>User Roles Maintenance:</a:t>
            </a:r>
          </a:p>
          <a:p>
            <a:r>
              <a:rPr lang="en-US" sz="1600" dirty="0" smtClean="0"/>
              <a:t>PFCG – Assign Authorization Object and associated values to the object </a:t>
            </a:r>
          </a:p>
          <a:p>
            <a:endParaRPr lang="en-US" sz="1600" dirty="0"/>
          </a:p>
        </p:txBody>
      </p:sp>
      <p:sp>
        <p:nvSpPr>
          <p:cNvPr id="3" name="Footer Placeholder 2"/>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205785643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74</a:t>
            </a:fld>
            <a:endParaRPr lang="en-US"/>
          </a:p>
        </p:txBody>
      </p:sp>
      <p:sp>
        <p:nvSpPr>
          <p:cNvPr id="5" name="TextBox 4"/>
          <p:cNvSpPr txBox="1"/>
          <p:nvPr/>
        </p:nvSpPr>
        <p:spPr>
          <a:xfrm>
            <a:off x="3200400" y="130314"/>
            <a:ext cx="3124200" cy="707886"/>
          </a:xfrm>
          <a:prstGeom prst="rect">
            <a:avLst/>
          </a:prstGeom>
          <a:noFill/>
        </p:spPr>
        <p:txBody>
          <a:bodyPr wrap="square" rtlCol="0">
            <a:spAutoFit/>
          </a:bodyPr>
          <a:lstStyle/>
          <a:p>
            <a:pPr algn="ctr"/>
            <a:r>
              <a:rPr lang="en-US" sz="2400" b="1" dirty="0" smtClean="0"/>
              <a:t>ABAP Basics </a:t>
            </a:r>
          </a:p>
          <a:p>
            <a:pPr algn="ctr"/>
            <a:r>
              <a:rPr lang="en-US" sz="1600" b="1" dirty="0" smtClean="0"/>
              <a:t>Authorization Checks</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a:t>
            </a:r>
            <a:r>
              <a:rPr lang="en-US" sz="1400" dirty="0" smtClean="0"/>
              <a:t>Structures:</a:t>
            </a:r>
            <a:endParaRPr lang="en-US" sz="1400" dirty="0"/>
          </a:p>
        </p:txBody>
      </p:sp>
      <p:sp>
        <p:nvSpPr>
          <p:cNvPr id="23" name="Pentagon 22"/>
          <p:cNvSpPr/>
          <p:nvPr/>
        </p:nvSpPr>
        <p:spPr>
          <a:xfrm>
            <a:off x="228600" y="4191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Open </a:t>
            </a:r>
            <a:r>
              <a:rPr lang="en-US" sz="1400" dirty="0" smtClean="0"/>
              <a:t>SQL</a:t>
            </a:r>
            <a:endParaRPr lang="en-US" sz="1400" dirty="0"/>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t>Modularization </a:t>
            </a:r>
            <a:r>
              <a:rPr lang="en-US" sz="1200" dirty="0" smtClean="0"/>
              <a:t>Techniques</a:t>
            </a:r>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Messages</a:t>
            </a:r>
            <a:endParaRPr lang="en-US" sz="1400" dirty="0"/>
          </a:p>
        </p:txBody>
      </p:sp>
      <p:sp>
        <p:nvSpPr>
          <p:cNvPr id="26" name="Pentagon 25"/>
          <p:cNvSpPr/>
          <p:nvPr/>
        </p:nvSpPr>
        <p:spPr>
          <a:xfrm>
            <a:off x="228600" y="5562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Authorization Checks</a:t>
            </a:r>
            <a:endParaRPr lang="en-US" sz="1400" dirty="0"/>
          </a:p>
        </p:txBody>
      </p:sp>
      <p:sp>
        <p:nvSpPr>
          <p:cNvPr id="8" name="Rectangle 1"/>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2"/>
          <p:cNvSpPr>
            <a:spLocks noChangeArrowheads="1"/>
          </p:cNvSpPr>
          <p:nvPr/>
        </p:nvSpPr>
        <p:spPr bwMode="auto">
          <a:xfrm>
            <a:off x="152401" y="-322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3"/>
          <p:cNvSpPr>
            <a:spLocks noChangeArrowheads="1"/>
          </p:cNvSpPr>
          <p:nvPr/>
        </p:nvSpPr>
        <p:spPr bwMode="auto">
          <a:xfrm>
            <a:off x="304801" y="1201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 name="TextBox 1"/>
          <p:cNvSpPr txBox="1"/>
          <p:nvPr/>
        </p:nvSpPr>
        <p:spPr>
          <a:xfrm>
            <a:off x="2286000" y="990601"/>
            <a:ext cx="6248400" cy="584775"/>
          </a:xfrm>
          <a:prstGeom prst="rect">
            <a:avLst/>
          </a:prstGeom>
          <a:noFill/>
        </p:spPr>
        <p:txBody>
          <a:bodyPr wrap="square" rtlCol="0">
            <a:spAutoFit/>
          </a:bodyPr>
          <a:lstStyle/>
          <a:p>
            <a:r>
              <a:rPr lang="en-US" sz="1600" dirty="0" smtClean="0"/>
              <a:t>How it will works</a:t>
            </a:r>
          </a:p>
          <a:p>
            <a:endParaRPr lang="en-US" sz="1600" dirty="0"/>
          </a:p>
        </p:txBody>
      </p:sp>
      <p:sp>
        <p:nvSpPr>
          <p:cNvPr id="13" name="Cube 12"/>
          <p:cNvSpPr/>
          <p:nvPr/>
        </p:nvSpPr>
        <p:spPr>
          <a:xfrm>
            <a:off x="2590800" y="1524000"/>
            <a:ext cx="1981200" cy="12192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Authorization Object</a:t>
            </a:r>
          </a:p>
          <a:p>
            <a:r>
              <a:rPr lang="en-US" sz="1400" dirty="0" smtClean="0"/>
              <a:t>Ex: S_PLANT</a:t>
            </a:r>
          </a:p>
          <a:p>
            <a:r>
              <a:rPr lang="en-US" sz="1400" dirty="0" smtClean="0"/>
              <a:t>Field: WERKS</a:t>
            </a:r>
            <a:endParaRPr lang="en-US" sz="1400" dirty="0"/>
          </a:p>
        </p:txBody>
      </p:sp>
      <p:sp>
        <p:nvSpPr>
          <p:cNvPr id="27" name="Cube 26"/>
          <p:cNvSpPr/>
          <p:nvPr/>
        </p:nvSpPr>
        <p:spPr>
          <a:xfrm>
            <a:off x="5181600" y="1066800"/>
            <a:ext cx="2514600" cy="20574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User Profile</a:t>
            </a:r>
          </a:p>
          <a:p>
            <a:pPr algn="ctr"/>
            <a:r>
              <a:rPr lang="en-US" sz="1400" dirty="0" smtClean="0"/>
              <a:t>All authorization data maintained here</a:t>
            </a:r>
          </a:p>
          <a:p>
            <a:pPr algn="ctr"/>
            <a:r>
              <a:rPr lang="en-US" sz="1400" dirty="0" smtClean="0"/>
              <a:t>Authorization Object and Allowed values</a:t>
            </a:r>
          </a:p>
          <a:p>
            <a:pPr algn="ctr"/>
            <a:r>
              <a:rPr lang="en-US" sz="1400" dirty="0" smtClean="0"/>
              <a:t>WERKS : 1000, 2000 </a:t>
            </a:r>
            <a:r>
              <a:rPr lang="en-US" sz="1400" dirty="0" err="1" smtClean="0"/>
              <a:t>etc</a:t>
            </a:r>
            <a:endParaRPr lang="en-US" sz="1400" dirty="0"/>
          </a:p>
        </p:txBody>
      </p:sp>
      <p:sp>
        <p:nvSpPr>
          <p:cNvPr id="16" name="Flowchart: Process 15"/>
          <p:cNvSpPr/>
          <p:nvPr/>
        </p:nvSpPr>
        <p:spPr>
          <a:xfrm>
            <a:off x="2590800" y="3505200"/>
            <a:ext cx="2819400" cy="2895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Program: Logic</a:t>
            </a:r>
          </a:p>
          <a:p>
            <a:pPr algn="ctr"/>
            <a:r>
              <a:rPr lang="en-US" sz="1600" dirty="0"/>
              <a:t>AUTHORITY-CHECK OBJECT </a:t>
            </a:r>
            <a:r>
              <a:rPr lang="en-US" sz="1600" dirty="0" smtClean="0"/>
              <a:t>'S_PLANT' </a:t>
            </a:r>
          </a:p>
          <a:p>
            <a:pPr algn="ctr"/>
            <a:r>
              <a:rPr lang="en-US" sz="1600" dirty="0" smtClean="0"/>
              <a:t>ID </a:t>
            </a:r>
            <a:r>
              <a:rPr lang="en-US" sz="1600" dirty="0"/>
              <a:t>'ACTVT' </a:t>
            </a:r>
            <a:r>
              <a:rPr lang="en-US" sz="1600" dirty="0" smtClean="0"/>
              <a:t>FIELD </a:t>
            </a:r>
            <a:r>
              <a:rPr lang="en-US" sz="1600" dirty="0"/>
              <a:t>'02' </a:t>
            </a:r>
            <a:endParaRPr lang="en-US" sz="1600" dirty="0" smtClean="0"/>
          </a:p>
          <a:p>
            <a:pPr algn="ctr"/>
            <a:r>
              <a:rPr lang="en-US" sz="1600" dirty="0" smtClean="0"/>
              <a:t>ID ‘WERKS' </a:t>
            </a:r>
            <a:r>
              <a:rPr lang="en-US" sz="1600" dirty="0"/>
              <a:t>FIELD 'B'.</a:t>
            </a:r>
          </a:p>
        </p:txBody>
      </p:sp>
      <p:sp>
        <p:nvSpPr>
          <p:cNvPr id="17" name="Bent-Up Arrow 16"/>
          <p:cNvSpPr/>
          <p:nvPr/>
        </p:nvSpPr>
        <p:spPr>
          <a:xfrm>
            <a:off x="5410200" y="3124200"/>
            <a:ext cx="1447800" cy="1371600"/>
          </a:xfrm>
          <a:prstGeom prst="bentUpArrow">
            <a:avLst>
              <a:gd name="adj1" fmla="val 25000"/>
              <a:gd name="adj2" fmla="val 19444"/>
              <a:gd name="adj3" fmla="val 260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715000" y="4876800"/>
            <a:ext cx="3200400" cy="738664"/>
          </a:xfrm>
          <a:prstGeom prst="rect">
            <a:avLst/>
          </a:prstGeom>
          <a:noFill/>
        </p:spPr>
        <p:txBody>
          <a:bodyPr wrap="square" rtlCol="0">
            <a:spAutoFit/>
          </a:bodyPr>
          <a:lstStyle/>
          <a:p>
            <a:r>
              <a:rPr lang="en-US" sz="1400" dirty="0" smtClean="0"/>
              <a:t>Authorization check similar to Select</a:t>
            </a:r>
          </a:p>
          <a:p>
            <a:r>
              <a:rPr lang="en-US" sz="1400" dirty="0" smtClean="0"/>
              <a:t>Query for checking existence of record in the database table</a:t>
            </a:r>
            <a:endParaRPr lang="en-US" sz="1400" dirty="0"/>
          </a:p>
        </p:txBody>
      </p:sp>
      <p:sp>
        <p:nvSpPr>
          <p:cNvPr id="3" name="Footer Placeholder 2"/>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279465601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75</a:t>
            </a:fld>
            <a:endParaRPr lang="en-US"/>
          </a:p>
        </p:txBody>
      </p:sp>
      <p:sp>
        <p:nvSpPr>
          <p:cNvPr id="5" name="TextBox 4"/>
          <p:cNvSpPr txBox="1"/>
          <p:nvPr/>
        </p:nvSpPr>
        <p:spPr>
          <a:xfrm>
            <a:off x="3657600" y="76201"/>
            <a:ext cx="2514600" cy="707886"/>
          </a:xfrm>
          <a:prstGeom prst="rect">
            <a:avLst/>
          </a:prstGeom>
          <a:noFill/>
        </p:spPr>
        <p:txBody>
          <a:bodyPr wrap="square" rtlCol="0">
            <a:spAutoFit/>
          </a:bodyPr>
          <a:lstStyle/>
          <a:p>
            <a:pPr algn="ctr"/>
            <a:r>
              <a:rPr lang="en-US" sz="2400" b="1" dirty="0" smtClean="0"/>
              <a:t>ABAP Basics </a:t>
            </a:r>
          </a:p>
          <a:p>
            <a:pPr algn="ctr"/>
            <a:r>
              <a:rPr lang="en-US" sz="1600" b="1" dirty="0" smtClean="0"/>
              <a:t>Open SQL: Selection</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a:t>
            </a:r>
            <a:r>
              <a:rPr lang="en-US" sz="1400" dirty="0" smtClean="0"/>
              <a:t>Structures: DO..ENDDO</a:t>
            </a:r>
            <a:endParaRPr lang="en-US" sz="1400" dirty="0"/>
          </a:p>
        </p:txBody>
      </p:sp>
      <p:sp>
        <p:nvSpPr>
          <p:cNvPr id="23" name="Pentagon 22"/>
          <p:cNvSpPr/>
          <p:nvPr/>
        </p:nvSpPr>
        <p:spPr>
          <a:xfrm>
            <a:off x="228600" y="4191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Open </a:t>
            </a:r>
            <a:r>
              <a:rPr lang="en-US" sz="1400" dirty="0" smtClean="0"/>
              <a:t>SQL: Looping Database Table</a:t>
            </a:r>
            <a:endParaRPr lang="en-US" sz="1400" dirty="0"/>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8" name="Rectangle 1"/>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2"/>
          <p:cNvSpPr>
            <a:spLocks noChangeArrowheads="1"/>
          </p:cNvSpPr>
          <p:nvPr/>
        </p:nvSpPr>
        <p:spPr bwMode="auto">
          <a:xfrm>
            <a:off x="152401" y="-322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3"/>
          <p:cNvSpPr>
            <a:spLocks noChangeArrowheads="1"/>
          </p:cNvSpPr>
          <p:nvPr/>
        </p:nvSpPr>
        <p:spPr bwMode="auto">
          <a:xfrm>
            <a:off x="304801" y="1201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 name="TextBox 1"/>
          <p:cNvSpPr txBox="1"/>
          <p:nvPr/>
        </p:nvSpPr>
        <p:spPr>
          <a:xfrm>
            <a:off x="2133600" y="804447"/>
            <a:ext cx="2743200" cy="338554"/>
          </a:xfrm>
          <a:prstGeom prst="rect">
            <a:avLst/>
          </a:prstGeom>
          <a:noFill/>
        </p:spPr>
        <p:txBody>
          <a:bodyPr wrap="square" rtlCol="0">
            <a:spAutoFit/>
          </a:bodyPr>
          <a:lstStyle/>
          <a:p>
            <a:r>
              <a:rPr lang="en-US" sz="1600" b="1" dirty="0" smtClean="0"/>
              <a:t>Inner Join</a:t>
            </a:r>
          </a:p>
        </p:txBody>
      </p:sp>
      <p:sp>
        <p:nvSpPr>
          <p:cNvPr id="7" name="TextBox 6"/>
          <p:cNvSpPr txBox="1"/>
          <p:nvPr/>
        </p:nvSpPr>
        <p:spPr>
          <a:xfrm>
            <a:off x="2286000" y="1295400"/>
            <a:ext cx="6858000" cy="1446550"/>
          </a:xfrm>
          <a:prstGeom prst="rect">
            <a:avLst/>
          </a:prstGeom>
          <a:noFill/>
        </p:spPr>
        <p:txBody>
          <a:bodyPr wrap="square" rtlCol="0">
            <a:spAutoFit/>
          </a:bodyPr>
          <a:lstStyle/>
          <a:p>
            <a:r>
              <a:rPr lang="en-US" sz="1600" dirty="0" smtClean="0"/>
              <a:t>We can fetch data from multiple tables with joins by specifying JOIN condition</a:t>
            </a:r>
          </a:p>
          <a:p>
            <a:endParaRPr lang="en-US" sz="1600" dirty="0" smtClean="0"/>
          </a:p>
          <a:p>
            <a:r>
              <a:rPr lang="en-US" sz="1400" b="1" dirty="0" smtClean="0"/>
              <a:t>Syntax</a:t>
            </a:r>
          </a:p>
          <a:p>
            <a:r>
              <a:rPr lang="en-US" sz="1400" dirty="0" smtClean="0"/>
              <a:t>	SELECT </a:t>
            </a:r>
            <a:r>
              <a:rPr lang="en-US" sz="1400" dirty="0"/>
              <a:t>... </a:t>
            </a:r>
            <a:br>
              <a:rPr lang="en-US" sz="1400" dirty="0"/>
            </a:br>
            <a:r>
              <a:rPr lang="en-US" sz="1400" dirty="0" smtClean="0"/>
              <a:t>	...</a:t>
            </a:r>
            <a:r>
              <a:rPr lang="en-US" sz="1400" dirty="0"/>
              <a:t/>
            </a:r>
            <a:br>
              <a:rPr lang="en-US" sz="1400" dirty="0"/>
            </a:br>
            <a:r>
              <a:rPr lang="en-US" sz="1400" dirty="0" smtClean="0"/>
              <a:t>	FROM </a:t>
            </a:r>
            <a:r>
              <a:rPr lang="en-US" sz="1400" dirty="0"/>
              <a:t>tab [INNER] JOIN </a:t>
            </a:r>
            <a:r>
              <a:rPr lang="en-US" sz="1400" dirty="0" err="1"/>
              <a:t>dbtab</a:t>
            </a:r>
            <a:r>
              <a:rPr lang="en-US" sz="1400" dirty="0"/>
              <a:t> [AS alias] ON </a:t>
            </a:r>
            <a:r>
              <a:rPr lang="en-US" sz="1400" dirty="0" err="1"/>
              <a:t>cond</a:t>
            </a:r>
            <a:r>
              <a:rPr lang="en-US" sz="1400" dirty="0"/>
              <a:t> options </a:t>
            </a:r>
            <a:endParaRPr lang="en-US" sz="1600" dirty="0"/>
          </a:p>
        </p:txBody>
      </p:sp>
      <p:sp>
        <p:nvSpPr>
          <p:cNvPr id="13"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 name="Rectangle 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7050" y="3009900"/>
            <a:ext cx="4476750"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155719647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76</a:t>
            </a:fld>
            <a:endParaRPr lang="en-US"/>
          </a:p>
        </p:txBody>
      </p:sp>
      <p:sp>
        <p:nvSpPr>
          <p:cNvPr id="5" name="TextBox 4"/>
          <p:cNvSpPr txBox="1"/>
          <p:nvPr/>
        </p:nvSpPr>
        <p:spPr>
          <a:xfrm>
            <a:off x="3657600" y="76201"/>
            <a:ext cx="2514600" cy="707886"/>
          </a:xfrm>
          <a:prstGeom prst="rect">
            <a:avLst/>
          </a:prstGeom>
          <a:noFill/>
        </p:spPr>
        <p:txBody>
          <a:bodyPr wrap="square" rtlCol="0">
            <a:spAutoFit/>
          </a:bodyPr>
          <a:lstStyle/>
          <a:p>
            <a:pPr algn="ctr"/>
            <a:r>
              <a:rPr lang="en-US" sz="2400" b="1" dirty="0" smtClean="0"/>
              <a:t>ABAP Basics </a:t>
            </a:r>
          </a:p>
          <a:p>
            <a:pPr algn="ctr"/>
            <a:r>
              <a:rPr lang="en-US" sz="1600" b="1" dirty="0" smtClean="0"/>
              <a:t>Open SQL: Selection</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a:t>
            </a:r>
            <a:r>
              <a:rPr lang="en-US" sz="1400" dirty="0" smtClean="0"/>
              <a:t>Structures: DO..ENDDO</a:t>
            </a:r>
            <a:endParaRPr lang="en-US" sz="1400" dirty="0"/>
          </a:p>
        </p:txBody>
      </p:sp>
      <p:sp>
        <p:nvSpPr>
          <p:cNvPr id="23" name="Pentagon 22"/>
          <p:cNvSpPr/>
          <p:nvPr/>
        </p:nvSpPr>
        <p:spPr>
          <a:xfrm>
            <a:off x="228600" y="4191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Open </a:t>
            </a:r>
            <a:r>
              <a:rPr lang="en-US" sz="1400" dirty="0" smtClean="0"/>
              <a:t>SQL: Looping Database Table</a:t>
            </a:r>
            <a:endParaRPr lang="en-US" sz="1400" dirty="0"/>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8" name="Rectangle 1"/>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2"/>
          <p:cNvSpPr>
            <a:spLocks noChangeArrowheads="1"/>
          </p:cNvSpPr>
          <p:nvPr/>
        </p:nvSpPr>
        <p:spPr bwMode="auto">
          <a:xfrm>
            <a:off x="152401" y="-322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3"/>
          <p:cNvSpPr>
            <a:spLocks noChangeArrowheads="1"/>
          </p:cNvSpPr>
          <p:nvPr/>
        </p:nvSpPr>
        <p:spPr bwMode="auto">
          <a:xfrm>
            <a:off x="304801" y="1201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757587821"/>
              </p:ext>
            </p:extLst>
          </p:nvPr>
        </p:nvGraphicFramePr>
        <p:xfrm>
          <a:off x="2514600" y="1676400"/>
          <a:ext cx="2400300" cy="1371600"/>
        </p:xfrm>
        <a:graphic>
          <a:graphicData uri="http://schemas.openxmlformats.org/drawingml/2006/table">
            <a:tbl>
              <a:tblPr firstRow="1" firstCol="1" bandRow="1">
                <a:tableStyleId>{BC89EF96-8CEA-46FF-86C4-4CE0E7609802}</a:tableStyleId>
              </a:tblPr>
              <a:tblGrid>
                <a:gridCol w="800100"/>
                <a:gridCol w="800100"/>
                <a:gridCol w="800100"/>
              </a:tblGrid>
              <a:tr h="386350">
                <a:tc>
                  <a:txBody>
                    <a:bodyPr/>
                    <a:lstStyle/>
                    <a:p>
                      <a:pPr marL="0" marR="0">
                        <a:lnSpc>
                          <a:spcPct val="115000"/>
                        </a:lnSpc>
                        <a:spcBef>
                          <a:spcPts val="0"/>
                        </a:spcBef>
                        <a:spcAft>
                          <a:spcPts val="0"/>
                        </a:spcAft>
                      </a:pPr>
                      <a:r>
                        <a:rPr lang="en-US" sz="1100" dirty="0">
                          <a:effectLst/>
                        </a:rPr>
                        <a:t>MATNR</a:t>
                      </a:r>
                      <a:endParaRPr lang="en-US" sz="1100" b="1"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MTART</a:t>
                      </a:r>
                      <a:endParaRPr lang="en-US" sz="1100" b="1"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MEINS</a:t>
                      </a:r>
                      <a:endParaRPr lang="en-US" sz="1100" b="1" dirty="0">
                        <a:effectLst/>
                        <a:latin typeface="Calibri"/>
                        <a:ea typeface="Calibri"/>
                        <a:cs typeface="Times New Roman"/>
                      </a:endParaRPr>
                    </a:p>
                  </a:txBody>
                  <a:tcPr marL="68580" marR="68580" marT="0" marB="0" anchor="b"/>
                </a:tc>
              </a:tr>
              <a:tr h="197050">
                <a:tc>
                  <a:txBody>
                    <a:bodyPr/>
                    <a:lstStyle/>
                    <a:p>
                      <a:pPr marL="0" marR="0">
                        <a:lnSpc>
                          <a:spcPct val="115000"/>
                        </a:lnSpc>
                        <a:spcBef>
                          <a:spcPts val="0"/>
                        </a:spcBef>
                        <a:spcAft>
                          <a:spcPts val="0"/>
                        </a:spcAft>
                      </a:pPr>
                      <a:r>
                        <a:rPr lang="en-US" sz="1100" dirty="0">
                          <a:effectLst/>
                        </a:rPr>
                        <a:t>M1</a:t>
                      </a:r>
                      <a:endParaRPr lang="en-US" sz="1100" b="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ROH</a:t>
                      </a:r>
                      <a:endParaRPr lang="en-US" sz="1100" b="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EA</a:t>
                      </a:r>
                      <a:endParaRPr lang="en-US" sz="1100" b="0">
                        <a:effectLst/>
                        <a:latin typeface="Calibri"/>
                        <a:ea typeface="Calibri"/>
                        <a:cs typeface="Times New Roman"/>
                      </a:endParaRPr>
                    </a:p>
                  </a:txBody>
                  <a:tcPr marL="68580" marR="68580" marT="0" marB="0" anchor="b"/>
                </a:tc>
              </a:tr>
              <a:tr h="197050">
                <a:tc>
                  <a:txBody>
                    <a:bodyPr/>
                    <a:lstStyle/>
                    <a:p>
                      <a:pPr marL="0" marR="0">
                        <a:lnSpc>
                          <a:spcPct val="115000"/>
                        </a:lnSpc>
                        <a:spcBef>
                          <a:spcPts val="0"/>
                        </a:spcBef>
                        <a:spcAft>
                          <a:spcPts val="0"/>
                        </a:spcAft>
                      </a:pPr>
                      <a:r>
                        <a:rPr lang="en-US" sz="1100" dirty="0">
                          <a:effectLst/>
                        </a:rPr>
                        <a:t>M2</a:t>
                      </a:r>
                      <a:endParaRPr lang="en-US" sz="1100" b="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ROH</a:t>
                      </a:r>
                      <a:endParaRPr lang="en-US" sz="1100" b="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EA</a:t>
                      </a:r>
                      <a:endParaRPr lang="en-US" sz="1100" b="0">
                        <a:effectLst/>
                        <a:latin typeface="Calibri"/>
                        <a:ea typeface="Calibri"/>
                        <a:cs typeface="Times New Roman"/>
                      </a:endParaRPr>
                    </a:p>
                  </a:txBody>
                  <a:tcPr marL="68580" marR="68580" marT="0" marB="0" anchor="b"/>
                </a:tc>
              </a:tr>
              <a:tr h="197050">
                <a:tc>
                  <a:txBody>
                    <a:bodyPr/>
                    <a:lstStyle/>
                    <a:p>
                      <a:pPr marL="0" marR="0">
                        <a:lnSpc>
                          <a:spcPct val="115000"/>
                        </a:lnSpc>
                        <a:spcBef>
                          <a:spcPts val="0"/>
                        </a:spcBef>
                        <a:spcAft>
                          <a:spcPts val="0"/>
                        </a:spcAft>
                      </a:pPr>
                      <a:r>
                        <a:rPr lang="en-US" sz="1100" dirty="0">
                          <a:effectLst/>
                        </a:rPr>
                        <a:t>M3</a:t>
                      </a:r>
                      <a:endParaRPr lang="en-US" sz="1100" b="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HALB</a:t>
                      </a:r>
                      <a:endParaRPr lang="en-US" sz="1100" b="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EA</a:t>
                      </a:r>
                      <a:endParaRPr lang="en-US" sz="1100" b="0">
                        <a:effectLst/>
                        <a:latin typeface="Calibri"/>
                        <a:ea typeface="Calibri"/>
                        <a:cs typeface="Times New Roman"/>
                      </a:endParaRPr>
                    </a:p>
                  </a:txBody>
                  <a:tcPr marL="68580" marR="68580" marT="0" marB="0" anchor="b"/>
                </a:tc>
              </a:tr>
              <a:tr h="197050">
                <a:tc>
                  <a:txBody>
                    <a:bodyPr/>
                    <a:lstStyle/>
                    <a:p>
                      <a:pPr marL="0" marR="0">
                        <a:lnSpc>
                          <a:spcPct val="115000"/>
                        </a:lnSpc>
                        <a:spcBef>
                          <a:spcPts val="0"/>
                        </a:spcBef>
                        <a:spcAft>
                          <a:spcPts val="0"/>
                        </a:spcAft>
                      </a:pPr>
                      <a:r>
                        <a:rPr lang="en-US" sz="1100" dirty="0">
                          <a:effectLst/>
                        </a:rPr>
                        <a:t>M4</a:t>
                      </a:r>
                      <a:endParaRPr lang="en-US" sz="1100" b="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HALB</a:t>
                      </a:r>
                      <a:endParaRPr lang="en-US" sz="1100" b="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EA</a:t>
                      </a:r>
                      <a:endParaRPr lang="en-US" sz="1100" b="0" dirty="0">
                        <a:effectLst/>
                        <a:latin typeface="Calibri"/>
                        <a:ea typeface="Calibri"/>
                        <a:cs typeface="Times New Roman"/>
                      </a:endParaRPr>
                    </a:p>
                  </a:txBody>
                  <a:tcPr marL="68580" marR="68580" marT="0" marB="0" anchor="b"/>
                </a:tc>
              </a:tr>
              <a:tr h="197050">
                <a:tc>
                  <a:txBody>
                    <a:bodyPr/>
                    <a:lstStyle/>
                    <a:p>
                      <a:pPr marL="0" marR="0">
                        <a:lnSpc>
                          <a:spcPct val="115000"/>
                        </a:lnSpc>
                        <a:spcBef>
                          <a:spcPts val="0"/>
                        </a:spcBef>
                        <a:spcAft>
                          <a:spcPts val="0"/>
                        </a:spcAft>
                      </a:pPr>
                      <a:r>
                        <a:rPr lang="en-US" sz="1100">
                          <a:effectLst/>
                        </a:rPr>
                        <a:t>M5</a:t>
                      </a:r>
                      <a:endParaRPr lang="en-US" sz="1100" b="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FERT</a:t>
                      </a:r>
                      <a:endParaRPr lang="en-US" sz="1100" b="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EA</a:t>
                      </a:r>
                      <a:endParaRPr lang="en-US" sz="1100" b="0" dirty="0">
                        <a:effectLst/>
                        <a:latin typeface="Calibri"/>
                        <a:ea typeface="Calibri"/>
                        <a:cs typeface="Times New Roman"/>
                      </a:endParaRPr>
                    </a:p>
                  </a:txBody>
                  <a:tcPr marL="68580" marR="68580" marT="0" marB="0" anchor="b"/>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093684414"/>
              </p:ext>
            </p:extLst>
          </p:nvPr>
        </p:nvGraphicFramePr>
        <p:xfrm>
          <a:off x="5486400" y="1676401"/>
          <a:ext cx="2895600" cy="1707862"/>
        </p:xfrm>
        <a:graphic>
          <a:graphicData uri="http://schemas.openxmlformats.org/drawingml/2006/table">
            <a:tbl>
              <a:tblPr firstRow="1" firstCol="1" bandRow="1">
                <a:tableStyleId>{BC89EF96-8CEA-46FF-86C4-4CE0E7609802}</a:tableStyleId>
              </a:tblPr>
              <a:tblGrid>
                <a:gridCol w="965200"/>
                <a:gridCol w="965200"/>
                <a:gridCol w="965200"/>
              </a:tblGrid>
              <a:tr h="358360">
                <a:tc>
                  <a:txBody>
                    <a:bodyPr/>
                    <a:lstStyle/>
                    <a:p>
                      <a:pPr marL="0" marR="0">
                        <a:lnSpc>
                          <a:spcPct val="115000"/>
                        </a:lnSpc>
                        <a:spcBef>
                          <a:spcPts val="0"/>
                        </a:spcBef>
                        <a:spcAft>
                          <a:spcPts val="0"/>
                        </a:spcAft>
                      </a:pPr>
                      <a:r>
                        <a:rPr lang="en-US" sz="1100" dirty="0">
                          <a:effectLst/>
                        </a:rPr>
                        <a:t>MATNR</a:t>
                      </a:r>
                      <a:endParaRPr lang="en-US" sz="1100" b="1"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WERKS</a:t>
                      </a:r>
                      <a:endParaRPr lang="en-US" sz="1100" b="1"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EKGRP</a:t>
                      </a:r>
                      <a:endParaRPr lang="en-US" sz="1100" b="1" dirty="0">
                        <a:effectLst/>
                        <a:latin typeface="Calibri"/>
                        <a:ea typeface="Calibri"/>
                        <a:cs typeface="Times New Roman"/>
                      </a:endParaRPr>
                    </a:p>
                  </a:txBody>
                  <a:tcPr marL="68580" marR="68580" marT="0" marB="0" anchor="b"/>
                </a:tc>
              </a:tr>
              <a:tr h="182775">
                <a:tc>
                  <a:txBody>
                    <a:bodyPr/>
                    <a:lstStyle/>
                    <a:p>
                      <a:pPr marL="0" marR="0">
                        <a:lnSpc>
                          <a:spcPct val="115000"/>
                        </a:lnSpc>
                        <a:spcBef>
                          <a:spcPts val="0"/>
                        </a:spcBef>
                        <a:spcAft>
                          <a:spcPts val="0"/>
                        </a:spcAft>
                      </a:pPr>
                      <a:r>
                        <a:rPr lang="en-US" sz="1100">
                          <a:effectLst/>
                        </a:rPr>
                        <a:t>M1</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P1</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E1</a:t>
                      </a:r>
                      <a:endParaRPr lang="en-US" sz="1100" dirty="0">
                        <a:effectLst/>
                        <a:latin typeface="Calibri"/>
                        <a:ea typeface="Calibri"/>
                        <a:cs typeface="Times New Roman"/>
                      </a:endParaRPr>
                    </a:p>
                  </a:txBody>
                  <a:tcPr marL="68580" marR="68580" marT="0" marB="0" anchor="b"/>
                </a:tc>
              </a:tr>
              <a:tr h="182775">
                <a:tc>
                  <a:txBody>
                    <a:bodyPr/>
                    <a:lstStyle/>
                    <a:p>
                      <a:pPr marL="0" marR="0">
                        <a:lnSpc>
                          <a:spcPct val="115000"/>
                        </a:lnSpc>
                        <a:spcBef>
                          <a:spcPts val="0"/>
                        </a:spcBef>
                        <a:spcAft>
                          <a:spcPts val="0"/>
                        </a:spcAft>
                      </a:pPr>
                      <a:r>
                        <a:rPr lang="en-US" sz="1100">
                          <a:effectLst/>
                        </a:rPr>
                        <a:t>M1</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P2</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E1</a:t>
                      </a:r>
                      <a:endParaRPr lang="en-US" sz="1100" dirty="0">
                        <a:effectLst/>
                        <a:latin typeface="Calibri"/>
                        <a:ea typeface="Calibri"/>
                        <a:cs typeface="Times New Roman"/>
                      </a:endParaRPr>
                    </a:p>
                  </a:txBody>
                  <a:tcPr marL="68580" marR="68580" marT="0" marB="0" anchor="b"/>
                </a:tc>
              </a:tr>
              <a:tr h="182775">
                <a:tc>
                  <a:txBody>
                    <a:bodyPr/>
                    <a:lstStyle/>
                    <a:p>
                      <a:pPr marL="0" marR="0">
                        <a:lnSpc>
                          <a:spcPct val="115000"/>
                        </a:lnSpc>
                        <a:spcBef>
                          <a:spcPts val="0"/>
                        </a:spcBef>
                        <a:spcAft>
                          <a:spcPts val="0"/>
                        </a:spcAft>
                      </a:pPr>
                      <a:r>
                        <a:rPr lang="en-US" sz="1100">
                          <a:effectLst/>
                        </a:rPr>
                        <a:t>M1</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P3</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E1</a:t>
                      </a:r>
                      <a:endParaRPr lang="en-US" sz="1100">
                        <a:effectLst/>
                        <a:latin typeface="Calibri"/>
                        <a:ea typeface="Calibri"/>
                        <a:cs typeface="Times New Roman"/>
                      </a:endParaRPr>
                    </a:p>
                  </a:txBody>
                  <a:tcPr marL="68580" marR="68580" marT="0" marB="0" anchor="b"/>
                </a:tc>
              </a:tr>
              <a:tr h="182775">
                <a:tc>
                  <a:txBody>
                    <a:bodyPr/>
                    <a:lstStyle/>
                    <a:p>
                      <a:pPr marL="0" marR="0">
                        <a:lnSpc>
                          <a:spcPct val="115000"/>
                        </a:lnSpc>
                        <a:spcBef>
                          <a:spcPts val="0"/>
                        </a:spcBef>
                        <a:spcAft>
                          <a:spcPts val="0"/>
                        </a:spcAft>
                      </a:pPr>
                      <a:r>
                        <a:rPr lang="en-US" sz="1100">
                          <a:effectLst/>
                        </a:rPr>
                        <a:t>M2</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P1</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E1</a:t>
                      </a:r>
                      <a:endParaRPr lang="en-US" sz="1100">
                        <a:effectLst/>
                        <a:latin typeface="Calibri"/>
                        <a:ea typeface="Calibri"/>
                        <a:cs typeface="Times New Roman"/>
                      </a:endParaRPr>
                    </a:p>
                  </a:txBody>
                  <a:tcPr marL="68580" marR="68580" marT="0" marB="0" anchor="b"/>
                </a:tc>
              </a:tr>
              <a:tr h="182775">
                <a:tc>
                  <a:txBody>
                    <a:bodyPr/>
                    <a:lstStyle/>
                    <a:p>
                      <a:pPr marL="0" marR="0">
                        <a:lnSpc>
                          <a:spcPct val="115000"/>
                        </a:lnSpc>
                        <a:spcBef>
                          <a:spcPts val="0"/>
                        </a:spcBef>
                        <a:spcAft>
                          <a:spcPts val="0"/>
                        </a:spcAft>
                      </a:pPr>
                      <a:r>
                        <a:rPr lang="en-US" sz="1100">
                          <a:effectLst/>
                        </a:rPr>
                        <a:t>M2</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P2</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E1</a:t>
                      </a:r>
                      <a:endParaRPr lang="en-US" sz="1100">
                        <a:effectLst/>
                        <a:latin typeface="Calibri"/>
                        <a:ea typeface="Calibri"/>
                        <a:cs typeface="Times New Roman"/>
                      </a:endParaRPr>
                    </a:p>
                  </a:txBody>
                  <a:tcPr marL="68580" marR="68580" marT="0" marB="0" anchor="b"/>
                </a:tc>
              </a:tr>
              <a:tr h="182775">
                <a:tc>
                  <a:txBody>
                    <a:bodyPr/>
                    <a:lstStyle/>
                    <a:p>
                      <a:pPr marL="0" marR="0">
                        <a:lnSpc>
                          <a:spcPct val="115000"/>
                        </a:lnSpc>
                        <a:spcBef>
                          <a:spcPts val="0"/>
                        </a:spcBef>
                        <a:spcAft>
                          <a:spcPts val="0"/>
                        </a:spcAft>
                      </a:pPr>
                      <a:r>
                        <a:rPr lang="en-US" sz="1100">
                          <a:effectLst/>
                        </a:rPr>
                        <a:t>M3</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P1</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E1</a:t>
                      </a:r>
                      <a:endParaRPr lang="en-US" sz="1100">
                        <a:effectLst/>
                        <a:latin typeface="Calibri"/>
                        <a:ea typeface="Calibri"/>
                        <a:cs typeface="Times New Roman"/>
                      </a:endParaRPr>
                    </a:p>
                  </a:txBody>
                  <a:tcPr marL="68580" marR="68580" marT="0" marB="0" anchor="b"/>
                </a:tc>
              </a:tr>
              <a:tr h="182775">
                <a:tc>
                  <a:txBody>
                    <a:bodyPr/>
                    <a:lstStyle/>
                    <a:p>
                      <a:pPr marL="0" marR="0">
                        <a:lnSpc>
                          <a:spcPct val="115000"/>
                        </a:lnSpc>
                        <a:spcBef>
                          <a:spcPts val="0"/>
                        </a:spcBef>
                        <a:spcAft>
                          <a:spcPts val="0"/>
                        </a:spcAft>
                      </a:pPr>
                      <a:r>
                        <a:rPr lang="en-US" sz="1100">
                          <a:effectLst/>
                        </a:rPr>
                        <a:t>M3</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P2</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E1</a:t>
                      </a:r>
                      <a:endParaRPr lang="en-US" sz="1100" dirty="0">
                        <a:effectLst/>
                        <a:latin typeface="Calibri"/>
                        <a:ea typeface="Calibri"/>
                        <a:cs typeface="Times New Roman"/>
                      </a:endParaRPr>
                    </a:p>
                  </a:txBody>
                  <a:tcPr marL="68580" marR="68580" marT="0" marB="0" anchor="b"/>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374331269"/>
              </p:ext>
            </p:extLst>
          </p:nvPr>
        </p:nvGraphicFramePr>
        <p:xfrm>
          <a:off x="3429000" y="4477512"/>
          <a:ext cx="4038600" cy="1542288"/>
        </p:xfrm>
        <a:graphic>
          <a:graphicData uri="http://schemas.openxmlformats.org/drawingml/2006/table">
            <a:tbl>
              <a:tblPr firstRow="1" firstCol="1" bandRow="1">
                <a:tableStyleId>{BC89EF96-8CEA-46FF-86C4-4CE0E7609802}</a:tableStyleId>
              </a:tblPr>
              <a:tblGrid>
                <a:gridCol w="807720"/>
                <a:gridCol w="807720"/>
                <a:gridCol w="807720"/>
                <a:gridCol w="807720"/>
                <a:gridCol w="807720"/>
              </a:tblGrid>
              <a:tr h="190500">
                <a:tc>
                  <a:txBody>
                    <a:bodyPr/>
                    <a:lstStyle/>
                    <a:p>
                      <a:pPr marL="0" marR="0">
                        <a:lnSpc>
                          <a:spcPct val="115000"/>
                        </a:lnSpc>
                        <a:spcBef>
                          <a:spcPts val="0"/>
                        </a:spcBef>
                        <a:spcAft>
                          <a:spcPts val="0"/>
                        </a:spcAft>
                      </a:pPr>
                      <a:r>
                        <a:rPr lang="en-US" sz="1100" dirty="0">
                          <a:effectLst/>
                        </a:rPr>
                        <a:t>MATNR</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MTART</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MEINS</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WERKS</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EKGRP</a:t>
                      </a:r>
                      <a:endParaRPr lang="en-US" sz="1100">
                        <a:effectLst/>
                        <a:latin typeface="Calibri"/>
                        <a:ea typeface="Calibri"/>
                        <a:cs typeface="Times New Roman"/>
                      </a:endParaRPr>
                    </a:p>
                  </a:txBody>
                  <a:tcPr marL="68580" marR="68580" marT="0" marB="0" anchor="b"/>
                </a:tc>
              </a:tr>
              <a:tr h="190500">
                <a:tc>
                  <a:txBody>
                    <a:bodyPr/>
                    <a:lstStyle/>
                    <a:p>
                      <a:pPr marL="0" marR="0">
                        <a:lnSpc>
                          <a:spcPct val="115000"/>
                        </a:lnSpc>
                        <a:spcBef>
                          <a:spcPts val="0"/>
                        </a:spcBef>
                        <a:spcAft>
                          <a:spcPts val="0"/>
                        </a:spcAft>
                      </a:pPr>
                      <a:r>
                        <a:rPr lang="en-US" sz="1100">
                          <a:effectLst/>
                        </a:rPr>
                        <a:t>M1</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ROH</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EA</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P1</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E1</a:t>
                      </a:r>
                      <a:endParaRPr lang="en-US" sz="1100">
                        <a:effectLst/>
                        <a:latin typeface="Calibri"/>
                        <a:ea typeface="Calibri"/>
                        <a:cs typeface="Times New Roman"/>
                      </a:endParaRPr>
                    </a:p>
                  </a:txBody>
                  <a:tcPr marL="68580" marR="68580" marT="0" marB="0" anchor="b"/>
                </a:tc>
              </a:tr>
              <a:tr h="190500">
                <a:tc>
                  <a:txBody>
                    <a:bodyPr/>
                    <a:lstStyle/>
                    <a:p>
                      <a:pPr marL="0" marR="0">
                        <a:lnSpc>
                          <a:spcPct val="115000"/>
                        </a:lnSpc>
                        <a:spcBef>
                          <a:spcPts val="0"/>
                        </a:spcBef>
                        <a:spcAft>
                          <a:spcPts val="0"/>
                        </a:spcAft>
                      </a:pPr>
                      <a:r>
                        <a:rPr lang="en-US" sz="1100">
                          <a:effectLst/>
                        </a:rPr>
                        <a:t>M1</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ROH</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EA</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P2</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E1</a:t>
                      </a:r>
                      <a:endParaRPr lang="en-US" sz="1100">
                        <a:effectLst/>
                        <a:latin typeface="Calibri"/>
                        <a:ea typeface="Calibri"/>
                        <a:cs typeface="Times New Roman"/>
                      </a:endParaRPr>
                    </a:p>
                  </a:txBody>
                  <a:tcPr marL="68580" marR="68580" marT="0" marB="0" anchor="b"/>
                </a:tc>
              </a:tr>
              <a:tr h="190500">
                <a:tc>
                  <a:txBody>
                    <a:bodyPr/>
                    <a:lstStyle/>
                    <a:p>
                      <a:pPr marL="0" marR="0">
                        <a:lnSpc>
                          <a:spcPct val="115000"/>
                        </a:lnSpc>
                        <a:spcBef>
                          <a:spcPts val="0"/>
                        </a:spcBef>
                        <a:spcAft>
                          <a:spcPts val="0"/>
                        </a:spcAft>
                      </a:pPr>
                      <a:r>
                        <a:rPr lang="en-US" sz="1100">
                          <a:effectLst/>
                        </a:rPr>
                        <a:t>M1</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ROH</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EA</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P3</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E1</a:t>
                      </a:r>
                      <a:endParaRPr lang="en-US" sz="1100">
                        <a:effectLst/>
                        <a:latin typeface="Calibri"/>
                        <a:ea typeface="Calibri"/>
                        <a:cs typeface="Times New Roman"/>
                      </a:endParaRPr>
                    </a:p>
                  </a:txBody>
                  <a:tcPr marL="68580" marR="68580" marT="0" marB="0" anchor="b"/>
                </a:tc>
              </a:tr>
              <a:tr h="190500">
                <a:tc>
                  <a:txBody>
                    <a:bodyPr/>
                    <a:lstStyle/>
                    <a:p>
                      <a:pPr marL="0" marR="0">
                        <a:lnSpc>
                          <a:spcPct val="115000"/>
                        </a:lnSpc>
                        <a:spcBef>
                          <a:spcPts val="0"/>
                        </a:spcBef>
                        <a:spcAft>
                          <a:spcPts val="0"/>
                        </a:spcAft>
                      </a:pPr>
                      <a:r>
                        <a:rPr lang="en-US" sz="1100">
                          <a:effectLst/>
                        </a:rPr>
                        <a:t>M2</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ROH</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EA</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P1</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E1</a:t>
                      </a:r>
                      <a:endParaRPr lang="en-US" sz="1100">
                        <a:effectLst/>
                        <a:latin typeface="Calibri"/>
                        <a:ea typeface="Calibri"/>
                        <a:cs typeface="Times New Roman"/>
                      </a:endParaRPr>
                    </a:p>
                  </a:txBody>
                  <a:tcPr marL="68580" marR="68580" marT="0" marB="0" anchor="b"/>
                </a:tc>
              </a:tr>
              <a:tr h="190500">
                <a:tc>
                  <a:txBody>
                    <a:bodyPr/>
                    <a:lstStyle/>
                    <a:p>
                      <a:pPr marL="0" marR="0">
                        <a:lnSpc>
                          <a:spcPct val="115000"/>
                        </a:lnSpc>
                        <a:spcBef>
                          <a:spcPts val="0"/>
                        </a:spcBef>
                        <a:spcAft>
                          <a:spcPts val="0"/>
                        </a:spcAft>
                      </a:pPr>
                      <a:r>
                        <a:rPr lang="en-US" sz="1100">
                          <a:effectLst/>
                        </a:rPr>
                        <a:t>M2</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ROH</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EA</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P2</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E1</a:t>
                      </a:r>
                      <a:endParaRPr lang="en-US" sz="1100">
                        <a:effectLst/>
                        <a:latin typeface="Calibri"/>
                        <a:ea typeface="Calibri"/>
                        <a:cs typeface="Times New Roman"/>
                      </a:endParaRPr>
                    </a:p>
                  </a:txBody>
                  <a:tcPr marL="68580" marR="68580" marT="0" marB="0" anchor="b"/>
                </a:tc>
              </a:tr>
              <a:tr h="190500">
                <a:tc>
                  <a:txBody>
                    <a:bodyPr/>
                    <a:lstStyle/>
                    <a:p>
                      <a:pPr marL="0" marR="0">
                        <a:lnSpc>
                          <a:spcPct val="115000"/>
                        </a:lnSpc>
                        <a:spcBef>
                          <a:spcPts val="0"/>
                        </a:spcBef>
                        <a:spcAft>
                          <a:spcPts val="0"/>
                        </a:spcAft>
                      </a:pPr>
                      <a:r>
                        <a:rPr lang="en-US" sz="1100">
                          <a:effectLst/>
                        </a:rPr>
                        <a:t>M3</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HALB</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EA</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P1</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E1</a:t>
                      </a:r>
                      <a:endParaRPr lang="en-US" sz="1100">
                        <a:effectLst/>
                        <a:latin typeface="Calibri"/>
                        <a:ea typeface="Calibri"/>
                        <a:cs typeface="Times New Roman"/>
                      </a:endParaRPr>
                    </a:p>
                  </a:txBody>
                  <a:tcPr marL="68580" marR="68580" marT="0" marB="0" anchor="b"/>
                </a:tc>
              </a:tr>
              <a:tr h="190500">
                <a:tc>
                  <a:txBody>
                    <a:bodyPr/>
                    <a:lstStyle/>
                    <a:p>
                      <a:pPr marL="0" marR="0">
                        <a:lnSpc>
                          <a:spcPct val="115000"/>
                        </a:lnSpc>
                        <a:spcBef>
                          <a:spcPts val="0"/>
                        </a:spcBef>
                        <a:spcAft>
                          <a:spcPts val="0"/>
                        </a:spcAft>
                      </a:pPr>
                      <a:r>
                        <a:rPr lang="en-US" sz="1100">
                          <a:effectLst/>
                        </a:rPr>
                        <a:t>M3</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HALB</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EA</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P2</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E1</a:t>
                      </a:r>
                      <a:endParaRPr lang="en-US" sz="1100" dirty="0">
                        <a:effectLst/>
                        <a:latin typeface="Calibri"/>
                        <a:ea typeface="Calibri"/>
                        <a:cs typeface="Times New Roman"/>
                      </a:endParaRPr>
                    </a:p>
                  </a:txBody>
                  <a:tcPr marL="68580" marR="68580" marT="0" marB="0" anchor="b"/>
                </a:tc>
              </a:tr>
            </a:tbl>
          </a:graphicData>
        </a:graphic>
      </p:graphicFrame>
      <p:sp>
        <p:nvSpPr>
          <p:cNvPr id="17" name="TextBox 16"/>
          <p:cNvSpPr txBox="1"/>
          <p:nvPr/>
        </p:nvSpPr>
        <p:spPr>
          <a:xfrm>
            <a:off x="2438400" y="1219200"/>
            <a:ext cx="1129476" cy="338554"/>
          </a:xfrm>
          <a:prstGeom prst="rect">
            <a:avLst/>
          </a:prstGeom>
          <a:noFill/>
        </p:spPr>
        <p:txBody>
          <a:bodyPr wrap="none" rtlCol="0">
            <a:spAutoFit/>
          </a:bodyPr>
          <a:lstStyle/>
          <a:p>
            <a:r>
              <a:rPr lang="en-US" sz="1600" dirty="0" smtClean="0"/>
              <a:t>Table: TAB1</a:t>
            </a:r>
            <a:endParaRPr lang="en-US" sz="1600" dirty="0"/>
          </a:p>
        </p:txBody>
      </p:sp>
      <p:sp>
        <p:nvSpPr>
          <p:cNvPr id="27" name="TextBox 26"/>
          <p:cNvSpPr txBox="1"/>
          <p:nvPr/>
        </p:nvSpPr>
        <p:spPr>
          <a:xfrm>
            <a:off x="5380019" y="1219200"/>
            <a:ext cx="1129476" cy="338554"/>
          </a:xfrm>
          <a:prstGeom prst="rect">
            <a:avLst/>
          </a:prstGeom>
          <a:noFill/>
        </p:spPr>
        <p:txBody>
          <a:bodyPr wrap="none" rtlCol="0">
            <a:spAutoFit/>
          </a:bodyPr>
          <a:lstStyle/>
          <a:p>
            <a:r>
              <a:rPr lang="en-US" sz="1600" dirty="0" smtClean="0"/>
              <a:t>Table: TAB2</a:t>
            </a:r>
            <a:endParaRPr lang="en-US" sz="1600" dirty="0"/>
          </a:p>
        </p:txBody>
      </p:sp>
      <p:sp>
        <p:nvSpPr>
          <p:cNvPr id="28" name="TextBox 27"/>
          <p:cNvSpPr txBox="1"/>
          <p:nvPr/>
        </p:nvSpPr>
        <p:spPr>
          <a:xfrm>
            <a:off x="2590800" y="3516868"/>
            <a:ext cx="4128759" cy="830997"/>
          </a:xfrm>
          <a:prstGeom prst="rect">
            <a:avLst/>
          </a:prstGeom>
          <a:noFill/>
        </p:spPr>
        <p:txBody>
          <a:bodyPr wrap="none" rtlCol="0">
            <a:spAutoFit/>
          </a:bodyPr>
          <a:lstStyle/>
          <a:p>
            <a:r>
              <a:rPr lang="en-US" sz="1600" dirty="0" smtClean="0"/>
              <a:t>Inner join:  TAB1  and TAB2 </a:t>
            </a:r>
          </a:p>
          <a:p>
            <a:r>
              <a:rPr lang="en-US" sz="1600" dirty="0" smtClean="0"/>
              <a:t>Join Condition:  TAB1-MATNR = TAB2-MATNR</a:t>
            </a:r>
          </a:p>
          <a:p>
            <a:r>
              <a:rPr lang="en-US" sz="1600" dirty="0" smtClean="0"/>
              <a:t>Result set as below</a:t>
            </a:r>
            <a:endParaRPr lang="en-US" sz="1600" dirty="0"/>
          </a:p>
        </p:txBody>
      </p:sp>
      <p:sp>
        <p:nvSpPr>
          <p:cNvPr id="2" name="Footer Placeholder 1"/>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151833414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a:t>
            </a:r>
            <a:r>
              <a:rPr lang="en-US" sz="1400" dirty="0" smtClean="0"/>
              <a:t>Programs</a:t>
            </a:r>
            <a:endParaRPr lang="en-US" sz="1400" dirty="0"/>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77</a:t>
            </a:fld>
            <a:endParaRPr lang="en-US"/>
          </a:p>
        </p:txBody>
      </p:sp>
      <p:sp>
        <p:nvSpPr>
          <p:cNvPr id="5" name="TextBox 4"/>
          <p:cNvSpPr txBox="1"/>
          <p:nvPr/>
        </p:nvSpPr>
        <p:spPr>
          <a:xfrm>
            <a:off x="3657600" y="76201"/>
            <a:ext cx="2514600" cy="707886"/>
          </a:xfrm>
          <a:prstGeom prst="rect">
            <a:avLst/>
          </a:prstGeom>
          <a:noFill/>
        </p:spPr>
        <p:txBody>
          <a:bodyPr wrap="square" rtlCol="0">
            <a:spAutoFit/>
          </a:bodyPr>
          <a:lstStyle/>
          <a:p>
            <a:pPr algn="ctr"/>
            <a:r>
              <a:rPr lang="en-US" sz="2400" b="1" dirty="0" smtClean="0"/>
              <a:t>ABAP Basics </a:t>
            </a:r>
          </a:p>
          <a:p>
            <a:pPr algn="ctr"/>
            <a:r>
              <a:rPr lang="en-US" sz="1600" b="1" dirty="0" smtClean="0"/>
              <a:t>Open SQL: Selection</a:t>
            </a:r>
            <a:endParaRPr lang="en-US" sz="1600" dirty="0"/>
          </a:p>
        </p:txBody>
      </p:sp>
      <p:sp>
        <p:nvSpPr>
          <p:cNvPr id="14" name="Pentagon 13"/>
          <p:cNvSpPr/>
          <p:nvPr/>
        </p:nvSpPr>
        <p:spPr>
          <a:xfrm>
            <a:off x="228600" y="1905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a:t>
            </a:r>
            <a:r>
              <a:rPr lang="en-US" sz="1400" dirty="0" smtClean="0"/>
              <a:t>Structures: DO..ENDDO</a:t>
            </a:r>
            <a:endParaRPr lang="en-US" sz="1400" dirty="0"/>
          </a:p>
        </p:txBody>
      </p:sp>
      <p:sp>
        <p:nvSpPr>
          <p:cNvPr id="23" name="Pentagon 22"/>
          <p:cNvSpPr/>
          <p:nvPr/>
        </p:nvSpPr>
        <p:spPr>
          <a:xfrm>
            <a:off x="228600" y="4191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Open </a:t>
            </a:r>
            <a:r>
              <a:rPr lang="en-US" sz="1400" dirty="0" smtClean="0"/>
              <a:t>SQL: Looping Database Table</a:t>
            </a:r>
            <a:endParaRPr lang="en-US" sz="1400" dirty="0"/>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8" name="Rectangle 1"/>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2"/>
          <p:cNvSpPr>
            <a:spLocks noChangeArrowheads="1"/>
          </p:cNvSpPr>
          <p:nvPr/>
        </p:nvSpPr>
        <p:spPr bwMode="auto">
          <a:xfrm>
            <a:off x="152401" y="-322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3"/>
          <p:cNvSpPr>
            <a:spLocks noChangeArrowheads="1"/>
          </p:cNvSpPr>
          <p:nvPr/>
        </p:nvSpPr>
        <p:spPr bwMode="auto">
          <a:xfrm>
            <a:off x="304801" y="1201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286936387"/>
              </p:ext>
            </p:extLst>
          </p:nvPr>
        </p:nvGraphicFramePr>
        <p:xfrm>
          <a:off x="2514600" y="1676400"/>
          <a:ext cx="2400300" cy="1371600"/>
        </p:xfrm>
        <a:graphic>
          <a:graphicData uri="http://schemas.openxmlformats.org/drawingml/2006/table">
            <a:tbl>
              <a:tblPr firstRow="1" firstCol="1" bandRow="1">
                <a:tableStyleId>{BC89EF96-8CEA-46FF-86C4-4CE0E7609802}</a:tableStyleId>
              </a:tblPr>
              <a:tblGrid>
                <a:gridCol w="800100"/>
                <a:gridCol w="800100"/>
                <a:gridCol w="800100"/>
              </a:tblGrid>
              <a:tr h="386350">
                <a:tc>
                  <a:txBody>
                    <a:bodyPr/>
                    <a:lstStyle/>
                    <a:p>
                      <a:pPr marL="0" marR="0">
                        <a:lnSpc>
                          <a:spcPct val="115000"/>
                        </a:lnSpc>
                        <a:spcBef>
                          <a:spcPts val="0"/>
                        </a:spcBef>
                        <a:spcAft>
                          <a:spcPts val="0"/>
                        </a:spcAft>
                      </a:pPr>
                      <a:r>
                        <a:rPr lang="en-US" sz="1100" dirty="0">
                          <a:effectLst/>
                        </a:rPr>
                        <a:t>MATNR</a:t>
                      </a:r>
                      <a:endParaRPr lang="en-US" sz="1100" b="1"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MTART</a:t>
                      </a:r>
                      <a:endParaRPr lang="en-US" sz="1100" b="1"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MEINS</a:t>
                      </a:r>
                      <a:endParaRPr lang="en-US" sz="1100" b="1" dirty="0">
                        <a:effectLst/>
                        <a:latin typeface="Calibri"/>
                        <a:ea typeface="Calibri"/>
                        <a:cs typeface="Times New Roman"/>
                      </a:endParaRPr>
                    </a:p>
                  </a:txBody>
                  <a:tcPr marL="68580" marR="68580" marT="0" marB="0" anchor="b"/>
                </a:tc>
              </a:tr>
              <a:tr h="197050">
                <a:tc>
                  <a:txBody>
                    <a:bodyPr/>
                    <a:lstStyle/>
                    <a:p>
                      <a:pPr marL="0" marR="0">
                        <a:lnSpc>
                          <a:spcPct val="115000"/>
                        </a:lnSpc>
                        <a:spcBef>
                          <a:spcPts val="0"/>
                        </a:spcBef>
                        <a:spcAft>
                          <a:spcPts val="0"/>
                        </a:spcAft>
                      </a:pPr>
                      <a:r>
                        <a:rPr lang="en-US" sz="1100" dirty="0">
                          <a:effectLst/>
                        </a:rPr>
                        <a:t>M1</a:t>
                      </a:r>
                      <a:endParaRPr lang="en-US" sz="1100" b="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ROH</a:t>
                      </a:r>
                      <a:endParaRPr lang="en-US" sz="1100" b="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EA</a:t>
                      </a:r>
                      <a:endParaRPr lang="en-US" sz="1100" b="0">
                        <a:effectLst/>
                        <a:latin typeface="Calibri"/>
                        <a:ea typeface="Calibri"/>
                        <a:cs typeface="Times New Roman"/>
                      </a:endParaRPr>
                    </a:p>
                  </a:txBody>
                  <a:tcPr marL="68580" marR="68580" marT="0" marB="0" anchor="b"/>
                </a:tc>
              </a:tr>
              <a:tr h="197050">
                <a:tc>
                  <a:txBody>
                    <a:bodyPr/>
                    <a:lstStyle/>
                    <a:p>
                      <a:pPr marL="0" marR="0">
                        <a:lnSpc>
                          <a:spcPct val="115000"/>
                        </a:lnSpc>
                        <a:spcBef>
                          <a:spcPts val="0"/>
                        </a:spcBef>
                        <a:spcAft>
                          <a:spcPts val="0"/>
                        </a:spcAft>
                      </a:pPr>
                      <a:r>
                        <a:rPr lang="en-US" sz="1100" dirty="0">
                          <a:effectLst/>
                        </a:rPr>
                        <a:t>M2</a:t>
                      </a:r>
                      <a:endParaRPr lang="en-US" sz="1100" b="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ROH</a:t>
                      </a:r>
                      <a:endParaRPr lang="en-US" sz="1100" b="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EA</a:t>
                      </a:r>
                      <a:endParaRPr lang="en-US" sz="1100" b="0">
                        <a:effectLst/>
                        <a:latin typeface="Calibri"/>
                        <a:ea typeface="Calibri"/>
                        <a:cs typeface="Times New Roman"/>
                      </a:endParaRPr>
                    </a:p>
                  </a:txBody>
                  <a:tcPr marL="68580" marR="68580" marT="0" marB="0" anchor="b"/>
                </a:tc>
              </a:tr>
              <a:tr h="197050">
                <a:tc>
                  <a:txBody>
                    <a:bodyPr/>
                    <a:lstStyle/>
                    <a:p>
                      <a:pPr marL="0" marR="0">
                        <a:lnSpc>
                          <a:spcPct val="115000"/>
                        </a:lnSpc>
                        <a:spcBef>
                          <a:spcPts val="0"/>
                        </a:spcBef>
                        <a:spcAft>
                          <a:spcPts val="0"/>
                        </a:spcAft>
                      </a:pPr>
                      <a:r>
                        <a:rPr lang="en-US" sz="1100" dirty="0">
                          <a:effectLst/>
                        </a:rPr>
                        <a:t>M3</a:t>
                      </a:r>
                      <a:endParaRPr lang="en-US" sz="1100" b="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HALB</a:t>
                      </a:r>
                      <a:endParaRPr lang="en-US" sz="1100" b="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EA</a:t>
                      </a:r>
                      <a:endParaRPr lang="en-US" sz="1100" b="0">
                        <a:effectLst/>
                        <a:latin typeface="Calibri"/>
                        <a:ea typeface="Calibri"/>
                        <a:cs typeface="Times New Roman"/>
                      </a:endParaRPr>
                    </a:p>
                  </a:txBody>
                  <a:tcPr marL="68580" marR="68580" marT="0" marB="0" anchor="b"/>
                </a:tc>
              </a:tr>
              <a:tr h="197050">
                <a:tc>
                  <a:txBody>
                    <a:bodyPr/>
                    <a:lstStyle/>
                    <a:p>
                      <a:pPr marL="0" marR="0">
                        <a:lnSpc>
                          <a:spcPct val="115000"/>
                        </a:lnSpc>
                        <a:spcBef>
                          <a:spcPts val="0"/>
                        </a:spcBef>
                        <a:spcAft>
                          <a:spcPts val="0"/>
                        </a:spcAft>
                      </a:pPr>
                      <a:r>
                        <a:rPr lang="en-US" sz="1100" dirty="0">
                          <a:effectLst/>
                        </a:rPr>
                        <a:t>M4</a:t>
                      </a:r>
                      <a:endParaRPr lang="en-US" sz="1100" b="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HALB</a:t>
                      </a:r>
                      <a:endParaRPr lang="en-US" sz="1100" b="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EA</a:t>
                      </a:r>
                      <a:endParaRPr lang="en-US" sz="1100" b="0" dirty="0">
                        <a:effectLst/>
                        <a:latin typeface="Calibri"/>
                        <a:ea typeface="Calibri"/>
                        <a:cs typeface="Times New Roman"/>
                      </a:endParaRPr>
                    </a:p>
                  </a:txBody>
                  <a:tcPr marL="68580" marR="68580" marT="0" marB="0" anchor="b"/>
                </a:tc>
              </a:tr>
              <a:tr h="197050">
                <a:tc>
                  <a:txBody>
                    <a:bodyPr/>
                    <a:lstStyle/>
                    <a:p>
                      <a:pPr marL="0" marR="0">
                        <a:lnSpc>
                          <a:spcPct val="115000"/>
                        </a:lnSpc>
                        <a:spcBef>
                          <a:spcPts val="0"/>
                        </a:spcBef>
                        <a:spcAft>
                          <a:spcPts val="0"/>
                        </a:spcAft>
                      </a:pPr>
                      <a:r>
                        <a:rPr lang="en-US" sz="1100">
                          <a:effectLst/>
                        </a:rPr>
                        <a:t>M5</a:t>
                      </a:r>
                      <a:endParaRPr lang="en-US" sz="1100" b="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FERT</a:t>
                      </a:r>
                      <a:endParaRPr lang="en-US" sz="1100" b="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EA</a:t>
                      </a:r>
                      <a:endParaRPr lang="en-US" sz="1100" b="0" dirty="0">
                        <a:effectLst/>
                        <a:latin typeface="Calibri"/>
                        <a:ea typeface="Calibri"/>
                        <a:cs typeface="Times New Roman"/>
                      </a:endParaRPr>
                    </a:p>
                  </a:txBody>
                  <a:tcPr marL="68580" marR="68580" marT="0" marB="0" anchor="b"/>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511104573"/>
              </p:ext>
            </p:extLst>
          </p:nvPr>
        </p:nvGraphicFramePr>
        <p:xfrm>
          <a:off x="5486400" y="1676401"/>
          <a:ext cx="2895600" cy="1707862"/>
        </p:xfrm>
        <a:graphic>
          <a:graphicData uri="http://schemas.openxmlformats.org/drawingml/2006/table">
            <a:tbl>
              <a:tblPr firstRow="1" firstCol="1" bandRow="1">
                <a:tableStyleId>{BC89EF96-8CEA-46FF-86C4-4CE0E7609802}</a:tableStyleId>
              </a:tblPr>
              <a:tblGrid>
                <a:gridCol w="965200"/>
                <a:gridCol w="965200"/>
                <a:gridCol w="965200"/>
              </a:tblGrid>
              <a:tr h="358360">
                <a:tc>
                  <a:txBody>
                    <a:bodyPr/>
                    <a:lstStyle/>
                    <a:p>
                      <a:pPr marL="0" marR="0">
                        <a:lnSpc>
                          <a:spcPct val="115000"/>
                        </a:lnSpc>
                        <a:spcBef>
                          <a:spcPts val="0"/>
                        </a:spcBef>
                        <a:spcAft>
                          <a:spcPts val="0"/>
                        </a:spcAft>
                      </a:pPr>
                      <a:r>
                        <a:rPr lang="en-US" sz="1100" dirty="0">
                          <a:effectLst/>
                        </a:rPr>
                        <a:t>MATNR</a:t>
                      </a:r>
                      <a:endParaRPr lang="en-US" sz="1100" b="1"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WERKS</a:t>
                      </a:r>
                      <a:endParaRPr lang="en-US" sz="1100" b="1"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EKGRP</a:t>
                      </a:r>
                      <a:endParaRPr lang="en-US" sz="1100" b="1" dirty="0">
                        <a:effectLst/>
                        <a:latin typeface="Calibri"/>
                        <a:ea typeface="Calibri"/>
                        <a:cs typeface="Times New Roman"/>
                      </a:endParaRPr>
                    </a:p>
                  </a:txBody>
                  <a:tcPr marL="68580" marR="68580" marT="0" marB="0" anchor="b"/>
                </a:tc>
              </a:tr>
              <a:tr h="182775">
                <a:tc>
                  <a:txBody>
                    <a:bodyPr/>
                    <a:lstStyle/>
                    <a:p>
                      <a:pPr marL="0" marR="0">
                        <a:lnSpc>
                          <a:spcPct val="115000"/>
                        </a:lnSpc>
                        <a:spcBef>
                          <a:spcPts val="0"/>
                        </a:spcBef>
                        <a:spcAft>
                          <a:spcPts val="0"/>
                        </a:spcAft>
                      </a:pPr>
                      <a:r>
                        <a:rPr lang="en-US" sz="1100">
                          <a:effectLst/>
                        </a:rPr>
                        <a:t>M1</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P1</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E1</a:t>
                      </a:r>
                      <a:endParaRPr lang="en-US" sz="1100" dirty="0">
                        <a:effectLst/>
                        <a:latin typeface="Calibri"/>
                        <a:ea typeface="Calibri"/>
                        <a:cs typeface="Times New Roman"/>
                      </a:endParaRPr>
                    </a:p>
                  </a:txBody>
                  <a:tcPr marL="68580" marR="68580" marT="0" marB="0" anchor="b"/>
                </a:tc>
              </a:tr>
              <a:tr h="182775">
                <a:tc>
                  <a:txBody>
                    <a:bodyPr/>
                    <a:lstStyle/>
                    <a:p>
                      <a:pPr marL="0" marR="0">
                        <a:lnSpc>
                          <a:spcPct val="115000"/>
                        </a:lnSpc>
                        <a:spcBef>
                          <a:spcPts val="0"/>
                        </a:spcBef>
                        <a:spcAft>
                          <a:spcPts val="0"/>
                        </a:spcAft>
                      </a:pPr>
                      <a:r>
                        <a:rPr lang="en-US" sz="1100">
                          <a:effectLst/>
                        </a:rPr>
                        <a:t>M1</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P2</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E1</a:t>
                      </a:r>
                      <a:endParaRPr lang="en-US" sz="1100" dirty="0">
                        <a:effectLst/>
                        <a:latin typeface="Calibri"/>
                        <a:ea typeface="Calibri"/>
                        <a:cs typeface="Times New Roman"/>
                      </a:endParaRPr>
                    </a:p>
                  </a:txBody>
                  <a:tcPr marL="68580" marR="68580" marT="0" marB="0" anchor="b"/>
                </a:tc>
              </a:tr>
              <a:tr h="182775">
                <a:tc>
                  <a:txBody>
                    <a:bodyPr/>
                    <a:lstStyle/>
                    <a:p>
                      <a:pPr marL="0" marR="0">
                        <a:lnSpc>
                          <a:spcPct val="115000"/>
                        </a:lnSpc>
                        <a:spcBef>
                          <a:spcPts val="0"/>
                        </a:spcBef>
                        <a:spcAft>
                          <a:spcPts val="0"/>
                        </a:spcAft>
                      </a:pPr>
                      <a:r>
                        <a:rPr lang="en-US" sz="1100">
                          <a:effectLst/>
                        </a:rPr>
                        <a:t>M1</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P3</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E1</a:t>
                      </a:r>
                      <a:endParaRPr lang="en-US" sz="1100">
                        <a:effectLst/>
                        <a:latin typeface="Calibri"/>
                        <a:ea typeface="Calibri"/>
                        <a:cs typeface="Times New Roman"/>
                      </a:endParaRPr>
                    </a:p>
                  </a:txBody>
                  <a:tcPr marL="68580" marR="68580" marT="0" marB="0" anchor="b"/>
                </a:tc>
              </a:tr>
              <a:tr h="182775">
                <a:tc>
                  <a:txBody>
                    <a:bodyPr/>
                    <a:lstStyle/>
                    <a:p>
                      <a:pPr marL="0" marR="0">
                        <a:lnSpc>
                          <a:spcPct val="115000"/>
                        </a:lnSpc>
                        <a:spcBef>
                          <a:spcPts val="0"/>
                        </a:spcBef>
                        <a:spcAft>
                          <a:spcPts val="0"/>
                        </a:spcAft>
                      </a:pPr>
                      <a:r>
                        <a:rPr lang="en-US" sz="1100">
                          <a:effectLst/>
                        </a:rPr>
                        <a:t>M2</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P1</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E1</a:t>
                      </a:r>
                      <a:endParaRPr lang="en-US" sz="1100">
                        <a:effectLst/>
                        <a:latin typeface="Calibri"/>
                        <a:ea typeface="Calibri"/>
                        <a:cs typeface="Times New Roman"/>
                      </a:endParaRPr>
                    </a:p>
                  </a:txBody>
                  <a:tcPr marL="68580" marR="68580" marT="0" marB="0" anchor="b"/>
                </a:tc>
              </a:tr>
              <a:tr h="182775">
                <a:tc>
                  <a:txBody>
                    <a:bodyPr/>
                    <a:lstStyle/>
                    <a:p>
                      <a:pPr marL="0" marR="0">
                        <a:lnSpc>
                          <a:spcPct val="115000"/>
                        </a:lnSpc>
                        <a:spcBef>
                          <a:spcPts val="0"/>
                        </a:spcBef>
                        <a:spcAft>
                          <a:spcPts val="0"/>
                        </a:spcAft>
                      </a:pPr>
                      <a:r>
                        <a:rPr lang="en-US" sz="1100">
                          <a:effectLst/>
                        </a:rPr>
                        <a:t>M2</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P2</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E1</a:t>
                      </a:r>
                      <a:endParaRPr lang="en-US" sz="1100">
                        <a:effectLst/>
                        <a:latin typeface="Calibri"/>
                        <a:ea typeface="Calibri"/>
                        <a:cs typeface="Times New Roman"/>
                      </a:endParaRPr>
                    </a:p>
                  </a:txBody>
                  <a:tcPr marL="68580" marR="68580" marT="0" marB="0" anchor="b"/>
                </a:tc>
              </a:tr>
              <a:tr h="182775">
                <a:tc>
                  <a:txBody>
                    <a:bodyPr/>
                    <a:lstStyle/>
                    <a:p>
                      <a:pPr marL="0" marR="0">
                        <a:lnSpc>
                          <a:spcPct val="115000"/>
                        </a:lnSpc>
                        <a:spcBef>
                          <a:spcPts val="0"/>
                        </a:spcBef>
                        <a:spcAft>
                          <a:spcPts val="0"/>
                        </a:spcAft>
                      </a:pPr>
                      <a:r>
                        <a:rPr lang="en-US" sz="1100">
                          <a:effectLst/>
                        </a:rPr>
                        <a:t>M3</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P1</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E1</a:t>
                      </a:r>
                      <a:endParaRPr lang="en-US" sz="1100">
                        <a:effectLst/>
                        <a:latin typeface="Calibri"/>
                        <a:ea typeface="Calibri"/>
                        <a:cs typeface="Times New Roman"/>
                      </a:endParaRPr>
                    </a:p>
                  </a:txBody>
                  <a:tcPr marL="68580" marR="68580" marT="0" marB="0" anchor="b"/>
                </a:tc>
              </a:tr>
              <a:tr h="182775">
                <a:tc>
                  <a:txBody>
                    <a:bodyPr/>
                    <a:lstStyle/>
                    <a:p>
                      <a:pPr marL="0" marR="0">
                        <a:lnSpc>
                          <a:spcPct val="115000"/>
                        </a:lnSpc>
                        <a:spcBef>
                          <a:spcPts val="0"/>
                        </a:spcBef>
                        <a:spcAft>
                          <a:spcPts val="0"/>
                        </a:spcAft>
                      </a:pPr>
                      <a:r>
                        <a:rPr lang="en-US" sz="1100">
                          <a:effectLst/>
                        </a:rPr>
                        <a:t>M3</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P2</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E1</a:t>
                      </a:r>
                      <a:endParaRPr lang="en-US" sz="1100" dirty="0">
                        <a:effectLst/>
                        <a:latin typeface="Calibri"/>
                        <a:ea typeface="Calibri"/>
                        <a:cs typeface="Times New Roman"/>
                      </a:endParaRPr>
                    </a:p>
                  </a:txBody>
                  <a:tcPr marL="68580" marR="68580" marT="0" marB="0" anchor="b"/>
                </a:tc>
              </a:tr>
            </a:tbl>
          </a:graphicData>
        </a:graphic>
      </p:graphicFrame>
      <p:sp>
        <p:nvSpPr>
          <p:cNvPr id="17" name="TextBox 16"/>
          <p:cNvSpPr txBox="1"/>
          <p:nvPr/>
        </p:nvSpPr>
        <p:spPr>
          <a:xfrm>
            <a:off x="2438400" y="1219200"/>
            <a:ext cx="1129476" cy="338554"/>
          </a:xfrm>
          <a:prstGeom prst="rect">
            <a:avLst/>
          </a:prstGeom>
          <a:noFill/>
        </p:spPr>
        <p:txBody>
          <a:bodyPr wrap="none" rtlCol="0">
            <a:spAutoFit/>
          </a:bodyPr>
          <a:lstStyle/>
          <a:p>
            <a:r>
              <a:rPr lang="en-US" sz="1600" dirty="0" smtClean="0"/>
              <a:t>Table: TAB1</a:t>
            </a:r>
            <a:endParaRPr lang="en-US" sz="1600" dirty="0"/>
          </a:p>
        </p:txBody>
      </p:sp>
      <p:sp>
        <p:nvSpPr>
          <p:cNvPr id="27" name="TextBox 26"/>
          <p:cNvSpPr txBox="1"/>
          <p:nvPr/>
        </p:nvSpPr>
        <p:spPr>
          <a:xfrm>
            <a:off x="5380019" y="1219200"/>
            <a:ext cx="1129476" cy="338554"/>
          </a:xfrm>
          <a:prstGeom prst="rect">
            <a:avLst/>
          </a:prstGeom>
          <a:noFill/>
        </p:spPr>
        <p:txBody>
          <a:bodyPr wrap="none" rtlCol="0">
            <a:spAutoFit/>
          </a:bodyPr>
          <a:lstStyle/>
          <a:p>
            <a:r>
              <a:rPr lang="en-US" sz="1600" dirty="0" smtClean="0"/>
              <a:t>Table: TAB2</a:t>
            </a:r>
            <a:endParaRPr lang="en-US" sz="1600" dirty="0"/>
          </a:p>
        </p:txBody>
      </p:sp>
      <p:sp>
        <p:nvSpPr>
          <p:cNvPr id="28" name="TextBox 27"/>
          <p:cNvSpPr txBox="1"/>
          <p:nvPr/>
        </p:nvSpPr>
        <p:spPr>
          <a:xfrm>
            <a:off x="2590800" y="3516868"/>
            <a:ext cx="4128759" cy="830997"/>
          </a:xfrm>
          <a:prstGeom prst="rect">
            <a:avLst/>
          </a:prstGeom>
          <a:noFill/>
        </p:spPr>
        <p:txBody>
          <a:bodyPr wrap="none" rtlCol="0">
            <a:spAutoFit/>
          </a:bodyPr>
          <a:lstStyle/>
          <a:p>
            <a:r>
              <a:rPr lang="en-US" sz="1600" dirty="0" smtClean="0"/>
              <a:t>Left Outer join:  TAB1  and TAB2 </a:t>
            </a:r>
          </a:p>
          <a:p>
            <a:r>
              <a:rPr lang="en-US" sz="1600" dirty="0" smtClean="0"/>
              <a:t>Join Condition:  TAB1-MATNR = TAB2-MATNR</a:t>
            </a:r>
          </a:p>
          <a:p>
            <a:r>
              <a:rPr lang="en-US" sz="1600" dirty="0" smtClean="0"/>
              <a:t>Result set as below</a:t>
            </a:r>
            <a:endParaRPr lang="en-US" sz="1600" dirty="0"/>
          </a:p>
        </p:txBody>
      </p:sp>
      <p:graphicFrame>
        <p:nvGraphicFramePr>
          <p:cNvPr id="2" name="Table 1"/>
          <p:cNvGraphicFramePr>
            <a:graphicFrameLocks noGrp="1"/>
          </p:cNvGraphicFramePr>
          <p:nvPr>
            <p:extLst>
              <p:ext uri="{D42A27DB-BD31-4B8C-83A1-F6EECF244321}">
                <p14:modId xmlns:p14="http://schemas.microsoft.com/office/powerpoint/2010/main" val="305513021"/>
              </p:ext>
            </p:extLst>
          </p:nvPr>
        </p:nvGraphicFramePr>
        <p:xfrm>
          <a:off x="2971800" y="4388993"/>
          <a:ext cx="4495800" cy="1927860"/>
        </p:xfrm>
        <a:graphic>
          <a:graphicData uri="http://schemas.openxmlformats.org/drawingml/2006/table">
            <a:tbl>
              <a:tblPr firstRow="1" firstCol="1" bandRow="1">
                <a:tableStyleId>{BC89EF96-8CEA-46FF-86C4-4CE0E7609802}</a:tableStyleId>
              </a:tblPr>
              <a:tblGrid>
                <a:gridCol w="899160"/>
                <a:gridCol w="899160"/>
                <a:gridCol w="899160"/>
                <a:gridCol w="899160"/>
                <a:gridCol w="899160"/>
              </a:tblGrid>
              <a:tr h="190500">
                <a:tc>
                  <a:txBody>
                    <a:bodyPr/>
                    <a:lstStyle/>
                    <a:p>
                      <a:pPr marL="0" marR="0">
                        <a:lnSpc>
                          <a:spcPct val="115000"/>
                        </a:lnSpc>
                        <a:spcBef>
                          <a:spcPts val="0"/>
                        </a:spcBef>
                        <a:spcAft>
                          <a:spcPts val="0"/>
                        </a:spcAft>
                      </a:pPr>
                      <a:r>
                        <a:rPr lang="en-US" sz="1100">
                          <a:effectLst/>
                        </a:rPr>
                        <a:t>MATNR</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MTART</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MEINS</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WERKS</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EKGRP</a:t>
                      </a:r>
                      <a:endParaRPr lang="en-US" sz="1100">
                        <a:effectLst/>
                        <a:latin typeface="Calibri"/>
                        <a:ea typeface="Calibri"/>
                        <a:cs typeface="Times New Roman"/>
                      </a:endParaRPr>
                    </a:p>
                  </a:txBody>
                  <a:tcPr marL="68580" marR="68580" marT="0" marB="0" anchor="b"/>
                </a:tc>
              </a:tr>
              <a:tr h="190500">
                <a:tc>
                  <a:txBody>
                    <a:bodyPr/>
                    <a:lstStyle/>
                    <a:p>
                      <a:pPr marL="0" marR="0">
                        <a:lnSpc>
                          <a:spcPct val="115000"/>
                        </a:lnSpc>
                        <a:spcBef>
                          <a:spcPts val="0"/>
                        </a:spcBef>
                        <a:spcAft>
                          <a:spcPts val="0"/>
                        </a:spcAft>
                      </a:pPr>
                      <a:r>
                        <a:rPr lang="en-US" sz="1100">
                          <a:effectLst/>
                        </a:rPr>
                        <a:t>M1</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ROH</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EA</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P1</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E1</a:t>
                      </a:r>
                      <a:endParaRPr lang="en-US" sz="1100">
                        <a:effectLst/>
                        <a:latin typeface="Calibri"/>
                        <a:ea typeface="Calibri"/>
                        <a:cs typeface="Times New Roman"/>
                      </a:endParaRPr>
                    </a:p>
                  </a:txBody>
                  <a:tcPr marL="68580" marR="68580" marT="0" marB="0" anchor="b"/>
                </a:tc>
              </a:tr>
              <a:tr h="190500">
                <a:tc>
                  <a:txBody>
                    <a:bodyPr/>
                    <a:lstStyle/>
                    <a:p>
                      <a:pPr marL="0" marR="0">
                        <a:lnSpc>
                          <a:spcPct val="115000"/>
                        </a:lnSpc>
                        <a:spcBef>
                          <a:spcPts val="0"/>
                        </a:spcBef>
                        <a:spcAft>
                          <a:spcPts val="0"/>
                        </a:spcAft>
                      </a:pPr>
                      <a:r>
                        <a:rPr lang="en-US" sz="1100">
                          <a:effectLst/>
                        </a:rPr>
                        <a:t>M1</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ROH</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EA</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P2</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E1</a:t>
                      </a:r>
                      <a:endParaRPr lang="en-US" sz="1100">
                        <a:effectLst/>
                        <a:latin typeface="Calibri"/>
                        <a:ea typeface="Calibri"/>
                        <a:cs typeface="Times New Roman"/>
                      </a:endParaRPr>
                    </a:p>
                  </a:txBody>
                  <a:tcPr marL="68580" marR="68580" marT="0" marB="0" anchor="b"/>
                </a:tc>
              </a:tr>
              <a:tr h="190500">
                <a:tc>
                  <a:txBody>
                    <a:bodyPr/>
                    <a:lstStyle/>
                    <a:p>
                      <a:pPr marL="0" marR="0">
                        <a:lnSpc>
                          <a:spcPct val="115000"/>
                        </a:lnSpc>
                        <a:spcBef>
                          <a:spcPts val="0"/>
                        </a:spcBef>
                        <a:spcAft>
                          <a:spcPts val="0"/>
                        </a:spcAft>
                      </a:pPr>
                      <a:r>
                        <a:rPr lang="en-US" sz="1100">
                          <a:effectLst/>
                        </a:rPr>
                        <a:t>M1</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ROH</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EA</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P3</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E1</a:t>
                      </a:r>
                      <a:endParaRPr lang="en-US" sz="1100">
                        <a:effectLst/>
                        <a:latin typeface="Calibri"/>
                        <a:ea typeface="Calibri"/>
                        <a:cs typeface="Times New Roman"/>
                      </a:endParaRPr>
                    </a:p>
                  </a:txBody>
                  <a:tcPr marL="68580" marR="68580" marT="0" marB="0" anchor="b"/>
                </a:tc>
              </a:tr>
              <a:tr h="190500">
                <a:tc>
                  <a:txBody>
                    <a:bodyPr/>
                    <a:lstStyle/>
                    <a:p>
                      <a:pPr marL="0" marR="0">
                        <a:lnSpc>
                          <a:spcPct val="115000"/>
                        </a:lnSpc>
                        <a:spcBef>
                          <a:spcPts val="0"/>
                        </a:spcBef>
                        <a:spcAft>
                          <a:spcPts val="0"/>
                        </a:spcAft>
                      </a:pPr>
                      <a:r>
                        <a:rPr lang="en-US" sz="1100">
                          <a:effectLst/>
                        </a:rPr>
                        <a:t>M2</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ROH</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EA</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P1</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E1</a:t>
                      </a:r>
                      <a:endParaRPr lang="en-US" sz="1100">
                        <a:effectLst/>
                        <a:latin typeface="Calibri"/>
                        <a:ea typeface="Calibri"/>
                        <a:cs typeface="Times New Roman"/>
                      </a:endParaRPr>
                    </a:p>
                  </a:txBody>
                  <a:tcPr marL="68580" marR="68580" marT="0" marB="0" anchor="b"/>
                </a:tc>
              </a:tr>
              <a:tr h="190500">
                <a:tc>
                  <a:txBody>
                    <a:bodyPr/>
                    <a:lstStyle/>
                    <a:p>
                      <a:pPr marL="0" marR="0">
                        <a:lnSpc>
                          <a:spcPct val="115000"/>
                        </a:lnSpc>
                        <a:spcBef>
                          <a:spcPts val="0"/>
                        </a:spcBef>
                        <a:spcAft>
                          <a:spcPts val="0"/>
                        </a:spcAft>
                      </a:pPr>
                      <a:r>
                        <a:rPr lang="en-US" sz="1100">
                          <a:effectLst/>
                        </a:rPr>
                        <a:t>M2</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ROH</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EA</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P2</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E1</a:t>
                      </a:r>
                      <a:endParaRPr lang="en-US" sz="1100">
                        <a:effectLst/>
                        <a:latin typeface="Calibri"/>
                        <a:ea typeface="Calibri"/>
                        <a:cs typeface="Times New Roman"/>
                      </a:endParaRPr>
                    </a:p>
                  </a:txBody>
                  <a:tcPr marL="68580" marR="68580" marT="0" marB="0" anchor="b"/>
                </a:tc>
              </a:tr>
              <a:tr h="190500">
                <a:tc>
                  <a:txBody>
                    <a:bodyPr/>
                    <a:lstStyle/>
                    <a:p>
                      <a:pPr marL="0" marR="0">
                        <a:lnSpc>
                          <a:spcPct val="115000"/>
                        </a:lnSpc>
                        <a:spcBef>
                          <a:spcPts val="0"/>
                        </a:spcBef>
                        <a:spcAft>
                          <a:spcPts val="0"/>
                        </a:spcAft>
                      </a:pPr>
                      <a:r>
                        <a:rPr lang="en-US" sz="1100">
                          <a:effectLst/>
                        </a:rPr>
                        <a:t>M3</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HALB</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EA</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P1</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E1</a:t>
                      </a:r>
                      <a:endParaRPr lang="en-US" sz="1100">
                        <a:effectLst/>
                        <a:latin typeface="Calibri"/>
                        <a:ea typeface="Calibri"/>
                        <a:cs typeface="Times New Roman"/>
                      </a:endParaRPr>
                    </a:p>
                  </a:txBody>
                  <a:tcPr marL="68580" marR="68580" marT="0" marB="0" anchor="b"/>
                </a:tc>
              </a:tr>
              <a:tr h="190500">
                <a:tc>
                  <a:txBody>
                    <a:bodyPr/>
                    <a:lstStyle/>
                    <a:p>
                      <a:pPr marL="0" marR="0">
                        <a:lnSpc>
                          <a:spcPct val="115000"/>
                        </a:lnSpc>
                        <a:spcBef>
                          <a:spcPts val="0"/>
                        </a:spcBef>
                        <a:spcAft>
                          <a:spcPts val="0"/>
                        </a:spcAft>
                      </a:pPr>
                      <a:r>
                        <a:rPr lang="en-US" sz="1100">
                          <a:effectLst/>
                        </a:rPr>
                        <a:t>M3</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HALB</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EA</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P2</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E1</a:t>
                      </a:r>
                      <a:endParaRPr lang="en-US" sz="1100">
                        <a:effectLst/>
                        <a:latin typeface="Calibri"/>
                        <a:ea typeface="Calibri"/>
                        <a:cs typeface="Times New Roman"/>
                      </a:endParaRPr>
                    </a:p>
                  </a:txBody>
                  <a:tcPr marL="68580" marR="68580" marT="0" marB="0" anchor="b"/>
                </a:tc>
              </a:tr>
              <a:tr h="190500">
                <a:tc>
                  <a:txBody>
                    <a:bodyPr/>
                    <a:lstStyle/>
                    <a:p>
                      <a:pPr marL="0" marR="0">
                        <a:lnSpc>
                          <a:spcPct val="115000"/>
                        </a:lnSpc>
                        <a:spcBef>
                          <a:spcPts val="0"/>
                        </a:spcBef>
                        <a:spcAft>
                          <a:spcPts val="0"/>
                        </a:spcAft>
                      </a:pPr>
                      <a:r>
                        <a:rPr lang="en-US" sz="1100">
                          <a:effectLst/>
                        </a:rPr>
                        <a:t>M4</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HALB</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EA</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nchor="b"/>
                </a:tc>
              </a:tr>
              <a:tr h="190500">
                <a:tc>
                  <a:txBody>
                    <a:bodyPr/>
                    <a:lstStyle/>
                    <a:p>
                      <a:pPr marL="0" marR="0">
                        <a:lnSpc>
                          <a:spcPct val="115000"/>
                        </a:lnSpc>
                        <a:spcBef>
                          <a:spcPts val="0"/>
                        </a:spcBef>
                        <a:spcAft>
                          <a:spcPts val="0"/>
                        </a:spcAft>
                      </a:pPr>
                      <a:r>
                        <a:rPr lang="en-US" sz="1100">
                          <a:effectLst/>
                        </a:rPr>
                        <a:t>M5</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FERT</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EA</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nchor="b"/>
                </a:tc>
              </a:tr>
            </a:tbl>
          </a:graphicData>
        </a:graphic>
      </p:graphicFrame>
      <p:sp>
        <p:nvSpPr>
          <p:cNvPr id="7" name="Footer Placeholder 6"/>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41850526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Programs: Other Program Types</a:t>
            </a:r>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8</a:t>
            </a:fld>
            <a:endParaRPr lang="en-US"/>
          </a:p>
        </p:txBody>
      </p:sp>
      <p:sp>
        <p:nvSpPr>
          <p:cNvPr id="5" name="TextBox 4"/>
          <p:cNvSpPr txBox="1"/>
          <p:nvPr/>
        </p:nvSpPr>
        <p:spPr>
          <a:xfrm>
            <a:off x="3886200" y="228601"/>
            <a:ext cx="2209800" cy="461665"/>
          </a:xfrm>
          <a:prstGeom prst="rect">
            <a:avLst/>
          </a:prstGeom>
          <a:noFill/>
        </p:spPr>
        <p:txBody>
          <a:bodyPr wrap="square" rtlCol="0">
            <a:spAutoFit/>
          </a:bodyPr>
          <a:lstStyle/>
          <a:p>
            <a:pPr algn="ctr"/>
            <a:r>
              <a:rPr lang="en-US" sz="2400" b="1" dirty="0" smtClean="0"/>
              <a:t>ABAP Basics </a:t>
            </a:r>
            <a:endParaRPr lang="en-US" sz="2400" dirty="0"/>
          </a:p>
        </p:txBody>
      </p:sp>
      <p:sp>
        <p:nvSpPr>
          <p:cNvPr id="14" name="Pentagon 13"/>
          <p:cNvSpPr/>
          <p:nvPr/>
        </p:nvSpPr>
        <p:spPr>
          <a:xfrm>
            <a:off x="228600" y="1905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Structures</a:t>
            </a:r>
          </a:p>
        </p:txBody>
      </p:sp>
      <p:sp>
        <p:nvSpPr>
          <p:cNvPr id="23" name="Pentagon 22"/>
          <p:cNvSpPr/>
          <p:nvPr/>
        </p:nvSpPr>
        <p:spPr>
          <a:xfrm>
            <a:off x="228600" y="4191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Open SQL</a:t>
            </a:r>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2" name="TextBox 1"/>
          <p:cNvSpPr txBox="1"/>
          <p:nvPr/>
        </p:nvSpPr>
        <p:spPr>
          <a:xfrm>
            <a:off x="2286000" y="1219201"/>
            <a:ext cx="6248400" cy="338554"/>
          </a:xfrm>
          <a:prstGeom prst="rect">
            <a:avLst/>
          </a:prstGeom>
          <a:noFill/>
        </p:spPr>
        <p:txBody>
          <a:bodyPr wrap="square" rtlCol="0">
            <a:spAutoFit/>
          </a:bodyPr>
          <a:lstStyle/>
          <a:p>
            <a:r>
              <a:rPr lang="en-US" sz="1600" dirty="0" smtClean="0">
                <a:solidFill>
                  <a:schemeClr val="accent6">
                    <a:lumMod val="50000"/>
                  </a:schemeClr>
                </a:solidFill>
              </a:rPr>
              <a:t>It is time to enter the Programming world #$*^%!@</a:t>
            </a:r>
            <a:r>
              <a:rPr lang="en-US" sz="1600" dirty="0">
                <a:solidFill>
                  <a:schemeClr val="accent6">
                    <a:lumMod val="50000"/>
                  </a:schemeClr>
                </a:solidFill>
              </a:rPr>
              <a:t> </a:t>
            </a:r>
            <a:r>
              <a:rPr lang="en-US" sz="1600" dirty="0" smtClean="0">
                <a:solidFill>
                  <a:schemeClr val="accent6">
                    <a:lumMod val="50000"/>
                  </a:schemeClr>
                </a:solidFill>
              </a:rPr>
              <a:t>#$*^%!@</a:t>
            </a:r>
            <a:r>
              <a:rPr lang="en-US" sz="1600" dirty="0">
                <a:solidFill>
                  <a:schemeClr val="accent6">
                    <a:lumMod val="50000"/>
                  </a:schemeClr>
                </a:solidFill>
              </a:rPr>
              <a:t> </a:t>
            </a:r>
            <a:r>
              <a:rPr lang="en-US" sz="1600" dirty="0" smtClean="0">
                <a:solidFill>
                  <a:schemeClr val="accent6">
                    <a:lumMod val="50000"/>
                  </a:schemeClr>
                </a:solidFill>
              </a:rPr>
              <a:t>#$*^%!</a:t>
            </a:r>
            <a:endParaRPr lang="en-US" sz="1600" dirty="0">
              <a:solidFill>
                <a:schemeClr val="accent6">
                  <a:lumMod val="50000"/>
                </a:schemeClr>
              </a:solidFill>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3648076" y="1849583"/>
            <a:ext cx="2752725"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6149" y="5483620"/>
            <a:ext cx="3219451" cy="12219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rot="19480350">
            <a:off x="3354421" y="3491311"/>
            <a:ext cx="3340032" cy="707886"/>
          </a:xfrm>
          <a:prstGeom prst="rect">
            <a:avLst/>
          </a:prstGeom>
          <a:noFill/>
        </p:spPr>
        <p:txBody>
          <a:bodyPr wrap="square" lIns="91440" tIns="45720" rIns="91440" bIns="45720">
            <a:spAutoFit/>
          </a:bodyPr>
          <a:lstStyle/>
          <a:p>
            <a:pPr algn="ctr"/>
            <a:r>
              <a:rPr lang="en-US" sz="4000" b="1" cap="none" spc="0" dirty="0" smtClean="0">
                <a:ln w="17780" cmpd="sng">
                  <a:solidFill>
                    <a:srgbClr val="FFFFFF"/>
                  </a:solidFill>
                  <a:prstDash val="solid"/>
                  <a:miter lim="800000"/>
                </a:ln>
                <a:solidFill>
                  <a:schemeClr val="bg1">
                    <a:lumMod val="65000"/>
                  </a:schemeClr>
                </a:solidFill>
                <a:effectLst>
                  <a:outerShdw blurRad="50800" algn="tl" rotWithShape="0">
                    <a:srgbClr val="000000"/>
                  </a:outerShdw>
                </a:effectLst>
              </a:rPr>
              <a:t>ABAP !!!!!!!</a:t>
            </a:r>
            <a:endParaRPr lang="en-US" sz="4000" b="1" cap="none" spc="0" dirty="0">
              <a:ln w="17780" cmpd="sng">
                <a:solidFill>
                  <a:srgbClr val="FFFFFF"/>
                </a:solidFill>
                <a:prstDash val="solid"/>
                <a:miter lim="800000"/>
              </a:ln>
              <a:solidFill>
                <a:schemeClr val="bg1">
                  <a:lumMod val="65000"/>
                </a:schemeClr>
              </a:solidFill>
              <a:effectLst>
                <a:outerShdw blurRad="50800" algn="tl" rotWithShape="0">
                  <a:srgbClr val="000000"/>
                </a:outerShdw>
              </a:effectLst>
            </a:endParaRPr>
          </a:p>
        </p:txBody>
      </p:sp>
      <p:sp>
        <p:nvSpPr>
          <p:cNvPr id="7" name="Footer Placeholder 6"/>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11853738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228600" y="1447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Types of Programs: Other Program Types</a:t>
            </a:r>
          </a:p>
        </p:txBody>
      </p:sp>
      <p:sp>
        <p:nvSpPr>
          <p:cNvPr id="10" name="Pentagon 9"/>
          <p:cNvSpPr/>
          <p:nvPr/>
        </p:nvSpPr>
        <p:spPr>
          <a:xfrm>
            <a:off x="76200" y="990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ABAP Basics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9</a:t>
            </a:fld>
            <a:endParaRPr lang="en-US"/>
          </a:p>
        </p:txBody>
      </p:sp>
      <p:sp>
        <p:nvSpPr>
          <p:cNvPr id="5" name="TextBox 4"/>
          <p:cNvSpPr txBox="1"/>
          <p:nvPr/>
        </p:nvSpPr>
        <p:spPr>
          <a:xfrm>
            <a:off x="3886200" y="228601"/>
            <a:ext cx="2209800" cy="830997"/>
          </a:xfrm>
          <a:prstGeom prst="rect">
            <a:avLst/>
          </a:prstGeom>
          <a:noFill/>
        </p:spPr>
        <p:txBody>
          <a:bodyPr wrap="square" rtlCol="0">
            <a:spAutoFit/>
          </a:bodyPr>
          <a:lstStyle/>
          <a:p>
            <a:pPr algn="ctr"/>
            <a:r>
              <a:rPr lang="en-US" sz="2400" b="1" dirty="0" smtClean="0"/>
              <a:t>ABAP Basics</a:t>
            </a:r>
          </a:p>
          <a:p>
            <a:pPr algn="ctr"/>
            <a:r>
              <a:rPr lang="en-US" sz="1600" b="1" dirty="0" smtClean="0"/>
              <a:t>Types of Statements</a:t>
            </a:r>
            <a:r>
              <a:rPr lang="en-US" sz="2400" b="1" dirty="0" smtClean="0"/>
              <a:t> </a:t>
            </a:r>
            <a:endParaRPr lang="en-US" sz="2400" dirty="0"/>
          </a:p>
        </p:txBody>
      </p:sp>
      <p:sp>
        <p:nvSpPr>
          <p:cNvPr id="14" name="Pentagon 13"/>
          <p:cNvSpPr/>
          <p:nvPr/>
        </p:nvSpPr>
        <p:spPr>
          <a:xfrm>
            <a:off x="228600" y="1905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ABAP Editor &amp; Basic Terminology</a:t>
            </a:r>
            <a:endParaRPr lang="en-US" sz="1400" dirty="0"/>
          </a:p>
        </p:txBody>
      </p:sp>
      <p:sp>
        <p:nvSpPr>
          <p:cNvPr id="15" name="Pentagon 14"/>
          <p:cNvSpPr/>
          <p:nvPr/>
        </p:nvSpPr>
        <p:spPr>
          <a:xfrm>
            <a:off x="228600" y="2362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Type &amp; Variables</a:t>
            </a:r>
          </a:p>
        </p:txBody>
      </p:sp>
      <p:sp>
        <p:nvSpPr>
          <p:cNvPr id="19" name="Pentagon 18"/>
          <p:cNvSpPr/>
          <p:nvPr/>
        </p:nvSpPr>
        <p:spPr>
          <a:xfrm>
            <a:off x="228600" y="2819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Internal Tables</a:t>
            </a:r>
          </a:p>
        </p:txBody>
      </p:sp>
      <p:sp>
        <p:nvSpPr>
          <p:cNvPr id="20" name="Pentagon 19"/>
          <p:cNvSpPr/>
          <p:nvPr/>
        </p:nvSpPr>
        <p:spPr>
          <a:xfrm>
            <a:off x="228600" y="3276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Operators</a:t>
            </a:r>
          </a:p>
        </p:txBody>
      </p:sp>
      <p:sp>
        <p:nvSpPr>
          <p:cNvPr id="22" name="Pentagon 21"/>
          <p:cNvSpPr/>
          <p:nvPr/>
        </p:nvSpPr>
        <p:spPr>
          <a:xfrm>
            <a:off x="228600" y="3733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Control Structures</a:t>
            </a:r>
          </a:p>
        </p:txBody>
      </p:sp>
      <p:sp>
        <p:nvSpPr>
          <p:cNvPr id="23" name="Pentagon 22"/>
          <p:cNvSpPr/>
          <p:nvPr/>
        </p:nvSpPr>
        <p:spPr>
          <a:xfrm>
            <a:off x="228600" y="4191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Open SQL</a:t>
            </a:r>
          </a:p>
        </p:txBody>
      </p:sp>
      <p:sp>
        <p:nvSpPr>
          <p:cNvPr id="24" name="Pentagon 23"/>
          <p:cNvSpPr/>
          <p:nvPr/>
        </p:nvSpPr>
        <p:spPr>
          <a:xfrm>
            <a:off x="228600" y="4648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Modularization Techniques</a:t>
            </a:r>
          </a:p>
        </p:txBody>
      </p:sp>
      <p:sp>
        <p:nvSpPr>
          <p:cNvPr id="25" name="Pentagon 24"/>
          <p:cNvSpPr/>
          <p:nvPr/>
        </p:nvSpPr>
        <p:spPr>
          <a:xfrm>
            <a:off x="228600" y="5105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Messages</a:t>
            </a:r>
          </a:p>
        </p:txBody>
      </p:sp>
      <p:sp>
        <p:nvSpPr>
          <p:cNvPr id="26" name="Pentagon 25"/>
          <p:cNvSpPr/>
          <p:nvPr/>
        </p:nvSpPr>
        <p:spPr>
          <a:xfrm>
            <a:off x="228600" y="5562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Authorization Checks</a:t>
            </a:r>
            <a:endParaRPr lang="en-US" sz="1400" dirty="0"/>
          </a:p>
        </p:txBody>
      </p:sp>
      <p:sp>
        <p:nvSpPr>
          <p:cNvPr id="7" name="TextBox 6"/>
          <p:cNvSpPr txBox="1"/>
          <p:nvPr/>
        </p:nvSpPr>
        <p:spPr>
          <a:xfrm>
            <a:off x="2438400" y="1447800"/>
            <a:ext cx="4876800" cy="3046988"/>
          </a:xfrm>
          <a:prstGeom prst="rect">
            <a:avLst/>
          </a:prstGeom>
          <a:noFill/>
        </p:spPr>
        <p:txBody>
          <a:bodyPr wrap="square" rtlCol="0">
            <a:spAutoFit/>
          </a:bodyPr>
          <a:lstStyle/>
          <a:p>
            <a:r>
              <a:rPr lang="en-US" sz="1600" b="1" dirty="0" smtClean="0">
                <a:solidFill>
                  <a:schemeClr val="accent6">
                    <a:lumMod val="50000"/>
                  </a:schemeClr>
                </a:solidFill>
              </a:rPr>
              <a:t>Types of Statements</a:t>
            </a:r>
          </a:p>
          <a:p>
            <a:pPr marL="800100" lvl="1" indent="-342900">
              <a:buAutoNum type="arabicPeriod"/>
            </a:pPr>
            <a:r>
              <a:rPr lang="en-US" sz="1600" dirty="0" smtClean="0">
                <a:solidFill>
                  <a:schemeClr val="accent6">
                    <a:lumMod val="50000"/>
                  </a:schemeClr>
                </a:solidFill>
              </a:rPr>
              <a:t>Keywords </a:t>
            </a:r>
          </a:p>
          <a:p>
            <a:pPr marL="800100" lvl="1" indent="-342900">
              <a:buAutoNum type="arabicPeriod"/>
            </a:pPr>
            <a:r>
              <a:rPr lang="en-US" sz="1600" dirty="0" smtClean="0">
                <a:solidFill>
                  <a:schemeClr val="accent6">
                    <a:lumMod val="50000"/>
                  </a:schemeClr>
                </a:solidFill>
              </a:rPr>
              <a:t>Executable Statements </a:t>
            </a:r>
          </a:p>
          <a:p>
            <a:pPr marL="800100" lvl="1" indent="-342900">
              <a:buAutoNum type="arabicPeriod"/>
            </a:pPr>
            <a:r>
              <a:rPr lang="en-US" sz="1600" dirty="0" smtClean="0">
                <a:solidFill>
                  <a:schemeClr val="accent6">
                    <a:lumMod val="50000"/>
                  </a:schemeClr>
                </a:solidFill>
              </a:rPr>
              <a:t>Data types and Variables </a:t>
            </a:r>
          </a:p>
          <a:p>
            <a:pPr marL="800100" lvl="1" indent="-342900">
              <a:buAutoNum type="arabicPeriod"/>
            </a:pPr>
            <a:r>
              <a:rPr lang="en-US" sz="1600" dirty="0" smtClean="0">
                <a:solidFill>
                  <a:schemeClr val="accent6">
                    <a:lumMod val="50000"/>
                  </a:schemeClr>
                </a:solidFill>
              </a:rPr>
              <a:t>Expressions</a:t>
            </a:r>
          </a:p>
          <a:p>
            <a:pPr marL="342900" indent="-342900">
              <a:buAutoNum type="arabicPeriod"/>
            </a:pPr>
            <a:endParaRPr lang="en-US" sz="1600" dirty="0">
              <a:solidFill>
                <a:schemeClr val="accent6">
                  <a:lumMod val="50000"/>
                </a:schemeClr>
              </a:solidFill>
            </a:endParaRPr>
          </a:p>
          <a:p>
            <a:r>
              <a:rPr lang="en-US" sz="1600" b="1" dirty="0" smtClean="0">
                <a:solidFill>
                  <a:schemeClr val="accent6">
                    <a:lumMod val="50000"/>
                  </a:schemeClr>
                </a:solidFill>
              </a:rPr>
              <a:t>Symbols:</a:t>
            </a:r>
          </a:p>
          <a:p>
            <a:pPr marL="800100" lvl="1" indent="-342900">
              <a:buAutoNum type="arabicPeriod"/>
            </a:pPr>
            <a:r>
              <a:rPr lang="en-US" sz="1600" dirty="0" smtClean="0">
                <a:solidFill>
                  <a:schemeClr val="accent6">
                    <a:lumMod val="50000"/>
                  </a:schemeClr>
                </a:solidFill>
              </a:rPr>
              <a:t>Period – Statement Terminator</a:t>
            </a:r>
          </a:p>
          <a:p>
            <a:pPr marL="800100" lvl="1" indent="-342900">
              <a:buAutoNum type="arabicPeriod"/>
            </a:pPr>
            <a:r>
              <a:rPr lang="en-US" sz="1600" dirty="0" smtClean="0">
                <a:solidFill>
                  <a:schemeClr val="accent6">
                    <a:lumMod val="50000"/>
                  </a:schemeClr>
                </a:solidFill>
              </a:rPr>
              <a:t>Colon – Chain Operator</a:t>
            </a:r>
          </a:p>
          <a:p>
            <a:pPr marL="800100" lvl="1" indent="-342900">
              <a:buAutoNum type="arabicPeriod"/>
            </a:pPr>
            <a:r>
              <a:rPr lang="en-US" sz="1600" dirty="0" smtClean="0">
                <a:solidFill>
                  <a:schemeClr val="accent6">
                    <a:lumMod val="50000"/>
                  </a:schemeClr>
                </a:solidFill>
              </a:rPr>
              <a:t>Comma – Statement Separator</a:t>
            </a:r>
          </a:p>
          <a:p>
            <a:pPr marL="800100" lvl="1" indent="-342900">
              <a:buAutoNum type="arabicPeriod"/>
            </a:pPr>
            <a:r>
              <a:rPr lang="en-US" sz="1600" dirty="0" smtClean="0">
                <a:solidFill>
                  <a:schemeClr val="accent6">
                    <a:lumMod val="50000"/>
                  </a:schemeClr>
                </a:solidFill>
              </a:rPr>
              <a:t>Asterisk and Double Quotes – Comments</a:t>
            </a:r>
          </a:p>
          <a:p>
            <a:pPr marL="800100" lvl="1" indent="-342900">
              <a:buAutoNum type="arabicPeriod"/>
            </a:pPr>
            <a:r>
              <a:rPr lang="en-US" sz="1600" dirty="0" smtClean="0">
                <a:solidFill>
                  <a:schemeClr val="accent6">
                    <a:lumMod val="50000"/>
                  </a:schemeClr>
                </a:solidFill>
              </a:rPr>
              <a:t>Single Quote – Literals  </a:t>
            </a:r>
          </a:p>
        </p:txBody>
      </p:sp>
      <p:sp>
        <p:nvSpPr>
          <p:cNvPr id="2" name="Footer Placeholder 1"/>
          <p:cNvSpPr>
            <a:spLocks noGrp="1"/>
          </p:cNvSpPr>
          <p:nvPr>
            <p:ph type="ftr" sz="quarter" idx="11"/>
          </p:nvPr>
        </p:nvSpPr>
        <p:spPr/>
        <p:txBody>
          <a:bodyPr/>
          <a:lstStyle/>
          <a:p>
            <a:r>
              <a:rPr lang="en-US" smtClean="0"/>
              <a:t>Please send feedback &amp; Suggestions @ raju.nts@gmail.com</a:t>
            </a:r>
            <a:endParaRPr lang="en-US"/>
          </a:p>
        </p:txBody>
      </p:sp>
    </p:spTree>
    <p:extLst>
      <p:ext uri="{BB962C8B-B14F-4D97-AF65-F5344CB8AC3E}">
        <p14:creationId xmlns:p14="http://schemas.microsoft.com/office/powerpoint/2010/main" val="10756504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1384</TotalTime>
  <Words>7121</Words>
  <Application>Microsoft Office PowerPoint</Application>
  <PresentationFormat>On-screen Show (4:3)</PresentationFormat>
  <Paragraphs>2418</Paragraphs>
  <Slides>77</Slides>
  <Notes>2</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Solstice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Nagaraju Nadipudi</dc:creator>
  <cp:lastModifiedBy>Nagaraju </cp:lastModifiedBy>
  <cp:revision>1119</cp:revision>
  <dcterms:created xsi:type="dcterms:W3CDTF">2006-08-16T00:00:00Z</dcterms:created>
  <dcterms:modified xsi:type="dcterms:W3CDTF">2016-03-31T05:16:00Z</dcterms:modified>
</cp:coreProperties>
</file>