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307" r:id="rId2"/>
    <p:sldId id="308" r:id="rId3"/>
    <p:sldId id="257" r:id="rId4"/>
    <p:sldId id="258" r:id="rId5"/>
    <p:sldId id="259" r:id="rId6"/>
    <p:sldId id="260" r:id="rId7"/>
    <p:sldId id="261" r:id="rId8"/>
    <p:sldId id="268" r:id="rId9"/>
    <p:sldId id="269" r:id="rId10"/>
    <p:sldId id="262" r:id="rId11"/>
    <p:sldId id="263" r:id="rId12"/>
    <p:sldId id="270" r:id="rId13"/>
    <p:sldId id="264" r:id="rId14"/>
    <p:sldId id="304" r:id="rId15"/>
    <p:sldId id="265" r:id="rId16"/>
    <p:sldId id="266" r:id="rId17"/>
    <p:sldId id="271" r:id="rId18"/>
    <p:sldId id="272" r:id="rId19"/>
    <p:sldId id="274" r:id="rId20"/>
    <p:sldId id="273" r:id="rId21"/>
    <p:sldId id="275" r:id="rId22"/>
    <p:sldId id="276" r:id="rId23"/>
    <p:sldId id="278" r:id="rId24"/>
    <p:sldId id="277" r:id="rId25"/>
    <p:sldId id="281" r:id="rId26"/>
    <p:sldId id="305" r:id="rId27"/>
    <p:sldId id="306" r:id="rId28"/>
    <p:sldId id="279" r:id="rId29"/>
    <p:sldId id="286" r:id="rId30"/>
    <p:sldId id="284" r:id="rId31"/>
    <p:sldId id="285" r:id="rId32"/>
    <p:sldId id="287" r:id="rId33"/>
    <p:sldId id="288" r:id="rId34"/>
    <p:sldId id="282" r:id="rId35"/>
    <p:sldId id="289" r:id="rId36"/>
    <p:sldId id="310" r:id="rId37"/>
    <p:sldId id="311" r:id="rId38"/>
    <p:sldId id="290" r:id="rId39"/>
    <p:sldId id="303" r:id="rId40"/>
    <p:sldId id="301" r:id="rId41"/>
    <p:sldId id="302" r:id="rId42"/>
    <p:sldId id="292" r:id="rId43"/>
    <p:sldId id="296" r:id="rId44"/>
    <p:sldId id="294" r:id="rId45"/>
    <p:sldId id="295" r:id="rId46"/>
    <p:sldId id="297" r:id="rId47"/>
    <p:sldId id="298" r:id="rId48"/>
    <p:sldId id="300" r:id="rId49"/>
    <p:sldId id="29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A3BC01-44CB-4293-B68F-D50889B44366}" type="datetimeFigureOut">
              <a:rPr lang="en-US" smtClean="0"/>
              <a:t>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9688A1-6D6E-41C7-8566-F3A9D0AFAEB5}" type="slidenum">
              <a:rPr lang="en-US" smtClean="0"/>
              <a:t>‹#›</a:t>
            </a:fld>
            <a:endParaRPr lang="en-US"/>
          </a:p>
        </p:txBody>
      </p:sp>
    </p:spTree>
    <p:extLst>
      <p:ext uri="{BB962C8B-B14F-4D97-AF65-F5344CB8AC3E}">
        <p14:creationId xmlns:p14="http://schemas.microsoft.com/office/powerpoint/2010/main" val="62303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688A1-6D6E-41C7-8566-F3A9D0AFAEB5}" type="slidenum">
              <a:rPr lang="en-US" smtClean="0"/>
              <a:t>44</a:t>
            </a:fld>
            <a:endParaRPr lang="en-US"/>
          </a:p>
        </p:txBody>
      </p:sp>
    </p:spTree>
    <p:extLst>
      <p:ext uri="{BB962C8B-B14F-4D97-AF65-F5344CB8AC3E}">
        <p14:creationId xmlns:p14="http://schemas.microsoft.com/office/powerpoint/2010/main" val="223990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72C3629-CF50-4CB8-9A58-476674A12ED4}" type="datetime1">
              <a:rPr lang="en-US" smtClean="0"/>
              <a:t>1/4/2016</a:t>
            </a:fld>
            <a:endParaRPr lang="en-US"/>
          </a:p>
        </p:txBody>
      </p:sp>
      <p:sp>
        <p:nvSpPr>
          <p:cNvPr id="20" name="Footer Placeholder 19"/>
          <p:cNvSpPr>
            <a:spLocks noGrp="1"/>
          </p:cNvSpPr>
          <p:nvPr>
            <p:ph type="ftr" sz="quarter" idx="11"/>
          </p:nvPr>
        </p:nvSpPr>
        <p:spPr/>
        <p:txBody>
          <a:bodyPr/>
          <a:lstStyle>
            <a:extLst/>
          </a:lstStyle>
          <a:p>
            <a:r>
              <a:rPr lang="en-US" smtClean="0"/>
              <a:t>Please send suggestions at raju.nts@gmail.com</a:t>
            </a:r>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7F66EF-C2B9-431D-AC6B-03BDF2D1B96C}"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at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D32100-55BE-4202-A1DC-17389FE103D4}"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at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99296A-668D-4B1E-9A4D-009C203ADEAF}"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at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F0EB915-8E08-440F-BDD5-6F588E1836BE}"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at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1971B45-A3C5-4A21-8D10-6E14D68DC326}" type="datetime1">
              <a:rPr lang="en-US" smtClean="0"/>
              <a:t>1/4/2016</a:t>
            </a:fld>
            <a:endParaRPr lang="en-US"/>
          </a:p>
        </p:txBody>
      </p:sp>
      <p:sp>
        <p:nvSpPr>
          <p:cNvPr id="6" name="Footer Placeholder 5"/>
          <p:cNvSpPr>
            <a:spLocks noGrp="1"/>
          </p:cNvSpPr>
          <p:nvPr>
            <p:ph type="ftr" sz="quarter" idx="11"/>
          </p:nvPr>
        </p:nvSpPr>
        <p:spPr/>
        <p:txBody>
          <a:bodyPr/>
          <a:lstStyle>
            <a:extLst/>
          </a:lstStyle>
          <a:p>
            <a:r>
              <a:rPr lang="en-US" smtClean="0"/>
              <a:t>Please send suggestions at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EB19AA-53F9-4545-B97A-5268B3543826}" type="datetime1">
              <a:rPr lang="en-US" smtClean="0"/>
              <a:t>1/4/2016</a:t>
            </a:fld>
            <a:endParaRPr lang="en-US"/>
          </a:p>
        </p:txBody>
      </p:sp>
      <p:sp>
        <p:nvSpPr>
          <p:cNvPr id="8" name="Footer Placeholder 7"/>
          <p:cNvSpPr>
            <a:spLocks noGrp="1"/>
          </p:cNvSpPr>
          <p:nvPr>
            <p:ph type="ftr" sz="quarter" idx="11"/>
          </p:nvPr>
        </p:nvSpPr>
        <p:spPr/>
        <p:txBody>
          <a:bodyPr/>
          <a:lstStyle>
            <a:extLst/>
          </a:lstStyle>
          <a:p>
            <a:r>
              <a:rPr lang="en-US" smtClean="0"/>
              <a:t>Please send suggestions at raju.nts@gmail.com</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7D1A4E4-F7B1-4B38-8985-53DEC6D7A502}" type="datetime1">
              <a:rPr lang="en-US" smtClean="0"/>
              <a:t>1/4/2016</a:t>
            </a:fld>
            <a:endParaRPr lang="en-US"/>
          </a:p>
        </p:txBody>
      </p:sp>
      <p:sp>
        <p:nvSpPr>
          <p:cNvPr id="4" name="Footer Placeholder 3"/>
          <p:cNvSpPr>
            <a:spLocks noGrp="1"/>
          </p:cNvSpPr>
          <p:nvPr>
            <p:ph type="ftr" sz="quarter" idx="11"/>
          </p:nvPr>
        </p:nvSpPr>
        <p:spPr/>
        <p:txBody>
          <a:bodyPr/>
          <a:lstStyle>
            <a:extLst/>
          </a:lstStyle>
          <a:p>
            <a:r>
              <a:rPr lang="en-US" smtClean="0"/>
              <a:t>Please send suggestions at raju.nts@gmail.com</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8A4E32D-86D9-4DEA-A072-8866F1F89F2E}" type="datetime1">
              <a:rPr lang="en-US" smtClean="0"/>
              <a:t>1/4/2016</a:t>
            </a:fld>
            <a:endParaRPr lang="en-US"/>
          </a:p>
        </p:txBody>
      </p:sp>
      <p:sp>
        <p:nvSpPr>
          <p:cNvPr id="3" name="Footer Placeholder 2"/>
          <p:cNvSpPr>
            <a:spLocks noGrp="1"/>
          </p:cNvSpPr>
          <p:nvPr>
            <p:ph type="ftr" sz="quarter" idx="11"/>
          </p:nvPr>
        </p:nvSpPr>
        <p:spPr/>
        <p:txBody>
          <a:bodyPr/>
          <a:lstStyle>
            <a:extLst/>
          </a:lstStyle>
          <a:p>
            <a:r>
              <a:rPr lang="en-US" smtClean="0"/>
              <a:t>Please send suggestions at raju.nts@gmail.com</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B0C3DA-433E-4959-8A30-B3D93CB9FEA5}" type="datetime1">
              <a:rPr lang="en-US" smtClean="0"/>
              <a:t>1/4/2016</a:t>
            </a:fld>
            <a:endParaRPr lang="en-US"/>
          </a:p>
        </p:txBody>
      </p:sp>
      <p:sp>
        <p:nvSpPr>
          <p:cNvPr id="6" name="Footer Placeholder 5"/>
          <p:cNvSpPr>
            <a:spLocks noGrp="1"/>
          </p:cNvSpPr>
          <p:nvPr>
            <p:ph type="ftr" sz="quarter" idx="11"/>
          </p:nvPr>
        </p:nvSpPr>
        <p:spPr/>
        <p:txBody>
          <a:bodyPr/>
          <a:lstStyle>
            <a:extLst/>
          </a:lstStyle>
          <a:p>
            <a:r>
              <a:rPr lang="en-US" smtClean="0"/>
              <a:t>Please send suggestions at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2758A7B-D0F4-4148-ABF9-E19DBFC4D9BF}" type="datetime1">
              <a:rPr lang="en-US" smtClean="0"/>
              <a:t>1/4/2016</a:t>
            </a:fld>
            <a:endParaRPr lang="en-US"/>
          </a:p>
        </p:txBody>
      </p:sp>
      <p:sp>
        <p:nvSpPr>
          <p:cNvPr id="6" name="Footer Placeholder 5"/>
          <p:cNvSpPr>
            <a:spLocks noGrp="1"/>
          </p:cNvSpPr>
          <p:nvPr>
            <p:ph type="ftr" sz="quarter" idx="11"/>
          </p:nvPr>
        </p:nvSpPr>
        <p:spPr/>
        <p:txBody>
          <a:bodyPr/>
          <a:lstStyle>
            <a:extLst/>
          </a:lstStyle>
          <a:p>
            <a:r>
              <a:rPr lang="en-US" smtClean="0"/>
              <a:t>Please send suggestions at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FD479CE-C443-41AA-8F90-516F524BFC01}" type="datetime1">
              <a:rPr lang="en-US" smtClean="0"/>
              <a:t>1/4/2016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Please send suggestions at raju.nts@gmail.com</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514600" y="1447800"/>
            <a:ext cx="5638800" cy="3416320"/>
          </a:xfrm>
          <a:prstGeom prst="rect">
            <a:avLst/>
          </a:prstGeom>
          <a:noFill/>
        </p:spPr>
        <p:txBody>
          <a:bodyPr wrap="square" rtlCol="0">
            <a:spAutoFit/>
          </a:bodyPr>
          <a:lstStyle/>
          <a:p>
            <a:pPr marL="342900" indent="-342900">
              <a:buAutoNum type="arabicPeriod"/>
            </a:pPr>
            <a:r>
              <a:rPr lang="en-US" sz="2400" dirty="0" smtClean="0">
                <a:latin typeface="Aparajita" panose="020B0604020202020204" pitchFamily="34" charset="0"/>
                <a:cs typeface="Aparajita" panose="020B0604020202020204" pitchFamily="34" charset="0"/>
              </a:rPr>
              <a:t>SAP Overview</a:t>
            </a:r>
          </a:p>
          <a:p>
            <a:pPr marL="342900" indent="-342900">
              <a:buAutoNum type="arabicPeriod"/>
            </a:pPr>
            <a:r>
              <a:rPr lang="en-US" sz="2400" dirty="0" smtClean="0">
                <a:latin typeface="Aparajita" panose="020B0604020202020204" pitchFamily="34" charset="0"/>
                <a:cs typeface="Aparajita" panose="020B0604020202020204" pitchFamily="34" charset="0"/>
              </a:rPr>
              <a:t>ABAP Dictionary/ Data Dictionary</a:t>
            </a:r>
          </a:p>
          <a:p>
            <a:pPr marL="342900" indent="-342900">
              <a:buAutoNum type="arabicPeriod"/>
            </a:pPr>
            <a:r>
              <a:rPr lang="en-US" sz="2400" dirty="0">
                <a:latin typeface="Aparajita" panose="020B0604020202020204" pitchFamily="34" charset="0"/>
                <a:cs typeface="Aparajita" panose="020B0604020202020204" pitchFamily="34" charset="0"/>
              </a:rPr>
              <a:t>ABAP Basics</a:t>
            </a:r>
          </a:p>
          <a:p>
            <a:pPr marL="342900" indent="-342900">
              <a:buAutoNum type="arabicPeriod"/>
            </a:pPr>
            <a:r>
              <a:rPr lang="en-US" sz="2400" b="1" dirty="0" smtClean="0">
                <a:solidFill>
                  <a:srgbClr val="FF0000"/>
                </a:solidFill>
                <a:latin typeface="Aparajita" panose="020B0604020202020204" pitchFamily="34" charset="0"/>
                <a:cs typeface="Aparajita" panose="020B0604020202020204" pitchFamily="34" charset="0"/>
              </a:rPr>
              <a:t>Reports</a:t>
            </a:r>
          </a:p>
          <a:p>
            <a:pPr marL="342900" indent="-342900">
              <a:buAutoNum type="arabicPeriod"/>
            </a:pPr>
            <a:r>
              <a:rPr lang="en-US" sz="2400" dirty="0" smtClean="0">
                <a:latin typeface="Aparajita" panose="020B0604020202020204" pitchFamily="34" charset="0"/>
                <a:cs typeface="Aparajita" panose="020B0604020202020204" pitchFamily="34" charset="0"/>
              </a:rPr>
              <a:t>Module Pool Programming</a:t>
            </a:r>
          </a:p>
          <a:p>
            <a:pPr marL="342900" indent="-342900">
              <a:buAutoNum type="arabicPeriod"/>
            </a:pPr>
            <a:r>
              <a:rPr lang="en-US" sz="2400" dirty="0" smtClean="0">
                <a:latin typeface="Aparajita" panose="020B0604020202020204" pitchFamily="34" charset="0"/>
                <a:cs typeface="Aparajita" panose="020B0604020202020204" pitchFamily="34" charset="0"/>
              </a:rPr>
              <a:t>Layout Sets</a:t>
            </a:r>
          </a:p>
          <a:p>
            <a:pPr marL="342900" indent="-342900">
              <a:buAutoNum type="arabicPeriod"/>
            </a:pPr>
            <a:r>
              <a:rPr lang="en-US" sz="2400" dirty="0" smtClean="0">
                <a:latin typeface="Aparajita" panose="020B0604020202020204" pitchFamily="34" charset="0"/>
                <a:cs typeface="Aparajita" panose="020B0604020202020204" pitchFamily="34" charset="0"/>
              </a:rPr>
              <a:t>Data Conversions</a:t>
            </a:r>
          </a:p>
          <a:p>
            <a:pPr marL="342900" indent="-342900">
              <a:buAutoNum type="arabicPeriod"/>
            </a:pPr>
            <a:r>
              <a:rPr lang="en-US" sz="2400" dirty="0" smtClean="0">
                <a:latin typeface="Aparajita" panose="020B0604020202020204" pitchFamily="34" charset="0"/>
                <a:cs typeface="Aparajita" panose="020B0604020202020204" pitchFamily="34" charset="0"/>
              </a:rPr>
              <a:t>Modification and Enhancements</a:t>
            </a:r>
          </a:p>
          <a:p>
            <a:pPr marL="342900" indent="-342900">
              <a:buAutoNum type="arabicPeriod"/>
            </a:pPr>
            <a:r>
              <a:rPr lang="en-US" sz="2400" dirty="0" smtClean="0">
                <a:latin typeface="Aparajita" panose="020B0604020202020204" pitchFamily="34" charset="0"/>
                <a:cs typeface="Aparajita" panose="020B0604020202020204" pitchFamily="34" charset="0"/>
              </a:rPr>
              <a:t>Connectivity</a:t>
            </a:r>
            <a:endParaRPr lang="en-US" sz="2400" dirty="0">
              <a:latin typeface="Aparajita" panose="020B0604020202020204" pitchFamily="34" charset="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a:t>
            </a:fld>
            <a:endParaRPr lang="en-US"/>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334051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10</a:t>
            </a:fld>
            <a:endParaRPr lang="en-US"/>
          </a:p>
        </p:txBody>
      </p:sp>
      <p:sp>
        <p:nvSpPr>
          <p:cNvPr id="19" name="TextBox 18"/>
          <p:cNvSpPr txBox="1"/>
          <p:nvPr/>
        </p:nvSpPr>
        <p:spPr>
          <a:xfrm>
            <a:off x="3352800" y="130314"/>
            <a:ext cx="25908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Selection Screen Checkbox &amp; Radio Button Group</a:t>
            </a:r>
            <a:endParaRPr lang="en-US" sz="12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3" name="TextBox 2"/>
          <p:cNvSpPr txBox="1"/>
          <p:nvPr/>
        </p:nvSpPr>
        <p:spPr>
          <a:xfrm>
            <a:off x="2142368" y="914400"/>
            <a:ext cx="6315832" cy="2369880"/>
          </a:xfrm>
          <a:prstGeom prst="rect">
            <a:avLst/>
          </a:prstGeom>
          <a:noFill/>
        </p:spPr>
        <p:txBody>
          <a:bodyPr wrap="none" rtlCol="0">
            <a:spAutoFit/>
          </a:bodyPr>
          <a:lstStyle/>
          <a:p>
            <a:r>
              <a:rPr lang="en-US" sz="1600" b="1" dirty="0" smtClean="0"/>
              <a:t>Checkbox: </a:t>
            </a:r>
          </a:p>
          <a:p>
            <a:r>
              <a:rPr lang="en-US" sz="1400" dirty="0" smtClean="0"/>
              <a:t>	PARAMETERS &lt;name&gt; AS CHECKBOX DEFAULT ‘X’</a:t>
            </a:r>
          </a:p>
          <a:p>
            <a:endParaRPr lang="en-US" sz="1400" dirty="0"/>
          </a:p>
          <a:p>
            <a:r>
              <a:rPr lang="en-US" sz="1600" b="1" dirty="0" smtClean="0"/>
              <a:t>Radio Button Group</a:t>
            </a:r>
          </a:p>
          <a:p>
            <a:r>
              <a:rPr lang="en-US" sz="1400" dirty="0" smtClean="0">
                <a:solidFill>
                  <a:schemeClr val="accent2">
                    <a:lumMod val="50000"/>
                  </a:schemeClr>
                </a:solidFill>
              </a:rPr>
              <a:t>	PARAMETERS:</a:t>
            </a:r>
          </a:p>
          <a:p>
            <a:r>
              <a:rPr lang="en-US" sz="1400" dirty="0">
                <a:solidFill>
                  <a:schemeClr val="accent2">
                    <a:lumMod val="50000"/>
                  </a:schemeClr>
                </a:solidFill>
              </a:rPr>
              <a:t>	</a:t>
            </a:r>
            <a:r>
              <a:rPr lang="en-US" sz="1400" dirty="0" smtClean="0">
                <a:solidFill>
                  <a:schemeClr val="accent2">
                    <a:lumMod val="50000"/>
                  </a:schemeClr>
                </a:solidFill>
              </a:rPr>
              <a:t>	&lt;Rad_1&gt; RADIOBUTTON GROUP &lt;grp1&gt; DEFAULT ‘X’,</a:t>
            </a:r>
          </a:p>
          <a:p>
            <a:r>
              <a:rPr lang="en-US" sz="1400" dirty="0">
                <a:solidFill>
                  <a:schemeClr val="accent2">
                    <a:lumMod val="50000"/>
                  </a:schemeClr>
                </a:solidFill>
              </a:rPr>
              <a:t>	</a:t>
            </a:r>
            <a:r>
              <a:rPr lang="en-US" sz="1400" dirty="0" smtClean="0">
                <a:solidFill>
                  <a:schemeClr val="accent2">
                    <a:lumMod val="50000"/>
                  </a:schemeClr>
                </a:solidFill>
              </a:rPr>
              <a:t>	</a:t>
            </a:r>
            <a:r>
              <a:rPr lang="en-US" sz="1400" dirty="0">
                <a:solidFill>
                  <a:schemeClr val="accent2">
                    <a:lumMod val="50000"/>
                  </a:schemeClr>
                </a:solidFill>
              </a:rPr>
              <a:t>&lt;</a:t>
            </a:r>
            <a:r>
              <a:rPr lang="en-US" sz="1400" dirty="0" smtClean="0">
                <a:solidFill>
                  <a:schemeClr val="accent2">
                    <a:lumMod val="50000"/>
                  </a:schemeClr>
                </a:solidFill>
              </a:rPr>
              <a:t>Rad_2&gt; </a:t>
            </a:r>
            <a:r>
              <a:rPr lang="en-US" sz="1400" dirty="0">
                <a:solidFill>
                  <a:schemeClr val="accent2">
                    <a:lumMod val="50000"/>
                  </a:schemeClr>
                </a:solidFill>
              </a:rPr>
              <a:t>RADIOBUTTON GROUP &lt;grp1</a:t>
            </a:r>
            <a:r>
              <a:rPr lang="en-US" sz="1400" dirty="0" smtClean="0">
                <a:solidFill>
                  <a:schemeClr val="accent2">
                    <a:lumMod val="50000"/>
                  </a:schemeClr>
                </a:solidFill>
              </a:rPr>
              <a:t>&gt;,</a:t>
            </a:r>
          </a:p>
          <a:p>
            <a:r>
              <a:rPr lang="en-US" sz="1400" dirty="0">
                <a:solidFill>
                  <a:schemeClr val="accent2">
                    <a:lumMod val="50000"/>
                  </a:schemeClr>
                </a:solidFill>
              </a:rPr>
              <a:t>	</a:t>
            </a:r>
            <a:r>
              <a:rPr lang="en-US" sz="1400" dirty="0" smtClean="0">
                <a:solidFill>
                  <a:schemeClr val="accent2">
                    <a:lumMod val="50000"/>
                  </a:schemeClr>
                </a:solidFill>
              </a:rPr>
              <a:t>	</a:t>
            </a:r>
            <a:r>
              <a:rPr lang="en-US" sz="1400" dirty="0">
                <a:solidFill>
                  <a:schemeClr val="accent2">
                    <a:lumMod val="50000"/>
                  </a:schemeClr>
                </a:solidFill>
              </a:rPr>
              <a:t>&lt;</a:t>
            </a:r>
            <a:r>
              <a:rPr lang="en-US" sz="1400" dirty="0" smtClean="0">
                <a:solidFill>
                  <a:schemeClr val="accent2">
                    <a:lumMod val="50000"/>
                  </a:schemeClr>
                </a:solidFill>
              </a:rPr>
              <a:t>Rad_3&gt; </a:t>
            </a:r>
            <a:r>
              <a:rPr lang="en-US" sz="1400" dirty="0">
                <a:solidFill>
                  <a:schemeClr val="accent2">
                    <a:lumMod val="50000"/>
                  </a:schemeClr>
                </a:solidFill>
              </a:rPr>
              <a:t>RADIOBUTTON GROUP &lt;grp1</a:t>
            </a:r>
            <a:r>
              <a:rPr lang="en-US" sz="1400" dirty="0" smtClean="0">
                <a:solidFill>
                  <a:schemeClr val="accent2">
                    <a:lumMod val="50000"/>
                  </a:schemeClr>
                </a:solidFill>
              </a:rPr>
              <a:t>&gt;</a:t>
            </a:r>
          </a:p>
          <a:p>
            <a:endParaRPr lang="en-US" sz="1600" dirty="0" smtClean="0"/>
          </a:p>
          <a:p>
            <a:r>
              <a:rPr lang="en-US" sz="1600" dirty="0" smtClean="0"/>
              <a:t>Note:  at least two Radio buttons will be assigned to single group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81525"/>
            <a:ext cx="1228725" cy="15906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3648075"/>
            <a:ext cx="3476625" cy="14573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3352801" y="5791200"/>
            <a:ext cx="1905000" cy="612648"/>
          </a:xfrm>
          <a:prstGeom prst="wedgeRectCallout">
            <a:avLst>
              <a:gd name="adj1" fmla="val 100835"/>
              <a:gd name="adj2" fmla="val -7318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 box and Radio Buttons</a:t>
            </a:r>
            <a:endParaRPr lang="en-US" sz="1400" dirty="0"/>
          </a:p>
        </p:txBody>
      </p:sp>
      <p:sp>
        <p:nvSpPr>
          <p:cNvPr id="5" name="Footer Placeholder 4"/>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506417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11</a:t>
            </a:fld>
            <a:endParaRPr lang="en-US"/>
          </a:p>
        </p:txBody>
      </p:sp>
      <p:sp>
        <p:nvSpPr>
          <p:cNvPr id="19" name="TextBox 18"/>
          <p:cNvSpPr txBox="1"/>
          <p:nvPr/>
        </p:nvSpPr>
        <p:spPr>
          <a:xfrm>
            <a:off x="3352800" y="130314"/>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Others</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3" name="TextBox 2"/>
          <p:cNvSpPr txBox="1"/>
          <p:nvPr/>
        </p:nvSpPr>
        <p:spPr>
          <a:xfrm>
            <a:off x="2133600" y="914400"/>
            <a:ext cx="6357510" cy="5293757"/>
          </a:xfrm>
          <a:prstGeom prst="rect">
            <a:avLst/>
          </a:prstGeom>
          <a:noFill/>
        </p:spPr>
        <p:txBody>
          <a:bodyPr wrap="none" rtlCol="0">
            <a:spAutoFit/>
          </a:bodyPr>
          <a:lstStyle/>
          <a:p>
            <a:r>
              <a:rPr lang="en-US" sz="1600" b="1" dirty="0" smtClean="0">
                <a:solidFill>
                  <a:schemeClr val="tx1">
                    <a:lumMod val="95000"/>
                    <a:lumOff val="5000"/>
                  </a:schemeClr>
                </a:solidFill>
              </a:rPr>
              <a:t>Blank Line</a:t>
            </a:r>
          </a:p>
          <a:p>
            <a:r>
              <a:rPr lang="en-US" sz="1600" dirty="0" smtClean="0">
                <a:solidFill>
                  <a:schemeClr val="tx1">
                    <a:lumMod val="95000"/>
                    <a:lumOff val="5000"/>
                  </a:schemeClr>
                </a:solidFill>
              </a:rPr>
              <a:t>	SELECTION-SCREEN SKIP 2</a:t>
            </a:r>
          </a:p>
          <a:p>
            <a:endParaRPr lang="en-US" sz="1600" dirty="0">
              <a:solidFill>
                <a:schemeClr val="tx1">
                  <a:lumMod val="95000"/>
                  <a:lumOff val="5000"/>
                </a:schemeClr>
              </a:solidFill>
            </a:endParaRPr>
          </a:p>
          <a:p>
            <a:r>
              <a:rPr lang="en-US" sz="1600" b="1" dirty="0" smtClean="0">
                <a:solidFill>
                  <a:schemeClr val="tx1">
                    <a:lumMod val="95000"/>
                    <a:lumOff val="5000"/>
                  </a:schemeClr>
                </a:solidFill>
              </a:rPr>
              <a:t>Horizontal Line and Underline</a:t>
            </a:r>
          </a:p>
          <a:p>
            <a:r>
              <a:rPr lang="en-US" sz="1600" dirty="0">
                <a:solidFill>
                  <a:schemeClr val="tx1">
                    <a:lumMod val="95000"/>
                    <a:lumOff val="5000"/>
                  </a:schemeClr>
                </a:solidFill>
              </a:rPr>
              <a:t>	</a:t>
            </a:r>
            <a:r>
              <a:rPr lang="en-US" sz="1600" dirty="0" smtClean="0">
                <a:solidFill>
                  <a:schemeClr val="tx1">
                    <a:lumMod val="95000"/>
                    <a:lumOff val="5000"/>
                  </a:schemeClr>
                </a:solidFill>
              </a:rPr>
              <a:t>SELECTON-SCREEN ULINE</a:t>
            </a:r>
          </a:p>
          <a:p>
            <a:endParaRPr lang="en-US" sz="1600" dirty="0">
              <a:solidFill>
                <a:schemeClr val="tx1">
                  <a:lumMod val="95000"/>
                  <a:lumOff val="5000"/>
                </a:schemeClr>
              </a:solidFill>
            </a:endParaRPr>
          </a:p>
          <a:p>
            <a:r>
              <a:rPr lang="en-US" sz="1600" b="1" dirty="0" smtClean="0">
                <a:solidFill>
                  <a:schemeClr val="tx1">
                    <a:lumMod val="95000"/>
                    <a:lumOff val="5000"/>
                  </a:schemeClr>
                </a:solidFill>
              </a:rPr>
              <a:t>Screen Box</a:t>
            </a:r>
          </a:p>
          <a:p>
            <a:r>
              <a:rPr lang="en-US" sz="1400" dirty="0" smtClean="0">
                <a:solidFill>
                  <a:schemeClr val="tx1">
                    <a:lumMod val="95000"/>
                    <a:lumOff val="5000"/>
                  </a:schemeClr>
                </a:solidFill>
              </a:rPr>
              <a:t>SELECTION-SCREEN: BEGIN OF BLOCK &lt;</a:t>
            </a:r>
            <a:r>
              <a:rPr lang="en-US" sz="1400" dirty="0" err="1" smtClean="0">
                <a:solidFill>
                  <a:schemeClr val="tx1">
                    <a:lumMod val="95000"/>
                    <a:lumOff val="5000"/>
                  </a:schemeClr>
                </a:solidFill>
              </a:rPr>
              <a:t>blk_name</a:t>
            </a:r>
            <a:r>
              <a:rPr lang="en-US" sz="1400" dirty="0" smtClean="0">
                <a:solidFill>
                  <a:schemeClr val="tx1">
                    <a:lumMod val="95000"/>
                    <a:lumOff val="5000"/>
                  </a:schemeClr>
                </a:solidFill>
              </a:rPr>
              <a:t>&gt; WITH FRAME TITLE &lt;title&gt;</a:t>
            </a:r>
          </a:p>
          <a:p>
            <a:r>
              <a:rPr lang="en-US" sz="1400" dirty="0">
                <a:solidFill>
                  <a:schemeClr val="tx1">
                    <a:lumMod val="95000"/>
                    <a:lumOff val="5000"/>
                  </a:schemeClr>
                </a:solidFill>
              </a:rPr>
              <a:t>	</a:t>
            </a:r>
            <a:r>
              <a:rPr lang="en-US" sz="1400" dirty="0" smtClean="0">
                <a:solidFill>
                  <a:schemeClr val="tx1">
                    <a:lumMod val="95000"/>
                    <a:lumOff val="5000"/>
                  </a:schemeClr>
                </a:solidFill>
              </a:rPr>
              <a:t>			[NO INTERVALS]</a:t>
            </a:r>
          </a:p>
          <a:p>
            <a:endParaRPr lang="en-US" sz="1400" dirty="0">
              <a:solidFill>
                <a:schemeClr val="tx1">
                  <a:lumMod val="95000"/>
                  <a:lumOff val="5000"/>
                </a:schemeClr>
              </a:solidFill>
            </a:endParaRPr>
          </a:p>
          <a:p>
            <a:r>
              <a:rPr lang="en-US" sz="1400" dirty="0" smtClean="0">
                <a:solidFill>
                  <a:schemeClr val="tx1">
                    <a:lumMod val="95000"/>
                    <a:lumOff val="5000"/>
                  </a:schemeClr>
                </a:solidFill>
              </a:rPr>
              <a:t>SELECTION-SCREEN: END OF BLOCK &lt;</a:t>
            </a:r>
            <a:r>
              <a:rPr lang="en-US" sz="1200" dirty="0" smtClean="0">
                <a:solidFill>
                  <a:schemeClr val="tx1">
                    <a:lumMod val="95000"/>
                    <a:lumOff val="5000"/>
                  </a:schemeClr>
                </a:solidFill>
              </a:rPr>
              <a:t>BLK_NAME</a:t>
            </a:r>
            <a:r>
              <a:rPr lang="en-US" sz="1400" dirty="0" smtClean="0">
                <a:solidFill>
                  <a:schemeClr val="tx1">
                    <a:lumMod val="95000"/>
                    <a:lumOff val="5000"/>
                  </a:schemeClr>
                </a:solidFill>
              </a:rPr>
              <a:t>&gt;</a:t>
            </a:r>
          </a:p>
          <a:p>
            <a:endParaRPr lang="en-US" sz="1400" dirty="0">
              <a:solidFill>
                <a:schemeClr val="tx1">
                  <a:lumMod val="95000"/>
                  <a:lumOff val="5000"/>
                </a:schemeClr>
              </a:solidFill>
            </a:endParaRPr>
          </a:p>
          <a:p>
            <a:r>
              <a:rPr lang="en-US" sz="1600" b="1" dirty="0" smtClean="0">
                <a:solidFill>
                  <a:schemeClr val="tx1">
                    <a:lumMod val="95000"/>
                    <a:lumOff val="5000"/>
                  </a:schemeClr>
                </a:solidFill>
              </a:rPr>
              <a:t>Comment</a:t>
            </a:r>
          </a:p>
          <a:p>
            <a:r>
              <a:rPr lang="en-US" sz="1400" dirty="0" smtClean="0">
                <a:solidFill>
                  <a:schemeClr val="tx1">
                    <a:lumMod val="95000"/>
                    <a:lumOff val="5000"/>
                  </a:schemeClr>
                </a:solidFill>
              </a:rPr>
              <a:t>SELECTION-SCREEN /&lt;POS&gt; [LEN] &lt;</a:t>
            </a:r>
            <a:r>
              <a:rPr lang="en-US" sz="1400" dirty="0" err="1" smtClean="0">
                <a:solidFill>
                  <a:schemeClr val="tx1">
                    <a:lumMod val="95000"/>
                    <a:lumOff val="5000"/>
                  </a:schemeClr>
                </a:solidFill>
              </a:rPr>
              <a:t>comment_name</a:t>
            </a:r>
            <a:r>
              <a:rPr lang="en-US" sz="1400" dirty="0" smtClean="0">
                <a:solidFill>
                  <a:schemeClr val="tx1">
                    <a:lumMod val="95000"/>
                    <a:lumOff val="5000"/>
                  </a:schemeClr>
                </a:solidFill>
              </a:rPr>
              <a:t>&gt;</a:t>
            </a:r>
          </a:p>
          <a:p>
            <a:endParaRPr lang="en-US" sz="1400" dirty="0">
              <a:solidFill>
                <a:schemeClr val="tx1">
                  <a:lumMod val="95000"/>
                  <a:lumOff val="5000"/>
                </a:schemeClr>
              </a:solidFill>
            </a:endParaRPr>
          </a:p>
          <a:p>
            <a:r>
              <a:rPr lang="en-US" sz="1600" b="1" dirty="0" smtClean="0">
                <a:solidFill>
                  <a:schemeClr val="tx1">
                    <a:lumMod val="95000"/>
                    <a:lumOff val="5000"/>
                  </a:schemeClr>
                </a:solidFill>
              </a:rPr>
              <a:t>Position:</a:t>
            </a:r>
            <a:endParaRPr lang="en-US" b="1" dirty="0" smtClean="0">
              <a:solidFill>
                <a:schemeClr val="tx1">
                  <a:lumMod val="95000"/>
                  <a:lumOff val="5000"/>
                </a:schemeClr>
              </a:solidFill>
            </a:endParaRPr>
          </a:p>
          <a:p>
            <a:r>
              <a:rPr lang="en-US" sz="1600" dirty="0" smtClean="0">
                <a:solidFill>
                  <a:schemeClr val="tx1">
                    <a:lumMod val="95000"/>
                    <a:lumOff val="5000"/>
                  </a:schemeClr>
                </a:solidFill>
              </a:rPr>
              <a:t>SELECTION-SCREEN POSITION &lt;position&gt;</a:t>
            </a:r>
          </a:p>
          <a:p>
            <a:endParaRPr lang="en-US" sz="1600" dirty="0" smtClean="0">
              <a:solidFill>
                <a:schemeClr val="tx1">
                  <a:lumMod val="95000"/>
                  <a:lumOff val="5000"/>
                </a:schemeClr>
              </a:solidFill>
            </a:endParaRPr>
          </a:p>
          <a:p>
            <a:r>
              <a:rPr lang="en-US" sz="1600" b="1" dirty="0" smtClean="0">
                <a:solidFill>
                  <a:schemeClr val="tx1">
                    <a:lumMod val="95000"/>
                    <a:lumOff val="5000"/>
                  </a:schemeClr>
                </a:solidFill>
              </a:rPr>
              <a:t>Push Buttons</a:t>
            </a:r>
          </a:p>
          <a:p>
            <a:r>
              <a:rPr lang="en-US" sz="1600" dirty="0" smtClean="0">
                <a:solidFill>
                  <a:schemeClr val="tx1">
                    <a:lumMod val="95000"/>
                    <a:lumOff val="5000"/>
                  </a:schemeClr>
                </a:solidFill>
              </a:rPr>
              <a:t>SELECTION-SCREEN PUSHBUTTON /&lt;</a:t>
            </a:r>
            <a:r>
              <a:rPr lang="en-US" sz="1600" dirty="0" err="1" smtClean="0">
                <a:solidFill>
                  <a:schemeClr val="tx1">
                    <a:lumMod val="95000"/>
                    <a:lumOff val="5000"/>
                  </a:schemeClr>
                </a:solidFill>
              </a:rPr>
              <a:t>pos</a:t>
            </a:r>
            <a:r>
              <a:rPr lang="en-US" sz="1600" dirty="0" smtClean="0">
                <a:solidFill>
                  <a:schemeClr val="tx1">
                    <a:lumMod val="95000"/>
                    <a:lumOff val="5000"/>
                  </a:schemeClr>
                </a:solidFill>
              </a:rPr>
              <a:t>&gt; [</a:t>
            </a:r>
            <a:r>
              <a:rPr lang="en-US" sz="1600" dirty="0" err="1" smtClean="0">
                <a:solidFill>
                  <a:schemeClr val="tx1">
                    <a:lumMod val="95000"/>
                    <a:lumOff val="5000"/>
                  </a:schemeClr>
                </a:solidFill>
              </a:rPr>
              <a:t>len</a:t>
            </a:r>
            <a:r>
              <a:rPr lang="en-US" sz="1600" dirty="0" smtClean="0">
                <a:solidFill>
                  <a:schemeClr val="tx1">
                    <a:lumMod val="95000"/>
                    <a:lumOff val="5000"/>
                  </a:schemeClr>
                </a:solidFill>
              </a:rPr>
              <a:t>] &lt;</a:t>
            </a:r>
            <a:r>
              <a:rPr lang="en-US" sz="1600" dirty="0" err="1" smtClean="0">
                <a:solidFill>
                  <a:schemeClr val="tx1">
                    <a:lumMod val="95000"/>
                    <a:lumOff val="5000"/>
                  </a:schemeClr>
                </a:solidFill>
              </a:rPr>
              <a:t>push_name</a:t>
            </a:r>
            <a:r>
              <a:rPr lang="en-US" sz="1600" dirty="0" smtClean="0">
                <a:solidFill>
                  <a:schemeClr val="tx1">
                    <a:lumMod val="95000"/>
                    <a:lumOff val="5000"/>
                  </a:schemeClr>
                </a:solidFill>
              </a:rPr>
              <a:t>&gt;</a:t>
            </a:r>
          </a:p>
          <a:p>
            <a:r>
              <a:rPr lang="en-US" sz="1600" dirty="0">
                <a:solidFill>
                  <a:schemeClr val="tx1">
                    <a:lumMod val="95000"/>
                    <a:lumOff val="5000"/>
                  </a:schemeClr>
                </a:solidFill>
              </a:rPr>
              <a:t>	</a:t>
            </a:r>
            <a:r>
              <a:rPr lang="en-US" sz="1600" dirty="0" smtClean="0">
                <a:solidFill>
                  <a:schemeClr val="tx1">
                    <a:lumMod val="95000"/>
                    <a:lumOff val="5000"/>
                  </a:schemeClr>
                </a:solidFill>
              </a:rPr>
              <a:t>	USER-COMMAND &lt;</a:t>
            </a:r>
            <a:r>
              <a:rPr lang="en-US" sz="1600" dirty="0" err="1" smtClean="0">
                <a:solidFill>
                  <a:schemeClr val="tx1">
                    <a:lumMod val="95000"/>
                    <a:lumOff val="5000"/>
                  </a:schemeClr>
                </a:solidFill>
              </a:rPr>
              <a:t>fcode</a:t>
            </a:r>
            <a:r>
              <a:rPr lang="en-US" sz="1600" dirty="0" smtClean="0">
                <a:solidFill>
                  <a:schemeClr val="tx1">
                    <a:lumMod val="95000"/>
                    <a:lumOff val="5000"/>
                  </a:schemeClr>
                </a:solidFill>
              </a:rPr>
              <a:t>&gt;</a:t>
            </a:r>
          </a:p>
          <a:p>
            <a:r>
              <a:rPr lang="en-US" sz="1600" dirty="0">
                <a:solidFill>
                  <a:schemeClr val="tx1">
                    <a:lumMod val="95000"/>
                    <a:lumOff val="5000"/>
                  </a:schemeClr>
                </a:solidFill>
              </a:rPr>
              <a:t>	</a:t>
            </a:r>
            <a:r>
              <a:rPr lang="en-US" sz="1600" dirty="0" smtClean="0">
                <a:solidFill>
                  <a:schemeClr val="tx1">
                    <a:lumMod val="95000"/>
                    <a:lumOff val="5000"/>
                  </a:schemeClr>
                </a:solidFill>
              </a:rPr>
              <a:t>	MODIF ID &lt;key&gt;</a:t>
            </a:r>
            <a:endParaRPr lang="en-US" sz="1600" dirty="0">
              <a:solidFill>
                <a:schemeClr val="tx1">
                  <a:lumMod val="95000"/>
                  <a:lumOff val="5000"/>
                </a:schemeClr>
              </a:solidFill>
            </a:endParaRPr>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84776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12</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Example</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62000"/>
            <a:ext cx="4762500"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505200"/>
            <a:ext cx="2228850" cy="19755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4724400"/>
            <a:ext cx="2114550" cy="20987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1752600" y="5773785"/>
            <a:ext cx="1066800" cy="398415"/>
          </a:xfrm>
          <a:prstGeom prst="wedgeRectCallout">
            <a:avLst>
              <a:gd name="adj1" fmla="val 99947"/>
              <a:gd name="adj2" fmla="val -6268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Output</a:t>
            </a:r>
            <a:endParaRPr lang="en-US" sz="1400" dirty="0">
              <a:solidFill>
                <a:schemeClr val="tx1"/>
              </a:solidFill>
            </a:endParaRPr>
          </a:p>
        </p:txBody>
      </p:sp>
      <p:sp>
        <p:nvSpPr>
          <p:cNvPr id="20" name="Rectangular Callout 19"/>
          <p:cNvSpPr/>
          <p:nvPr/>
        </p:nvSpPr>
        <p:spPr>
          <a:xfrm>
            <a:off x="5638800" y="5715000"/>
            <a:ext cx="2514600" cy="685800"/>
          </a:xfrm>
          <a:prstGeom prst="wedgeRectCallout">
            <a:avLst>
              <a:gd name="adj1" fmla="val -11230"/>
              <a:gd name="adj2" fmla="val -9080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Replace Technical Names with Descriptions on output</a:t>
            </a:r>
            <a:endParaRPr lang="en-US" sz="1400" dirty="0">
              <a:solidFill>
                <a:schemeClr val="tx1"/>
              </a:solidFill>
            </a:endParaRPr>
          </a:p>
        </p:txBody>
      </p:sp>
      <p:sp>
        <p:nvSpPr>
          <p:cNvPr id="22" name="Rectangular Callout 21"/>
          <p:cNvSpPr/>
          <p:nvPr/>
        </p:nvSpPr>
        <p:spPr>
          <a:xfrm>
            <a:off x="5486400" y="1524000"/>
            <a:ext cx="838200" cy="322215"/>
          </a:xfrm>
          <a:prstGeom prst="wedgeRectCallout">
            <a:avLst>
              <a:gd name="adj1" fmla="val -157196"/>
              <a:gd name="adj2" fmla="val -1052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Output</a:t>
            </a:r>
            <a:endParaRPr lang="en-US" sz="1200" dirty="0">
              <a:solidFill>
                <a:schemeClr val="tx1"/>
              </a:solidFill>
            </a:endParaRPr>
          </a:p>
        </p:txBody>
      </p:sp>
      <p:sp>
        <p:nvSpPr>
          <p:cNvPr id="23" name="Rectangular Callout 22"/>
          <p:cNvSpPr/>
          <p:nvPr/>
        </p:nvSpPr>
        <p:spPr>
          <a:xfrm>
            <a:off x="6172200" y="2344785"/>
            <a:ext cx="1143000" cy="322215"/>
          </a:xfrm>
          <a:prstGeom prst="wedgeRectCallout">
            <a:avLst>
              <a:gd name="adj1" fmla="val -157196"/>
              <a:gd name="adj2" fmla="val -1052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Radio Buttons</a:t>
            </a:r>
            <a:endParaRPr lang="en-US" sz="1200" dirty="0">
              <a:solidFill>
                <a:schemeClr val="tx1"/>
              </a:solidFill>
            </a:endParaRPr>
          </a:p>
        </p:txBody>
      </p:sp>
      <p:sp>
        <p:nvSpPr>
          <p:cNvPr id="24" name="Rectangular Callout 23"/>
          <p:cNvSpPr/>
          <p:nvPr/>
        </p:nvSpPr>
        <p:spPr>
          <a:xfrm>
            <a:off x="7391400" y="3030585"/>
            <a:ext cx="1143000" cy="322215"/>
          </a:xfrm>
          <a:prstGeom prst="wedgeRectCallout">
            <a:avLst>
              <a:gd name="adj1" fmla="val -106287"/>
              <a:gd name="adj2" fmla="val -1052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Buttons</a:t>
            </a:r>
            <a:endParaRPr lang="en-US" sz="1200" dirty="0">
              <a:solidFill>
                <a:schemeClr val="tx1"/>
              </a:solidFill>
            </a:endParaRP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183109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13</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 Events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 name="TextBox 1"/>
          <p:cNvSpPr txBox="1"/>
          <p:nvPr/>
        </p:nvSpPr>
        <p:spPr>
          <a:xfrm>
            <a:off x="2133600" y="914400"/>
            <a:ext cx="6553200" cy="5601533"/>
          </a:xfrm>
          <a:prstGeom prst="rect">
            <a:avLst/>
          </a:prstGeom>
          <a:noFill/>
        </p:spPr>
        <p:txBody>
          <a:bodyPr wrap="square" rtlCol="0">
            <a:spAutoFit/>
          </a:bodyPr>
          <a:lstStyle/>
          <a:p>
            <a:r>
              <a:rPr lang="en-US" sz="1600" dirty="0" smtClean="0"/>
              <a:t>Now its time to implement logic for selection screen UI elements</a:t>
            </a:r>
          </a:p>
          <a:p>
            <a:endParaRPr lang="en-US" sz="1600" dirty="0" smtClean="0"/>
          </a:p>
          <a:p>
            <a:r>
              <a:rPr lang="en-US" sz="1600" b="1" dirty="0" smtClean="0"/>
              <a:t>Events for Selection Screen</a:t>
            </a:r>
            <a:endParaRPr lang="en-US" sz="1600" dirty="0" smtClean="0"/>
          </a:p>
          <a:p>
            <a:pPr marL="742950" lvl="1" indent="-285750">
              <a:buFont typeface="Wingdings" panose="05000000000000000000" pitchFamily="2" charset="2"/>
              <a:buChar char="§"/>
            </a:pPr>
            <a:r>
              <a:rPr lang="en-US" sz="1400" dirty="0" smtClean="0"/>
              <a:t>AT </a:t>
            </a:r>
            <a:r>
              <a:rPr lang="en-US" sz="1400" dirty="0"/>
              <a:t>SELECTION-SCREEN </a:t>
            </a:r>
            <a:r>
              <a:rPr lang="en-US" sz="1400" dirty="0" smtClean="0"/>
              <a:t>OUTPUT</a:t>
            </a:r>
          </a:p>
          <a:p>
            <a:pPr marL="742950" lvl="1" indent="-285750">
              <a:buFont typeface="Wingdings" panose="05000000000000000000" pitchFamily="2" charset="2"/>
              <a:buChar char="§"/>
            </a:pPr>
            <a:r>
              <a:rPr lang="en-US" sz="1400" dirty="0" smtClean="0"/>
              <a:t>AT SELECTION-SCREEN ON &lt;Field&gt;</a:t>
            </a:r>
          </a:p>
          <a:p>
            <a:pPr marL="742950" lvl="1" indent="-285750">
              <a:buFont typeface="Wingdings" panose="05000000000000000000" pitchFamily="2" charset="2"/>
              <a:buChar char="§"/>
            </a:pPr>
            <a:r>
              <a:rPr lang="en-US" sz="1400" dirty="0"/>
              <a:t>AT SELECTION-SCREEN</a:t>
            </a:r>
          </a:p>
          <a:p>
            <a:pPr marL="742950" lvl="1" indent="-285750">
              <a:buFont typeface="Wingdings" panose="05000000000000000000" pitchFamily="2" charset="2"/>
              <a:buChar char="§"/>
            </a:pPr>
            <a:r>
              <a:rPr lang="en-US" sz="1400" dirty="0" smtClean="0"/>
              <a:t>AT SELECTION-SCREEN ON VALUE-REQUEST FOR &lt;field&gt;</a:t>
            </a:r>
          </a:p>
          <a:p>
            <a:pPr marL="742950" lvl="1" indent="-285750">
              <a:buFont typeface="Wingdings" panose="05000000000000000000" pitchFamily="2" charset="2"/>
              <a:buChar char="§"/>
            </a:pPr>
            <a:r>
              <a:rPr lang="en-US" sz="1400" dirty="0" smtClean="0"/>
              <a:t>AT SELECTION-SCREEN ON HELP-REQUEST FOR &lt;field&gt;</a:t>
            </a:r>
          </a:p>
          <a:p>
            <a:endParaRPr lang="en-US" sz="1600" dirty="0" smtClean="0"/>
          </a:p>
          <a:p>
            <a:r>
              <a:rPr lang="en-US" sz="1400" b="1" dirty="0" smtClean="0"/>
              <a:t>Event Triggered Before Screen Display</a:t>
            </a:r>
          </a:p>
          <a:p>
            <a:pPr marL="742950" lvl="1" indent="-285750">
              <a:buFont typeface="Arial" panose="020B0604020202020204" pitchFamily="34" charset="0"/>
              <a:buChar char="•"/>
            </a:pPr>
            <a:r>
              <a:rPr lang="en-US" sz="1400" dirty="0" smtClean="0"/>
              <a:t>AT SELECTION-SCREEN OUTPUT</a:t>
            </a:r>
            <a:endParaRPr lang="en-US" sz="1400" dirty="0"/>
          </a:p>
          <a:p>
            <a:endParaRPr lang="en-US" sz="1600" dirty="0" smtClean="0"/>
          </a:p>
          <a:p>
            <a:r>
              <a:rPr lang="en-US" sz="1400" b="1" dirty="0" smtClean="0"/>
              <a:t>Events to Handle User Action</a:t>
            </a:r>
          </a:p>
          <a:p>
            <a:r>
              <a:rPr lang="en-US" sz="1600" dirty="0" smtClean="0"/>
              <a:t>	Pressing Enter on Field</a:t>
            </a:r>
          </a:p>
          <a:p>
            <a:pPr marL="0" lvl="1"/>
            <a:r>
              <a:rPr lang="en-US" sz="1400" dirty="0" smtClean="0"/>
              <a:t>		AT </a:t>
            </a:r>
            <a:r>
              <a:rPr lang="en-US" sz="1400" dirty="0"/>
              <a:t>SELECTION-SCREEN ON &lt;Field</a:t>
            </a:r>
            <a:r>
              <a:rPr lang="en-US" sz="1400" dirty="0" smtClean="0"/>
              <a:t>&gt;</a:t>
            </a:r>
          </a:p>
          <a:p>
            <a:pPr marL="0" lvl="1"/>
            <a:endParaRPr lang="en-US" sz="1400" dirty="0" smtClean="0"/>
          </a:p>
          <a:p>
            <a:pPr marL="0" lvl="1"/>
            <a:r>
              <a:rPr lang="en-US" sz="1400" dirty="0" smtClean="0"/>
              <a:t>	Pressing F4:</a:t>
            </a:r>
          </a:p>
          <a:p>
            <a:pPr marL="0" lvl="1"/>
            <a:r>
              <a:rPr lang="en-US" sz="1400" dirty="0" smtClean="0"/>
              <a:t>		AT </a:t>
            </a:r>
            <a:r>
              <a:rPr lang="en-US" sz="1400" dirty="0"/>
              <a:t>SELECTION-SCREEN ON VALUE-REQUEST FOR &lt;field&gt;</a:t>
            </a:r>
          </a:p>
          <a:p>
            <a:pPr marL="0" lvl="1"/>
            <a:endParaRPr lang="en-US" sz="1400" dirty="0" smtClean="0"/>
          </a:p>
          <a:p>
            <a:pPr marL="0" lvl="1"/>
            <a:r>
              <a:rPr lang="en-US" sz="1400" dirty="0" smtClean="0"/>
              <a:t>	Pressing F1:</a:t>
            </a:r>
            <a:endParaRPr lang="en-US" sz="1400" dirty="0"/>
          </a:p>
          <a:p>
            <a:pPr marL="0" lvl="1"/>
            <a:r>
              <a:rPr lang="en-US" sz="1400" dirty="0" smtClean="0"/>
              <a:t>		AT </a:t>
            </a:r>
            <a:r>
              <a:rPr lang="en-US" sz="1400" dirty="0"/>
              <a:t>SELECTION-SCREEN ON HELP-REQUEST FOR &lt;field&gt;</a:t>
            </a:r>
          </a:p>
          <a:p>
            <a:endParaRPr lang="en-US" sz="1600" dirty="0" smtClean="0"/>
          </a:p>
          <a:p>
            <a:r>
              <a:rPr lang="en-US" sz="1600" dirty="0" smtClean="0"/>
              <a:t>	At Last But Most Important</a:t>
            </a:r>
          </a:p>
          <a:p>
            <a:r>
              <a:rPr lang="en-US" sz="1400" dirty="0" smtClean="0"/>
              <a:t>		AT SELECTION-SCREEN</a:t>
            </a: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8050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14</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 Events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 name="TextBox 1"/>
          <p:cNvSpPr txBox="1"/>
          <p:nvPr/>
        </p:nvSpPr>
        <p:spPr>
          <a:xfrm>
            <a:off x="2133600" y="1192173"/>
            <a:ext cx="6858000" cy="4370427"/>
          </a:xfrm>
          <a:prstGeom prst="rect">
            <a:avLst/>
          </a:prstGeom>
          <a:noFill/>
        </p:spPr>
        <p:txBody>
          <a:bodyPr wrap="square" rtlCol="0">
            <a:spAutoFit/>
          </a:bodyPr>
          <a:lstStyle/>
          <a:p>
            <a:r>
              <a:rPr lang="en-US" sz="1400" b="1" dirty="0" smtClean="0"/>
              <a:t>AT SELECTION SCREEN OUTPUT</a:t>
            </a:r>
            <a:endParaRPr lang="en-US" sz="1600" b="1" dirty="0" smtClean="0"/>
          </a:p>
          <a:p>
            <a:r>
              <a:rPr lang="en-US" sz="1600" dirty="0" smtClean="0"/>
              <a:t>This event is used to change the properties of selection screen elements such as</a:t>
            </a:r>
          </a:p>
          <a:p>
            <a:r>
              <a:rPr lang="en-US" sz="1600" dirty="0" smtClean="0"/>
              <a:t>Mandatory, Disable,  Invisible, Read-Only</a:t>
            </a:r>
          </a:p>
          <a:p>
            <a:endParaRPr lang="en-US" sz="1600" dirty="0"/>
          </a:p>
          <a:p>
            <a:r>
              <a:rPr lang="en-US" sz="1400" b="1" dirty="0" smtClean="0"/>
              <a:t>AT SELECTION-SCREEN ON &lt;field&gt;</a:t>
            </a:r>
          </a:p>
          <a:p>
            <a:r>
              <a:rPr lang="en-US" sz="1600" dirty="0" smtClean="0"/>
              <a:t>This event is used to validate a particular selection screen field &lt;field&gt;</a:t>
            </a:r>
          </a:p>
          <a:p>
            <a:endParaRPr lang="en-US" sz="1600" dirty="0" smtClean="0"/>
          </a:p>
          <a:p>
            <a:r>
              <a:rPr lang="en-US" sz="1400" b="1" dirty="0" smtClean="0"/>
              <a:t>AT SELECTION-SCREEN ON VALUE-REQUEST FOR &lt;field&gt;</a:t>
            </a:r>
            <a:endParaRPr lang="en-US" sz="1600" b="1" dirty="0" smtClean="0"/>
          </a:p>
          <a:p>
            <a:r>
              <a:rPr lang="en-US" sz="1600" dirty="0" smtClean="0"/>
              <a:t>This event is triggered when the user press F4 function key on selection screen field</a:t>
            </a:r>
          </a:p>
          <a:p>
            <a:endParaRPr lang="en-US" sz="1600" dirty="0"/>
          </a:p>
          <a:p>
            <a:r>
              <a:rPr lang="en-US" sz="1400" b="1" dirty="0" smtClean="0"/>
              <a:t>AT SELECTION-SCREEN ON HELP-REQUEST FOR &lt;field&gt;</a:t>
            </a:r>
          </a:p>
          <a:p>
            <a:r>
              <a:rPr lang="en-US" sz="1600" dirty="0" smtClean="0"/>
              <a:t>This event triggered when the user press F1 function key on selection screen field </a:t>
            </a:r>
          </a:p>
          <a:p>
            <a:endParaRPr lang="en-US" sz="1600" dirty="0"/>
          </a:p>
          <a:p>
            <a:r>
              <a:rPr lang="en-US" sz="1400" b="1" dirty="0" smtClean="0"/>
              <a:t>AT SELECTION-SCREEN</a:t>
            </a:r>
          </a:p>
          <a:p>
            <a:r>
              <a:rPr lang="en-US" sz="1600" dirty="0" smtClean="0"/>
              <a:t>This event triggered when user press F8 button.  It is used to validate all the fields in the selection screen </a:t>
            </a:r>
            <a:endParaRPr lang="en-US" sz="1400" dirty="0" smtClean="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665022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15</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 Events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Events: Example</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95400"/>
            <a:ext cx="2686050" cy="11525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362200" y="914400"/>
            <a:ext cx="1557542" cy="338554"/>
          </a:xfrm>
          <a:prstGeom prst="rect">
            <a:avLst/>
          </a:prstGeom>
          <a:noFill/>
        </p:spPr>
        <p:txBody>
          <a:bodyPr wrap="none" rtlCol="0">
            <a:spAutoFit/>
          </a:bodyPr>
          <a:lstStyle/>
          <a:p>
            <a:r>
              <a:rPr lang="en-US" sz="1600" dirty="0" smtClean="0"/>
              <a:t>Selection Screen</a:t>
            </a:r>
            <a:endParaRPr lang="en-US" sz="1600"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1752600"/>
            <a:ext cx="3019425" cy="12001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5591175" y="784086"/>
            <a:ext cx="3019425" cy="816114"/>
          </a:xfrm>
          <a:prstGeom prst="wedgeRectCallou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Event: AT SELECTION-SCREEN OUTPUT </a:t>
            </a:r>
          </a:p>
          <a:p>
            <a:pPr algn="ctr"/>
            <a:r>
              <a:rPr lang="en-US" sz="1400" dirty="0" smtClean="0">
                <a:solidFill>
                  <a:schemeClr val="tx1"/>
                </a:solidFill>
              </a:rPr>
              <a:t>Making Stock field input disabled</a:t>
            </a:r>
            <a:endParaRPr lang="en-US" sz="1400" dirty="0">
              <a:solidFill>
                <a:schemeClr val="tx1"/>
              </a:solidFill>
            </a:endParaRP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29050"/>
            <a:ext cx="3086100" cy="15049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ular Callout 19"/>
          <p:cNvSpPr/>
          <p:nvPr/>
        </p:nvSpPr>
        <p:spPr>
          <a:xfrm>
            <a:off x="2362200" y="2612886"/>
            <a:ext cx="3019425" cy="1044714"/>
          </a:xfrm>
          <a:prstGeom prst="wedgeRectCallou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Event: AT SELECTION-SCREEN ON &lt;filed&gt;</a:t>
            </a:r>
          </a:p>
          <a:p>
            <a:pPr algn="ctr"/>
            <a:r>
              <a:rPr lang="en-US" sz="1400" dirty="0" smtClean="0">
                <a:solidFill>
                  <a:schemeClr val="tx1"/>
                </a:solidFill>
              </a:rPr>
              <a:t>To validate value in the field P_WERKS</a:t>
            </a:r>
          </a:p>
          <a:p>
            <a:pPr algn="ctr"/>
            <a:r>
              <a:rPr lang="en-US" sz="1400" dirty="0" smtClean="0">
                <a:solidFill>
                  <a:schemeClr val="tx1"/>
                </a:solidFill>
              </a:rPr>
              <a:t>Individual field validation</a:t>
            </a:r>
          </a:p>
        </p:txBody>
      </p:sp>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191000"/>
            <a:ext cx="2743200" cy="17526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ular Callout 21"/>
          <p:cNvSpPr/>
          <p:nvPr/>
        </p:nvSpPr>
        <p:spPr>
          <a:xfrm>
            <a:off x="5743575" y="3200400"/>
            <a:ext cx="3019425" cy="892314"/>
          </a:xfrm>
          <a:prstGeom prst="wedgeRectCallou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Event: AT SELECTION-SCREEN</a:t>
            </a:r>
          </a:p>
          <a:p>
            <a:pPr algn="ctr"/>
            <a:r>
              <a:rPr lang="en-US" sz="1400" dirty="0" smtClean="0">
                <a:solidFill>
                  <a:schemeClr val="tx1"/>
                </a:solidFill>
              </a:rPr>
              <a:t>Collective validation for all fields.</a:t>
            </a:r>
          </a:p>
          <a:p>
            <a:pPr algn="ctr"/>
            <a:r>
              <a:rPr lang="en-US" sz="1400" dirty="0" smtClean="0">
                <a:solidFill>
                  <a:schemeClr val="tx1"/>
                </a:solidFill>
              </a:rPr>
              <a:t>Last Event triggered in the selection screen processing</a:t>
            </a:r>
            <a:endParaRPr lang="en-US" sz="1400" dirty="0">
              <a:solidFill>
                <a:schemeClr val="tx1"/>
              </a:solidFill>
            </a:endParaRPr>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772772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16</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5" name="TextBox 4"/>
          <p:cNvSpPr txBox="1"/>
          <p:nvPr/>
        </p:nvSpPr>
        <p:spPr>
          <a:xfrm>
            <a:off x="2133600" y="990600"/>
            <a:ext cx="7010400" cy="5509200"/>
          </a:xfrm>
          <a:prstGeom prst="rect">
            <a:avLst/>
          </a:prstGeom>
          <a:noFill/>
        </p:spPr>
        <p:txBody>
          <a:bodyPr wrap="square" rtlCol="0">
            <a:spAutoFit/>
          </a:bodyPr>
          <a:lstStyle/>
          <a:p>
            <a:r>
              <a:rPr lang="en-US" sz="1600" dirty="0" smtClean="0"/>
              <a:t>Reports are executable programs.  Reports are used to display summarized </a:t>
            </a:r>
          </a:p>
          <a:p>
            <a:r>
              <a:rPr lang="en-US" sz="1600" dirty="0" smtClean="0"/>
              <a:t>Information.  Report Program contains following parts</a:t>
            </a:r>
          </a:p>
          <a:p>
            <a:endParaRPr lang="en-US" sz="1600" dirty="0"/>
          </a:p>
          <a:p>
            <a:pPr marL="742950" lvl="1" indent="-285750">
              <a:buFont typeface="Wingdings" panose="05000000000000000000" pitchFamily="2" charset="2"/>
              <a:buChar char="§"/>
            </a:pPr>
            <a:r>
              <a:rPr lang="en-US" sz="1600" dirty="0" smtClean="0"/>
              <a:t>Selection Screen </a:t>
            </a:r>
          </a:p>
          <a:p>
            <a:pPr marL="742950" lvl="1" indent="-285750">
              <a:buFont typeface="Wingdings" panose="05000000000000000000" pitchFamily="2" charset="2"/>
              <a:buChar char="§"/>
            </a:pPr>
            <a:r>
              <a:rPr lang="en-US" sz="1600" dirty="0" smtClean="0"/>
              <a:t>Data Fetching</a:t>
            </a:r>
          </a:p>
          <a:p>
            <a:pPr marL="742950" lvl="1" indent="-285750">
              <a:buFont typeface="Wingdings" panose="05000000000000000000" pitchFamily="2" charset="2"/>
              <a:buChar char="§"/>
            </a:pPr>
            <a:r>
              <a:rPr lang="en-US" sz="1600" dirty="0" smtClean="0"/>
              <a:t>Data Processing</a:t>
            </a:r>
          </a:p>
          <a:p>
            <a:pPr marL="742950" lvl="1" indent="-285750">
              <a:buFont typeface="Wingdings" panose="05000000000000000000" pitchFamily="2" charset="2"/>
              <a:buChar char="§"/>
            </a:pPr>
            <a:r>
              <a:rPr lang="en-US" sz="1600" dirty="0" smtClean="0"/>
              <a:t>Displaying</a:t>
            </a:r>
          </a:p>
          <a:p>
            <a:pPr marL="742950" lvl="1" indent="-285750">
              <a:buFont typeface="Wingdings" panose="05000000000000000000" pitchFamily="2" charset="2"/>
              <a:buChar char="§"/>
            </a:pPr>
            <a:r>
              <a:rPr lang="en-US" sz="1600" dirty="0" smtClean="0"/>
              <a:t>Subsequent Handling of User actions on Basic List</a:t>
            </a:r>
          </a:p>
          <a:p>
            <a:endParaRPr lang="en-US" sz="1600" dirty="0" smtClean="0"/>
          </a:p>
          <a:p>
            <a:r>
              <a:rPr lang="en-US" sz="1600" dirty="0" smtClean="0"/>
              <a:t>Types of Report</a:t>
            </a:r>
          </a:p>
          <a:p>
            <a:r>
              <a:rPr lang="en-US" sz="1400" b="1" dirty="0" smtClean="0">
                <a:solidFill>
                  <a:srgbClr val="002060"/>
                </a:solidFill>
              </a:rPr>
              <a:t>Classical Reports</a:t>
            </a:r>
          </a:p>
          <a:p>
            <a:r>
              <a:rPr lang="en-US" sz="1600" dirty="0"/>
              <a:t>	</a:t>
            </a:r>
            <a:r>
              <a:rPr lang="en-US" sz="1600" dirty="0" smtClean="0"/>
              <a:t>Report program which is showing basic list. No further action can be</a:t>
            </a:r>
          </a:p>
          <a:p>
            <a:r>
              <a:rPr lang="en-US" sz="1600" dirty="0" smtClean="0"/>
              <a:t>	done on the output. </a:t>
            </a:r>
          </a:p>
          <a:p>
            <a:endParaRPr lang="en-US" sz="1600" dirty="0" smtClean="0"/>
          </a:p>
          <a:p>
            <a:r>
              <a:rPr lang="en-US" sz="1400" b="1" dirty="0" smtClean="0">
                <a:solidFill>
                  <a:srgbClr val="002060"/>
                </a:solidFill>
              </a:rPr>
              <a:t>Interactive Reports</a:t>
            </a:r>
          </a:p>
          <a:p>
            <a:r>
              <a:rPr lang="en-US" sz="1600" dirty="0"/>
              <a:t>	</a:t>
            </a:r>
            <a:r>
              <a:rPr lang="en-US" sz="1600" dirty="0" smtClean="0"/>
              <a:t>user can perform action(double click/Pressing button on application </a:t>
            </a:r>
          </a:p>
          <a:p>
            <a:r>
              <a:rPr lang="en-US" sz="1600" dirty="0" smtClean="0"/>
              <a:t>	Tool bar) basic list to display further lists</a:t>
            </a:r>
          </a:p>
          <a:p>
            <a:endParaRPr lang="en-US" sz="1600" dirty="0" smtClean="0"/>
          </a:p>
          <a:p>
            <a:r>
              <a:rPr lang="en-US" sz="1400" b="1" dirty="0" smtClean="0">
                <a:solidFill>
                  <a:srgbClr val="002060"/>
                </a:solidFill>
              </a:rPr>
              <a:t>ALV Report</a:t>
            </a:r>
          </a:p>
          <a:p>
            <a:r>
              <a:rPr lang="en-US" sz="1600" dirty="0"/>
              <a:t>	</a:t>
            </a:r>
            <a:r>
              <a:rPr lang="en-US" sz="1600" dirty="0" smtClean="0"/>
              <a:t>Above report will be displayed with help of WRITE statement. We will</a:t>
            </a:r>
          </a:p>
          <a:p>
            <a:r>
              <a:rPr lang="en-US" sz="1600" dirty="0" smtClean="0"/>
              <a:t>	Use ALV function modules/Classes to display data with better look and 	feel. </a:t>
            </a:r>
            <a:endParaRPr lang="en-US" sz="16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796613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17</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br>
              <a:rPr lang="en-US" sz="1400" dirty="0" smtClean="0"/>
            </a:br>
            <a:r>
              <a:rPr lang="en-US" sz="1400" dirty="0" smtClean="0"/>
              <a:t>Events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 name="TextBox 1"/>
          <p:cNvSpPr txBox="1"/>
          <p:nvPr/>
        </p:nvSpPr>
        <p:spPr>
          <a:xfrm>
            <a:off x="2057400" y="838200"/>
            <a:ext cx="6553200" cy="5262979"/>
          </a:xfrm>
          <a:prstGeom prst="rect">
            <a:avLst/>
          </a:prstGeom>
          <a:noFill/>
        </p:spPr>
        <p:txBody>
          <a:bodyPr wrap="square" rtlCol="0">
            <a:spAutoFit/>
          </a:bodyPr>
          <a:lstStyle/>
          <a:p>
            <a:r>
              <a:rPr lang="en-US" sz="1600" b="1" dirty="0" smtClean="0"/>
              <a:t>Events in Classical Report</a:t>
            </a:r>
          </a:p>
          <a:p>
            <a:endParaRPr lang="en-US" sz="1600" b="1" dirty="0" smtClean="0"/>
          </a:p>
          <a:p>
            <a:pPr marL="742950" lvl="1" indent="-285750">
              <a:buFont typeface="Wingdings" panose="05000000000000000000" pitchFamily="2" charset="2"/>
              <a:buChar char="§"/>
            </a:pPr>
            <a:r>
              <a:rPr lang="en-US" sz="1600" dirty="0" smtClean="0">
                <a:solidFill>
                  <a:srgbClr val="002060"/>
                </a:solidFill>
              </a:rPr>
              <a:t>INITIALIZATION: </a:t>
            </a:r>
          </a:p>
          <a:p>
            <a:pPr lvl="1"/>
            <a:r>
              <a:rPr lang="en-US" sz="1600" dirty="0" smtClean="0"/>
              <a:t>This event will be executed only once.  Purpose of this event is for validating authorization checks </a:t>
            </a:r>
          </a:p>
          <a:p>
            <a:pPr lvl="1"/>
            <a:endParaRPr lang="en-US" sz="1600" dirty="0" smtClean="0"/>
          </a:p>
          <a:p>
            <a:pPr marL="742950" lvl="1" indent="-285750">
              <a:buFont typeface="Wingdings" panose="05000000000000000000" pitchFamily="2" charset="2"/>
              <a:buChar char="§"/>
            </a:pPr>
            <a:r>
              <a:rPr lang="en-US" sz="1600" dirty="0" smtClean="0">
                <a:solidFill>
                  <a:srgbClr val="002060"/>
                </a:solidFill>
              </a:rPr>
              <a:t>Selection Screen Events</a:t>
            </a:r>
          </a:p>
          <a:p>
            <a:pPr lvl="1"/>
            <a:r>
              <a:rPr lang="en-US" sz="1600" dirty="0" smtClean="0"/>
              <a:t>This set of events are used to process selection screen elements</a:t>
            </a:r>
          </a:p>
          <a:p>
            <a:pPr lvl="1"/>
            <a:endParaRPr lang="en-US" sz="1600" dirty="0" smtClean="0"/>
          </a:p>
          <a:p>
            <a:pPr marL="742950" lvl="1" indent="-285750">
              <a:buFont typeface="Wingdings" panose="05000000000000000000" pitchFamily="2" charset="2"/>
              <a:buChar char="§"/>
            </a:pPr>
            <a:r>
              <a:rPr lang="en-US" sz="1600" dirty="0" smtClean="0">
                <a:solidFill>
                  <a:srgbClr val="002060"/>
                </a:solidFill>
              </a:rPr>
              <a:t>START-OF-SELECTION</a:t>
            </a:r>
          </a:p>
          <a:p>
            <a:pPr lvl="1"/>
            <a:r>
              <a:rPr lang="en-US" sz="1600" dirty="0" smtClean="0"/>
              <a:t>This event is used to initiate database selection</a:t>
            </a:r>
          </a:p>
          <a:p>
            <a:pPr lvl="1"/>
            <a:endParaRPr lang="en-US" sz="1600" dirty="0" smtClean="0"/>
          </a:p>
          <a:p>
            <a:pPr marL="742950" lvl="1" indent="-285750">
              <a:buFont typeface="Wingdings" panose="05000000000000000000" pitchFamily="2" charset="2"/>
              <a:buChar char="§"/>
            </a:pPr>
            <a:r>
              <a:rPr lang="en-US" sz="1600" dirty="0" smtClean="0">
                <a:solidFill>
                  <a:srgbClr val="002060"/>
                </a:solidFill>
              </a:rPr>
              <a:t>END-OF-SELECTION</a:t>
            </a:r>
          </a:p>
          <a:p>
            <a:pPr lvl="1"/>
            <a:r>
              <a:rPr lang="en-US" sz="1600" dirty="0" smtClean="0"/>
              <a:t>This event is used to display content</a:t>
            </a:r>
          </a:p>
          <a:p>
            <a:pPr lvl="1"/>
            <a:endParaRPr lang="en-US" sz="1600" dirty="0" smtClean="0"/>
          </a:p>
          <a:p>
            <a:pPr marL="742950" lvl="1" indent="-285750">
              <a:buFont typeface="Wingdings" panose="05000000000000000000" pitchFamily="2" charset="2"/>
              <a:buChar char="§"/>
            </a:pPr>
            <a:r>
              <a:rPr lang="en-US" sz="1600" dirty="0" smtClean="0">
                <a:solidFill>
                  <a:srgbClr val="002060"/>
                </a:solidFill>
              </a:rPr>
              <a:t>TOP-OF-PAGE</a:t>
            </a:r>
          </a:p>
          <a:p>
            <a:pPr lvl="1"/>
            <a:r>
              <a:rPr lang="en-US" sz="1600" dirty="0" smtClean="0"/>
              <a:t>This will be triggered when first WRITE statement executed. Generally for displaying header</a:t>
            </a:r>
          </a:p>
          <a:p>
            <a:pPr lvl="1"/>
            <a:endParaRPr lang="en-US" sz="1600" dirty="0" smtClean="0"/>
          </a:p>
          <a:p>
            <a:pPr marL="742950" lvl="1" indent="-285750">
              <a:buFont typeface="Wingdings" panose="05000000000000000000" pitchFamily="2" charset="2"/>
              <a:buChar char="§"/>
            </a:pPr>
            <a:r>
              <a:rPr lang="en-US" sz="1600" dirty="0" smtClean="0">
                <a:solidFill>
                  <a:srgbClr val="002060"/>
                </a:solidFill>
              </a:rPr>
              <a:t>END-OF-PAGE</a:t>
            </a:r>
          </a:p>
          <a:p>
            <a:pPr lvl="1"/>
            <a:r>
              <a:rPr lang="en-US" sz="1600" dirty="0" smtClean="0"/>
              <a:t>This will be triggered when content reached to last line of current page</a:t>
            </a:r>
            <a:endParaRPr lang="en-US" sz="16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558249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18</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p>
          <a:p>
            <a:pPr algn="ctr"/>
            <a:r>
              <a:rPr lang="en-US" sz="1400" dirty="0" smtClean="0"/>
              <a:t>Example</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3" name="TextBox 2"/>
          <p:cNvSpPr txBox="1"/>
          <p:nvPr/>
        </p:nvSpPr>
        <p:spPr>
          <a:xfrm>
            <a:off x="2133600" y="914400"/>
            <a:ext cx="6324600" cy="1384995"/>
          </a:xfrm>
          <a:prstGeom prst="rect">
            <a:avLst/>
          </a:prstGeom>
          <a:noFill/>
        </p:spPr>
        <p:txBody>
          <a:bodyPr wrap="square" rtlCol="0">
            <a:spAutoFit/>
          </a:bodyPr>
          <a:lstStyle/>
          <a:p>
            <a:r>
              <a:rPr lang="en-US" sz="1400" b="1" dirty="0" smtClean="0"/>
              <a:t>Example: </a:t>
            </a:r>
            <a:r>
              <a:rPr lang="en-US" sz="1400" dirty="0" smtClean="0"/>
              <a:t>Display Material Stock details</a:t>
            </a:r>
            <a:endParaRPr lang="en-US" sz="1400" b="1" dirty="0" smtClean="0"/>
          </a:p>
          <a:p>
            <a:endParaRPr lang="en-US" sz="1400" b="1" dirty="0"/>
          </a:p>
          <a:p>
            <a:r>
              <a:rPr lang="en-US" sz="1400" b="1" dirty="0" smtClean="0"/>
              <a:t>Input:</a:t>
            </a:r>
          </a:p>
          <a:p>
            <a:pPr marL="742950" lvl="1" indent="-285750">
              <a:buFont typeface="Wingdings" panose="05000000000000000000" pitchFamily="2" charset="2"/>
              <a:buChar char="§"/>
            </a:pPr>
            <a:r>
              <a:rPr lang="en-US" sz="1400" dirty="0" smtClean="0"/>
              <a:t>Plant - Parameter</a:t>
            </a:r>
          </a:p>
          <a:p>
            <a:pPr marL="742950" lvl="1" indent="-285750">
              <a:buFont typeface="Wingdings" panose="05000000000000000000" pitchFamily="2" charset="2"/>
              <a:buChar char="§"/>
            </a:pPr>
            <a:r>
              <a:rPr lang="en-US" sz="1400" dirty="0" smtClean="0"/>
              <a:t>Material Number – Select-Options</a:t>
            </a:r>
          </a:p>
          <a:p>
            <a:pPr marL="742950" lvl="1" indent="-285750">
              <a:buFont typeface="Wingdings" panose="05000000000000000000" pitchFamily="2" charset="2"/>
              <a:buChar char="§"/>
            </a:pPr>
            <a:r>
              <a:rPr lang="en-US" sz="1400" dirty="0" smtClean="0"/>
              <a:t>Storage Location – Select-Options</a:t>
            </a:r>
            <a:endParaRPr lang="en-US" sz="14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54283"/>
            <a:ext cx="4857750" cy="1327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362200" y="3962400"/>
            <a:ext cx="798617" cy="307777"/>
          </a:xfrm>
          <a:prstGeom prst="rect">
            <a:avLst/>
          </a:prstGeom>
          <a:noFill/>
        </p:spPr>
        <p:txBody>
          <a:bodyPr wrap="none" rtlCol="0">
            <a:spAutoFit/>
          </a:bodyPr>
          <a:lstStyle/>
          <a:p>
            <a:r>
              <a:rPr lang="en-US" sz="1400" b="1" dirty="0" smtClean="0"/>
              <a:t>Output</a:t>
            </a:r>
            <a:endParaRPr lang="en-US" sz="1400" b="1"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19600"/>
            <a:ext cx="76200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4186417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19</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p>
          <a:p>
            <a:pPr algn="ctr"/>
            <a:r>
              <a:rPr lang="en-US" sz="1400" dirty="0" smtClean="0"/>
              <a:t>Example</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3" name="TextBox 2"/>
          <p:cNvSpPr txBox="1"/>
          <p:nvPr/>
        </p:nvSpPr>
        <p:spPr>
          <a:xfrm>
            <a:off x="2133600" y="1174552"/>
            <a:ext cx="6324600" cy="4616648"/>
          </a:xfrm>
          <a:prstGeom prst="rect">
            <a:avLst/>
          </a:prstGeom>
          <a:noFill/>
        </p:spPr>
        <p:txBody>
          <a:bodyPr wrap="square" rtlCol="0">
            <a:spAutoFit/>
          </a:bodyPr>
          <a:lstStyle/>
          <a:p>
            <a:r>
              <a:rPr lang="en-US" sz="1400" b="1" dirty="0" smtClean="0"/>
              <a:t>Validation:</a:t>
            </a:r>
          </a:p>
          <a:p>
            <a:pPr marL="742950" lvl="1" indent="-285750">
              <a:buFont typeface="Arial" panose="020B0604020202020204" pitchFamily="34" charset="0"/>
              <a:buChar char="•"/>
            </a:pPr>
            <a:r>
              <a:rPr lang="en-US" sz="1400" dirty="0" smtClean="0"/>
              <a:t>Validate Plant in T001W</a:t>
            </a:r>
          </a:p>
          <a:p>
            <a:pPr marL="742950" lvl="1" indent="-285750">
              <a:buFont typeface="Arial" panose="020B0604020202020204" pitchFamily="34" charset="0"/>
              <a:buChar char="•"/>
            </a:pPr>
            <a:r>
              <a:rPr lang="en-US" sz="1400" dirty="0" smtClean="0"/>
              <a:t>Validate Material, Plant and Storage Location in MARD Table</a:t>
            </a:r>
          </a:p>
          <a:p>
            <a:endParaRPr lang="en-US" sz="1400" dirty="0"/>
          </a:p>
          <a:p>
            <a:r>
              <a:rPr lang="en-US" sz="1400" b="1" dirty="0" smtClean="0"/>
              <a:t>Data Fetching</a:t>
            </a:r>
          </a:p>
          <a:p>
            <a:pPr marL="742950" lvl="1" indent="-285750">
              <a:buFont typeface="Arial" panose="020B0604020202020204" pitchFamily="34" charset="0"/>
              <a:buChar char="•"/>
            </a:pPr>
            <a:r>
              <a:rPr lang="en-US" sz="1400" dirty="0" smtClean="0"/>
              <a:t>Get Material Master data from MARA</a:t>
            </a:r>
          </a:p>
          <a:p>
            <a:pPr marL="742950" lvl="1" indent="-285750">
              <a:buFont typeface="Arial" panose="020B0604020202020204" pitchFamily="34" charset="0"/>
              <a:buChar char="•"/>
            </a:pPr>
            <a:r>
              <a:rPr lang="en-US" sz="1400" dirty="0" smtClean="0"/>
              <a:t>Get Material Descriptions from MAKT</a:t>
            </a:r>
          </a:p>
          <a:p>
            <a:pPr marL="742950" lvl="1" indent="-285750">
              <a:buFont typeface="Arial" panose="020B0604020202020204" pitchFamily="34" charset="0"/>
              <a:buChar char="•"/>
            </a:pPr>
            <a:r>
              <a:rPr lang="en-US" sz="1400" dirty="0" smtClean="0"/>
              <a:t>Get Material Plant Data from MARC</a:t>
            </a:r>
          </a:p>
          <a:p>
            <a:pPr marL="742950" lvl="1" indent="-285750">
              <a:buFont typeface="Arial" panose="020B0604020202020204" pitchFamily="34" charset="0"/>
              <a:buChar char="•"/>
            </a:pPr>
            <a:r>
              <a:rPr lang="en-US" sz="1400" dirty="0" smtClean="0"/>
              <a:t>Get Material Stock from MARD </a:t>
            </a:r>
            <a:endParaRPr lang="en-US" sz="1400" dirty="0"/>
          </a:p>
          <a:p>
            <a:endParaRPr lang="en-US" sz="1400" dirty="0" smtClean="0"/>
          </a:p>
          <a:p>
            <a:r>
              <a:rPr lang="en-US" sz="1400" b="1" dirty="0" smtClean="0"/>
              <a:t>Processing:</a:t>
            </a:r>
          </a:p>
          <a:p>
            <a:r>
              <a:rPr lang="en-US" sz="1400" dirty="0" smtClean="0"/>
              <a:t>Loop Storage Location Data</a:t>
            </a:r>
          </a:p>
          <a:p>
            <a:r>
              <a:rPr lang="en-US" sz="1400" dirty="0"/>
              <a:t>	</a:t>
            </a:r>
            <a:r>
              <a:rPr lang="en-US" sz="1400" dirty="0" smtClean="0"/>
              <a:t>Read Material Master</a:t>
            </a:r>
          </a:p>
          <a:p>
            <a:r>
              <a:rPr lang="en-US" sz="1400" dirty="0"/>
              <a:t>	</a:t>
            </a:r>
            <a:r>
              <a:rPr lang="en-US" sz="1400" dirty="0" smtClean="0"/>
              <a:t>Read Material Description</a:t>
            </a:r>
          </a:p>
          <a:p>
            <a:r>
              <a:rPr lang="en-US" sz="1400" dirty="0"/>
              <a:t>	</a:t>
            </a:r>
            <a:r>
              <a:rPr lang="en-US" sz="1400" dirty="0" smtClean="0"/>
              <a:t>Read Material Data</a:t>
            </a:r>
          </a:p>
          <a:p>
            <a:endParaRPr lang="en-US" sz="1400" dirty="0" smtClean="0"/>
          </a:p>
          <a:p>
            <a:r>
              <a:rPr lang="en-US" sz="1400" dirty="0" smtClean="0"/>
              <a:t>Append data to the Final Table</a:t>
            </a:r>
          </a:p>
          <a:p>
            <a:r>
              <a:rPr lang="en-US" sz="1400" dirty="0" err="1" smtClean="0"/>
              <a:t>Endloop</a:t>
            </a:r>
            <a:endParaRPr lang="en-US" sz="1400" dirty="0" smtClean="0"/>
          </a:p>
          <a:p>
            <a:r>
              <a:rPr lang="en-US" sz="1400" dirty="0"/>
              <a:t>	</a:t>
            </a:r>
            <a:endParaRPr lang="en-US" sz="1400" dirty="0" smtClean="0"/>
          </a:p>
          <a:p>
            <a:r>
              <a:rPr lang="en-US" sz="1400" b="1" dirty="0" smtClean="0"/>
              <a:t>Output:</a:t>
            </a:r>
          </a:p>
          <a:p>
            <a:pPr marL="742950" lvl="1" indent="-285750">
              <a:buFont typeface="Arial" panose="020B0604020202020204" pitchFamily="34" charset="0"/>
              <a:buChar char="•"/>
            </a:pPr>
            <a:r>
              <a:rPr lang="en-US" sz="1400" dirty="0" smtClean="0"/>
              <a:t>Display final internal table in the output</a:t>
            </a:r>
            <a:endParaRPr lang="en-US" sz="14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650268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429000" y="23878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493818" y="1447800"/>
            <a:ext cx="4287982" cy="22467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slope"/>
          </a:sp3d>
        </p:spPr>
        <p:txBody>
          <a:bodyPr wrap="square" rtlCol="0">
            <a:spAutoFit/>
          </a:bodyPr>
          <a:lstStyle/>
          <a:p>
            <a:pPr marL="342900" indent="-342900">
              <a:buFont typeface="Wingdings" panose="05000000000000000000" pitchFamily="2" charset="2"/>
              <a:buChar char="q"/>
            </a:pPr>
            <a:r>
              <a:rPr lang="en-US" sz="2800" dirty="0" smtClean="0">
                <a:solidFill>
                  <a:schemeClr val="accent5">
                    <a:lumMod val="50000"/>
                  </a:schemeClr>
                </a:solidFill>
                <a:latin typeface="Aparajita" panose="020B0604020202020204" pitchFamily="34" charset="0"/>
                <a:cs typeface="Aparajita" panose="020B0604020202020204" pitchFamily="34" charset="0"/>
              </a:rPr>
              <a:t>Reports Overview </a:t>
            </a:r>
            <a:r>
              <a:rPr lang="en-US" sz="2800" dirty="0">
                <a:solidFill>
                  <a:schemeClr val="accent5">
                    <a:lumMod val="50000"/>
                  </a:schemeClr>
                </a:solidFill>
                <a:latin typeface="Aparajita" panose="020B0604020202020204" pitchFamily="34" charset="0"/>
                <a:cs typeface="Aparajita" panose="020B0604020202020204" pitchFamily="34" charset="0"/>
              </a:rPr>
              <a:t>and Its Parts</a:t>
            </a:r>
          </a:p>
          <a:p>
            <a:pPr marL="342900" indent="-342900">
              <a:buFont typeface="Wingdings" panose="05000000000000000000" pitchFamily="2" charset="2"/>
              <a:buChar char="q"/>
            </a:pPr>
            <a:r>
              <a:rPr lang="en-US" sz="2800" dirty="0">
                <a:solidFill>
                  <a:schemeClr val="accent5">
                    <a:lumMod val="50000"/>
                  </a:schemeClr>
                </a:solidFill>
                <a:latin typeface="Aparajita" panose="020B0604020202020204" pitchFamily="34" charset="0"/>
                <a:cs typeface="Aparajita" panose="020B0604020202020204" pitchFamily="34" charset="0"/>
              </a:rPr>
              <a:t>Selection Screen Design</a:t>
            </a:r>
          </a:p>
          <a:p>
            <a:pPr marL="342900" indent="-342900">
              <a:buFont typeface="Wingdings" panose="05000000000000000000" pitchFamily="2" charset="2"/>
              <a:buChar char="q"/>
            </a:pPr>
            <a:r>
              <a:rPr lang="en-US" sz="2800" dirty="0" smtClean="0">
                <a:solidFill>
                  <a:schemeClr val="accent5">
                    <a:lumMod val="50000"/>
                  </a:schemeClr>
                </a:solidFill>
                <a:latin typeface="Aparajita" panose="020B0604020202020204" pitchFamily="34" charset="0"/>
                <a:cs typeface="Aparajita" panose="020B0604020202020204" pitchFamily="34" charset="0"/>
              </a:rPr>
              <a:t>Selection Screen Events</a:t>
            </a:r>
            <a:endParaRPr lang="en-US" sz="2800" dirty="0">
              <a:solidFill>
                <a:schemeClr val="accent5">
                  <a:lumMod val="50000"/>
                </a:schemeClr>
              </a:solidFill>
              <a:latin typeface="Aparajita" panose="020B0604020202020204" pitchFamily="34" charset="0"/>
              <a:cs typeface="Aparajita" panose="020B0604020202020204" pitchFamily="34" charset="0"/>
            </a:endParaRPr>
          </a:p>
          <a:p>
            <a:pPr marL="342900" indent="-342900">
              <a:buFont typeface="Wingdings" panose="05000000000000000000" pitchFamily="2" charset="2"/>
              <a:buChar char="q"/>
            </a:pPr>
            <a:r>
              <a:rPr lang="en-US" sz="2800" dirty="0">
                <a:solidFill>
                  <a:schemeClr val="accent5">
                    <a:lumMod val="50000"/>
                  </a:schemeClr>
                </a:solidFill>
                <a:latin typeface="Aparajita" panose="020B0604020202020204" pitchFamily="34" charset="0"/>
                <a:cs typeface="Aparajita" panose="020B0604020202020204" pitchFamily="34" charset="0"/>
              </a:rPr>
              <a:t>Classical Reports</a:t>
            </a:r>
          </a:p>
          <a:p>
            <a:pPr marL="342900" indent="-342900">
              <a:buFont typeface="Wingdings" panose="05000000000000000000" pitchFamily="2" charset="2"/>
              <a:buChar char="q"/>
            </a:pPr>
            <a:r>
              <a:rPr lang="en-US" sz="2800" dirty="0">
                <a:solidFill>
                  <a:schemeClr val="accent5">
                    <a:lumMod val="50000"/>
                  </a:schemeClr>
                </a:solidFill>
                <a:latin typeface="Aparajita" panose="020B0604020202020204" pitchFamily="34" charset="0"/>
                <a:cs typeface="Aparajita" panose="020B0604020202020204" pitchFamily="34" charset="0"/>
              </a:rPr>
              <a:t>Interactive Reports</a:t>
            </a:r>
          </a:p>
        </p:txBody>
      </p:sp>
      <p:sp>
        <p:nvSpPr>
          <p:cNvPr id="4" name="Slide Number Placeholder 3"/>
          <p:cNvSpPr>
            <a:spLocks noGrp="1"/>
          </p:cNvSpPr>
          <p:nvPr>
            <p:ph type="sldNum" sz="quarter" idx="12"/>
          </p:nvPr>
        </p:nvSpPr>
        <p:spPr/>
        <p:txBody>
          <a:bodyPr/>
          <a:lstStyle/>
          <a:p>
            <a:fld id="{6EF0EFC4-194A-441D-A2F8-28E45AC010BF}" type="slidenum">
              <a:rPr lang="en-US" smtClean="0"/>
              <a:t>2</a:t>
            </a:fld>
            <a:endParaRPr lang="en-US"/>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885469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20</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p>
          <a:p>
            <a:pPr algn="ctr"/>
            <a:r>
              <a:rPr lang="en-US" sz="1400" dirty="0" smtClean="0"/>
              <a:t>Example</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6" name="TextBox 5"/>
          <p:cNvSpPr txBox="1"/>
          <p:nvPr/>
        </p:nvSpPr>
        <p:spPr>
          <a:xfrm>
            <a:off x="2286000" y="990600"/>
            <a:ext cx="1386533" cy="307777"/>
          </a:xfrm>
          <a:prstGeom prst="rect">
            <a:avLst/>
          </a:prstGeom>
          <a:noFill/>
        </p:spPr>
        <p:txBody>
          <a:bodyPr wrap="none" rtlCol="0">
            <a:spAutoFit/>
          </a:bodyPr>
          <a:lstStyle/>
          <a:p>
            <a:r>
              <a:rPr lang="en-US" sz="1400" dirty="0" smtClean="0"/>
              <a:t>Selection Screen</a:t>
            </a:r>
            <a:endParaRPr lang="en-US" sz="14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2447925" cy="8858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190875"/>
            <a:ext cx="2457450" cy="11525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057400"/>
            <a:ext cx="3971925" cy="34480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2286000" y="2590800"/>
            <a:ext cx="1971630" cy="307777"/>
          </a:xfrm>
          <a:prstGeom prst="rect">
            <a:avLst/>
          </a:prstGeom>
          <a:noFill/>
        </p:spPr>
        <p:txBody>
          <a:bodyPr wrap="none" rtlCol="0">
            <a:spAutoFit/>
          </a:bodyPr>
          <a:lstStyle/>
          <a:p>
            <a:r>
              <a:rPr lang="en-US" sz="1400" dirty="0" smtClean="0"/>
              <a:t>Selection Screen Output</a:t>
            </a:r>
            <a:endParaRPr lang="en-US" sz="1400" dirty="0"/>
          </a:p>
        </p:txBody>
      </p:sp>
      <p:sp>
        <p:nvSpPr>
          <p:cNvPr id="22" name="TextBox 21"/>
          <p:cNvSpPr txBox="1"/>
          <p:nvPr/>
        </p:nvSpPr>
        <p:spPr>
          <a:xfrm>
            <a:off x="5029200" y="1597223"/>
            <a:ext cx="1329659" cy="307777"/>
          </a:xfrm>
          <a:prstGeom prst="rect">
            <a:avLst/>
          </a:prstGeom>
          <a:noFill/>
        </p:spPr>
        <p:txBody>
          <a:bodyPr wrap="none" rtlCol="0">
            <a:spAutoFit/>
          </a:bodyPr>
          <a:lstStyle/>
          <a:p>
            <a:r>
              <a:rPr lang="en-US" sz="1400" dirty="0" smtClean="0"/>
              <a:t>Validation Logic</a:t>
            </a:r>
            <a:endParaRPr lang="en-US" sz="14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699453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21</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p>
          <a:p>
            <a:pPr algn="ctr"/>
            <a:r>
              <a:rPr lang="en-US" sz="1400" dirty="0" smtClean="0"/>
              <a:t>Example</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6" name="TextBox 5"/>
          <p:cNvSpPr txBox="1"/>
          <p:nvPr/>
        </p:nvSpPr>
        <p:spPr>
          <a:xfrm>
            <a:off x="2286000" y="990600"/>
            <a:ext cx="2703176" cy="307777"/>
          </a:xfrm>
          <a:prstGeom prst="rect">
            <a:avLst/>
          </a:prstGeom>
          <a:noFill/>
        </p:spPr>
        <p:txBody>
          <a:bodyPr wrap="none" rtlCol="0">
            <a:spAutoFit/>
          </a:bodyPr>
          <a:lstStyle/>
          <a:p>
            <a:r>
              <a:rPr lang="en-US" sz="1400" dirty="0" smtClean="0"/>
              <a:t>Data fetching and Processing Logic</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5" y="1562100"/>
            <a:ext cx="3629025" cy="42291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4049597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22</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p>
          <a:p>
            <a:pPr algn="ctr"/>
            <a:r>
              <a:rPr lang="en-US" sz="1400" dirty="0" smtClean="0"/>
              <a:t>Example</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6" name="TextBox 5"/>
          <p:cNvSpPr txBox="1"/>
          <p:nvPr/>
        </p:nvSpPr>
        <p:spPr>
          <a:xfrm>
            <a:off x="2224189" y="1063823"/>
            <a:ext cx="2576411" cy="307777"/>
          </a:xfrm>
          <a:prstGeom prst="rect">
            <a:avLst/>
          </a:prstGeom>
          <a:noFill/>
        </p:spPr>
        <p:txBody>
          <a:bodyPr wrap="none" rtlCol="0">
            <a:spAutoFit/>
          </a:bodyPr>
          <a:lstStyle/>
          <a:p>
            <a:r>
              <a:rPr lang="en-US" sz="1400" dirty="0" smtClean="0"/>
              <a:t>Data Display and Header Display</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747" y="1526977"/>
            <a:ext cx="2098853" cy="12162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1512389"/>
            <a:ext cx="3162300" cy="283101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5449180" y="1140023"/>
            <a:ext cx="1104020" cy="307777"/>
          </a:xfrm>
          <a:prstGeom prst="rect">
            <a:avLst/>
          </a:prstGeom>
          <a:noFill/>
        </p:spPr>
        <p:txBody>
          <a:bodyPr wrap="none" rtlCol="0">
            <a:spAutoFit/>
          </a:bodyPr>
          <a:lstStyle/>
          <a:p>
            <a:r>
              <a:rPr lang="en-US" sz="1400" dirty="0" smtClean="0"/>
              <a:t>Display Data</a:t>
            </a:r>
            <a:endParaRPr lang="en-US" sz="1400" dirty="0"/>
          </a:p>
        </p:txBody>
      </p:sp>
      <p:pic>
        <p:nvPicPr>
          <p:cNvPr id="1024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33049"/>
          <a:stretch/>
        </p:blipFill>
        <p:spPr bwMode="auto">
          <a:xfrm>
            <a:off x="2286000" y="3645734"/>
            <a:ext cx="2728811" cy="26788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133600" y="3200400"/>
            <a:ext cx="1455655" cy="338554"/>
          </a:xfrm>
          <a:prstGeom prst="rect">
            <a:avLst/>
          </a:prstGeom>
          <a:noFill/>
        </p:spPr>
        <p:txBody>
          <a:bodyPr wrap="none" rtlCol="0">
            <a:spAutoFit/>
          </a:bodyPr>
          <a:lstStyle/>
          <a:p>
            <a:r>
              <a:rPr lang="en-US" sz="1600" dirty="0" smtClean="0"/>
              <a:t>Display Header</a:t>
            </a:r>
            <a:endParaRPr lang="en-US" sz="16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641375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23</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p>
          <a:p>
            <a:pPr algn="ctr"/>
            <a:r>
              <a:rPr lang="en-US" sz="1400" dirty="0" smtClean="0"/>
              <a:t>Example</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857250"/>
            <a:ext cx="4095750" cy="5924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133600" y="838200"/>
            <a:ext cx="1431635" cy="307777"/>
          </a:xfrm>
          <a:prstGeom prst="rect">
            <a:avLst/>
          </a:prstGeom>
          <a:noFill/>
        </p:spPr>
        <p:txBody>
          <a:bodyPr wrap="square" rtlCol="0">
            <a:spAutoFit/>
          </a:bodyPr>
          <a:lstStyle/>
          <a:p>
            <a:r>
              <a:rPr lang="en-US" sz="1400" dirty="0" smtClean="0"/>
              <a:t>Processing Logi</a:t>
            </a:r>
            <a:r>
              <a:rPr lang="en-US" sz="1400" dirty="0"/>
              <a:t>c</a:t>
            </a: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503774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24</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Classical Reports</a:t>
            </a:r>
          </a:p>
          <a:p>
            <a:pPr algn="ctr"/>
            <a:r>
              <a:rPr lang="en-US" sz="1400" dirty="0" smtClean="0"/>
              <a:t>Others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2" name="TextBox 1"/>
          <p:cNvSpPr txBox="1"/>
          <p:nvPr/>
        </p:nvSpPr>
        <p:spPr>
          <a:xfrm>
            <a:off x="2133600" y="914400"/>
            <a:ext cx="6937925" cy="5324535"/>
          </a:xfrm>
          <a:prstGeom prst="rect">
            <a:avLst/>
          </a:prstGeom>
          <a:noFill/>
        </p:spPr>
        <p:txBody>
          <a:bodyPr wrap="none" rtlCol="0">
            <a:spAutoFit/>
          </a:bodyPr>
          <a:lstStyle/>
          <a:p>
            <a:pPr algn="ctr"/>
            <a:r>
              <a:rPr lang="en-US" sz="1600" b="1" dirty="0" smtClean="0"/>
              <a:t>Report Header</a:t>
            </a:r>
          </a:p>
          <a:p>
            <a:r>
              <a:rPr lang="en-US" sz="1400" b="1" dirty="0" smtClean="0"/>
              <a:t>No Standard Page Heading:</a:t>
            </a:r>
          </a:p>
          <a:p>
            <a:r>
              <a:rPr lang="en-US" sz="1600" dirty="0" smtClean="0"/>
              <a:t>This option will avoid the standard Page heading. </a:t>
            </a:r>
          </a:p>
          <a:p>
            <a:endParaRPr lang="en-US" sz="1600" dirty="0"/>
          </a:p>
          <a:p>
            <a:r>
              <a:rPr lang="en-US" sz="1400" b="1" dirty="0" smtClean="0"/>
              <a:t>Line-Count &lt;count&gt;:</a:t>
            </a:r>
          </a:p>
          <a:p>
            <a:r>
              <a:rPr lang="en-US" sz="1600" dirty="0"/>
              <a:t>	</a:t>
            </a:r>
            <a:r>
              <a:rPr lang="en-US" sz="1600" dirty="0" smtClean="0"/>
              <a:t>it is used to create multiple pages and each page, number of lines </a:t>
            </a:r>
          </a:p>
          <a:p>
            <a:r>
              <a:rPr lang="en-US" sz="1600" dirty="0" smtClean="0"/>
              <a:t>Are &lt;count&gt;</a:t>
            </a:r>
          </a:p>
          <a:p>
            <a:r>
              <a:rPr lang="en-US" sz="1600" dirty="0" smtClean="0"/>
              <a:t>Example: Line-Count 20: each page contains 20 lines</a:t>
            </a:r>
          </a:p>
          <a:p>
            <a:endParaRPr lang="en-US" sz="1600" dirty="0"/>
          </a:p>
          <a:p>
            <a:r>
              <a:rPr lang="en-US" sz="1400" b="1" dirty="0" smtClean="0"/>
              <a:t>Line-Count &lt;Count&gt;(Footer):</a:t>
            </a:r>
            <a:endParaRPr lang="en-US" sz="1600" b="1" dirty="0" smtClean="0"/>
          </a:p>
          <a:p>
            <a:r>
              <a:rPr lang="en-US" sz="1600" dirty="0" smtClean="0"/>
              <a:t>It is used to create multiple pages and each page, number of lines are &lt;count&gt;</a:t>
            </a:r>
          </a:p>
          <a:p>
            <a:r>
              <a:rPr lang="en-US" sz="1600" dirty="0" smtClean="0"/>
              <a:t>In that count it will reserve &lt;footer&gt; number of lines for footer.</a:t>
            </a:r>
          </a:p>
          <a:p>
            <a:r>
              <a:rPr lang="en-US" sz="1600" dirty="0" smtClean="0"/>
              <a:t>Example: Line-Count 20(4) each page contains total 20 lines and 4 lines reserved </a:t>
            </a:r>
          </a:p>
          <a:p>
            <a:r>
              <a:rPr lang="en-US" sz="1600" dirty="0" smtClean="0"/>
              <a:t>for Footer. 16 for content and 4 for footer. </a:t>
            </a:r>
          </a:p>
          <a:p>
            <a:endParaRPr lang="en-US" sz="1600" dirty="0"/>
          </a:p>
          <a:p>
            <a:r>
              <a:rPr lang="en-US" sz="1400" b="1" dirty="0" smtClean="0"/>
              <a:t>Line-Size &lt;size&gt;: </a:t>
            </a:r>
          </a:p>
          <a:p>
            <a:r>
              <a:rPr lang="en-US" sz="1400" dirty="0" smtClean="0"/>
              <a:t>For specifying width of each line</a:t>
            </a:r>
          </a:p>
          <a:p>
            <a:r>
              <a:rPr lang="en-US" sz="1600" dirty="0" smtClean="0"/>
              <a:t>Example: Line-Size 20.</a:t>
            </a:r>
          </a:p>
          <a:p>
            <a:endParaRPr lang="en-US" sz="1600" dirty="0" smtClean="0"/>
          </a:p>
          <a:p>
            <a:r>
              <a:rPr lang="en-US" sz="1400" b="1" dirty="0" smtClean="0"/>
              <a:t>Message-ID</a:t>
            </a:r>
          </a:p>
          <a:p>
            <a:r>
              <a:rPr lang="en-US" sz="1600" dirty="0" smtClean="0"/>
              <a:t>For specifying message class so that in the rest of the program we can use short</a:t>
            </a:r>
          </a:p>
          <a:p>
            <a:r>
              <a:rPr lang="en-US" sz="1600" dirty="0" smtClean="0"/>
              <a:t>Form of message </a:t>
            </a:r>
            <a:endParaRPr lang="en-US" sz="16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503774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25</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Text Elements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Interactive Reports</a:t>
            </a:r>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2085459" y="838200"/>
            <a:ext cx="6829941" cy="5847755"/>
          </a:xfrm>
          <a:prstGeom prst="rect">
            <a:avLst/>
          </a:prstGeom>
          <a:noFill/>
        </p:spPr>
        <p:txBody>
          <a:bodyPr wrap="square" rtlCol="0">
            <a:spAutoFit/>
          </a:bodyPr>
          <a:lstStyle/>
          <a:p>
            <a:pPr algn="ctr"/>
            <a:r>
              <a:rPr lang="en-US" sz="1600" b="1" dirty="0" smtClean="0"/>
              <a:t>Text Elements</a:t>
            </a:r>
          </a:p>
          <a:p>
            <a:endParaRPr lang="en-US" sz="1600" dirty="0" smtClean="0"/>
          </a:p>
          <a:p>
            <a:r>
              <a:rPr lang="en-US" sz="1600" dirty="0" smtClean="0"/>
              <a:t>	Text that appear on the selection screen or output screen are called text elements. There are different types of text elements</a:t>
            </a:r>
          </a:p>
          <a:p>
            <a:endParaRPr lang="en-US" sz="1600" dirty="0"/>
          </a:p>
          <a:p>
            <a:pPr marL="742950" lvl="1" indent="-285750">
              <a:buFont typeface="Arial" panose="020B0604020202020204" pitchFamily="34" charset="0"/>
              <a:buChar char="•"/>
            </a:pPr>
            <a:r>
              <a:rPr lang="en-US" sz="1400" dirty="0" smtClean="0"/>
              <a:t>Program or Report Title</a:t>
            </a:r>
          </a:p>
          <a:p>
            <a:pPr marL="742950" lvl="1" indent="-285750">
              <a:buFont typeface="Arial" panose="020B0604020202020204" pitchFamily="34" charset="0"/>
              <a:buChar char="•"/>
            </a:pPr>
            <a:r>
              <a:rPr lang="en-US" sz="1400" dirty="0" smtClean="0"/>
              <a:t>List Heading</a:t>
            </a:r>
          </a:p>
          <a:p>
            <a:pPr marL="742950" lvl="1" indent="-285750">
              <a:buFont typeface="Arial" panose="020B0604020202020204" pitchFamily="34" charset="0"/>
              <a:buChar char="•"/>
            </a:pPr>
            <a:r>
              <a:rPr lang="en-US" sz="1400" dirty="0" smtClean="0"/>
              <a:t>Column Heading</a:t>
            </a:r>
          </a:p>
          <a:p>
            <a:pPr marL="742950" lvl="1" indent="-285750">
              <a:buFont typeface="Arial" panose="020B0604020202020204" pitchFamily="34" charset="0"/>
              <a:buChar char="•"/>
            </a:pPr>
            <a:r>
              <a:rPr lang="en-US" sz="1400" dirty="0" smtClean="0"/>
              <a:t>Selection Text</a:t>
            </a:r>
          </a:p>
          <a:p>
            <a:pPr marL="742950" lvl="1" indent="-285750">
              <a:buFont typeface="Arial" panose="020B0604020202020204" pitchFamily="34" charset="0"/>
              <a:buChar char="•"/>
            </a:pPr>
            <a:r>
              <a:rPr lang="en-US" sz="1400" dirty="0" smtClean="0"/>
              <a:t>Text Symbols</a:t>
            </a:r>
          </a:p>
          <a:p>
            <a:endParaRPr lang="en-US" sz="1600" dirty="0" smtClean="0"/>
          </a:p>
          <a:p>
            <a:r>
              <a:rPr lang="en-US" sz="1400" b="1" dirty="0" smtClean="0"/>
              <a:t>Program or Report Title:</a:t>
            </a:r>
            <a:r>
              <a:rPr lang="en-US" sz="1600" dirty="0" smtClean="0"/>
              <a:t> It is the title of a program which describes the purpose of the program</a:t>
            </a:r>
          </a:p>
          <a:p>
            <a:endParaRPr lang="en-US" sz="1600" dirty="0" smtClean="0"/>
          </a:p>
          <a:p>
            <a:r>
              <a:rPr lang="en-US" sz="1400" b="1" dirty="0" smtClean="0"/>
              <a:t>List Heading: </a:t>
            </a:r>
            <a:r>
              <a:rPr lang="en-US" sz="1600" dirty="0" smtClean="0"/>
              <a:t> It is the first line of the output screen. Generally list heading is provided from the Title of the program</a:t>
            </a:r>
          </a:p>
          <a:p>
            <a:endParaRPr lang="en-US" sz="1600" dirty="0" smtClean="0"/>
          </a:p>
          <a:p>
            <a:r>
              <a:rPr lang="en-US" sz="1400" b="1" dirty="0" smtClean="0"/>
              <a:t>Column Heading: </a:t>
            </a:r>
            <a:r>
              <a:rPr lang="en-US" sz="1600" dirty="0" smtClean="0"/>
              <a:t> It is used to provide the headings for the column</a:t>
            </a:r>
          </a:p>
          <a:p>
            <a:endParaRPr lang="en-US" sz="1600" dirty="0" smtClean="0"/>
          </a:p>
          <a:p>
            <a:r>
              <a:rPr lang="en-US" sz="1400" b="1" dirty="0" smtClean="0"/>
              <a:t>Selection Text:</a:t>
            </a:r>
            <a:r>
              <a:rPr lang="en-US" sz="1600" dirty="0" smtClean="0"/>
              <a:t> It is used to replace the standard text that appears with the  help </a:t>
            </a:r>
          </a:p>
          <a:p>
            <a:r>
              <a:rPr lang="en-US" sz="1600" dirty="0" smtClean="0"/>
              <a:t>Parameters or select options</a:t>
            </a:r>
          </a:p>
          <a:p>
            <a:endParaRPr lang="en-US" sz="1600" dirty="0" smtClean="0"/>
          </a:p>
          <a:p>
            <a:r>
              <a:rPr lang="en-US" sz="1400" b="1" dirty="0" smtClean="0"/>
              <a:t>Text Symbols:</a:t>
            </a:r>
            <a:r>
              <a:rPr lang="en-US" sz="1600" dirty="0" smtClean="0"/>
              <a:t>  These are the constants or text literals maintained outside of the </a:t>
            </a:r>
          </a:p>
          <a:p>
            <a:r>
              <a:rPr lang="en-US" sz="1600" dirty="0" smtClean="0"/>
              <a:t>Program in order make the program independent of the language</a:t>
            </a:r>
            <a:endParaRPr lang="en-US" sz="1600" dirty="0"/>
          </a:p>
        </p:txBody>
      </p:sp>
      <p:sp>
        <p:nvSpPr>
          <p:cNvPr id="13" name="Pentagon 12"/>
          <p:cNvSpPr/>
          <p:nvPr/>
        </p:nvSpPr>
        <p:spPr>
          <a:xfrm>
            <a:off x="152400" y="4343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ALV Reports</a:t>
            </a:r>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561805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26</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Text Elements: Selection Texts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Interactive Reports</a:t>
            </a:r>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13" name="Pentagon 12"/>
          <p:cNvSpPr/>
          <p:nvPr/>
        </p:nvSpPr>
        <p:spPr>
          <a:xfrm>
            <a:off x="152400" y="4343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ALV Reports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49915"/>
            <a:ext cx="3200400" cy="233900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5638800" y="838200"/>
            <a:ext cx="2133600" cy="609600"/>
          </a:xfrm>
          <a:prstGeom prst="wedgeRectCallout">
            <a:avLst>
              <a:gd name="adj1" fmla="val -79732"/>
              <a:gd name="adj2" fmla="val 725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Navigation to Text symbols</a:t>
            </a:r>
          </a:p>
          <a:p>
            <a:pPr algn="ctr"/>
            <a:r>
              <a:rPr lang="en-US" sz="1400" dirty="0" smtClean="0"/>
              <a:t>SE38-&gt;</a:t>
            </a:r>
            <a:r>
              <a:rPr lang="en-US" sz="1400" dirty="0" err="1" smtClean="0"/>
              <a:t>Goto</a:t>
            </a:r>
            <a:r>
              <a:rPr lang="en-US" sz="1400" dirty="0" smtClean="0"/>
              <a:t>-&gt;Text Elements</a:t>
            </a:r>
            <a:endParaRPr lang="en-US" sz="1400" dirty="0"/>
          </a:p>
        </p:txBody>
      </p:sp>
      <p:grpSp>
        <p:nvGrpSpPr>
          <p:cNvPr id="7" name="Group 6"/>
          <p:cNvGrpSpPr/>
          <p:nvPr/>
        </p:nvGrpSpPr>
        <p:grpSpPr>
          <a:xfrm>
            <a:off x="5214938" y="3124200"/>
            <a:ext cx="3624262" cy="2286661"/>
            <a:chOff x="5138738" y="3429000"/>
            <a:chExt cx="3624262" cy="2286661"/>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738" y="3429000"/>
              <a:ext cx="3624262" cy="22866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257800" y="4495800"/>
              <a:ext cx="1752600" cy="1195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ular Callout 5"/>
          <p:cNvSpPr/>
          <p:nvPr/>
        </p:nvSpPr>
        <p:spPr>
          <a:xfrm>
            <a:off x="3156531" y="3906982"/>
            <a:ext cx="1796469" cy="972715"/>
          </a:xfrm>
          <a:prstGeom prst="wedgeRectCallout">
            <a:avLst>
              <a:gd name="adj1" fmla="val 62669"/>
              <a:gd name="adj2" fmla="val 2039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Selection Text Tab: it is used to specify text for technical names</a:t>
            </a:r>
            <a:endParaRPr lang="en-US" sz="1400" dirty="0"/>
          </a:p>
        </p:txBody>
      </p:sp>
      <p:grpSp>
        <p:nvGrpSpPr>
          <p:cNvPr id="9" name="Group 8"/>
          <p:cNvGrpSpPr/>
          <p:nvPr/>
        </p:nvGrpSpPr>
        <p:grpSpPr>
          <a:xfrm>
            <a:off x="1219200" y="5029200"/>
            <a:ext cx="3676650" cy="1635475"/>
            <a:chOff x="1219200" y="5029200"/>
            <a:chExt cx="3676650" cy="1635475"/>
          </a:xfrm>
        </p:grpSpPr>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029200"/>
              <a:ext cx="3676650" cy="163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219200" y="5410200"/>
              <a:ext cx="1159165" cy="1254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ular Callout 23"/>
          <p:cNvSpPr/>
          <p:nvPr/>
        </p:nvSpPr>
        <p:spPr>
          <a:xfrm>
            <a:off x="4114800" y="5486400"/>
            <a:ext cx="2057400" cy="1201315"/>
          </a:xfrm>
          <a:prstGeom prst="wedgeRectCallout">
            <a:avLst>
              <a:gd name="adj1" fmla="val -132086"/>
              <a:gd name="adj2" fmla="val -259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Same text will be displayed on the selection screen. otherwise technical names will be display</a:t>
            </a:r>
            <a:endParaRPr lang="en-US" sz="14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552304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27</a:t>
            </a:fld>
            <a:endParaRPr lang="en-US"/>
          </a:p>
        </p:txBody>
      </p:sp>
      <p:sp>
        <p:nvSpPr>
          <p:cNvPr id="19" name="TextBox 18"/>
          <p:cNvSpPr txBox="1"/>
          <p:nvPr/>
        </p:nvSpPr>
        <p:spPr>
          <a:xfrm>
            <a:off x="3048000" y="76200"/>
            <a:ext cx="27432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Classical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Text Elements</a:t>
            </a:r>
          </a:p>
          <a:p>
            <a:pPr algn="ctr"/>
            <a:r>
              <a:rPr lang="en-US" sz="1400" dirty="0" smtClean="0"/>
              <a:t>Text Symbols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Interactive Reports</a:t>
            </a:r>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13" name="Pentagon 12"/>
          <p:cNvSpPr/>
          <p:nvPr/>
        </p:nvSpPr>
        <p:spPr>
          <a:xfrm>
            <a:off x="152400" y="4343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ALV Reports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27" y="1981200"/>
            <a:ext cx="4079873" cy="18591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113091" y="997803"/>
            <a:ext cx="6726109" cy="769441"/>
          </a:xfrm>
          <a:prstGeom prst="rect">
            <a:avLst/>
          </a:prstGeom>
          <a:noFill/>
        </p:spPr>
        <p:txBody>
          <a:bodyPr wrap="square" rtlCol="0">
            <a:spAutoFit/>
          </a:bodyPr>
          <a:lstStyle/>
          <a:p>
            <a:r>
              <a:rPr lang="en-US" sz="1600" dirty="0" smtClean="0"/>
              <a:t>Text symbols are used to make text</a:t>
            </a:r>
          </a:p>
          <a:p>
            <a:pPr marL="742950" lvl="1" indent="-285750">
              <a:buFont typeface="Wingdings" panose="05000000000000000000" pitchFamily="2" charset="2"/>
              <a:buChar char="§"/>
            </a:pPr>
            <a:r>
              <a:rPr lang="en-US" sz="1400" b="1" dirty="0" smtClean="0">
                <a:solidFill>
                  <a:schemeClr val="accent5">
                    <a:lumMod val="50000"/>
                  </a:schemeClr>
                </a:solidFill>
              </a:rPr>
              <a:t>Maintain outside of source code &amp;</a:t>
            </a:r>
          </a:p>
          <a:p>
            <a:pPr marL="742950" lvl="1" indent="-285750">
              <a:buFont typeface="Wingdings" panose="05000000000000000000" pitchFamily="2" charset="2"/>
              <a:buChar char="§"/>
            </a:pPr>
            <a:r>
              <a:rPr lang="en-US" sz="1400" b="1" dirty="0" smtClean="0">
                <a:solidFill>
                  <a:schemeClr val="accent5">
                    <a:lumMod val="50000"/>
                  </a:schemeClr>
                </a:solidFill>
              </a:rPr>
              <a:t>Language independent</a:t>
            </a:r>
            <a:endParaRPr lang="en-US" sz="1600" b="1" dirty="0" smtClean="0">
              <a:solidFill>
                <a:schemeClr val="accent5">
                  <a:lumMod val="50000"/>
                </a:schemeClr>
              </a:solidFill>
            </a:endParaRPr>
          </a:p>
        </p:txBody>
      </p:sp>
      <p:grpSp>
        <p:nvGrpSpPr>
          <p:cNvPr id="5" name="Group 4"/>
          <p:cNvGrpSpPr/>
          <p:nvPr/>
        </p:nvGrpSpPr>
        <p:grpSpPr>
          <a:xfrm>
            <a:off x="2371725" y="4305299"/>
            <a:ext cx="3267075" cy="1838325"/>
            <a:chOff x="2371725" y="4305299"/>
            <a:chExt cx="3267075" cy="183832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4305299"/>
              <a:ext cx="326707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590800" y="5562600"/>
              <a:ext cx="2209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ular Callout 5"/>
          <p:cNvSpPr/>
          <p:nvPr/>
        </p:nvSpPr>
        <p:spPr>
          <a:xfrm>
            <a:off x="5943600" y="4343400"/>
            <a:ext cx="2514600" cy="1447799"/>
          </a:xfrm>
          <a:prstGeom prst="wedgeRectCallout">
            <a:avLst>
              <a:gd name="adj1" fmla="val -94951"/>
              <a:gd name="adj2" fmla="val 4102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 can use text elements instead of literal text. During runtime, system will display text against text element </a:t>
            </a:r>
            <a:endParaRPr lang="en-US" sz="1600" dirty="0"/>
          </a:p>
        </p:txBody>
      </p:sp>
      <p:sp>
        <p:nvSpPr>
          <p:cNvPr id="7" name="Footer Placeholder 6"/>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552304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28</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2133600" y="1003518"/>
            <a:ext cx="7010400" cy="4154984"/>
          </a:xfrm>
          <a:prstGeom prst="rect">
            <a:avLst/>
          </a:prstGeom>
          <a:noFill/>
        </p:spPr>
        <p:txBody>
          <a:bodyPr wrap="square" rtlCol="0">
            <a:spAutoFit/>
          </a:bodyPr>
          <a:lstStyle/>
          <a:p>
            <a:r>
              <a:rPr lang="en-US" sz="1600" dirty="0" smtClean="0"/>
              <a:t>Interactive reports also called Drill down reports.  </a:t>
            </a:r>
          </a:p>
          <a:p>
            <a:endParaRPr lang="en-US" sz="1600" dirty="0"/>
          </a:p>
          <a:p>
            <a:r>
              <a:rPr lang="en-US" sz="1600" dirty="0" smtClean="0"/>
              <a:t>Most general information will be displayed initially. </a:t>
            </a:r>
          </a:p>
          <a:p>
            <a:endParaRPr lang="en-US" sz="1600" dirty="0"/>
          </a:p>
          <a:p>
            <a:r>
              <a:rPr lang="en-US" sz="1600" dirty="0" smtClean="0"/>
              <a:t>Whenever clicking on the line of the one list then it will navigate to display further data in subsequent lists</a:t>
            </a:r>
          </a:p>
          <a:p>
            <a:endParaRPr lang="en-US" sz="1600" dirty="0" smtClean="0"/>
          </a:p>
          <a:p>
            <a:r>
              <a:rPr lang="en-US" sz="1600" dirty="0" smtClean="0"/>
              <a:t>We can design unto 20 Secondary lists. In total with Basic List there are 21 List for </a:t>
            </a:r>
          </a:p>
          <a:p>
            <a:r>
              <a:rPr lang="en-US" sz="1600" dirty="0" smtClean="0"/>
              <a:t>A program </a:t>
            </a:r>
          </a:p>
          <a:p>
            <a:endParaRPr lang="en-US" sz="1600" dirty="0" smtClean="0"/>
          </a:p>
          <a:p>
            <a:r>
              <a:rPr lang="en-US" sz="1600" dirty="0" smtClean="0"/>
              <a:t>Things to know to work with Interactive report</a:t>
            </a:r>
          </a:p>
          <a:p>
            <a:endParaRPr lang="en-US" sz="1600" dirty="0" smtClean="0"/>
          </a:p>
          <a:p>
            <a:pPr marL="742950" lvl="1" indent="-285750">
              <a:buFont typeface="Wingdings" panose="05000000000000000000" pitchFamily="2" charset="2"/>
              <a:buChar char="q"/>
            </a:pPr>
            <a:r>
              <a:rPr lang="en-US" dirty="0" smtClean="0">
                <a:solidFill>
                  <a:schemeClr val="accent1">
                    <a:lumMod val="50000"/>
                  </a:schemeClr>
                </a:solidFill>
              </a:rPr>
              <a:t>Events</a:t>
            </a:r>
          </a:p>
          <a:p>
            <a:pPr marL="742950" lvl="1" indent="-285750">
              <a:buFont typeface="Wingdings" panose="05000000000000000000" pitchFamily="2" charset="2"/>
              <a:buChar char="q"/>
            </a:pPr>
            <a:r>
              <a:rPr lang="en-US" dirty="0" smtClean="0">
                <a:solidFill>
                  <a:schemeClr val="accent1">
                    <a:lumMod val="50000"/>
                  </a:schemeClr>
                </a:solidFill>
              </a:rPr>
              <a:t>System Variables</a:t>
            </a:r>
          </a:p>
          <a:p>
            <a:pPr marL="742950" lvl="1" indent="-285750">
              <a:buFont typeface="Wingdings" panose="05000000000000000000" pitchFamily="2" charset="2"/>
              <a:buChar char="q"/>
            </a:pPr>
            <a:r>
              <a:rPr lang="en-US" dirty="0" smtClean="0">
                <a:solidFill>
                  <a:schemeClr val="accent1">
                    <a:lumMod val="50000"/>
                  </a:schemeClr>
                </a:solidFill>
              </a:rPr>
              <a:t>Keywords</a:t>
            </a:r>
          </a:p>
          <a:p>
            <a:pPr marL="742950" lvl="1" indent="-285750">
              <a:buFont typeface="Wingdings" panose="05000000000000000000" pitchFamily="2" charset="2"/>
              <a:buChar char="q"/>
            </a:pPr>
            <a:r>
              <a:rPr lang="en-US" dirty="0" smtClean="0">
                <a:solidFill>
                  <a:schemeClr val="accent1">
                    <a:lumMod val="50000"/>
                  </a:schemeClr>
                </a:solidFill>
              </a:rPr>
              <a:t>GUI Status</a:t>
            </a:r>
            <a:endParaRPr lang="en-US" sz="1600" dirty="0">
              <a:solidFill>
                <a:schemeClr val="accent1">
                  <a:lumMod val="50000"/>
                </a:schemeClr>
              </a:solidFill>
            </a:endParaRPr>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054548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29</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2133600" y="1029593"/>
            <a:ext cx="7010400" cy="3847207"/>
          </a:xfrm>
          <a:prstGeom prst="rect">
            <a:avLst/>
          </a:prstGeom>
          <a:noFill/>
        </p:spPr>
        <p:txBody>
          <a:bodyPr wrap="square" rtlCol="0">
            <a:spAutoFit/>
          </a:bodyPr>
          <a:lstStyle/>
          <a:p>
            <a:r>
              <a:rPr lang="en-US" sz="1600" b="1" dirty="0" smtClean="0"/>
              <a:t>Events Used in Interactive Report</a:t>
            </a:r>
          </a:p>
          <a:p>
            <a:endParaRPr lang="en-US" sz="1200" b="1" dirty="0" smtClean="0">
              <a:solidFill>
                <a:schemeClr val="accent1">
                  <a:lumMod val="50000"/>
                </a:schemeClr>
              </a:solidFill>
            </a:endParaRPr>
          </a:p>
          <a:p>
            <a:r>
              <a:rPr lang="en-US" sz="1400" b="1" dirty="0" smtClean="0">
                <a:solidFill>
                  <a:schemeClr val="accent1">
                    <a:lumMod val="50000"/>
                  </a:schemeClr>
                </a:solidFill>
              </a:rPr>
              <a:t>AT LINE-SELECTION</a:t>
            </a:r>
          </a:p>
          <a:p>
            <a:r>
              <a:rPr lang="en-US" sz="1600" dirty="0" smtClean="0"/>
              <a:t>This event is triggered when the user double clicks on the basic list/secondary</a:t>
            </a:r>
          </a:p>
          <a:p>
            <a:r>
              <a:rPr lang="en-US" sz="1600" dirty="0" smtClean="0"/>
              <a:t>List. Then detail information will be displayed on the next list</a:t>
            </a:r>
          </a:p>
          <a:p>
            <a:endParaRPr lang="en-US" sz="1600" dirty="0" smtClean="0"/>
          </a:p>
          <a:p>
            <a:r>
              <a:rPr lang="en-US" sz="1400" b="1" dirty="0" smtClean="0">
                <a:solidFill>
                  <a:schemeClr val="accent1">
                    <a:lumMod val="50000"/>
                  </a:schemeClr>
                </a:solidFill>
              </a:rPr>
              <a:t>AT USER-COMMAND</a:t>
            </a:r>
            <a:endParaRPr lang="en-US" sz="1600" b="1" dirty="0" smtClean="0">
              <a:solidFill>
                <a:schemeClr val="accent1">
                  <a:lumMod val="50000"/>
                </a:schemeClr>
              </a:solidFill>
            </a:endParaRPr>
          </a:p>
          <a:p>
            <a:r>
              <a:rPr lang="en-US" sz="1600" dirty="0" smtClean="0"/>
              <a:t>This event is triggered when user selects a line and clicks on push button or Menu</a:t>
            </a:r>
          </a:p>
          <a:p>
            <a:r>
              <a:rPr lang="en-US" sz="1600" dirty="0" smtClean="0"/>
              <a:t>Item then the further information will be displayed on next list</a:t>
            </a:r>
          </a:p>
          <a:p>
            <a:endParaRPr lang="en-US" sz="1600" dirty="0" smtClean="0"/>
          </a:p>
          <a:p>
            <a:r>
              <a:rPr lang="en-US" sz="1400" b="1" dirty="0" smtClean="0">
                <a:solidFill>
                  <a:schemeClr val="accent1">
                    <a:lumMod val="50000"/>
                  </a:schemeClr>
                </a:solidFill>
              </a:rPr>
              <a:t>AT PF-KEY</a:t>
            </a:r>
          </a:p>
          <a:p>
            <a:r>
              <a:rPr lang="en-US" sz="1600" dirty="0" smtClean="0"/>
              <a:t>This event is triggered when the user selects a line and clicks on function key on </a:t>
            </a:r>
          </a:p>
          <a:p>
            <a:r>
              <a:rPr lang="en-US" sz="1600" dirty="0" smtClean="0"/>
              <a:t>Basic list or any next list</a:t>
            </a:r>
          </a:p>
          <a:p>
            <a:endParaRPr lang="en-US" sz="1600" dirty="0" smtClean="0"/>
          </a:p>
          <a:p>
            <a:r>
              <a:rPr lang="en-US" sz="1400" b="1" dirty="0" smtClean="0">
                <a:solidFill>
                  <a:schemeClr val="accent1">
                    <a:lumMod val="50000"/>
                  </a:schemeClr>
                </a:solidFill>
              </a:rPr>
              <a:t>TOP-OF-PAGE DURING LINE-SELECTION</a:t>
            </a:r>
          </a:p>
          <a:p>
            <a:r>
              <a:rPr lang="en-US" sz="1600" dirty="0" smtClean="0"/>
              <a:t>To display header for secondary lists</a:t>
            </a:r>
            <a:endParaRPr lang="en-US" sz="16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717773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52400" y="1600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Overview</a:t>
            </a:r>
            <a:endParaRPr lang="en-US" sz="1400" dirty="0"/>
          </a:p>
        </p:txBody>
      </p:sp>
      <p:sp>
        <p:nvSpPr>
          <p:cNvPr id="10" name="Pentagon 9"/>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4" name="Slide Number Placeholder 3"/>
          <p:cNvSpPr>
            <a:spLocks noGrp="1"/>
          </p:cNvSpPr>
          <p:nvPr>
            <p:ph type="sldNum" sz="quarter" idx="12"/>
          </p:nvPr>
        </p:nvSpPr>
        <p:spPr/>
        <p:txBody>
          <a:bodyPr/>
          <a:lstStyle/>
          <a:p>
            <a:fld id="{6EF0EFC4-194A-441D-A2F8-28E45AC010BF}" type="slidenum">
              <a:rPr lang="en-US" smtClean="0"/>
              <a:t>3</a:t>
            </a:fld>
            <a:endParaRPr lang="en-US"/>
          </a:p>
        </p:txBody>
      </p:sp>
      <p:sp>
        <p:nvSpPr>
          <p:cNvPr id="19" name="TextBox 18"/>
          <p:cNvSpPr txBox="1"/>
          <p:nvPr/>
        </p:nvSpPr>
        <p:spPr>
          <a:xfrm>
            <a:off x="3276600" y="76200"/>
            <a:ext cx="2819400" cy="707886"/>
          </a:xfrm>
          <a:prstGeom prst="rect">
            <a:avLst/>
          </a:prstGeom>
          <a:noFill/>
        </p:spPr>
        <p:txBody>
          <a:bodyPr wrap="square" rtlCol="0">
            <a:spAutoFit/>
          </a:bodyPr>
          <a:lstStyle/>
          <a:p>
            <a:pPr algn="ctr"/>
            <a:r>
              <a:rPr lang="en-US" sz="2400" b="1" dirty="0" smtClean="0"/>
              <a:t>ABAP Reports</a:t>
            </a:r>
          </a:p>
          <a:p>
            <a:pPr algn="ctr"/>
            <a:r>
              <a:rPr lang="en-US" sz="1600" b="1" dirty="0" smtClean="0"/>
              <a:t>Program and its Parts</a:t>
            </a:r>
            <a:endParaRPr lang="en-US" sz="1400" dirty="0"/>
          </a:p>
        </p:txBody>
      </p:sp>
      <p:sp>
        <p:nvSpPr>
          <p:cNvPr id="20" name="Pentagon 19"/>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2" name="Pentagon 21"/>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23" name="Pentagon 22"/>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24" name="Pentagon 23"/>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25" name="Pentagon 24"/>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 name="TextBox 1"/>
          <p:cNvSpPr txBox="1"/>
          <p:nvPr/>
        </p:nvSpPr>
        <p:spPr>
          <a:xfrm>
            <a:off x="2133600" y="838200"/>
            <a:ext cx="6660991" cy="5847755"/>
          </a:xfrm>
          <a:prstGeom prst="rect">
            <a:avLst/>
          </a:prstGeom>
          <a:noFill/>
        </p:spPr>
        <p:txBody>
          <a:bodyPr wrap="none" rtlCol="0">
            <a:spAutoFit/>
          </a:bodyPr>
          <a:lstStyle/>
          <a:p>
            <a:r>
              <a:rPr lang="en-US" sz="1600" dirty="0" smtClean="0"/>
              <a:t>Reports are executable programs which are used to display summarized </a:t>
            </a:r>
          </a:p>
          <a:p>
            <a:r>
              <a:rPr lang="en-US" sz="1600" dirty="0" smtClean="0"/>
              <a:t>Information based on selection</a:t>
            </a:r>
          </a:p>
          <a:p>
            <a:endParaRPr lang="en-US" sz="1600" dirty="0"/>
          </a:p>
          <a:p>
            <a:r>
              <a:rPr lang="en-US" sz="1600" dirty="0" smtClean="0"/>
              <a:t>Logic in the Report Program has been classified into 4 Blocks</a:t>
            </a:r>
          </a:p>
          <a:p>
            <a:endParaRPr lang="en-US" sz="1600" dirty="0"/>
          </a:p>
          <a:p>
            <a:pPr marL="800100" lvl="1" indent="-342900">
              <a:buAutoNum type="arabicPeriod"/>
            </a:pPr>
            <a:r>
              <a:rPr lang="en-US" sz="1400" dirty="0" smtClean="0"/>
              <a:t>Selection Screen Design and Handling</a:t>
            </a:r>
          </a:p>
          <a:p>
            <a:pPr marL="800100" lvl="1" indent="-342900">
              <a:buAutoNum type="arabicPeriod"/>
            </a:pPr>
            <a:r>
              <a:rPr lang="en-US" sz="1400" dirty="0" smtClean="0"/>
              <a:t>Data Fetching and Processing Logic</a:t>
            </a:r>
          </a:p>
          <a:p>
            <a:pPr marL="800100" lvl="1" indent="-342900">
              <a:buAutoNum type="arabicPeriod"/>
            </a:pPr>
            <a:r>
              <a:rPr lang="en-US" sz="1400" dirty="0" smtClean="0"/>
              <a:t>Display Basic List</a:t>
            </a:r>
          </a:p>
          <a:p>
            <a:pPr marL="1257300" lvl="2" indent="-342900">
              <a:buAutoNum type="arabicPeriod"/>
            </a:pPr>
            <a:r>
              <a:rPr lang="en-US" sz="1400" dirty="0"/>
              <a:t>Normal Reports: With Help of WRITE statement</a:t>
            </a:r>
          </a:p>
          <a:p>
            <a:pPr marL="1257300" lvl="2" indent="-342900">
              <a:buAutoNum type="arabicPeriod"/>
            </a:pPr>
            <a:r>
              <a:rPr lang="en-US" sz="1400" dirty="0"/>
              <a:t>ALV Reports: With help of Function Modules are </a:t>
            </a:r>
            <a:r>
              <a:rPr lang="en-US" sz="1400" dirty="0" smtClean="0"/>
              <a:t>Classes</a:t>
            </a:r>
          </a:p>
          <a:p>
            <a:pPr marL="800100" lvl="1" indent="-342900">
              <a:buAutoNum type="arabicPeriod"/>
            </a:pPr>
            <a:r>
              <a:rPr lang="en-US" sz="1400" dirty="0" smtClean="0"/>
              <a:t>Handle User Command and Display Subsequent Lists</a:t>
            </a:r>
            <a:endParaRPr lang="en-US" sz="1400" dirty="0"/>
          </a:p>
          <a:p>
            <a:pPr marL="800100" lvl="1" indent="-342900">
              <a:buAutoNum type="arabicPeriod"/>
            </a:pPr>
            <a:endParaRPr lang="en-US" sz="1400" dirty="0" smtClean="0"/>
          </a:p>
          <a:p>
            <a:pPr marL="800100" lvl="1" indent="-342900">
              <a:buAutoNum type="arabicPeriod"/>
            </a:pPr>
            <a:endParaRPr lang="en-US" sz="1400" dirty="0" smtClean="0"/>
          </a:p>
          <a:p>
            <a:pPr algn="ctr"/>
            <a:r>
              <a:rPr lang="en-US" sz="3200" b="1" dirty="0">
                <a:solidFill>
                  <a:srgbClr val="FFC000"/>
                </a:solidFill>
              </a:rPr>
              <a:t>ABAP is event driven program. </a:t>
            </a:r>
            <a:endParaRPr lang="en-US" sz="3200" b="1" dirty="0" smtClean="0">
              <a:solidFill>
                <a:srgbClr val="FFC000"/>
              </a:solidFill>
            </a:endParaRPr>
          </a:p>
          <a:p>
            <a:endParaRPr lang="en-US" sz="1600" dirty="0" smtClean="0"/>
          </a:p>
          <a:p>
            <a:r>
              <a:rPr lang="en-US" sz="1600" dirty="0" smtClean="0"/>
              <a:t>That Means </a:t>
            </a:r>
          </a:p>
          <a:p>
            <a:pPr algn="ctr"/>
            <a:r>
              <a:rPr lang="en-US" sz="2000" dirty="0" smtClean="0">
                <a:solidFill>
                  <a:srgbClr val="002060"/>
                </a:solidFill>
              </a:rPr>
              <a:t>Write the Logic in the Events </a:t>
            </a:r>
          </a:p>
          <a:p>
            <a:r>
              <a:rPr lang="en-US" sz="1600" dirty="0" smtClean="0"/>
              <a:t> That Means </a:t>
            </a:r>
          </a:p>
          <a:p>
            <a:pPr algn="ctr"/>
            <a:r>
              <a:rPr lang="en-US" sz="2000" dirty="0" smtClean="0">
                <a:solidFill>
                  <a:srgbClr val="002060"/>
                </a:solidFill>
              </a:rPr>
              <a:t>Your logic will be distributed among events</a:t>
            </a:r>
          </a:p>
          <a:p>
            <a:endParaRPr lang="en-US" sz="1600" dirty="0"/>
          </a:p>
          <a:p>
            <a:r>
              <a:rPr lang="en-US" sz="1600" dirty="0" smtClean="0"/>
              <a:t>There </a:t>
            </a:r>
            <a:r>
              <a:rPr lang="en-US" sz="1600" dirty="0"/>
              <a:t>are several standard events provided by t</a:t>
            </a:r>
            <a:r>
              <a:rPr lang="en-US" sz="1600" dirty="0" smtClean="0"/>
              <a:t>he </a:t>
            </a:r>
            <a:r>
              <a:rPr lang="en-US" sz="1600" dirty="0"/>
              <a:t>SAP. </a:t>
            </a:r>
            <a:endParaRPr lang="en-US" sz="1400" dirty="0"/>
          </a:p>
          <a:p>
            <a:pPr algn="ctr"/>
            <a:endParaRPr lang="en-US" sz="1400" dirty="0" smtClean="0"/>
          </a:p>
          <a:p>
            <a:pPr algn="ctr"/>
            <a:r>
              <a:rPr lang="en-US" sz="1600" dirty="0" smtClean="0">
                <a:solidFill>
                  <a:schemeClr val="accent2">
                    <a:lumMod val="50000"/>
                  </a:schemeClr>
                </a:solidFill>
              </a:rPr>
              <a:t>Reports are Executable programs – Program Type - 1</a:t>
            </a:r>
            <a:endParaRPr lang="en-US" dirty="0">
              <a:solidFill>
                <a:schemeClr val="accent2">
                  <a:lumMod val="50000"/>
                </a:schemeClr>
              </a:solidFill>
            </a:endParaRP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442527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30</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30008310"/>
              </p:ext>
            </p:extLst>
          </p:nvPr>
        </p:nvGraphicFramePr>
        <p:xfrm>
          <a:off x="2438400" y="1600200"/>
          <a:ext cx="6096000" cy="3632200"/>
        </p:xfrm>
        <a:graphic>
          <a:graphicData uri="http://schemas.openxmlformats.org/drawingml/2006/table">
            <a:tbl>
              <a:tblPr firstRow="1" bandRow="1">
                <a:tableStyleId>{5C22544A-7EE6-4342-B048-85BDC9FD1C3A}</a:tableStyleId>
              </a:tblPr>
              <a:tblGrid>
                <a:gridCol w="1143000"/>
                <a:gridCol w="4953000"/>
              </a:tblGrid>
              <a:tr h="370840">
                <a:tc>
                  <a:txBody>
                    <a:bodyPr/>
                    <a:lstStyle/>
                    <a:p>
                      <a:pPr algn="ctr"/>
                      <a:r>
                        <a:rPr lang="en-US" sz="1400" dirty="0" smtClean="0"/>
                        <a:t>System Variable</a:t>
                      </a:r>
                      <a:endParaRPr lang="en-US" sz="1400" dirty="0"/>
                    </a:p>
                  </a:txBody>
                  <a:tcPr/>
                </a:tc>
                <a:tc>
                  <a:txBody>
                    <a:bodyPr/>
                    <a:lstStyle/>
                    <a:p>
                      <a:pPr algn="ctr"/>
                      <a:r>
                        <a:rPr lang="en-US" sz="1400" dirty="0" smtClean="0"/>
                        <a:t>Purpose</a:t>
                      </a:r>
                      <a:endParaRPr lang="en-US" sz="1400" dirty="0"/>
                    </a:p>
                  </a:txBody>
                  <a:tcPr/>
                </a:tc>
              </a:tr>
              <a:tr h="370840">
                <a:tc>
                  <a:txBody>
                    <a:bodyPr/>
                    <a:lstStyle/>
                    <a:p>
                      <a:r>
                        <a:rPr lang="en-US" sz="1200" dirty="0" smtClean="0"/>
                        <a:t>SY-LSIND</a:t>
                      </a:r>
                      <a:endParaRPr lang="en-US" sz="1200" dirty="0"/>
                    </a:p>
                  </a:txBody>
                  <a:tcPr/>
                </a:tc>
                <a:tc>
                  <a:txBody>
                    <a:bodyPr/>
                    <a:lstStyle/>
                    <a:p>
                      <a:r>
                        <a:rPr lang="en-US" sz="1400" dirty="0" smtClean="0"/>
                        <a:t>Contains</a:t>
                      </a:r>
                      <a:r>
                        <a:rPr lang="en-US" sz="1400" baseline="0" dirty="0" smtClean="0"/>
                        <a:t> current List Index</a:t>
                      </a:r>
                      <a:endParaRPr lang="en-US" sz="1400" dirty="0"/>
                    </a:p>
                  </a:txBody>
                  <a:tcPr/>
                </a:tc>
              </a:tr>
              <a:tr h="370840">
                <a:tc>
                  <a:txBody>
                    <a:bodyPr/>
                    <a:lstStyle/>
                    <a:p>
                      <a:r>
                        <a:rPr lang="en-US" sz="1200" dirty="0" smtClean="0"/>
                        <a:t>SY-LINSZ</a:t>
                      </a:r>
                      <a:endParaRPr lang="en-US" sz="1200" dirty="0"/>
                    </a:p>
                  </a:txBody>
                  <a:tcPr/>
                </a:tc>
                <a:tc>
                  <a:txBody>
                    <a:bodyPr/>
                    <a:lstStyle/>
                    <a:p>
                      <a:r>
                        <a:rPr lang="en-US" sz="1400" dirty="0" smtClean="0"/>
                        <a:t>Contains width</a:t>
                      </a:r>
                      <a:r>
                        <a:rPr lang="en-US" sz="1400" baseline="0" dirty="0" smtClean="0"/>
                        <a:t> of line of output screen</a:t>
                      </a:r>
                      <a:endParaRPr lang="en-US" sz="1400" dirty="0"/>
                    </a:p>
                  </a:txBody>
                  <a:tcPr/>
                </a:tc>
              </a:tr>
              <a:tr h="370840">
                <a:tc>
                  <a:txBody>
                    <a:bodyPr/>
                    <a:lstStyle/>
                    <a:p>
                      <a:r>
                        <a:rPr lang="en-US" sz="1200" dirty="0" smtClean="0"/>
                        <a:t>SY-LINCT</a:t>
                      </a:r>
                      <a:endParaRPr lang="en-US" sz="1200" dirty="0"/>
                    </a:p>
                  </a:txBody>
                  <a:tcPr/>
                </a:tc>
                <a:tc>
                  <a:txBody>
                    <a:bodyPr/>
                    <a:lstStyle/>
                    <a:p>
                      <a:r>
                        <a:rPr lang="en-US" sz="1400" dirty="0" smtClean="0"/>
                        <a:t>Contains</a:t>
                      </a:r>
                      <a:r>
                        <a:rPr lang="en-US" sz="1400" baseline="0" dirty="0" smtClean="0"/>
                        <a:t> number of lines per page</a:t>
                      </a:r>
                      <a:endParaRPr lang="en-US" sz="1400" dirty="0"/>
                    </a:p>
                  </a:txBody>
                  <a:tcPr/>
                </a:tc>
              </a:tr>
              <a:tr h="370840">
                <a:tc>
                  <a:txBody>
                    <a:bodyPr/>
                    <a:lstStyle/>
                    <a:p>
                      <a:r>
                        <a:rPr lang="en-US" sz="1200" dirty="0" smtClean="0"/>
                        <a:t>SY-LISEL</a:t>
                      </a:r>
                      <a:endParaRPr lang="en-US" sz="1200" dirty="0"/>
                    </a:p>
                  </a:txBody>
                  <a:tcPr/>
                </a:tc>
                <a:tc>
                  <a:txBody>
                    <a:bodyPr/>
                    <a:lstStyle/>
                    <a:p>
                      <a:r>
                        <a:rPr lang="en-US" sz="1400" dirty="0" smtClean="0"/>
                        <a:t>Contains content</a:t>
                      </a:r>
                      <a:r>
                        <a:rPr lang="en-US" sz="1400" baseline="0" dirty="0" smtClean="0"/>
                        <a:t> of the line from where the event was triggered</a:t>
                      </a:r>
                      <a:endParaRPr lang="en-US" sz="1400" dirty="0"/>
                    </a:p>
                  </a:txBody>
                  <a:tcPr/>
                </a:tc>
              </a:tr>
              <a:tr h="370840">
                <a:tc>
                  <a:txBody>
                    <a:bodyPr/>
                    <a:lstStyle/>
                    <a:p>
                      <a:r>
                        <a:rPr lang="en-US" sz="1200" dirty="0" smtClean="0"/>
                        <a:t>SY-LISTI</a:t>
                      </a:r>
                      <a:endParaRPr lang="en-US" sz="1200" dirty="0"/>
                    </a:p>
                  </a:txBody>
                  <a:tcPr/>
                </a:tc>
                <a:tc>
                  <a:txBody>
                    <a:bodyPr/>
                    <a:lstStyle/>
                    <a:p>
                      <a:r>
                        <a:rPr lang="en-US" sz="1400" dirty="0" smtClean="0"/>
                        <a:t>Contains</a:t>
                      </a:r>
                      <a:r>
                        <a:rPr lang="en-US" sz="1400" baseline="0" dirty="0" smtClean="0"/>
                        <a:t> list index number from where the event was triggered</a:t>
                      </a:r>
                      <a:endParaRPr lang="en-US" sz="1400" dirty="0"/>
                    </a:p>
                  </a:txBody>
                  <a:tcPr/>
                </a:tc>
              </a:tr>
              <a:tr h="370840">
                <a:tc>
                  <a:txBody>
                    <a:bodyPr/>
                    <a:lstStyle/>
                    <a:p>
                      <a:r>
                        <a:rPr lang="en-US" sz="1200" dirty="0" smtClean="0"/>
                        <a:t>SY-UCOMM</a:t>
                      </a:r>
                      <a:endParaRPr lang="en-US" sz="1200" dirty="0"/>
                    </a:p>
                  </a:txBody>
                  <a:tcPr/>
                </a:tc>
                <a:tc>
                  <a:txBody>
                    <a:bodyPr/>
                    <a:lstStyle/>
                    <a:p>
                      <a:r>
                        <a:rPr lang="en-US" sz="1400" dirty="0" smtClean="0"/>
                        <a:t>Contains the function code</a:t>
                      </a:r>
                      <a:r>
                        <a:rPr lang="en-US" sz="1400" baseline="0" dirty="0" smtClean="0"/>
                        <a:t> of the selected push button or Menu Item</a:t>
                      </a:r>
                      <a:endParaRPr lang="en-US" sz="1400" dirty="0"/>
                    </a:p>
                  </a:txBody>
                  <a:tcPr/>
                </a:tc>
              </a:tr>
              <a:tr h="370840">
                <a:tc>
                  <a:txBody>
                    <a:bodyPr/>
                    <a:lstStyle/>
                    <a:p>
                      <a:r>
                        <a:rPr lang="en-US" sz="1200" dirty="0" smtClean="0"/>
                        <a:t>SY-LINNO</a:t>
                      </a:r>
                      <a:endParaRPr lang="en-US" sz="1200" dirty="0"/>
                    </a:p>
                  </a:txBody>
                  <a:tcPr/>
                </a:tc>
                <a:tc>
                  <a:txBody>
                    <a:bodyPr/>
                    <a:lstStyle/>
                    <a:p>
                      <a:r>
                        <a:rPr lang="en-US" sz="1400" dirty="0" smtClean="0"/>
                        <a:t>Contains current line number</a:t>
                      </a:r>
                      <a:endParaRPr lang="en-US" sz="1400" dirty="0"/>
                    </a:p>
                  </a:txBody>
                  <a:tcPr/>
                </a:tc>
              </a:tr>
              <a:tr h="370840">
                <a:tc>
                  <a:txBody>
                    <a:bodyPr/>
                    <a:lstStyle/>
                    <a:p>
                      <a:r>
                        <a:rPr lang="en-US" sz="1200" dirty="0" smtClean="0"/>
                        <a:t>SY-PFKEY</a:t>
                      </a:r>
                      <a:endParaRPr lang="en-US" sz="1200" dirty="0"/>
                    </a:p>
                  </a:txBody>
                  <a:tcPr/>
                </a:tc>
                <a:tc>
                  <a:txBody>
                    <a:bodyPr/>
                    <a:lstStyle/>
                    <a:p>
                      <a:r>
                        <a:rPr lang="en-US" sz="1400" dirty="0" smtClean="0"/>
                        <a:t>Contains</a:t>
                      </a:r>
                      <a:r>
                        <a:rPr lang="en-US" sz="1400" baseline="0" dirty="0" smtClean="0"/>
                        <a:t> the current status or user interface</a:t>
                      </a:r>
                      <a:endParaRPr lang="en-US" sz="1400" dirty="0"/>
                    </a:p>
                  </a:txBody>
                  <a:tcPr/>
                </a:tc>
              </a:tr>
            </a:tbl>
          </a:graphicData>
        </a:graphic>
      </p:graphicFrame>
      <p:sp>
        <p:nvSpPr>
          <p:cNvPr id="3" name="TextBox 2"/>
          <p:cNvSpPr txBox="1"/>
          <p:nvPr/>
        </p:nvSpPr>
        <p:spPr>
          <a:xfrm>
            <a:off x="2438400" y="1143000"/>
            <a:ext cx="3857146" cy="338554"/>
          </a:xfrm>
          <a:prstGeom prst="rect">
            <a:avLst/>
          </a:prstGeom>
          <a:noFill/>
        </p:spPr>
        <p:txBody>
          <a:bodyPr wrap="none" rtlCol="0">
            <a:spAutoFit/>
          </a:bodyPr>
          <a:lstStyle/>
          <a:p>
            <a:r>
              <a:rPr lang="en-US" sz="1600" dirty="0" smtClean="0"/>
              <a:t>System variables used in Interactive Reports</a:t>
            </a:r>
            <a:endParaRPr lang="en-US" sz="1600" dirty="0"/>
          </a:p>
        </p:txBody>
      </p:sp>
      <p:sp>
        <p:nvSpPr>
          <p:cNvPr id="5" name="Footer Placeholder 4"/>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182134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31</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2133600" y="1033046"/>
            <a:ext cx="3419526" cy="338554"/>
          </a:xfrm>
          <a:prstGeom prst="rect">
            <a:avLst/>
          </a:prstGeom>
          <a:noFill/>
        </p:spPr>
        <p:txBody>
          <a:bodyPr wrap="none" rtlCol="0">
            <a:spAutoFit/>
          </a:bodyPr>
          <a:lstStyle/>
          <a:p>
            <a:r>
              <a:rPr lang="en-US" sz="1600" dirty="0" smtClean="0"/>
              <a:t>Statements used in Interactive Reports</a:t>
            </a:r>
            <a:endParaRPr lang="en-US" sz="1600" dirty="0"/>
          </a:p>
        </p:txBody>
      </p:sp>
      <p:sp>
        <p:nvSpPr>
          <p:cNvPr id="5" name="TextBox 4"/>
          <p:cNvSpPr txBox="1"/>
          <p:nvPr/>
        </p:nvSpPr>
        <p:spPr>
          <a:xfrm>
            <a:off x="2156704" y="1524000"/>
            <a:ext cx="6606296" cy="3539430"/>
          </a:xfrm>
          <a:prstGeom prst="rect">
            <a:avLst/>
          </a:prstGeom>
          <a:noFill/>
        </p:spPr>
        <p:txBody>
          <a:bodyPr wrap="none" rtlCol="0">
            <a:spAutoFit/>
          </a:bodyPr>
          <a:lstStyle/>
          <a:p>
            <a:r>
              <a:rPr lang="en-US" sz="1600" b="1" dirty="0" smtClean="0">
                <a:solidFill>
                  <a:schemeClr val="accent1">
                    <a:lumMod val="50000"/>
                  </a:schemeClr>
                </a:solidFill>
              </a:rPr>
              <a:t>HIDE:</a:t>
            </a:r>
          </a:p>
          <a:p>
            <a:r>
              <a:rPr lang="en-US" sz="1600" dirty="0" smtClean="0"/>
              <a:t>Hide is the command to store the content temporarily in the memory. Later</a:t>
            </a:r>
          </a:p>
          <a:p>
            <a:r>
              <a:rPr lang="en-US" sz="1600" dirty="0" smtClean="0"/>
              <a:t>We can fetch hidden value by using the same variable. We should use only</a:t>
            </a:r>
          </a:p>
          <a:p>
            <a:r>
              <a:rPr lang="en-US" sz="1600" dirty="0" smtClean="0"/>
              <a:t>Global variables to do it.</a:t>
            </a:r>
          </a:p>
          <a:p>
            <a:endParaRPr lang="en-US" sz="1600" dirty="0"/>
          </a:p>
          <a:p>
            <a:r>
              <a:rPr lang="en-US" sz="1600" b="1" dirty="0" smtClean="0">
                <a:solidFill>
                  <a:schemeClr val="accent1">
                    <a:lumMod val="50000"/>
                  </a:schemeClr>
                </a:solidFill>
              </a:rPr>
              <a:t>GET CURSOR</a:t>
            </a:r>
          </a:p>
          <a:p>
            <a:r>
              <a:rPr lang="en-US" sz="1600" dirty="0" smtClean="0"/>
              <a:t>Get cursor is the statement is used to get the selected field and value on this</a:t>
            </a:r>
          </a:p>
          <a:p>
            <a:r>
              <a:rPr lang="en-US" sz="1600" dirty="0" smtClean="0"/>
              <a:t>field</a:t>
            </a:r>
          </a:p>
          <a:p>
            <a:endParaRPr lang="en-US" sz="1600" dirty="0"/>
          </a:p>
          <a:p>
            <a:r>
              <a:rPr lang="en-US" sz="1600" b="1" dirty="0" smtClean="0">
                <a:solidFill>
                  <a:schemeClr val="accent1">
                    <a:lumMod val="50000"/>
                  </a:schemeClr>
                </a:solidFill>
              </a:rPr>
              <a:t>SY-LISEL</a:t>
            </a:r>
          </a:p>
          <a:p>
            <a:r>
              <a:rPr lang="en-US" sz="1600" dirty="0" smtClean="0"/>
              <a:t>This system variable contains complete selected line</a:t>
            </a:r>
            <a:endParaRPr lang="en-US" sz="1600" dirty="0"/>
          </a:p>
          <a:p>
            <a:endParaRPr lang="en-US" sz="1600" dirty="0" smtClean="0"/>
          </a:p>
          <a:p>
            <a:r>
              <a:rPr lang="en-US" sz="1600" b="1" dirty="0" smtClean="0">
                <a:solidFill>
                  <a:schemeClr val="accent1">
                    <a:lumMod val="50000"/>
                  </a:schemeClr>
                </a:solidFill>
              </a:rPr>
              <a:t>READ LINE</a:t>
            </a:r>
          </a:p>
          <a:p>
            <a:r>
              <a:rPr lang="en-US" sz="1600" dirty="0" smtClean="0"/>
              <a:t>This statement will read the complete line in the report</a:t>
            </a:r>
            <a:endParaRPr lang="en-US" sz="16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701067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32</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2133600" y="1033046"/>
            <a:ext cx="6938053" cy="2062103"/>
          </a:xfrm>
          <a:prstGeom prst="rect">
            <a:avLst/>
          </a:prstGeom>
          <a:noFill/>
        </p:spPr>
        <p:txBody>
          <a:bodyPr wrap="none" rtlCol="0">
            <a:spAutoFit/>
          </a:bodyPr>
          <a:lstStyle/>
          <a:p>
            <a:r>
              <a:rPr lang="en-US" sz="1600" dirty="0" smtClean="0"/>
              <a:t>GUI Status</a:t>
            </a:r>
          </a:p>
          <a:p>
            <a:endParaRPr lang="en-US" sz="1600" dirty="0"/>
          </a:p>
          <a:p>
            <a:r>
              <a:rPr lang="en-US" sz="1600" dirty="0" smtClean="0"/>
              <a:t>It contains Menu Bar, Application Tool Bar with Push Buttons, Icons etc.</a:t>
            </a:r>
          </a:p>
          <a:p>
            <a:r>
              <a:rPr lang="en-US" sz="1600" dirty="0" smtClean="0"/>
              <a:t>So that user can more easily interact with the system.</a:t>
            </a:r>
          </a:p>
          <a:p>
            <a:endParaRPr lang="en-US" sz="1600" dirty="0"/>
          </a:p>
          <a:p>
            <a:r>
              <a:rPr lang="en-US" sz="1600" dirty="0" smtClean="0"/>
              <a:t>Menu painter is an ABAP workbench tool used to design user interface or status.</a:t>
            </a:r>
          </a:p>
          <a:p>
            <a:r>
              <a:rPr lang="en-US" sz="1600" dirty="0" smtClean="0"/>
              <a:t>Transaction: SE41. GUI status will exists for each screen the program</a:t>
            </a:r>
          </a:p>
          <a:p>
            <a:r>
              <a:rPr lang="en-US" sz="1600" dirty="0" smtClean="0"/>
              <a:t>Example: ME21 Initial Screen Status.</a:t>
            </a:r>
            <a:endParaRPr 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01994">
            <a:off x="1169847" y="4424418"/>
            <a:ext cx="6991350" cy="13906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6974226" y="3771900"/>
            <a:ext cx="1636374" cy="342900"/>
          </a:xfrm>
          <a:prstGeom prst="wedgeRectCallout">
            <a:avLst>
              <a:gd name="adj1" fmla="val -73638"/>
              <a:gd name="adj2" fmla="val 19987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Standard Tool bar</a:t>
            </a:r>
            <a:endParaRPr lang="en-US" sz="1400" dirty="0">
              <a:solidFill>
                <a:schemeClr val="tx1"/>
              </a:solidFill>
            </a:endParaRPr>
          </a:p>
        </p:txBody>
      </p:sp>
      <p:sp>
        <p:nvSpPr>
          <p:cNvPr id="22" name="Rectangular Callout 21"/>
          <p:cNvSpPr/>
          <p:nvPr/>
        </p:nvSpPr>
        <p:spPr>
          <a:xfrm>
            <a:off x="4191000" y="3467100"/>
            <a:ext cx="1636374" cy="342900"/>
          </a:xfrm>
          <a:prstGeom prst="wedgeRectCallout">
            <a:avLst>
              <a:gd name="adj1" fmla="val -45698"/>
              <a:gd name="adj2" fmla="val 25643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Menu Bar</a:t>
            </a:r>
            <a:endParaRPr lang="en-US" sz="1400" dirty="0">
              <a:solidFill>
                <a:schemeClr val="tx1"/>
              </a:solidFill>
            </a:endParaRPr>
          </a:p>
        </p:txBody>
      </p:sp>
      <p:sp>
        <p:nvSpPr>
          <p:cNvPr id="23" name="Rectangular Callout 22"/>
          <p:cNvSpPr/>
          <p:nvPr/>
        </p:nvSpPr>
        <p:spPr>
          <a:xfrm>
            <a:off x="6553200" y="5829300"/>
            <a:ext cx="2017374" cy="342900"/>
          </a:xfrm>
          <a:prstGeom prst="wedgeRectCallout">
            <a:avLst>
              <a:gd name="adj1" fmla="val -73478"/>
              <a:gd name="adj2" fmla="val -16780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Application Tool bar</a:t>
            </a:r>
            <a:endParaRPr lang="en-US" sz="1400" dirty="0">
              <a:solidFill>
                <a:schemeClr val="tx1"/>
              </a:solidFill>
            </a:endParaRPr>
          </a:p>
        </p:txBody>
      </p:sp>
      <p:sp>
        <p:nvSpPr>
          <p:cNvPr id="5" name="Footer Placeholder 4"/>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784715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33</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8" name="TextBox 7"/>
          <p:cNvSpPr txBox="1"/>
          <p:nvPr/>
        </p:nvSpPr>
        <p:spPr>
          <a:xfrm>
            <a:off x="2209800" y="956846"/>
            <a:ext cx="3237361" cy="553998"/>
          </a:xfrm>
          <a:prstGeom prst="rect">
            <a:avLst/>
          </a:prstGeom>
          <a:noFill/>
        </p:spPr>
        <p:txBody>
          <a:bodyPr wrap="none" rtlCol="0">
            <a:spAutoFit/>
          </a:bodyPr>
          <a:lstStyle/>
          <a:p>
            <a:r>
              <a:rPr lang="en-US" sz="1600" dirty="0" smtClean="0"/>
              <a:t>Transaction: SE41</a:t>
            </a:r>
          </a:p>
          <a:p>
            <a:r>
              <a:rPr lang="en-US" sz="1400" dirty="0" smtClean="0"/>
              <a:t>Report: ZREPORT_002 Status: STATUS_1</a:t>
            </a:r>
            <a:endParaRPr lang="en-US" sz="1600" dirty="0"/>
          </a:p>
        </p:txBody>
      </p:sp>
      <p:grpSp>
        <p:nvGrpSpPr>
          <p:cNvPr id="13" name="Group 12"/>
          <p:cNvGrpSpPr/>
          <p:nvPr/>
        </p:nvGrpSpPr>
        <p:grpSpPr>
          <a:xfrm>
            <a:off x="2209800" y="1600200"/>
            <a:ext cx="6123709" cy="5038800"/>
            <a:chOff x="2209800" y="1590600"/>
            <a:chExt cx="6123709" cy="503880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9155"/>
            <a:stretch/>
          </p:blipFill>
          <p:spPr bwMode="auto">
            <a:xfrm>
              <a:off x="2209800" y="1590600"/>
              <a:ext cx="6123709" cy="5038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2819400" y="2362200"/>
              <a:ext cx="2971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09800" y="3124200"/>
              <a:ext cx="6123709"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09800" y="6172200"/>
              <a:ext cx="612370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ular Callout 13"/>
          <p:cNvSpPr/>
          <p:nvPr/>
        </p:nvSpPr>
        <p:spPr>
          <a:xfrm>
            <a:off x="5638800" y="1828800"/>
            <a:ext cx="1143000" cy="383977"/>
          </a:xfrm>
          <a:prstGeom prst="wedgeRectCallout">
            <a:avLst>
              <a:gd name="adj1" fmla="val -73881"/>
              <a:gd name="adj2" fmla="val 7989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Menu Bar</a:t>
            </a:r>
            <a:endParaRPr lang="en-US" sz="1400" dirty="0">
              <a:solidFill>
                <a:schemeClr val="tx1"/>
              </a:solidFill>
            </a:endParaRPr>
          </a:p>
        </p:txBody>
      </p:sp>
      <p:sp>
        <p:nvSpPr>
          <p:cNvPr id="33" name="Rectangular Callout 32"/>
          <p:cNvSpPr/>
          <p:nvPr/>
        </p:nvSpPr>
        <p:spPr>
          <a:xfrm>
            <a:off x="6400800" y="2514600"/>
            <a:ext cx="1752600" cy="383977"/>
          </a:xfrm>
          <a:prstGeom prst="wedgeRectCallout">
            <a:avLst>
              <a:gd name="adj1" fmla="val -73881"/>
              <a:gd name="adj2" fmla="val 10515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Application Tool Bar</a:t>
            </a:r>
            <a:endParaRPr lang="en-US" sz="1400" dirty="0">
              <a:solidFill>
                <a:schemeClr val="tx1"/>
              </a:solidFill>
            </a:endParaRPr>
          </a:p>
        </p:txBody>
      </p:sp>
      <p:sp>
        <p:nvSpPr>
          <p:cNvPr id="34" name="Rectangular Callout 33"/>
          <p:cNvSpPr/>
          <p:nvPr/>
        </p:nvSpPr>
        <p:spPr>
          <a:xfrm>
            <a:off x="6172200" y="5407223"/>
            <a:ext cx="1676400" cy="383977"/>
          </a:xfrm>
          <a:prstGeom prst="wedgeRectCallout">
            <a:avLst>
              <a:gd name="adj1" fmla="val -65396"/>
              <a:gd name="adj2" fmla="val 14484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Standard Tool Bar</a:t>
            </a:r>
            <a:endParaRPr lang="en-US" sz="1400" dirty="0">
              <a:solidFill>
                <a:schemeClr val="tx1"/>
              </a:solidFill>
            </a:endParaRPr>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339628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34</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097779"/>
            <a:ext cx="5539109" cy="25316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33600" y="838200"/>
            <a:ext cx="6763070" cy="3293209"/>
          </a:xfrm>
          <a:prstGeom prst="rect">
            <a:avLst/>
          </a:prstGeom>
          <a:noFill/>
        </p:spPr>
        <p:txBody>
          <a:bodyPr wrap="none" rtlCol="0">
            <a:spAutoFit/>
          </a:bodyPr>
          <a:lstStyle/>
          <a:p>
            <a:r>
              <a:rPr lang="en-US" sz="1600" dirty="0" smtClean="0"/>
              <a:t>Example:</a:t>
            </a:r>
          </a:p>
          <a:p>
            <a:r>
              <a:rPr lang="en-US" sz="1400" b="1" dirty="0" smtClean="0"/>
              <a:t>Input:</a:t>
            </a:r>
          </a:p>
          <a:p>
            <a:pPr marL="1200150" lvl="2" indent="-285750">
              <a:buFont typeface="Arial" panose="020B0604020202020204" pitchFamily="34" charset="0"/>
              <a:buChar char="•"/>
            </a:pPr>
            <a:r>
              <a:rPr lang="en-US" sz="1400" dirty="0" smtClean="0"/>
              <a:t>Purchase Document </a:t>
            </a:r>
          </a:p>
          <a:p>
            <a:r>
              <a:rPr lang="en-US" sz="1400" dirty="0" smtClean="0"/>
              <a:t>		OR</a:t>
            </a:r>
          </a:p>
          <a:p>
            <a:pPr marL="1200150" lvl="2" indent="-285750">
              <a:buFont typeface="Arial" panose="020B0604020202020204" pitchFamily="34" charset="0"/>
              <a:buChar char="•"/>
            </a:pPr>
            <a:r>
              <a:rPr lang="en-US" sz="1400" dirty="0" smtClean="0"/>
              <a:t>Vendor </a:t>
            </a:r>
          </a:p>
          <a:p>
            <a:pPr marL="1200150" lvl="2" indent="-285750">
              <a:buFont typeface="Arial" panose="020B0604020202020204" pitchFamily="34" charset="0"/>
              <a:buChar char="•"/>
            </a:pPr>
            <a:r>
              <a:rPr lang="en-US" sz="1400" dirty="0" smtClean="0"/>
              <a:t>Document Category</a:t>
            </a:r>
          </a:p>
          <a:p>
            <a:pPr marL="1200150" lvl="2" indent="-285750">
              <a:buFont typeface="Arial" panose="020B0604020202020204" pitchFamily="34" charset="0"/>
              <a:buChar char="•"/>
            </a:pPr>
            <a:r>
              <a:rPr lang="en-US" sz="1400" dirty="0" smtClean="0"/>
              <a:t>Document Type</a:t>
            </a:r>
          </a:p>
          <a:p>
            <a:pPr marL="1200150" lvl="2" indent="-285750">
              <a:buFont typeface="Arial" panose="020B0604020202020204" pitchFamily="34" charset="0"/>
              <a:buChar char="•"/>
            </a:pPr>
            <a:r>
              <a:rPr lang="en-US" sz="1400" dirty="0" smtClean="0"/>
              <a:t>Document Date</a:t>
            </a:r>
          </a:p>
          <a:p>
            <a:endParaRPr lang="en-US" sz="1600" dirty="0" smtClean="0"/>
          </a:p>
          <a:p>
            <a:r>
              <a:rPr lang="en-US" sz="1400" b="1" dirty="0" smtClean="0"/>
              <a:t>Output:</a:t>
            </a:r>
          </a:p>
          <a:p>
            <a:r>
              <a:rPr lang="en-US" sz="1600" dirty="0" smtClean="0"/>
              <a:t>Basic List: Purchase Header Data</a:t>
            </a:r>
          </a:p>
          <a:p>
            <a:r>
              <a:rPr lang="en-US" sz="1600" dirty="0" smtClean="0"/>
              <a:t>First Secondary List: Purchase Item when clicking on Basic List</a:t>
            </a:r>
          </a:p>
          <a:p>
            <a:r>
              <a:rPr lang="en-US" sz="1600" dirty="0" smtClean="0"/>
              <a:t>Second Secondary List: Purchase Sch. Line when clicking on first Secondary List</a:t>
            </a:r>
            <a:endParaRPr lang="en-US" sz="1600" dirty="0"/>
          </a:p>
          <a:p>
            <a:endParaRPr lang="en-US" sz="16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4014648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35</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52969">
            <a:off x="5484065" y="4948538"/>
            <a:ext cx="3524250" cy="1409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ular Callout 22"/>
          <p:cNvSpPr/>
          <p:nvPr/>
        </p:nvSpPr>
        <p:spPr>
          <a:xfrm>
            <a:off x="3368965" y="5791200"/>
            <a:ext cx="1965035" cy="838200"/>
          </a:xfrm>
          <a:prstGeom prst="wedgeRectCallout">
            <a:avLst>
              <a:gd name="adj1" fmla="val 79650"/>
              <a:gd name="adj2" fmla="val -15968"/>
            </a:avLst>
          </a:prstGeom>
          <a:solidFill>
            <a:schemeClr val="tx1">
              <a:lumMod val="85000"/>
              <a:lumOff val="15000"/>
            </a:schemeClr>
          </a:solidFill>
          <a:scene3d>
            <a:camera prst="perspectiveHeroicExtremeLeftFacing"/>
            <a:lightRig rig="brightRoom" dir="tl">
              <a:rot lat="0" lon="0" rev="5400000"/>
            </a:lightRig>
          </a:scene3d>
          <a:sp3d contourW="12700">
            <a:bevelT w="25400" h="50800" prst="angle"/>
            <a:contourClr>
              <a:schemeClr val="accent1"/>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Second Secondary List:</a:t>
            </a:r>
          </a:p>
          <a:p>
            <a:pPr algn="ctr"/>
            <a:r>
              <a:rPr lang="en-US" sz="1400" dirty="0" smtClean="0"/>
              <a:t>Purchase Sch. Lines</a:t>
            </a:r>
            <a:endParaRPr lang="en-US" sz="1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71392">
            <a:off x="2844346" y="738867"/>
            <a:ext cx="5360224" cy="158601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1828800" y="1066800"/>
            <a:ext cx="2057400" cy="381000"/>
          </a:xfrm>
          <a:prstGeom prst="wedgeRectCallout">
            <a:avLst>
              <a:gd name="adj1" fmla="val 54033"/>
              <a:gd name="adj2" fmla="val 106136"/>
            </a:avLst>
          </a:prstGeom>
          <a:solidFill>
            <a:schemeClr val="tx1">
              <a:lumMod val="95000"/>
              <a:lumOff val="5000"/>
            </a:schemeClr>
          </a:solidFill>
          <a:scene3d>
            <a:camera prst="perspectiveHeroicExtremeLeftFacing"/>
            <a:lightRig rig="brightRoom" dir="tl">
              <a:rot lat="0" lon="0" rev="5400000"/>
            </a:lightRig>
          </a:scene3d>
          <a:sp3d contourW="12700">
            <a:bevelT w="25400" h="50800" prst="angle"/>
            <a:contourClr>
              <a:schemeClr val="accent1"/>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Basic List: Header Data</a:t>
            </a:r>
            <a:endParaRPr lang="en-US" sz="1400"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53251">
            <a:off x="3209812" y="1988415"/>
            <a:ext cx="5709806" cy="32627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1905000" y="3505200"/>
            <a:ext cx="1524000" cy="1447800"/>
          </a:xfrm>
          <a:prstGeom prst="wedgeRectCallout">
            <a:avLst>
              <a:gd name="adj1" fmla="val 71894"/>
              <a:gd name="adj2" fmla="val -34150"/>
            </a:avLst>
          </a:prstGeom>
          <a:solidFill>
            <a:schemeClr val="tx1">
              <a:lumMod val="95000"/>
              <a:lumOff val="5000"/>
            </a:schemeClr>
          </a:solidFill>
          <a:scene3d>
            <a:camera prst="perspectiveHeroicExtremeLeftFacing"/>
            <a:lightRig rig="brightRoom" dir="tl">
              <a:rot lat="0" lon="0" rev="5400000"/>
            </a:lightRig>
          </a:scene3d>
          <a:sp3d contourW="12700">
            <a:bevelT w="25400" h="50800" prst="angle"/>
            <a:contourClr>
              <a:schemeClr val="accent1"/>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First Secondary List:</a:t>
            </a:r>
          </a:p>
          <a:p>
            <a:pPr algn="ctr"/>
            <a:r>
              <a:rPr lang="en-US" sz="1400" dirty="0" smtClean="0"/>
              <a:t>Purchase Item Details</a:t>
            </a:r>
            <a:endParaRPr lang="en-US" sz="1400" dirty="0"/>
          </a:p>
        </p:txBody>
      </p:sp>
      <p:sp>
        <p:nvSpPr>
          <p:cNvPr id="5" name="Footer Placeholder 4"/>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169723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36</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p>
          <a:p>
            <a:pPr algn="ctr"/>
            <a:r>
              <a:rPr lang="en-US" sz="1400" dirty="0" smtClean="0"/>
              <a:t>Example</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95400"/>
            <a:ext cx="2571750" cy="4572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152900"/>
            <a:ext cx="2762250" cy="14859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5334000" y="1371600"/>
            <a:ext cx="2514600" cy="1219200"/>
          </a:xfrm>
          <a:prstGeom prst="wedgeRectCallout">
            <a:avLst>
              <a:gd name="adj1" fmla="val -75379"/>
              <a:gd name="adj2" fmla="val 5113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Program flow logic </a:t>
            </a:r>
          </a:p>
          <a:p>
            <a:pPr algn="ctr"/>
            <a:r>
              <a:rPr lang="en-US" sz="1400" dirty="0" smtClean="0">
                <a:solidFill>
                  <a:schemeClr val="tx1"/>
                </a:solidFill>
              </a:rPr>
              <a:t>Start-of-Selection</a:t>
            </a:r>
          </a:p>
          <a:p>
            <a:pPr algn="ctr"/>
            <a:r>
              <a:rPr lang="en-US" sz="1400" dirty="0" smtClean="0">
                <a:solidFill>
                  <a:schemeClr val="tx1"/>
                </a:solidFill>
              </a:rPr>
              <a:t>End-Of-Selection</a:t>
            </a:r>
          </a:p>
          <a:p>
            <a:pPr algn="ctr"/>
            <a:r>
              <a:rPr lang="en-US" sz="1400" dirty="0" smtClean="0">
                <a:solidFill>
                  <a:schemeClr val="tx1"/>
                </a:solidFill>
              </a:rPr>
              <a:t>Handling Line selection &amp; </a:t>
            </a:r>
          </a:p>
          <a:p>
            <a:pPr algn="ctr"/>
            <a:r>
              <a:rPr lang="en-US" sz="1400" dirty="0" smtClean="0">
                <a:solidFill>
                  <a:schemeClr val="tx1"/>
                </a:solidFill>
              </a:rPr>
              <a:t>User command </a:t>
            </a:r>
            <a:endParaRPr lang="en-US" sz="1400" dirty="0">
              <a:solidFill>
                <a:schemeClr val="tx1"/>
              </a:solidFill>
            </a:endParaRPr>
          </a:p>
        </p:txBody>
      </p:sp>
      <p:sp>
        <p:nvSpPr>
          <p:cNvPr id="15" name="Rectangular Callout 14"/>
          <p:cNvSpPr/>
          <p:nvPr/>
        </p:nvSpPr>
        <p:spPr>
          <a:xfrm>
            <a:off x="6400800" y="2819400"/>
            <a:ext cx="2514600" cy="1219200"/>
          </a:xfrm>
          <a:prstGeom prst="wedgeRectCallout">
            <a:avLst>
              <a:gd name="adj1" fmla="val -49484"/>
              <a:gd name="adj2" fmla="val 6931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Output Header</a:t>
            </a:r>
          </a:p>
          <a:p>
            <a:pPr algn="ctr"/>
            <a:r>
              <a:rPr lang="en-US" sz="1400" dirty="0" smtClean="0">
                <a:solidFill>
                  <a:schemeClr val="tx1"/>
                </a:solidFill>
              </a:rPr>
              <a:t>Changing header for each list </a:t>
            </a:r>
          </a:p>
          <a:p>
            <a:pPr algn="ctr"/>
            <a:r>
              <a:rPr lang="en-US" sz="1400" dirty="0" smtClean="0">
                <a:solidFill>
                  <a:schemeClr val="tx1"/>
                </a:solidFill>
              </a:rPr>
              <a:t>Purchase Header</a:t>
            </a:r>
          </a:p>
          <a:p>
            <a:pPr algn="ctr"/>
            <a:r>
              <a:rPr lang="en-US" sz="1400" dirty="0" smtClean="0">
                <a:solidFill>
                  <a:schemeClr val="tx1"/>
                </a:solidFill>
              </a:rPr>
              <a:t>Purchase Item</a:t>
            </a:r>
          </a:p>
          <a:p>
            <a:pPr algn="ctr"/>
            <a:r>
              <a:rPr lang="en-US" sz="1400" dirty="0" smtClean="0">
                <a:solidFill>
                  <a:schemeClr val="tx1"/>
                </a:solidFill>
              </a:rPr>
              <a:t>Schedule Lies</a:t>
            </a:r>
            <a:endParaRPr lang="en-US" sz="1400" dirty="0">
              <a:solidFill>
                <a:schemeClr val="tx1"/>
              </a:solidFill>
            </a:endParaRP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166583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37</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Interactive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Interactive Reports</a:t>
            </a:r>
          </a:p>
          <a:p>
            <a:pPr algn="ctr"/>
            <a:r>
              <a:rPr lang="en-US" sz="1400" dirty="0" smtClean="0"/>
              <a:t>Example</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90600"/>
            <a:ext cx="3810000" cy="301912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3680147"/>
            <a:ext cx="3790950" cy="29492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5943600" y="1143000"/>
            <a:ext cx="1905000" cy="914400"/>
          </a:xfrm>
          <a:prstGeom prst="wedgeRectCallout">
            <a:avLst>
              <a:gd name="adj1" fmla="val -76833"/>
              <a:gd name="adj2" fmla="val 7310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GUI Status for Basic List</a:t>
            </a:r>
            <a:endParaRPr lang="en-US" sz="1600" dirty="0">
              <a:solidFill>
                <a:schemeClr val="tx1"/>
              </a:solidFill>
            </a:endParaRPr>
          </a:p>
        </p:txBody>
      </p:sp>
      <p:sp>
        <p:nvSpPr>
          <p:cNvPr id="15" name="Rectangular Callout 14"/>
          <p:cNvSpPr/>
          <p:nvPr/>
        </p:nvSpPr>
        <p:spPr>
          <a:xfrm>
            <a:off x="7010400" y="2286000"/>
            <a:ext cx="1905000" cy="914400"/>
          </a:xfrm>
          <a:prstGeom prst="wedgeRectCallout">
            <a:avLst>
              <a:gd name="adj1" fmla="val 6076"/>
              <a:gd name="adj2" fmla="val 12310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GUI Status for First Secondary List</a:t>
            </a:r>
            <a:endParaRPr lang="en-US" sz="1600" dirty="0">
              <a:solidFill>
                <a:schemeClr val="tx1"/>
              </a:solidFill>
            </a:endParaRP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166583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38</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5" name="TextBox 4"/>
          <p:cNvSpPr txBox="1"/>
          <p:nvPr/>
        </p:nvSpPr>
        <p:spPr>
          <a:xfrm>
            <a:off x="2133600" y="914400"/>
            <a:ext cx="6934199" cy="1292662"/>
          </a:xfrm>
          <a:prstGeom prst="rect">
            <a:avLst/>
          </a:prstGeom>
          <a:noFill/>
        </p:spPr>
        <p:txBody>
          <a:bodyPr wrap="square" rtlCol="0">
            <a:spAutoFit/>
          </a:bodyPr>
          <a:lstStyle/>
          <a:p>
            <a:r>
              <a:rPr lang="en-US" sz="1400" b="1" dirty="0" smtClean="0"/>
              <a:t>ALV – ABAP List Viewer or SAP List Viewer </a:t>
            </a:r>
          </a:p>
          <a:p>
            <a:r>
              <a:rPr lang="en-US" sz="1600" dirty="0" smtClean="0"/>
              <a:t>	The </a:t>
            </a:r>
            <a:r>
              <a:rPr lang="en-US" sz="1600" dirty="0"/>
              <a:t>SAP List Viewer is a generic tool that outputs data in a table form (rows and columns), with integrated functions to manipulate output (sort, totals, filter, column order, hide, etc.) and export it (Excel, Crystal report, CSV files, etc.) It is also possible to make ALV editable via ALV control.</a:t>
            </a:r>
            <a:endParaRPr lang="en-US" sz="16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31432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4105275"/>
            <a:ext cx="41624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657725"/>
            <a:ext cx="40671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7642762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39</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5791200" cy="3743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6000" y="2286000"/>
            <a:ext cx="3429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0" y="2743200"/>
            <a:ext cx="5791200" cy="2981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ular Callout 1"/>
          <p:cNvSpPr/>
          <p:nvPr/>
        </p:nvSpPr>
        <p:spPr>
          <a:xfrm>
            <a:off x="4191000" y="784086"/>
            <a:ext cx="4191000" cy="816114"/>
          </a:xfrm>
          <a:prstGeom prst="wedgeRectCallout">
            <a:avLst>
              <a:gd name="adj1" fmla="val -45947"/>
              <a:gd name="adj2" fmla="val 13021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Tool Bar. We have standard functionalities. We can exclude existing functionalities or we can add our own functionalities</a:t>
            </a:r>
            <a:endParaRPr lang="en-US" sz="1400" dirty="0"/>
          </a:p>
        </p:txBody>
      </p:sp>
      <p:sp>
        <p:nvSpPr>
          <p:cNvPr id="8" name="Rectangular Callout 7"/>
          <p:cNvSpPr/>
          <p:nvPr/>
        </p:nvSpPr>
        <p:spPr>
          <a:xfrm>
            <a:off x="1981200" y="5943600"/>
            <a:ext cx="3886200" cy="762000"/>
          </a:xfrm>
          <a:prstGeom prst="wedgeRectCallout">
            <a:avLst>
              <a:gd name="adj1" fmla="val -20833"/>
              <a:gd name="adj2" fmla="val -7568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grid: we have data arranged in columns. Each columns has some set of properties including data type length and column header etc. </a:t>
            </a:r>
            <a:endParaRPr lang="en-US" sz="14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328010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a:t>
            </a:fld>
            <a:endParaRPr lang="en-US"/>
          </a:p>
        </p:txBody>
      </p:sp>
      <p:sp>
        <p:nvSpPr>
          <p:cNvPr id="19" name="TextBox 18"/>
          <p:cNvSpPr txBox="1"/>
          <p:nvPr/>
        </p:nvSpPr>
        <p:spPr>
          <a:xfrm>
            <a:off x="3429000" y="76200"/>
            <a:ext cx="24384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2" name="TextBox 1"/>
          <p:cNvSpPr txBox="1"/>
          <p:nvPr/>
        </p:nvSpPr>
        <p:spPr>
          <a:xfrm>
            <a:off x="2167321" y="1066800"/>
            <a:ext cx="6900479" cy="4739759"/>
          </a:xfrm>
          <a:prstGeom prst="rect">
            <a:avLst/>
          </a:prstGeom>
          <a:noFill/>
        </p:spPr>
        <p:txBody>
          <a:bodyPr wrap="none" rtlCol="0">
            <a:spAutoFit/>
          </a:bodyPr>
          <a:lstStyle/>
          <a:p>
            <a:r>
              <a:rPr lang="en-US" sz="1600" dirty="0" smtClean="0">
                <a:solidFill>
                  <a:srgbClr val="002060"/>
                </a:solidFill>
              </a:rPr>
              <a:t>Selection Screens are special screens which are used to enter values in an ABAP </a:t>
            </a:r>
          </a:p>
          <a:p>
            <a:r>
              <a:rPr lang="en-US" sz="1600" dirty="0" smtClean="0">
                <a:solidFill>
                  <a:srgbClr val="002060"/>
                </a:solidFill>
              </a:rPr>
              <a:t>Program and are created with help of ABAP statements such as  </a:t>
            </a:r>
          </a:p>
          <a:p>
            <a:endParaRPr lang="en-US" sz="1600" dirty="0" smtClean="0">
              <a:solidFill>
                <a:srgbClr val="002060"/>
              </a:solidFill>
            </a:endParaRPr>
          </a:p>
          <a:p>
            <a:pPr marL="1200150" lvl="2" indent="-285750">
              <a:buFont typeface="Arial" panose="020B0604020202020204" pitchFamily="34" charset="0"/>
              <a:buChar char="•"/>
            </a:pPr>
            <a:r>
              <a:rPr lang="en-US" sz="1600" dirty="0" smtClean="0">
                <a:solidFill>
                  <a:srgbClr val="002060"/>
                </a:solidFill>
              </a:rPr>
              <a:t>PARAMETERS</a:t>
            </a:r>
          </a:p>
          <a:p>
            <a:pPr marL="1200150" lvl="2" indent="-285750">
              <a:buFont typeface="Arial" panose="020B0604020202020204" pitchFamily="34" charset="0"/>
              <a:buChar char="•"/>
            </a:pPr>
            <a:r>
              <a:rPr lang="en-US" sz="1600" dirty="0" smtClean="0">
                <a:solidFill>
                  <a:srgbClr val="002060"/>
                </a:solidFill>
              </a:rPr>
              <a:t>SELECT-OPTIONS</a:t>
            </a:r>
          </a:p>
          <a:p>
            <a:pPr marL="1200150" lvl="2" indent="-285750">
              <a:buFont typeface="Arial" panose="020B0604020202020204" pitchFamily="34" charset="0"/>
              <a:buChar char="•"/>
            </a:pPr>
            <a:r>
              <a:rPr lang="en-US" sz="1600" dirty="0" smtClean="0">
                <a:solidFill>
                  <a:srgbClr val="002060"/>
                </a:solidFill>
              </a:rPr>
              <a:t>SELECTION-SCREEN</a:t>
            </a:r>
            <a:endParaRPr lang="en-US" sz="1600" dirty="0">
              <a:solidFill>
                <a:srgbClr val="002060"/>
              </a:solidFill>
            </a:endParaRPr>
          </a:p>
          <a:p>
            <a:endParaRPr lang="en-US" sz="1600" dirty="0" smtClean="0">
              <a:solidFill>
                <a:srgbClr val="002060"/>
              </a:solidFill>
            </a:endParaRPr>
          </a:p>
          <a:p>
            <a:r>
              <a:rPr lang="en-US" sz="1400" b="1" dirty="0" smtClean="0">
                <a:solidFill>
                  <a:srgbClr val="002060"/>
                </a:solidFill>
              </a:rPr>
              <a:t>List of Selection Screen UI Elements</a:t>
            </a:r>
            <a:endParaRPr lang="en-US" sz="1600" b="1" dirty="0" smtClean="0">
              <a:solidFill>
                <a:srgbClr val="002060"/>
              </a:solidFill>
            </a:endParaRPr>
          </a:p>
          <a:p>
            <a:endParaRPr lang="en-US" sz="1600" dirty="0">
              <a:solidFill>
                <a:srgbClr val="002060"/>
              </a:solidFill>
            </a:endParaRPr>
          </a:p>
          <a:p>
            <a:pPr marL="1257300" lvl="2" indent="-342900">
              <a:buFont typeface="Wingdings" panose="05000000000000000000" pitchFamily="2" charset="2"/>
              <a:buChar char="Ø"/>
            </a:pPr>
            <a:r>
              <a:rPr lang="en-US" sz="1600" dirty="0" smtClean="0">
                <a:solidFill>
                  <a:srgbClr val="002060"/>
                </a:solidFill>
              </a:rPr>
              <a:t>Parameters</a:t>
            </a:r>
          </a:p>
          <a:p>
            <a:pPr marL="1257300" lvl="2" indent="-342900">
              <a:buFont typeface="Wingdings" panose="05000000000000000000" pitchFamily="2" charset="2"/>
              <a:buChar char="Ø"/>
            </a:pPr>
            <a:r>
              <a:rPr lang="en-US" sz="1600" dirty="0" smtClean="0">
                <a:solidFill>
                  <a:srgbClr val="002060"/>
                </a:solidFill>
              </a:rPr>
              <a:t>Select-Options</a:t>
            </a:r>
          </a:p>
          <a:p>
            <a:pPr marL="1257300" lvl="2" indent="-342900">
              <a:buFont typeface="Wingdings" panose="05000000000000000000" pitchFamily="2" charset="2"/>
              <a:buChar char="Ø"/>
            </a:pPr>
            <a:r>
              <a:rPr lang="en-US" sz="1600" dirty="0" smtClean="0">
                <a:solidFill>
                  <a:srgbClr val="002060"/>
                </a:solidFill>
              </a:rPr>
              <a:t>Check Box</a:t>
            </a:r>
          </a:p>
          <a:p>
            <a:pPr marL="1257300" lvl="2" indent="-342900">
              <a:buFont typeface="Wingdings" panose="05000000000000000000" pitchFamily="2" charset="2"/>
              <a:buChar char="Ø"/>
            </a:pPr>
            <a:r>
              <a:rPr lang="en-US" sz="1600" dirty="0" smtClean="0">
                <a:solidFill>
                  <a:srgbClr val="002060"/>
                </a:solidFill>
              </a:rPr>
              <a:t>Radio Buttons</a:t>
            </a:r>
          </a:p>
          <a:p>
            <a:pPr marL="1257300" lvl="2" indent="-342900">
              <a:buFont typeface="Wingdings" panose="05000000000000000000" pitchFamily="2" charset="2"/>
              <a:buChar char="Ø"/>
            </a:pPr>
            <a:r>
              <a:rPr lang="en-US" sz="1600" dirty="0" smtClean="0">
                <a:solidFill>
                  <a:srgbClr val="002060"/>
                </a:solidFill>
              </a:rPr>
              <a:t>Push Buttons</a:t>
            </a:r>
          </a:p>
          <a:p>
            <a:pPr marL="1257300" lvl="2" indent="-342900">
              <a:buFont typeface="Wingdings" panose="05000000000000000000" pitchFamily="2" charset="2"/>
              <a:buChar char="Ø"/>
            </a:pPr>
            <a:r>
              <a:rPr lang="en-US" sz="1600" dirty="0" smtClean="0">
                <a:solidFill>
                  <a:srgbClr val="002060"/>
                </a:solidFill>
              </a:rPr>
              <a:t>Blocks</a:t>
            </a:r>
          </a:p>
          <a:p>
            <a:pPr marL="1257300" lvl="2" indent="-342900">
              <a:buFont typeface="Wingdings" panose="05000000000000000000" pitchFamily="2" charset="2"/>
              <a:buChar char="Ø"/>
            </a:pPr>
            <a:r>
              <a:rPr lang="en-US" sz="1600" dirty="0" smtClean="0">
                <a:solidFill>
                  <a:srgbClr val="002060"/>
                </a:solidFill>
              </a:rPr>
              <a:t>Sub Screens</a:t>
            </a:r>
          </a:p>
          <a:p>
            <a:pPr marL="1257300" lvl="2" indent="-342900">
              <a:buFont typeface="Wingdings" panose="05000000000000000000" pitchFamily="2" charset="2"/>
              <a:buChar char="Ø"/>
            </a:pPr>
            <a:r>
              <a:rPr lang="en-US" sz="1600" dirty="0" smtClean="0">
                <a:solidFill>
                  <a:srgbClr val="002060"/>
                </a:solidFill>
              </a:rPr>
              <a:t>Tab Strips</a:t>
            </a:r>
          </a:p>
          <a:p>
            <a:pPr marL="1257300" lvl="2" indent="-342900">
              <a:buFont typeface="Wingdings" panose="05000000000000000000" pitchFamily="2" charset="2"/>
              <a:buChar char="Ø"/>
            </a:pPr>
            <a:r>
              <a:rPr lang="en-US" sz="1600" dirty="0" smtClean="0">
                <a:solidFill>
                  <a:srgbClr val="002060"/>
                </a:solidFill>
              </a:rPr>
              <a:t>Lines</a:t>
            </a:r>
          </a:p>
          <a:p>
            <a:pPr marL="1257300" lvl="2" indent="-342900">
              <a:buFont typeface="Wingdings" panose="05000000000000000000" pitchFamily="2" charset="2"/>
              <a:buChar char="Ø"/>
            </a:pPr>
            <a:r>
              <a:rPr lang="en-US" sz="1600" dirty="0" smtClean="0">
                <a:solidFill>
                  <a:srgbClr val="002060"/>
                </a:solidFill>
              </a:rPr>
              <a:t>Comments</a:t>
            </a:r>
            <a:endParaRPr lang="en-US" sz="1600" dirty="0">
              <a:solidFill>
                <a:srgbClr val="002060"/>
              </a:solidFill>
            </a:endParaRPr>
          </a:p>
        </p:txBody>
      </p:sp>
      <p:sp>
        <p:nvSpPr>
          <p:cNvPr id="16" name="Pentagon 15"/>
          <p:cNvSpPr/>
          <p:nvPr/>
        </p:nvSpPr>
        <p:spPr>
          <a:xfrm>
            <a:off x="152400" y="1600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3" name="TextBox 2"/>
          <p:cNvSpPr txBox="1"/>
          <p:nvPr/>
        </p:nvSpPr>
        <p:spPr>
          <a:xfrm>
            <a:off x="1752600" y="6096000"/>
            <a:ext cx="7032694" cy="338554"/>
          </a:xfrm>
          <a:prstGeom prst="rect">
            <a:avLst/>
          </a:prstGeom>
          <a:noFill/>
        </p:spPr>
        <p:txBody>
          <a:bodyPr wrap="none" rtlCol="0">
            <a:spAutoFit/>
          </a:bodyPr>
          <a:lstStyle/>
          <a:p>
            <a:r>
              <a:rPr lang="en-US" sz="1600" dirty="0" smtClean="0"/>
              <a:t>Note: Selection </a:t>
            </a:r>
            <a:r>
              <a:rPr lang="en-US" sz="1600" dirty="0"/>
              <a:t>Screen is not an independent entity</a:t>
            </a:r>
            <a:r>
              <a:rPr lang="en-US" sz="1400" dirty="0"/>
              <a:t>. </a:t>
            </a:r>
            <a:r>
              <a:rPr lang="en-US" sz="1600" dirty="0"/>
              <a:t>Selection is part of the </a:t>
            </a:r>
            <a:r>
              <a:rPr lang="en-US" sz="1600" dirty="0" smtClean="0"/>
              <a:t>report</a:t>
            </a:r>
            <a:endParaRPr lang="en-US" sz="1400" dirty="0"/>
          </a:p>
        </p:txBody>
      </p:sp>
      <p:sp>
        <p:nvSpPr>
          <p:cNvPr id="5" name="Footer Placeholder 4"/>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0955378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40</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2" name="TextBox 1"/>
          <p:cNvSpPr txBox="1"/>
          <p:nvPr/>
        </p:nvSpPr>
        <p:spPr>
          <a:xfrm>
            <a:off x="2133600" y="914400"/>
            <a:ext cx="6172200" cy="3816429"/>
          </a:xfrm>
          <a:prstGeom prst="rect">
            <a:avLst/>
          </a:prstGeom>
          <a:noFill/>
        </p:spPr>
        <p:txBody>
          <a:bodyPr wrap="square" rtlCol="0">
            <a:spAutoFit/>
          </a:bodyPr>
          <a:lstStyle/>
          <a:p>
            <a:r>
              <a:rPr lang="en-US" sz="1600" dirty="0" smtClean="0"/>
              <a:t>We will use some set of function modules (APIs) to work with  ALV Reports</a:t>
            </a:r>
          </a:p>
          <a:p>
            <a:endParaRPr lang="en-US" sz="1600" dirty="0"/>
          </a:p>
          <a:p>
            <a:pPr marL="285750" indent="-285750">
              <a:buFont typeface="Arial" panose="020B0604020202020204" pitchFamily="34" charset="0"/>
              <a:buChar char="•"/>
            </a:pPr>
            <a:r>
              <a:rPr lang="en-US" sz="1400" dirty="0" smtClean="0"/>
              <a:t>REUSE_ALV_VARIANT_DEFAULT_GET</a:t>
            </a:r>
          </a:p>
          <a:p>
            <a:pPr marL="285750" indent="-285750">
              <a:buFont typeface="Arial" panose="020B0604020202020204" pitchFamily="34" charset="0"/>
              <a:buChar char="•"/>
            </a:pPr>
            <a:r>
              <a:rPr lang="en-US" sz="1400" dirty="0" smtClean="0"/>
              <a:t>REUSE_ALV_VARIANT_F4</a:t>
            </a:r>
            <a:endParaRPr lang="en-US" sz="1400" dirty="0"/>
          </a:p>
          <a:p>
            <a:pPr marL="285750" indent="-285750">
              <a:buFont typeface="Arial" panose="020B0604020202020204" pitchFamily="34" charset="0"/>
              <a:buChar char="•"/>
            </a:pPr>
            <a:r>
              <a:rPr lang="en-US" sz="1400" dirty="0" smtClean="0"/>
              <a:t>REUSE_ALV_VARIANT_EXISTENCE</a:t>
            </a:r>
          </a:p>
          <a:p>
            <a:pPr marL="285750" indent="-285750">
              <a:buFont typeface="Arial" panose="020B0604020202020204" pitchFamily="34" charset="0"/>
              <a:buChar char="•"/>
            </a:pPr>
            <a:r>
              <a:rPr lang="en-US" sz="1400" dirty="0" smtClean="0"/>
              <a:t>REUSE_ALV_EVENTS_GET</a:t>
            </a:r>
          </a:p>
          <a:p>
            <a:pPr marL="285750" indent="-285750">
              <a:buFont typeface="Arial" panose="020B0604020202020204" pitchFamily="34" charset="0"/>
              <a:buChar char="•"/>
            </a:pPr>
            <a:r>
              <a:rPr lang="en-US" sz="1400" dirty="0" smtClean="0"/>
              <a:t>REUSE_ALV_COMMENTARY_WRITE</a:t>
            </a:r>
          </a:p>
          <a:p>
            <a:pPr marL="285750" indent="-285750">
              <a:buFont typeface="Arial" panose="020B0604020202020204" pitchFamily="34" charset="0"/>
              <a:buChar char="•"/>
            </a:pPr>
            <a:r>
              <a:rPr lang="en-US" dirty="0" smtClean="0">
                <a:solidFill>
                  <a:srgbClr val="0070C0"/>
                </a:solidFill>
              </a:rPr>
              <a:t>REUSE_ALV_FIELDCATALOG_MERGE</a:t>
            </a:r>
          </a:p>
          <a:p>
            <a:pPr marL="285750" indent="-285750">
              <a:buFont typeface="Arial" panose="020B0604020202020204" pitchFamily="34" charset="0"/>
              <a:buChar char="•"/>
            </a:pPr>
            <a:r>
              <a:rPr lang="en-US" sz="1400" dirty="0" smtClean="0"/>
              <a:t>REUSE_ALV_LIST_DISPLAY</a:t>
            </a:r>
          </a:p>
          <a:p>
            <a:pPr marL="285750" indent="-285750">
              <a:buFont typeface="Arial" panose="020B0604020202020204" pitchFamily="34" charset="0"/>
              <a:buChar char="•"/>
            </a:pPr>
            <a:r>
              <a:rPr lang="en-US" sz="2000" dirty="0" smtClean="0">
                <a:solidFill>
                  <a:srgbClr val="0070C0"/>
                </a:solidFill>
              </a:rPr>
              <a:t>REUSE_ALV_GRID_DISPLAY</a:t>
            </a:r>
          </a:p>
          <a:p>
            <a:pPr marL="285750" indent="-285750">
              <a:buFont typeface="Arial" panose="020B0604020202020204" pitchFamily="34" charset="0"/>
              <a:buChar char="•"/>
            </a:pPr>
            <a:r>
              <a:rPr lang="en-US" sz="1400" dirty="0" smtClean="0"/>
              <a:t>REUSE_ALV_POPUP_TO_SELECT</a:t>
            </a:r>
          </a:p>
          <a:p>
            <a:pPr marL="285750" indent="-285750">
              <a:buFont typeface="Arial" panose="020B0604020202020204" pitchFamily="34" charset="0"/>
              <a:buChar char="•"/>
            </a:pPr>
            <a:endParaRPr lang="en-US" sz="1400" dirty="0"/>
          </a:p>
          <a:p>
            <a:endParaRPr lang="en-US" sz="1400" dirty="0"/>
          </a:p>
          <a:p>
            <a:r>
              <a:rPr lang="en-US" sz="1400" dirty="0" smtClean="0"/>
              <a:t>TYPE-POOLS: SLIS</a:t>
            </a:r>
            <a:endParaRPr lang="en-US" sz="1600" dirty="0" smtClean="0"/>
          </a:p>
          <a:p>
            <a:endParaRPr lang="en-US" sz="16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128055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41</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2" name="TextBox 1"/>
          <p:cNvSpPr txBox="1"/>
          <p:nvPr/>
        </p:nvSpPr>
        <p:spPr>
          <a:xfrm>
            <a:off x="2057400" y="946190"/>
            <a:ext cx="6934200" cy="5170646"/>
          </a:xfrm>
          <a:prstGeom prst="rect">
            <a:avLst/>
          </a:prstGeom>
          <a:noFill/>
        </p:spPr>
        <p:txBody>
          <a:bodyPr wrap="square" rtlCol="0">
            <a:spAutoFit/>
          </a:bodyPr>
          <a:lstStyle/>
          <a:p>
            <a:r>
              <a:rPr lang="en-US" sz="1600" dirty="0" smtClean="0"/>
              <a:t>Function Module: </a:t>
            </a:r>
            <a:r>
              <a:rPr lang="en-US" sz="1600" dirty="0">
                <a:solidFill>
                  <a:srgbClr val="0070C0"/>
                </a:solidFill>
              </a:rPr>
              <a:t>REUSE_ALV_GRID_DISPLAY</a:t>
            </a:r>
            <a:endParaRPr lang="en-US" sz="1600" dirty="0" smtClean="0"/>
          </a:p>
          <a:p>
            <a:endParaRPr lang="en-US" sz="1600" dirty="0"/>
          </a:p>
          <a:p>
            <a:r>
              <a:rPr lang="en-US" sz="1600" dirty="0" smtClean="0"/>
              <a:t>Some Important parameters</a:t>
            </a:r>
          </a:p>
          <a:p>
            <a:endParaRPr lang="en-US" sz="1600" dirty="0" smtClean="0"/>
          </a:p>
          <a:p>
            <a:r>
              <a:rPr lang="en-US" sz="1400" b="1" dirty="0" smtClean="0"/>
              <a:t>SY-REPID: </a:t>
            </a:r>
            <a:r>
              <a:rPr lang="en-US" sz="1400" dirty="0" smtClean="0"/>
              <a:t>Calling Program</a:t>
            </a:r>
          </a:p>
          <a:p>
            <a:endParaRPr lang="en-US" sz="1400" b="1" dirty="0" smtClean="0"/>
          </a:p>
          <a:p>
            <a:r>
              <a:rPr lang="en-US" sz="1400" b="1" dirty="0" smtClean="0"/>
              <a:t>Data:</a:t>
            </a:r>
            <a:r>
              <a:rPr lang="en-US" sz="1600" dirty="0" smtClean="0"/>
              <a:t>	Actual data to be displayed</a:t>
            </a:r>
          </a:p>
          <a:p>
            <a:endParaRPr lang="en-US" sz="1600" dirty="0" smtClean="0"/>
          </a:p>
          <a:p>
            <a:r>
              <a:rPr lang="en-US" sz="1400" b="1" dirty="0"/>
              <a:t>Structure </a:t>
            </a:r>
            <a:r>
              <a:rPr lang="en-US" sz="1400" b="1" dirty="0" smtClean="0"/>
              <a:t>Name OR Field Catalog:</a:t>
            </a:r>
            <a:endParaRPr lang="en-US" sz="1400" b="1" dirty="0"/>
          </a:p>
          <a:p>
            <a:r>
              <a:rPr lang="en-US" sz="1600" dirty="0" smtClean="0"/>
              <a:t>Any of the parameter is used to specify the column properties(data type, length and description etc.) of ALV grid with ref to Data Dictionary reference or using field catalog</a:t>
            </a:r>
          </a:p>
          <a:p>
            <a:endParaRPr lang="en-US" sz="1600" dirty="0" smtClean="0"/>
          </a:p>
          <a:p>
            <a:r>
              <a:rPr lang="en-US" sz="1400" b="1" dirty="0" smtClean="0"/>
              <a:t>Subtotals: </a:t>
            </a:r>
            <a:r>
              <a:rPr lang="en-US" sz="1600" dirty="0" smtClean="0"/>
              <a:t>if subtotal to be displayed then we will use this parameters</a:t>
            </a:r>
          </a:p>
          <a:p>
            <a:endParaRPr lang="en-US" sz="1600" b="1" dirty="0" smtClean="0"/>
          </a:p>
          <a:p>
            <a:r>
              <a:rPr lang="en-US" sz="1600" b="1" dirty="0" smtClean="0"/>
              <a:t>Filtering: </a:t>
            </a:r>
            <a:r>
              <a:rPr lang="en-US" sz="1600" dirty="0" smtClean="0"/>
              <a:t>we can initially specify the filtering </a:t>
            </a:r>
          </a:p>
          <a:p>
            <a:endParaRPr lang="en-US" sz="1600" b="1" dirty="0" smtClean="0"/>
          </a:p>
          <a:p>
            <a:r>
              <a:rPr lang="en-US" sz="1400" b="1" dirty="0" smtClean="0"/>
              <a:t>Events Handling: </a:t>
            </a:r>
            <a:r>
              <a:rPr lang="en-US" sz="1600" dirty="0" smtClean="0"/>
              <a:t> we can handle user actions on ALV grid with help of event </a:t>
            </a:r>
          </a:p>
          <a:p>
            <a:r>
              <a:rPr lang="en-US" sz="1600" dirty="0" smtClean="0"/>
              <a:t>Event handling methods</a:t>
            </a:r>
          </a:p>
          <a:p>
            <a:endParaRPr lang="en-US" sz="1600" dirty="0"/>
          </a:p>
          <a:p>
            <a:endParaRPr lang="en-US" sz="16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7232537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42</a:t>
            </a:fld>
            <a:endParaRPr lang="en-US"/>
          </a:p>
        </p:txBody>
      </p:sp>
      <p:sp>
        <p:nvSpPr>
          <p:cNvPr id="19" name="TextBox 18"/>
          <p:cNvSpPr txBox="1"/>
          <p:nvPr/>
        </p:nvSpPr>
        <p:spPr>
          <a:xfrm>
            <a:off x="2895600" y="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2" name="TextBox 1"/>
          <p:cNvSpPr txBox="1"/>
          <p:nvPr/>
        </p:nvSpPr>
        <p:spPr>
          <a:xfrm>
            <a:off x="2057400" y="762000"/>
            <a:ext cx="7010400" cy="5601533"/>
          </a:xfrm>
          <a:prstGeom prst="rect">
            <a:avLst/>
          </a:prstGeom>
          <a:noFill/>
        </p:spPr>
        <p:txBody>
          <a:bodyPr wrap="square" rtlCol="0">
            <a:spAutoFit/>
          </a:bodyPr>
          <a:lstStyle/>
          <a:p>
            <a:pPr algn="ctr"/>
            <a:r>
              <a:rPr lang="en-US" sz="1400" b="1" dirty="0" smtClean="0"/>
              <a:t>Specifying Column properties </a:t>
            </a:r>
          </a:p>
          <a:p>
            <a:endParaRPr lang="en-US" sz="1600" dirty="0"/>
          </a:p>
          <a:p>
            <a:r>
              <a:rPr lang="en-US" sz="1400" b="1" dirty="0" smtClean="0"/>
              <a:t>Structure Name: </a:t>
            </a:r>
          </a:p>
          <a:p>
            <a:r>
              <a:rPr lang="en-US" sz="1600" dirty="0"/>
              <a:t>	</a:t>
            </a:r>
            <a:r>
              <a:rPr lang="en-US" sz="1600" dirty="0" smtClean="0"/>
              <a:t>we can specify any of the data dictionary structure or Table name if same list of fields, you want to display in the ALV.  So all the properties(Data type, Length, Description) can be applied from Data dictionary structure. </a:t>
            </a:r>
          </a:p>
          <a:p>
            <a:pPr algn="ctr"/>
            <a:r>
              <a:rPr lang="en-US" sz="1600" dirty="0" smtClean="0">
                <a:solidFill>
                  <a:schemeClr val="accent6">
                    <a:lumMod val="50000"/>
                  </a:schemeClr>
                </a:solidFill>
              </a:rPr>
              <a:t>OR</a:t>
            </a:r>
          </a:p>
          <a:p>
            <a:r>
              <a:rPr lang="en-US" sz="1600" b="1" dirty="0" smtClean="0"/>
              <a:t>Field Catalog: </a:t>
            </a:r>
          </a:p>
          <a:p>
            <a:r>
              <a:rPr lang="en-US" sz="1600" b="1" dirty="0"/>
              <a:t>	</a:t>
            </a:r>
            <a:r>
              <a:rPr lang="en-US" sz="1600" dirty="0" smtClean="0"/>
              <a:t>If there is no exact structure/table exists in data dictionary in the Data dictionary then we can supply column properties with help of Field catalog. It can be built in three ways. </a:t>
            </a:r>
          </a:p>
          <a:p>
            <a:pPr marL="742950" lvl="1" indent="-285750">
              <a:buFont typeface="Arial" panose="020B0604020202020204" pitchFamily="34" charset="0"/>
              <a:buChar char="•"/>
            </a:pPr>
            <a:r>
              <a:rPr lang="en-US" sz="1400" dirty="0" smtClean="0">
                <a:solidFill>
                  <a:schemeClr val="accent6">
                    <a:lumMod val="50000"/>
                  </a:schemeClr>
                </a:solidFill>
              </a:rPr>
              <a:t>Automatically: Using Function Module REUSE_ALV_FIELDCATALOG_MERGE</a:t>
            </a:r>
          </a:p>
          <a:p>
            <a:pPr marL="742950" lvl="1" indent="-285750">
              <a:buFont typeface="Arial" panose="020B0604020202020204" pitchFamily="34" charset="0"/>
              <a:buChar char="•"/>
            </a:pPr>
            <a:r>
              <a:rPr lang="en-US" sz="1400" dirty="0" smtClean="0">
                <a:solidFill>
                  <a:schemeClr val="accent6">
                    <a:lumMod val="50000"/>
                  </a:schemeClr>
                </a:solidFill>
              </a:rPr>
              <a:t>Semi Automatically</a:t>
            </a:r>
          </a:p>
          <a:p>
            <a:pPr marL="742950" lvl="1" indent="-285750">
              <a:buFont typeface="Arial" panose="020B0604020202020204" pitchFamily="34" charset="0"/>
              <a:buChar char="•"/>
            </a:pPr>
            <a:r>
              <a:rPr lang="en-US" sz="1400" dirty="0" smtClean="0">
                <a:solidFill>
                  <a:schemeClr val="accent6">
                    <a:lumMod val="50000"/>
                  </a:schemeClr>
                </a:solidFill>
              </a:rPr>
              <a:t>Manually</a:t>
            </a:r>
            <a:endParaRPr lang="en-US" sz="1600" dirty="0" smtClean="0">
              <a:solidFill>
                <a:schemeClr val="accent6">
                  <a:lumMod val="50000"/>
                </a:schemeClr>
              </a:solidFill>
            </a:endParaRPr>
          </a:p>
          <a:p>
            <a:endParaRPr lang="en-US" sz="1600" dirty="0" smtClean="0"/>
          </a:p>
          <a:p>
            <a:r>
              <a:rPr lang="en-US" sz="1600" dirty="0" smtClean="0"/>
              <a:t>Some </a:t>
            </a:r>
            <a:r>
              <a:rPr lang="en-US" sz="1600" dirty="0"/>
              <a:t>important properties of each column including </a:t>
            </a:r>
          </a:p>
          <a:p>
            <a:pPr marL="742950" lvl="1" indent="-285750">
              <a:buFont typeface="Arial" panose="020B0604020202020204" pitchFamily="34" charset="0"/>
              <a:buChar char="•"/>
            </a:pPr>
            <a:r>
              <a:rPr lang="en-US" sz="1400" dirty="0">
                <a:solidFill>
                  <a:schemeClr val="accent6">
                    <a:lumMod val="50000"/>
                  </a:schemeClr>
                </a:solidFill>
              </a:rPr>
              <a:t>	Field Name</a:t>
            </a:r>
          </a:p>
          <a:p>
            <a:pPr marL="742950" lvl="1" indent="-285750">
              <a:buFont typeface="Arial" panose="020B0604020202020204" pitchFamily="34" charset="0"/>
              <a:buChar char="•"/>
            </a:pPr>
            <a:r>
              <a:rPr lang="en-US" sz="1400" dirty="0">
                <a:solidFill>
                  <a:schemeClr val="accent6">
                    <a:lumMod val="50000"/>
                  </a:schemeClr>
                </a:solidFill>
              </a:rPr>
              <a:t>	Table Name</a:t>
            </a:r>
          </a:p>
          <a:p>
            <a:pPr marL="742950" lvl="1" indent="-285750">
              <a:buFont typeface="Arial" panose="020B0604020202020204" pitchFamily="34" charset="0"/>
              <a:buChar char="•"/>
            </a:pPr>
            <a:r>
              <a:rPr lang="en-US" sz="1400" dirty="0">
                <a:solidFill>
                  <a:schemeClr val="accent6">
                    <a:lumMod val="50000"/>
                  </a:schemeClr>
                </a:solidFill>
              </a:rPr>
              <a:t>	Ref Table Name</a:t>
            </a:r>
          </a:p>
          <a:p>
            <a:pPr marL="742950" lvl="1" indent="-285750">
              <a:buFont typeface="Arial" panose="020B0604020202020204" pitchFamily="34" charset="0"/>
              <a:buChar char="•"/>
            </a:pPr>
            <a:r>
              <a:rPr lang="en-US" sz="1400" dirty="0">
                <a:solidFill>
                  <a:schemeClr val="accent6">
                    <a:lumMod val="50000"/>
                  </a:schemeClr>
                </a:solidFill>
              </a:rPr>
              <a:t>	Ref Data Type</a:t>
            </a:r>
          </a:p>
          <a:p>
            <a:pPr marL="742950" lvl="1" indent="-285750">
              <a:buFont typeface="Arial" panose="020B0604020202020204" pitchFamily="34" charset="0"/>
              <a:buChar char="•"/>
            </a:pPr>
            <a:r>
              <a:rPr lang="en-US" sz="1400" dirty="0">
                <a:solidFill>
                  <a:schemeClr val="accent6">
                    <a:lumMod val="50000"/>
                  </a:schemeClr>
                </a:solidFill>
              </a:rPr>
              <a:t>	Short Description</a:t>
            </a:r>
          </a:p>
          <a:p>
            <a:pPr marL="742950" lvl="1" indent="-285750">
              <a:buFont typeface="Arial" panose="020B0604020202020204" pitchFamily="34" charset="0"/>
              <a:buChar char="•"/>
            </a:pPr>
            <a:r>
              <a:rPr lang="en-US" sz="1400" dirty="0">
                <a:solidFill>
                  <a:schemeClr val="accent6">
                    <a:lumMod val="50000"/>
                  </a:schemeClr>
                </a:solidFill>
              </a:rPr>
              <a:t>	Key field </a:t>
            </a:r>
          </a:p>
          <a:p>
            <a:pPr marL="742950" lvl="1" indent="-285750">
              <a:buFont typeface="Arial" panose="020B0604020202020204" pitchFamily="34" charset="0"/>
              <a:buChar char="•"/>
            </a:pPr>
            <a:r>
              <a:rPr lang="en-US" sz="1400" dirty="0">
                <a:solidFill>
                  <a:schemeClr val="accent6">
                    <a:lumMod val="50000"/>
                  </a:schemeClr>
                </a:solidFill>
              </a:rPr>
              <a:t>	Sum	</a:t>
            </a:r>
          </a:p>
          <a:p>
            <a:pPr marL="742950" lvl="1" indent="-285750">
              <a:buFont typeface="Arial" panose="020B0604020202020204" pitchFamily="34" charset="0"/>
              <a:buChar char="•"/>
            </a:pPr>
            <a:r>
              <a:rPr lang="en-US" sz="1400" dirty="0">
                <a:solidFill>
                  <a:schemeClr val="accent6">
                    <a:lumMod val="50000"/>
                  </a:schemeClr>
                </a:solidFill>
              </a:rPr>
              <a:t>	Hot </a:t>
            </a:r>
            <a:r>
              <a:rPr lang="en-US" sz="1400" dirty="0" smtClean="0">
                <a:solidFill>
                  <a:schemeClr val="accent6">
                    <a:lumMod val="50000"/>
                  </a:schemeClr>
                </a:solidFill>
              </a:rPr>
              <a:t>Spot</a:t>
            </a:r>
            <a:endParaRPr lang="en-US" sz="1400" dirty="0">
              <a:solidFill>
                <a:schemeClr val="accent6">
                  <a:lumMod val="50000"/>
                </a:schemeClr>
              </a:solidFill>
            </a:endParaRP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5693967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43</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2133600" y="1066800"/>
            <a:ext cx="6023380" cy="553998"/>
          </a:xfrm>
          <a:prstGeom prst="rect">
            <a:avLst/>
          </a:prstGeom>
          <a:noFill/>
        </p:spPr>
        <p:txBody>
          <a:bodyPr wrap="none" rtlCol="0">
            <a:spAutoFit/>
          </a:bodyPr>
          <a:lstStyle/>
          <a:p>
            <a:r>
              <a:rPr lang="en-US" sz="1400" b="1" dirty="0" smtClean="0"/>
              <a:t>Subtotals: </a:t>
            </a:r>
          </a:p>
          <a:p>
            <a:r>
              <a:rPr lang="en-US" sz="1600" dirty="0" smtClean="0"/>
              <a:t>Subtotals can be displayed with help of IT_SORT importing parameter</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96011"/>
            <a:ext cx="6457950" cy="35427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2692869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44</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2286000" y="956846"/>
            <a:ext cx="881973" cy="338554"/>
          </a:xfrm>
          <a:prstGeom prst="rect">
            <a:avLst/>
          </a:prstGeom>
          <a:noFill/>
        </p:spPr>
        <p:txBody>
          <a:bodyPr wrap="none" rtlCol="0">
            <a:spAutoFit/>
          </a:bodyPr>
          <a:lstStyle/>
          <a:p>
            <a:r>
              <a:rPr lang="en-US" sz="1600" dirty="0" smtClean="0"/>
              <a:t>Example</a:t>
            </a:r>
            <a:endParaRPr lang="en-US" sz="1600" dirty="0"/>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857375"/>
            <a:ext cx="4286250" cy="40100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4114800" y="987552"/>
            <a:ext cx="1685925" cy="917448"/>
          </a:xfrm>
          <a:prstGeom prst="wedgeRectCallout">
            <a:avLst>
              <a:gd name="adj1" fmla="val -57197"/>
              <a:gd name="adj2" fmla="val 10772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Types, Data &amp; Selection Screen</a:t>
            </a:r>
          </a:p>
          <a:p>
            <a:pPr algn="ctr"/>
            <a:r>
              <a:rPr lang="en-US" sz="1400" dirty="0" smtClean="0"/>
              <a:t>Declaration</a:t>
            </a:r>
            <a:endParaRPr lang="en-US" sz="1400" dirty="0"/>
          </a:p>
        </p:txBody>
      </p:sp>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1371600"/>
            <a:ext cx="1771650" cy="9048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22" name="Rectangular Callout 21"/>
          <p:cNvSpPr/>
          <p:nvPr/>
        </p:nvSpPr>
        <p:spPr>
          <a:xfrm>
            <a:off x="5410200" y="1981200"/>
            <a:ext cx="1085850" cy="685800"/>
          </a:xfrm>
          <a:prstGeom prst="wedgeRectCallout">
            <a:avLst>
              <a:gd name="adj1" fmla="val 104844"/>
              <a:gd name="adj2" fmla="val -8015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Program Flow</a:t>
            </a:r>
            <a:endParaRPr lang="en-US" sz="1400" dirty="0"/>
          </a:p>
        </p:txBody>
      </p:sp>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575" y="2981325"/>
            <a:ext cx="2943225" cy="25812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23" name="Rectangular Callout 22"/>
          <p:cNvSpPr/>
          <p:nvPr/>
        </p:nvSpPr>
        <p:spPr>
          <a:xfrm>
            <a:off x="5934075" y="5791200"/>
            <a:ext cx="923925" cy="458724"/>
          </a:xfrm>
          <a:prstGeom prst="wedgeRectCallout">
            <a:avLst>
              <a:gd name="adj1" fmla="val 52269"/>
              <a:gd name="adj2" fmla="val -10670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Get Data</a:t>
            </a:r>
            <a:endParaRPr lang="en-US" sz="14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93963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45</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2" name="TextBox 1"/>
          <p:cNvSpPr txBox="1"/>
          <p:nvPr/>
        </p:nvSpPr>
        <p:spPr>
          <a:xfrm>
            <a:off x="2209800" y="1066800"/>
            <a:ext cx="184731" cy="338554"/>
          </a:xfrm>
          <a:prstGeom prst="rect">
            <a:avLst/>
          </a:prstGeom>
          <a:noFill/>
        </p:spPr>
        <p:txBody>
          <a:bodyPr wrap="none" rtlCol="0">
            <a:spAutoFit/>
          </a:bodyPr>
          <a:lstStyle/>
          <a:p>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236077"/>
            <a:ext cx="3703671" cy="366929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675" y="1981200"/>
            <a:ext cx="2981325" cy="278741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3" name="Rectangular Callout 2"/>
          <p:cNvSpPr/>
          <p:nvPr/>
        </p:nvSpPr>
        <p:spPr>
          <a:xfrm>
            <a:off x="3352800" y="5410200"/>
            <a:ext cx="2209800" cy="609600"/>
          </a:xfrm>
          <a:prstGeom prst="wedgeRectCallout">
            <a:avLst>
              <a:gd name="adj1" fmla="val -28357"/>
              <a:gd name="adj2" fmla="val -13522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Field Catalog population</a:t>
            </a:r>
            <a:endParaRPr lang="en-US" sz="1600" dirty="0"/>
          </a:p>
        </p:txBody>
      </p:sp>
      <p:sp>
        <p:nvSpPr>
          <p:cNvPr id="22" name="Rectangular Callout 21"/>
          <p:cNvSpPr/>
          <p:nvPr/>
        </p:nvSpPr>
        <p:spPr>
          <a:xfrm>
            <a:off x="6096000" y="5257800"/>
            <a:ext cx="2209800" cy="609600"/>
          </a:xfrm>
          <a:prstGeom prst="wedgeRectCallout">
            <a:avLst>
              <a:gd name="adj1" fmla="val -28357"/>
              <a:gd name="adj2" fmla="val -13522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Subtotals and ALV Display</a:t>
            </a:r>
            <a:endParaRPr lang="en-US" sz="1600" dirty="0"/>
          </a:p>
        </p:txBody>
      </p:sp>
      <p:sp>
        <p:nvSpPr>
          <p:cNvPr id="5" name="Footer Placeholder 4"/>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0726363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46</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1057275"/>
            <a:ext cx="5543550" cy="10001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86000"/>
            <a:ext cx="6680505" cy="41814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2133600" y="914400"/>
            <a:ext cx="1219200" cy="642937"/>
          </a:xfrm>
          <a:prstGeom prst="wedgeRectCallout">
            <a:avLst>
              <a:gd name="adj1" fmla="val 89394"/>
              <a:gd name="adj2" fmla="val -122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Selection Screen</a:t>
            </a:r>
            <a:endParaRPr lang="en-US" sz="1600" dirty="0"/>
          </a:p>
        </p:txBody>
      </p:sp>
      <p:sp>
        <p:nvSpPr>
          <p:cNvPr id="23" name="Rectangular Callout 22"/>
          <p:cNvSpPr/>
          <p:nvPr/>
        </p:nvSpPr>
        <p:spPr>
          <a:xfrm>
            <a:off x="7467600" y="3429000"/>
            <a:ext cx="1219200" cy="642937"/>
          </a:xfrm>
          <a:prstGeom prst="wedgeRectCallout">
            <a:avLst>
              <a:gd name="adj1" fmla="val -93561"/>
              <a:gd name="adj2" fmla="val -5294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Subtotals</a:t>
            </a:r>
            <a:endParaRPr lang="en-US" sz="1600" dirty="0"/>
          </a:p>
        </p:txBody>
      </p:sp>
      <p:sp>
        <p:nvSpPr>
          <p:cNvPr id="24" name="Rectangular Callout 23"/>
          <p:cNvSpPr/>
          <p:nvPr/>
        </p:nvSpPr>
        <p:spPr>
          <a:xfrm>
            <a:off x="7696200" y="5376863"/>
            <a:ext cx="1219200" cy="642937"/>
          </a:xfrm>
          <a:prstGeom prst="wedgeRectCallout">
            <a:avLst>
              <a:gd name="adj1" fmla="val -112879"/>
              <a:gd name="adj2" fmla="val 9359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Grand Totals</a:t>
            </a:r>
            <a:endParaRPr lang="en-US" sz="16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187470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47</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2" name="TextBox 1"/>
          <p:cNvSpPr txBox="1"/>
          <p:nvPr/>
        </p:nvSpPr>
        <p:spPr>
          <a:xfrm>
            <a:off x="2133600" y="914400"/>
            <a:ext cx="6858000" cy="2277547"/>
          </a:xfrm>
          <a:prstGeom prst="rect">
            <a:avLst/>
          </a:prstGeom>
          <a:noFill/>
        </p:spPr>
        <p:txBody>
          <a:bodyPr wrap="square" rtlCol="0">
            <a:spAutoFit/>
          </a:bodyPr>
          <a:lstStyle/>
          <a:p>
            <a:r>
              <a:rPr lang="en-US" sz="1400" b="1" dirty="0" smtClean="0"/>
              <a:t>Interactive ALV: </a:t>
            </a:r>
            <a:r>
              <a:rPr lang="en-US" sz="1400" b="1" dirty="0"/>
              <a:t> </a:t>
            </a:r>
            <a:endParaRPr lang="en-US" sz="1400" b="1" dirty="0" smtClean="0"/>
          </a:p>
          <a:p>
            <a:r>
              <a:rPr lang="en-US" sz="1600" dirty="0" smtClean="0"/>
              <a:t>	</a:t>
            </a:r>
          </a:p>
          <a:p>
            <a:r>
              <a:rPr lang="en-US" sz="1600" dirty="0"/>
              <a:t>	</a:t>
            </a:r>
            <a:r>
              <a:rPr lang="en-US" sz="1600" dirty="0" smtClean="0"/>
              <a:t>we can navigate from one ALV list to another ALV list by performing some action the report. There are several events which help us to perform actions on ALV reports</a:t>
            </a:r>
          </a:p>
          <a:p>
            <a:endParaRPr lang="en-US" sz="1600" dirty="0" smtClean="0"/>
          </a:p>
          <a:p>
            <a:r>
              <a:rPr lang="en-US" sz="1400" b="1" dirty="0" smtClean="0"/>
              <a:t>Events:</a:t>
            </a:r>
          </a:p>
          <a:p>
            <a:r>
              <a:rPr lang="en-US" sz="1400" b="1" dirty="0" smtClean="0"/>
              <a:t>USER-COMMAND: </a:t>
            </a:r>
            <a:r>
              <a:rPr lang="en-US" sz="1600" dirty="0" smtClean="0"/>
              <a:t> it is used to implement the logic to handle double click or single click on  </a:t>
            </a:r>
            <a:r>
              <a:rPr lang="en-US" sz="1600" b="1" dirty="0" smtClean="0"/>
              <a:t>HOTSPOT</a:t>
            </a:r>
            <a:r>
              <a:rPr lang="en-US" sz="1600" dirty="0" smtClean="0"/>
              <a:t> field</a:t>
            </a:r>
            <a:endParaRPr lang="en-US" sz="16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1409434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48</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sp>
        <p:nvSpPr>
          <p:cNvPr id="2" name="TextBox 1"/>
          <p:cNvSpPr txBox="1"/>
          <p:nvPr/>
        </p:nvSpPr>
        <p:spPr>
          <a:xfrm>
            <a:off x="2133600" y="914400"/>
            <a:ext cx="6858000" cy="584775"/>
          </a:xfrm>
          <a:prstGeom prst="rect">
            <a:avLst/>
          </a:prstGeom>
          <a:noFill/>
        </p:spPr>
        <p:txBody>
          <a:bodyPr wrap="square" rtlCol="0">
            <a:spAutoFit/>
          </a:bodyPr>
          <a:lstStyle/>
          <a:p>
            <a:r>
              <a:rPr lang="en-US" sz="1600" dirty="0" smtClean="0"/>
              <a:t>Example: Navigate from Purchase Header data to Purchasing Item data</a:t>
            </a:r>
          </a:p>
          <a:p>
            <a:r>
              <a:rPr lang="en-US" sz="1600" dirty="0" smtClean="0"/>
              <a:t>Handle Double Click event</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28800"/>
            <a:ext cx="4000500"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4343400"/>
            <a:ext cx="4667250" cy="18587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6858000" y="1828800"/>
            <a:ext cx="1752600" cy="685800"/>
          </a:xfrm>
          <a:prstGeom prst="wedgeRectCallout">
            <a:avLst>
              <a:gd name="adj1" fmla="val -105418"/>
              <a:gd name="adj2" fmla="val 7058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Specify the subroutine name </a:t>
            </a:r>
            <a:endParaRPr lang="en-US" sz="1600" dirty="0"/>
          </a:p>
        </p:txBody>
      </p:sp>
      <p:sp>
        <p:nvSpPr>
          <p:cNvPr id="22" name="Rectangular Callout 21"/>
          <p:cNvSpPr/>
          <p:nvPr/>
        </p:nvSpPr>
        <p:spPr>
          <a:xfrm>
            <a:off x="7010400" y="2971800"/>
            <a:ext cx="1981200" cy="838200"/>
          </a:xfrm>
          <a:prstGeom prst="wedgeRectCallout">
            <a:avLst>
              <a:gd name="adj1" fmla="val -104508"/>
              <a:gd name="adj2" fmla="val 14168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Implement the subroutine. </a:t>
            </a:r>
            <a:r>
              <a:rPr lang="en-US" sz="1600" dirty="0"/>
              <a:t> </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622" y="5562600"/>
            <a:ext cx="2667000" cy="5466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ular Callout 25"/>
          <p:cNvSpPr/>
          <p:nvPr/>
        </p:nvSpPr>
        <p:spPr>
          <a:xfrm>
            <a:off x="1974273" y="4495800"/>
            <a:ext cx="1676400" cy="685800"/>
          </a:xfrm>
          <a:prstGeom prst="wedgeRectCallout">
            <a:avLst>
              <a:gd name="adj1" fmla="val -16078"/>
              <a:gd name="adj2" fmla="val 10329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HOTSPOT in field catalog</a:t>
            </a:r>
            <a:endParaRPr lang="en-US" sz="1600" dirty="0"/>
          </a:p>
        </p:txBody>
      </p:sp>
      <p:sp>
        <p:nvSpPr>
          <p:cNvPr id="5" name="Footer Placeholder 4"/>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41503550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49</a:t>
            </a:fld>
            <a:endParaRPr lang="en-US"/>
          </a:p>
        </p:txBody>
      </p:sp>
      <p:sp>
        <p:nvSpPr>
          <p:cNvPr id="19" name="TextBox 18"/>
          <p:cNvSpPr txBox="1"/>
          <p:nvPr/>
        </p:nvSpPr>
        <p:spPr>
          <a:xfrm>
            <a:off x="3048000" y="76200"/>
            <a:ext cx="3048000" cy="707886"/>
          </a:xfrm>
          <a:prstGeom prst="rect">
            <a:avLst/>
          </a:prstGeom>
          <a:noFill/>
        </p:spPr>
        <p:txBody>
          <a:bodyPr wrap="square" rtlCol="0">
            <a:spAutoFit/>
          </a:bodyPr>
          <a:lstStyle/>
          <a:p>
            <a:pPr algn="ctr"/>
            <a:r>
              <a:rPr lang="en-US" sz="2400" b="1" dirty="0" smtClean="0"/>
              <a:t>ABAP Reports</a:t>
            </a:r>
          </a:p>
          <a:p>
            <a:pPr algn="ctr"/>
            <a:r>
              <a:rPr lang="en-US" sz="1600" b="1" dirty="0" smtClean="0"/>
              <a:t>Report: ALV Reports</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Design</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ALV Reports</a:t>
            </a:r>
            <a:endParaRPr lang="en-US" sz="1400" dirty="0"/>
          </a:p>
        </p:txBody>
      </p:sp>
      <p:sp>
        <p:nvSpPr>
          <p:cNvPr id="20" name="TextBox 19"/>
          <p:cNvSpPr txBox="1"/>
          <p:nvPr/>
        </p:nvSpPr>
        <p:spPr>
          <a:xfrm>
            <a:off x="2286000" y="2590800"/>
            <a:ext cx="184731" cy="307777"/>
          </a:xfrm>
          <a:prstGeom prst="rect">
            <a:avLst/>
          </a:prstGeom>
          <a:noFill/>
        </p:spPr>
        <p:txBody>
          <a:bodyPr wrap="none" rtlCol="0">
            <a:spAutoFit/>
          </a:bodyPr>
          <a:lstStyle/>
          <a:p>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914400"/>
            <a:ext cx="4772025" cy="252224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0"/>
            <a:ext cx="5948362" cy="245979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5" name="Rectangular Callout 4"/>
          <p:cNvSpPr/>
          <p:nvPr/>
        </p:nvSpPr>
        <p:spPr>
          <a:xfrm>
            <a:off x="6858000" y="1088886"/>
            <a:ext cx="1981200" cy="1273314"/>
          </a:xfrm>
          <a:prstGeom prst="wedgeRectCallout">
            <a:avLst>
              <a:gd name="adj1" fmla="val -118440"/>
              <a:gd name="adj2" fmla="val 3965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Double click on the record or single click on Purchase Doc to navigate to the item list</a:t>
            </a:r>
            <a:endParaRPr lang="en-US" sz="1400" dirty="0"/>
          </a:p>
        </p:txBody>
      </p:sp>
      <p:sp>
        <p:nvSpPr>
          <p:cNvPr id="23" name="Rectangular Callout 22"/>
          <p:cNvSpPr/>
          <p:nvPr/>
        </p:nvSpPr>
        <p:spPr>
          <a:xfrm>
            <a:off x="1423987" y="4669938"/>
            <a:ext cx="1628775" cy="739914"/>
          </a:xfrm>
          <a:prstGeom prst="wedgeRectCallout">
            <a:avLst>
              <a:gd name="adj1" fmla="val 84038"/>
              <a:gd name="adj2" fmla="val -2044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Purchase Items</a:t>
            </a:r>
            <a:endParaRPr lang="en-US" sz="1400" dirty="0"/>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3346137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5</a:t>
            </a:fld>
            <a:endParaRPr lang="en-US"/>
          </a:p>
        </p:txBody>
      </p:sp>
      <p:sp>
        <p:nvSpPr>
          <p:cNvPr id="19" name="TextBox 18"/>
          <p:cNvSpPr txBox="1"/>
          <p:nvPr/>
        </p:nvSpPr>
        <p:spPr>
          <a:xfrm>
            <a:off x="3505200" y="130314"/>
            <a:ext cx="24384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2" name="TextBox 1"/>
          <p:cNvSpPr txBox="1"/>
          <p:nvPr/>
        </p:nvSpPr>
        <p:spPr>
          <a:xfrm>
            <a:off x="2209800" y="1066800"/>
            <a:ext cx="6219075" cy="2585323"/>
          </a:xfrm>
          <a:prstGeom prst="rect">
            <a:avLst/>
          </a:prstGeom>
          <a:noFill/>
        </p:spPr>
        <p:txBody>
          <a:bodyPr wrap="none" rtlCol="0">
            <a:spAutoFit/>
          </a:bodyPr>
          <a:lstStyle/>
          <a:p>
            <a:r>
              <a:rPr lang="en-US" sz="1600" b="1" dirty="0" smtClean="0"/>
              <a:t>Parameters</a:t>
            </a:r>
            <a:r>
              <a:rPr lang="en-US" sz="1600" dirty="0" smtClean="0"/>
              <a:t>:</a:t>
            </a:r>
          </a:p>
          <a:p>
            <a:r>
              <a:rPr lang="en-US" sz="1600" dirty="0" smtClean="0"/>
              <a:t>It created selection screen and enters a single value in an ABAP program</a:t>
            </a:r>
          </a:p>
          <a:p>
            <a:endParaRPr lang="en-US" sz="1600" dirty="0"/>
          </a:p>
          <a:p>
            <a:r>
              <a:rPr lang="en-US" sz="1600" b="1" dirty="0" smtClean="0"/>
              <a:t>Syntax:</a:t>
            </a:r>
          </a:p>
          <a:p>
            <a:r>
              <a:rPr lang="en-US" sz="1400" dirty="0" smtClean="0">
                <a:solidFill>
                  <a:srgbClr val="002060"/>
                </a:solidFill>
              </a:rPr>
              <a:t>PARAMETERS &lt;</a:t>
            </a:r>
            <a:r>
              <a:rPr lang="en-US" sz="1400" dirty="0" err="1" smtClean="0">
                <a:solidFill>
                  <a:srgbClr val="002060"/>
                </a:solidFill>
              </a:rPr>
              <a:t>p_name</a:t>
            </a:r>
            <a:r>
              <a:rPr lang="en-US" sz="1400" dirty="0" smtClean="0">
                <a:solidFill>
                  <a:srgbClr val="002060"/>
                </a:solidFill>
              </a:rPr>
              <a:t>&gt; TYPE/LIKE &lt;</a:t>
            </a:r>
            <a:r>
              <a:rPr lang="en-US" sz="1400" dirty="0" err="1" smtClean="0">
                <a:solidFill>
                  <a:srgbClr val="002060"/>
                </a:solidFill>
              </a:rPr>
              <a:t>data_type</a:t>
            </a:r>
            <a:r>
              <a:rPr lang="en-US" sz="1400" dirty="0" smtClean="0">
                <a:solidFill>
                  <a:srgbClr val="002060"/>
                </a:solidFill>
              </a:rPr>
              <a:t>&gt;</a:t>
            </a:r>
          </a:p>
          <a:p>
            <a:r>
              <a:rPr lang="en-US" sz="1400" dirty="0">
                <a:solidFill>
                  <a:srgbClr val="002060"/>
                </a:solidFill>
              </a:rPr>
              <a:t>	</a:t>
            </a:r>
            <a:r>
              <a:rPr lang="en-US" sz="1400" dirty="0" smtClean="0">
                <a:solidFill>
                  <a:srgbClr val="002060"/>
                </a:solidFill>
              </a:rPr>
              <a:t>	[decimals]</a:t>
            </a:r>
          </a:p>
          <a:p>
            <a:r>
              <a:rPr lang="en-US" sz="1400" dirty="0">
                <a:solidFill>
                  <a:srgbClr val="002060"/>
                </a:solidFill>
              </a:rPr>
              <a:t>	</a:t>
            </a:r>
            <a:r>
              <a:rPr lang="en-US" sz="1400" dirty="0" smtClean="0">
                <a:solidFill>
                  <a:srgbClr val="002060"/>
                </a:solidFill>
              </a:rPr>
              <a:t>	[DEFAULT &lt;value&gt;]</a:t>
            </a:r>
          </a:p>
          <a:p>
            <a:r>
              <a:rPr lang="en-US" sz="1400" dirty="0">
                <a:solidFill>
                  <a:srgbClr val="002060"/>
                </a:solidFill>
              </a:rPr>
              <a:t>	</a:t>
            </a:r>
            <a:r>
              <a:rPr lang="en-US" sz="1400" dirty="0" smtClean="0">
                <a:solidFill>
                  <a:srgbClr val="002060"/>
                </a:solidFill>
              </a:rPr>
              <a:t>	[OBLIGATORY]</a:t>
            </a:r>
          </a:p>
          <a:p>
            <a:r>
              <a:rPr lang="en-US" sz="1400" dirty="0">
                <a:solidFill>
                  <a:srgbClr val="002060"/>
                </a:solidFill>
              </a:rPr>
              <a:t>	</a:t>
            </a:r>
            <a:r>
              <a:rPr lang="en-US" sz="1400" dirty="0" smtClean="0">
                <a:solidFill>
                  <a:srgbClr val="002060"/>
                </a:solidFill>
              </a:rPr>
              <a:t>	[MODIF ID &lt;key&gt;]</a:t>
            </a:r>
          </a:p>
          <a:p>
            <a:r>
              <a:rPr lang="en-US" sz="1400" dirty="0" smtClean="0"/>
              <a:t>Example:</a:t>
            </a:r>
          </a:p>
          <a:p>
            <a:endParaRPr lang="en-US"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943475"/>
            <a:ext cx="5057775" cy="1228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3352800"/>
            <a:ext cx="3762375" cy="129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Pentagon 17"/>
          <p:cNvSpPr/>
          <p:nvPr/>
        </p:nvSpPr>
        <p:spPr>
          <a:xfrm>
            <a:off x="152400" y="1600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Overview</a:t>
            </a:r>
            <a:endParaRPr lang="en-US" sz="1400" dirty="0"/>
          </a:p>
        </p:txBody>
      </p:sp>
      <p:sp>
        <p:nvSpPr>
          <p:cNvPr id="21" name="Pentagon 20"/>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30" name="Pentagon 29"/>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PARAMETERS</a:t>
            </a:r>
            <a:endParaRPr lang="en-US" sz="1400" dirty="0"/>
          </a:p>
        </p:txBody>
      </p:sp>
      <p:sp>
        <p:nvSpPr>
          <p:cNvPr id="31" name="Pentagon 3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2" name="Pentagon 31"/>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3" name="Pentagon 32"/>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4" name="Pentagon 33"/>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158877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6</a:t>
            </a:fld>
            <a:endParaRPr lang="en-US"/>
          </a:p>
        </p:txBody>
      </p:sp>
      <p:sp>
        <p:nvSpPr>
          <p:cNvPr id="19" name="TextBox 18"/>
          <p:cNvSpPr txBox="1"/>
          <p:nvPr/>
        </p:nvSpPr>
        <p:spPr>
          <a:xfrm>
            <a:off x="3429000" y="130314"/>
            <a:ext cx="25908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2" name="TextBox 1"/>
          <p:cNvSpPr txBox="1"/>
          <p:nvPr/>
        </p:nvSpPr>
        <p:spPr>
          <a:xfrm>
            <a:off x="2133600" y="990600"/>
            <a:ext cx="6496394" cy="1292662"/>
          </a:xfrm>
          <a:prstGeom prst="rect">
            <a:avLst/>
          </a:prstGeom>
          <a:noFill/>
        </p:spPr>
        <p:txBody>
          <a:bodyPr wrap="none" rtlCol="0">
            <a:spAutoFit/>
          </a:bodyPr>
          <a:lstStyle/>
          <a:p>
            <a:r>
              <a:rPr lang="en-US" sz="1600" dirty="0" smtClean="0"/>
              <a:t>Select Options:</a:t>
            </a:r>
          </a:p>
          <a:p>
            <a:r>
              <a:rPr lang="en-US" sz="1600" dirty="0" smtClean="0"/>
              <a:t>It creates selection screen and enters a range of values in an ABAP program</a:t>
            </a:r>
          </a:p>
          <a:p>
            <a:endParaRPr lang="en-US" sz="1600" dirty="0"/>
          </a:p>
          <a:p>
            <a:r>
              <a:rPr lang="en-US" sz="1600" b="1" dirty="0" smtClean="0"/>
              <a:t>Syntax:</a:t>
            </a:r>
          </a:p>
          <a:p>
            <a:r>
              <a:rPr lang="en-US" sz="1400" dirty="0" smtClean="0">
                <a:solidFill>
                  <a:schemeClr val="accent2">
                    <a:lumMod val="50000"/>
                  </a:schemeClr>
                </a:solidFill>
              </a:rPr>
              <a:t>SELECT-OPTIONS &lt;</a:t>
            </a:r>
            <a:r>
              <a:rPr lang="en-US" sz="1400" dirty="0" err="1" smtClean="0">
                <a:solidFill>
                  <a:schemeClr val="accent2">
                    <a:lumMod val="50000"/>
                  </a:schemeClr>
                </a:solidFill>
              </a:rPr>
              <a:t>s_tab</a:t>
            </a:r>
            <a:r>
              <a:rPr lang="en-US" sz="1400" dirty="0" smtClean="0">
                <a:solidFill>
                  <a:schemeClr val="accent2">
                    <a:lumMod val="50000"/>
                  </a:schemeClr>
                </a:solidFill>
              </a:rPr>
              <a:t>&gt; FOR &lt;</a:t>
            </a:r>
            <a:r>
              <a:rPr lang="en-US" sz="1400" dirty="0" err="1" smtClean="0">
                <a:solidFill>
                  <a:schemeClr val="accent2">
                    <a:lumMod val="50000"/>
                  </a:schemeClr>
                </a:solidFill>
              </a:rPr>
              <a:t>data_object</a:t>
            </a:r>
            <a:r>
              <a:rPr lang="en-US" sz="1400" dirty="0" smtClean="0">
                <a:solidFill>
                  <a:schemeClr val="accent2">
                    <a:lumMod val="50000"/>
                  </a:schemeClr>
                </a:solidFill>
              </a:rPr>
              <a:t>&gt;</a:t>
            </a:r>
          </a:p>
        </p:txBody>
      </p:sp>
      <p:sp>
        <p:nvSpPr>
          <p:cNvPr id="18" name="Pentagon 17"/>
          <p:cNvSpPr/>
          <p:nvPr/>
        </p:nvSpPr>
        <p:spPr>
          <a:xfrm>
            <a:off x="152400" y="1600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Overview</a:t>
            </a:r>
            <a:endParaRPr lang="en-US" sz="1400" dirty="0"/>
          </a:p>
        </p:txBody>
      </p:sp>
      <p:sp>
        <p:nvSpPr>
          <p:cNvPr id="21" name="Pentagon 20"/>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30" name="Pentagon 29"/>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SELECT-OPTIONS</a:t>
            </a:r>
            <a:endParaRPr lang="en-US" sz="1400" dirty="0"/>
          </a:p>
        </p:txBody>
      </p:sp>
      <p:sp>
        <p:nvSpPr>
          <p:cNvPr id="31" name="Pentagon 3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2" name="Pentagon 31"/>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3" name="Pentagon 32"/>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4" name="Pentagon 33"/>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67000"/>
            <a:ext cx="26574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52875"/>
            <a:ext cx="5610225" cy="1076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2971800" y="5105400"/>
            <a:ext cx="1371600" cy="533400"/>
          </a:xfrm>
          <a:prstGeom prst="wedgeRectCallout">
            <a:avLst>
              <a:gd name="adj1" fmla="val 67045"/>
              <a:gd name="adj2" fmla="val -9853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S_MATNR-LOW</a:t>
            </a:r>
            <a:endParaRPr lang="en-US" sz="1200" dirty="0">
              <a:solidFill>
                <a:schemeClr val="tx1"/>
              </a:solidFill>
            </a:endParaRPr>
          </a:p>
        </p:txBody>
      </p:sp>
      <p:sp>
        <p:nvSpPr>
          <p:cNvPr id="15" name="Rectangular Callout 14"/>
          <p:cNvSpPr/>
          <p:nvPr/>
        </p:nvSpPr>
        <p:spPr>
          <a:xfrm>
            <a:off x="4876800" y="5181600"/>
            <a:ext cx="1371600" cy="533400"/>
          </a:xfrm>
          <a:prstGeom prst="wedgeRectCallout">
            <a:avLst>
              <a:gd name="adj1" fmla="val 66035"/>
              <a:gd name="adj2" fmla="val -10633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S_MATNR-HIGH</a:t>
            </a:r>
            <a:endParaRPr lang="en-US" sz="1200" dirty="0">
              <a:solidFill>
                <a:schemeClr val="tx1"/>
              </a:solidFill>
            </a:endParaRPr>
          </a:p>
        </p:txBody>
      </p:sp>
      <p:sp>
        <p:nvSpPr>
          <p:cNvPr id="5" name="Rectangular Callout 4"/>
          <p:cNvSpPr/>
          <p:nvPr/>
        </p:nvSpPr>
        <p:spPr>
          <a:xfrm>
            <a:off x="6781800" y="3429000"/>
            <a:ext cx="1190625" cy="457200"/>
          </a:xfrm>
          <a:prstGeom prst="wedgeRectCallout">
            <a:avLst>
              <a:gd name="adj1" fmla="val 24994"/>
              <a:gd name="adj2" fmla="val 20997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Extension</a:t>
            </a:r>
            <a:endParaRPr lang="en-US" sz="1400" dirty="0">
              <a:solidFill>
                <a:schemeClr val="tx1"/>
              </a:solidFill>
            </a:endParaRPr>
          </a:p>
        </p:txBody>
      </p:sp>
      <p:sp>
        <p:nvSpPr>
          <p:cNvPr id="6" name="Footer Placeholder 5"/>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583224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a:p>
        </p:txBody>
      </p:sp>
      <p:sp>
        <p:nvSpPr>
          <p:cNvPr id="19" name="TextBox 18"/>
          <p:cNvSpPr txBox="1"/>
          <p:nvPr/>
        </p:nvSpPr>
        <p:spPr>
          <a:xfrm>
            <a:off x="3352800" y="130314"/>
            <a:ext cx="25146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2" name="TextBox 1"/>
          <p:cNvSpPr txBox="1"/>
          <p:nvPr/>
        </p:nvSpPr>
        <p:spPr>
          <a:xfrm>
            <a:off x="2101381" y="1192173"/>
            <a:ext cx="7042619" cy="4616648"/>
          </a:xfrm>
          <a:prstGeom prst="rect">
            <a:avLst/>
          </a:prstGeom>
          <a:noFill/>
        </p:spPr>
        <p:txBody>
          <a:bodyPr wrap="square" rtlCol="0">
            <a:spAutoFit/>
          </a:bodyPr>
          <a:lstStyle/>
          <a:p>
            <a:r>
              <a:rPr lang="en-US" sz="1600" dirty="0" smtClean="0">
                <a:solidFill>
                  <a:schemeClr val="accent5">
                    <a:lumMod val="50000"/>
                  </a:schemeClr>
                </a:solidFill>
              </a:rPr>
              <a:t>SELECT-OPTIONS</a:t>
            </a:r>
            <a:r>
              <a:rPr lang="en-US" sz="1600" dirty="0" smtClean="0"/>
              <a:t> statement creates a Internal table with header line which contains 4 fields</a:t>
            </a:r>
            <a:endParaRPr lang="en-US" sz="1400" dirty="0" smtClean="0"/>
          </a:p>
          <a:p>
            <a:pPr marL="1200150" lvl="2" indent="-285750">
              <a:buFont typeface="Wingdings" panose="05000000000000000000" pitchFamily="2" charset="2"/>
              <a:buChar char="Ø"/>
            </a:pPr>
            <a:r>
              <a:rPr lang="en-US" sz="1400" dirty="0" smtClean="0">
                <a:solidFill>
                  <a:schemeClr val="accent5">
                    <a:lumMod val="50000"/>
                  </a:schemeClr>
                </a:solidFill>
              </a:rPr>
              <a:t>SIGN</a:t>
            </a:r>
          </a:p>
          <a:p>
            <a:pPr marL="1200150" lvl="2" indent="-285750">
              <a:buFont typeface="Wingdings" panose="05000000000000000000" pitchFamily="2" charset="2"/>
              <a:buChar char="Ø"/>
            </a:pPr>
            <a:r>
              <a:rPr lang="en-US" sz="1400" dirty="0" smtClean="0">
                <a:solidFill>
                  <a:schemeClr val="accent5">
                    <a:lumMod val="50000"/>
                  </a:schemeClr>
                </a:solidFill>
              </a:rPr>
              <a:t>OPTION</a:t>
            </a:r>
          </a:p>
          <a:p>
            <a:pPr marL="1200150" lvl="2" indent="-285750">
              <a:buFont typeface="Wingdings" panose="05000000000000000000" pitchFamily="2" charset="2"/>
              <a:buChar char="Ø"/>
            </a:pPr>
            <a:r>
              <a:rPr lang="en-US" sz="1400" dirty="0" smtClean="0">
                <a:solidFill>
                  <a:schemeClr val="accent5">
                    <a:lumMod val="50000"/>
                  </a:schemeClr>
                </a:solidFill>
              </a:rPr>
              <a:t>LOW</a:t>
            </a:r>
          </a:p>
          <a:p>
            <a:pPr marL="1200150" lvl="2" indent="-285750">
              <a:buFont typeface="Wingdings" panose="05000000000000000000" pitchFamily="2" charset="2"/>
              <a:buChar char="Ø"/>
            </a:pPr>
            <a:r>
              <a:rPr lang="en-US" sz="1400" dirty="0" smtClean="0">
                <a:solidFill>
                  <a:schemeClr val="accent5">
                    <a:lumMod val="50000"/>
                  </a:schemeClr>
                </a:solidFill>
              </a:rPr>
              <a:t>HIGH</a:t>
            </a:r>
          </a:p>
          <a:p>
            <a:endParaRPr lang="en-US" sz="1400" dirty="0"/>
          </a:p>
          <a:p>
            <a:r>
              <a:rPr lang="en-US" sz="1400" b="1" dirty="0" smtClean="0"/>
              <a:t>SIGN</a:t>
            </a:r>
            <a:r>
              <a:rPr lang="en-US" sz="1600" dirty="0" smtClean="0"/>
              <a:t>: 	its datatype is C. Length is 1. Values can be ‘I’ or ‘E’</a:t>
            </a:r>
          </a:p>
          <a:p>
            <a:pPr lvl="2"/>
            <a:r>
              <a:rPr lang="en-US" sz="1600" dirty="0" smtClean="0">
                <a:solidFill>
                  <a:schemeClr val="accent5">
                    <a:lumMod val="50000"/>
                  </a:schemeClr>
                </a:solidFill>
              </a:rPr>
              <a:t>I – Include</a:t>
            </a:r>
          </a:p>
          <a:p>
            <a:pPr lvl="2"/>
            <a:r>
              <a:rPr lang="en-US" sz="1600" dirty="0" smtClean="0">
                <a:solidFill>
                  <a:schemeClr val="accent5">
                    <a:lumMod val="50000"/>
                  </a:schemeClr>
                </a:solidFill>
              </a:rPr>
              <a:t>E – Exclude</a:t>
            </a:r>
          </a:p>
          <a:p>
            <a:r>
              <a:rPr lang="en-US" sz="1600" dirty="0" smtClean="0"/>
              <a:t>	Default value is ‘I’</a:t>
            </a:r>
          </a:p>
          <a:p>
            <a:endParaRPr lang="en-US" sz="1600" dirty="0"/>
          </a:p>
          <a:p>
            <a:r>
              <a:rPr lang="en-US" sz="1400" b="1" dirty="0" smtClean="0"/>
              <a:t>OPTION</a:t>
            </a:r>
            <a:r>
              <a:rPr lang="en-US" sz="1600" dirty="0" smtClean="0"/>
              <a:t>: 	Its datatype is ‘C’ Length is ‘2’. It contains relational operator</a:t>
            </a:r>
          </a:p>
          <a:p>
            <a:r>
              <a:rPr lang="en-US" sz="1600" dirty="0" smtClean="0"/>
              <a:t>	Case#1: 	If High is empty then value can be </a:t>
            </a:r>
            <a:r>
              <a:rPr lang="en-US" sz="1600" dirty="0" smtClean="0">
                <a:solidFill>
                  <a:schemeClr val="accent5">
                    <a:lumMod val="50000"/>
                  </a:schemeClr>
                </a:solidFill>
              </a:rPr>
              <a:t>EQ, LT, GT, LE, GE &amp; NE</a:t>
            </a:r>
          </a:p>
          <a:p>
            <a:r>
              <a:rPr lang="en-US" sz="1600" dirty="0" smtClean="0"/>
              <a:t>	Case#2: 	if both low and high is not empty, value can be ‘</a:t>
            </a:r>
            <a:r>
              <a:rPr lang="en-US" sz="1600" dirty="0" smtClean="0">
                <a:solidFill>
                  <a:schemeClr val="accent5">
                    <a:lumMod val="50000"/>
                  </a:schemeClr>
                </a:solidFill>
              </a:rPr>
              <a:t>BT</a:t>
            </a:r>
            <a:r>
              <a:rPr lang="en-US" sz="1600" dirty="0" smtClean="0"/>
              <a:t>’ or ‘</a:t>
            </a:r>
            <a:r>
              <a:rPr lang="en-US" sz="1600" dirty="0" smtClean="0">
                <a:solidFill>
                  <a:schemeClr val="accent5">
                    <a:lumMod val="50000"/>
                  </a:schemeClr>
                </a:solidFill>
              </a:rPr>
              <a:t>NB</a:t>
            </a:r>
            <a:r>
              <a:rPr lang="en-US" sz="1600" dirty="0" smtClean="0"/>
              <a:t>’</a:t>
            </a:r>
          </a:p>
          <a:p>
            <a:endParaRPr lang="en-US" sz="1600" dirty="0"/>
          </a:p>
          <a:p>
            <a:r>
              <a:rPr lang="en-US" sz="1400" b="1" dirty="0" smtClean="0"/>
              <a:t>LOW</a:t>
            </a:r>
            <a:r>
              <a:rPr lang="en-US" sz="1600" dirty="0" smtClean="0"/>
              <a:t>: 	Its datatype is same as datatype of &lt;</a:t>
            </a:r>
            <a:r>
              <a:rPr lang="en-US" sz="1600" dirty="0" err="1" smtClean="0"/>
              <a:t>data_object</a:t>
            </a:r>
            <a:r>
              <a:rPr lang="en-US" sz="1600" dirty="0" smtClean="0"/>
              <a:t>&gt;</a:t>
            </a:r>
          </a:p>
          <a:p>
            <a:endParaRPr lang="en-US" sz="1600" dirty="0"/>
          </a:p>
          <a:p>
            <a:r>
              <a:rPr lang="en-US" sz="1400" b="1" dirty="0" smtClean="0"/>
              <a:t>HIGH</a:t>
            </a:r>
            <a:r>
              <a:rPr lang="en-US" sz="1600" dirty="0"/>
              <a:t>: </a:t>
            </a:r>
            <a:r>
              <a:rPr lang="en-US" sz="1600" dirty="0" smtClean="0"/>
              <a:t>	Its </a:t>
            </a:r>
            <a:r>
              <a:rPr lang="en-US" sz="1600" dirty="0"/>
              <a:t>datatype is same as datatype of &lt;</a:t>
            </a:r>
            <a:r>
              <a:rPr lang="en-US" sz="1600" dirty="0" err="1"/>
              <a:t>data_object</a:t>
            </a:r>
            <a:r>
              <a:rPr lang="en-US" sz="1600" dirty="0"/>
              <a:t>&gt;</a:t>
            </a:r>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SELECT-OPTIONS</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1023732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8</a:t>
            </a:fld>
            <a:endParaRPr lang="en-US"/>
          </a:p>
        </p:txBody>
      </p:sp>
      <p:sp>
        <p:nvSpPr>
          <p:cNvPr id="19" name="TextBox 18"/>
          <p:cNvSpPr txBox="1"/>
          <p:nvPr/>
        </p:nvSpPr>
        <p:spPr>
          <a:xfrm>
            <a:off x="3352800" y="130314"/>
            <a:ext cx="25146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 SELECT-OPTIONS</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grpSp>
        <p:nvGrpSpPr>
          <p:cNvPr id="7" name="Group 6"/>
          <p:cNvGrpSpPr/>
          <p:nvPr/>
        </p:nvGrpSpPr>
        <p:grpSpPr>
          <a:xfrm>
            <a:off x="2286000" y="1914525"/>
            <a:ext cx="6267450" cy="3724275"/>
            <a:chOff x="2286000" y="1914525"/>
            <a:chExt cx="6267450" cy="3724275"/>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14525"/>
              <a:ext cx="6267450" cy="3724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438400" y="2405062"/>
              <a:ext cx="2362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76800" y="2405062"/>
              <a:ext cx="2590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ular Callout 7"/>
          <p:cNvSpPr/>
          <p:nvPr/>
        </p:nvSpPr>
        <p:spPr>
          <a:xfrm>
            <a:off x="2590800" y="1143000"/>
            <a:ext cx="1447800" cy="457200"/>
          </a:xfrm>
          <a:prstGeom prst="wedgeRectCallout">
            <a:avLst>
              <a:gd name="adj1" fmla="val -12752"/>
              <a:gd name="adj2" fmla="val 22613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Include Values</a:t>
            </a:r>
          </a:p>
          <a:p>
            <a:pPr algn="ctr"/>
            <a:r>
              <a:rPr lang="en-US" sz="1400" dirty="0" smtClean="0">
                <a:solidFill>
                  <a:schemeClr val="tx1"/>
                </a:solidFill>
              </a:rPr>
              <a:t>SIGN - I</a:t>
            </a:r>
            <a:endParaRPr lang="en-US" sz="1400" dirty="0">
              <a:solidFill>
                <a:schemeClr val="tx1"/>
              </a:solidFill>
            </a:endParaRPr>
          </a:p>
        </p:txBody>
      </p:sp>
      <p:sp>
        <p:nvSpPr>
          <p:cNvPr id="20" name="Rectangular Callout 19"/>
          <p:cNvSpPr/>
          <p:nvPr/>
        </p:nvSpPr>
        <p:spPr>
          <a:xfrm>
            <a:off x="6096000" y="838200"/>
            <a:ext cx="1600200" cy="685800"/>
          </a:xfrm>
          <a:prstGeom prst="wedgeRectCallout">
            <a:avLst>
              <a:gd name="adj1" fmla="val -30934"/>
              <a:gd name="adj2" fmla="val 16957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Include Values</a:t>
            </a:r>
          </a:p>
          <a:p>
            <a:pPr algn="ctr"/>
            <a:r>
              <a:rPr lang="en-US" sz="1400" dirty="0" smtClean="0">
                <a:solidFill>
                  <a:schemeClr val="tx1"/>
                </a:solidFill>
              </a:rPr>
              <a:t>SIGN - E</a:t>
            </a:r>
            <a:endParaRPr lang="en-US" sz="1400" dirty="0">
              <a:solidFill>
                <a:schemeClr val="tx1"/>
              </a:solidFill>
            </a:endParaRPr>
          </a:p>
        </p:txBody>
      </p:sp>
      <p:sp>
        <p:nvSpPr>
          <p:cNvPr id="9" name="Rectangle 8"/>
          <p:cNvSpPr/>
          <p:nvPr/>
        </p:nvSpPr>
        <p:spPr>
          <a:xfrm>
            <a:off x="2286000" y="2971800"/>
            <a:ext cx="3810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2019300" y="5181600"/>
            <a:ext cx="1714500" cy="838200"/>
          </a:xfrm>
          <a:prstGeom prst="wedgeRectCallout">
            <a:avLst>
              <a:gd name="adj1" fmla="val -23430"/>
              <a:gd name="adj2" fmla="val -10477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OPTIONS:</a:t>
            </a:r>
          </a:p>
          <a:p>
            <a:pPr algn="ctr"/>
            <a:r>
              <a:rPr lang="en-US" sz="1400" dirty="0" smtClean="0">
                <a:solidFill>
                  <a:schemeClr val="tx1"/>
                </a:solidFill>
              </a:rPr>
              <a:t>EQ</a:t>
            </a:r>
            <a:r>
              <a:rPr lang="en-US" sz="1400" dirty="0">
                <a:solidFill>
                  <a:schemeClr val="tx1"/>
                </a:solidFill>
              </a:rPr>
              <a:t>, LT, GT, LE, GE &amp; NE</a:t>
            </a:r>
          </a:p>
        </p:txBody>
      </p:sp>
      <p:sp>
        <p:nvSpPr>
          <p:cNvPr id="2" name="Footer Placeholder 1"/>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2870237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9</a:t>
            </a:fld>
            <a:endParaRPr lang="en-US"/>
          </a:p>
        </p:txBody>
      </p:sp>
      <p:sp>
        <p:nvSpPr>
          <p:cNvPr id="19" name="TextBox 18"/>
          <p:cNvSpPr txBox="1"/>
          <p:nvPr/>
        </p:nvSpPr>
        <p:spPr>
          <a:xfrm>
            <a:off x="3352800" y="130314"/>
            <a:ext cx="2514600" cy="707886"/>
          </a:xfrm>
          <a:prstGeom prst="rect">
            <a:avLst/>
          </a:prstGeom>
          <a:noFill/>
        </p:spPr>
        <p:txBody>
          <a:bodyPr wrap="square" rtlCol="0">
            <a:spAutoFit/>
          </a:bodyPr>
          <a:lstStyle/>
          <a:p>
            <a:pPr algn="ctr"/>
            <a:r>
              <a:rPr lang="en-US" sz="2400" b="1" dirty="0" smtClean="0"/>
              <a:t>ABAP Reports</a:t>
            </a:r>
          </a:p>
          <a:p>
            <a:pPr algn="ctr"/>
            <a:r>
              <a:rPr lang="en-US" sz="1600" b="1" dirty="0" smtClean="0"/>
              <a:t>Selection Screen</a:t>
            </a:r>
            <a:endParaRPr lang="en-US" sz="1400" dirty="0"/>
          </a:p>
        </p:txBody>
      </p:sp>
      <p:sp>
        <p:nvSpPr>
          <p:cNvPr id="16" name="Pentagon 15"/>
          <p:cNvSpPr/>
          <p:nvPr/>
        </p:nvSpPr>
        <p:spPr>
          <a:xfrm>
            <a:off x="152400" y="1600200"/>
            <a:ext cx="19812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Overview</a:t>
            </a:r>
            <a:endParaRPr lang="en-US" sz="1400" dirty="0"/>
          </a:p>
        </p:txBody>
      </p:sp>
      <p:sp>
        <p:nvSpPr>
          <p:cNvPr id="17" name="Pentagon 16"/>
          <p:cNvSpPr/>
          <p:nvPr/>
        </p:nvSpPr>
        <p:spPr>
          <a:xfrm>
            <a:off x="0" y="11430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Reports</a:t>
            </a:r>
            <a:endParaRPr lang="en-US" dirty="0"/>
          </a:p>
        </p:txBody>
      </p:sp>
      <p:sp>
        <p:nvSpPr>
          <p:cNvPr id="18" name="Pentagon 17"/>
          <p:cNvSpPr/>
          <p:nvPr/>
        </p:nvSpPr>
        <p:spPr>
          <a:xfrm>
            <a:off x="152400" y="2057400"/>
            <a:ext cx="19812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Selection Screen</a:t>
            </a:r>
          </a:p>
          <a:p>
            <a:pPr algn="ctr"/>
            <a:r>
              <a:rPr lang="en-US" sz="1400" dirty="0" smtClean="0"/>
              <a:t>SELECT-OPTIONS</a:t>
            </a:r>
            <a:endParaRPr lang="en-US" sz="1400" dirty="0"/>
          </a:p>
        </p:txBody>
      </p:sp>
      <p:sp>
        <p:nvSpPr>
          <p:cNvPr id="21" name="Pentagon 20"/>
          <p:cNvSpPr/>
          <p:nvPr/>
        </p:nvSpPr>
        <p:spPr>
          <a:xfrm>
            <a:off x="152400" y="25146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Selection Screen Events</a:t>
            </a:r>
            <a:endParaRPr lang="en-US" sz="1400" dirty="0"/>
          </a:p>
        </p:txBody>
      </p:sp>
      <p:sp>
        <p:nvSpPr>
          <p:cNvPr id="30" name="Pentagon 29"/>
          <p:cNvSpPr/>
          <p:nvPr/>
        </p:nvSpPr>
        <p:spPr>
          <a:xfrm>
            <a:off x="152400" y="29718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Classical Reports</a:t>
            </a:r>
            <a:endParaRPr lang="en-US" sz="1400" dirty="0"/>
          </a:p>
        </p:txBody>
      </p:sp>
      <p:sp>
        <p:nvSpPr>
          <p:cNvPr id="31" name="Pentagon 30"/>
          <p:cNvSpPr/>
          <p:nvPr/>
        </p:nvSpPr>
        <p:spPr>
          <a:xfrm>
            <a:off x="152400" y="34290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Interactive Reports</a:t>
            </a:r>
            <a:endParaRPr lang="en-US" sz="1400" dirty="0"/>
          </a:p>
        </p:txBody>
      </p:sp>
      <p:sp>
        <p:nvSpPr>
          <p:cNvPr id="32" name="Pentagon 31"/>
          <p:cNvSpPr/>
          <p:nvPr/>
        </p:nvSpPr>
        <p:spPr>
          <a:xfrm>
            <a:off x="152400" y="3886200"/>
            <a:ext cx="19812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ALV Reports</a:t>
            </a:r>
            <a:endParaRPr lang="en-US" sz="14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3280"/>
          <a:stretch/>
        </p:blipFill>
        <p:spPr bwMode="auto">
          <a:xfrm>
            <a:off x="2514600" y="2828925"/>
            <a:ext cx="1674668" cy="3724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914400"/>
            <a:ext cx="2943225" cy="3705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096000" y="1905000"/>
            <a:ext cx="2514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3810000"/>
            <a:ext cx="14478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4724400" y="5181600"/>
            <a:ext cx="1447800" cy="685800"/>
          </a:xfrm>
          <a:prstGeom prst="wedgeRectCallout">
            <a:avLst>
              <a:gd name="adj1" fmla="val -83770"/>
              <a:gd name="adj2" fmla="val -6234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 can provide individual values</a:t>
            </a:r>
          </a:p>
        </p:txBody>
      </p:sp>
      <p:sp>
        <p:nvSpPr>
          <p:cNvPr id="12" name="Rectangular Callout 11"/>
          <p:cNvSpPr/>
          <p:nvPr/>
        </p:nvSpPr>
        <p:spPr>
          <a:xfrm>
            <a:off x="3886200" y="1447800"/>
            <a:ext cx="1600200" cy="1066800"/>
          </a:xfrm>
          <a:prstGeom prst="wedgeRectCallout">
            <a:avLst>
              <a:gd name="adj1" fmla="val 80177"/>
              <a:gd name="adj2" fmla="val 3003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 can provide range of values</a:t>
            </a:r>
          </a:p>
          <a:p>
            <a:pPr algn="ctr"/>
            <a:endParaRPr lang="en-US" sz="1400" dirty="0" smtClean="0">
              <a:solidFill>
                <a:schemeClr val="tx1"/>
              </a:solidFill>
            </a:endParaRPr>
          </a:p>
          <a:p>
            <a:pPr algn="ctr"/>
            <a:r>
              <a:rPr lang="en-US" sz="1400" dirty="0" smtClean="0">
                <a:solidFill>
                  <a:schemeClr val="tx1"/>
                </a:solidFill>
              </a:rPr>
              <a:t>Options: BT &amp; NB</a:t>
            </a:r>
            <a:endParaRPr lang="en-US" sz="1400" dirty="0">
              <a:solidFill>
                <a:schemeClr val="tx1"/>
              </a:solidFill>
            </a:endParaRPr>
          </a:p>
        </p:txBody>
      </p:sp>
      <p:sp>
        <p:nvSpPr>
          <p:cNvPr id="3" name="Footer Placeholder 2"/>
          <p:cNvSpPr>
            <a:spLocks noGrp="1"/>
          </p:cNvSpPr>
          <p:nvPr>
            <p:ph type="ftr" sz="quarter" idx="11"/>
          </p:nvPr>
        </p:nvSpPr>
        <p:spPr/>
        <p:txBody>
          <a:bodyPr/>
          <a:lstStyle/>
          <a:p>
            <a:r>
              <a:rPr lang="en-US" smtClean="0"/>
              <a:t>Please send suggestions at raju.nts@gmail.com</a:t>
            </a:r>
            <a:endParaRPr lang="en-US"/>
          </a:p>
        </p:txBody>
      </p:sp>
    </p:spTree>
    <p:extLst>
      <p:ext uri="{BB962C8B-B14F-4D97-AF65-F5344CB8AC3E}">
        <p14:creationId xmlns:p14="http://schemas.microsoft.com/office/powerpoint/2010/main" val="849624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4002</TotalTime>
  <Words>2776</Words>
  <Application>Microsoft Office PowerPoint</Application>
  <PresentationFormat>On-screen Show (4:3)</PresentationFormat>
  <Paragraphs>1049</Paragraphs>
  <Slides>49</Slides>
  <Notes>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809</cp:revision>
  <dcterms:created xsi:type="dcterms:W3CDTF">2006-08-16T00:00:00Z</dcterms:created>
  <dcterms:modified xsi:type="dcterms:W3CDTF">2016-01-04T04:54:08Z</dcterms:modified>
</cp:coreProperties>
</file>