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58" r:id="rId4"/>
    <p:sldId id="262" r:id="rId5"/>
    <p:sldId id="264" r:id="rId6"/>
    <p:sldId id="263" r:id="rId7"/>
    <p:sldId id="265" r:id="rId8"/>
    <p:sldId id="266" r:id="rId9"/>
    <p:sldId id="267" r:id="rId10"/>
    <p:sldId id="268" r:id="rId11"/>
    <p:sldId id="270" r:id="rId12"/>
    <p:sldId id="260" r:id="rId13"/>
    <p:sldId id="272" r:id="rId14"/>
    <p:sldId id="271" r:id="rId15"/>
    <p:sldId id="269" r:id="rId16"/>
    <p:sldId id="261" r:id="rId17"/>
    <p:sldId id="273" r:id="rId18"/>
    <p:sldId id="274" r:id="rId19"/>
    <p:sldId id="275" r:id="rId20"/>
    <p:sldId id="276" r:id="rId21"/>
    <p:sldId id="277" r:id="rId22"/>
    <p:sldId id="285" r:id="rId23"/>
    <p:sldId id="286" r:id="rId24"/>
    <p:sldId id="278" r:id="rId25"/>
    <p:sldId id="279" r:id="rId26"/>
    <p:sldId id="280" r:id="rId27"/>
    <p:sldId id="281" r:id="rId28"/>
    <p:sldId id="282" r:id="rId29"/>
    <p:sldId id="287" r:id="rId30"/>
    <p:sldId id="288" r:id="rId31"/>
    <p:sldId id="289" r:id="rId32"/>
    <p:sldId id="290" r:id="rId33"/>
    <p:sldId id="291" r:id="rId34"/>
    <p:sldId id="294" r:id="rId35"/>
    <p:sldId id="295" r:id="rId36"/>
    <p:sldId id="29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0BD256-9709-4DF3-8494-FCA549EB31B2}" type="datetimeFigureOut">
              <a:rPr lang="en-US" smtClean="0"/>
              <a:t>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9940C-F785-4EB9-9437-7BA8C973A84F}" type="slidenum">
              <a:rPr lang="en-US" smtClean="0"/>
              <a:t>‹#›</a:t>
            </a:fld>
            <a:endParaRPr lang="en-US"/>
          </a:p>
        </p:txBody>
      </p:sp>
    </p:spTree>
    <p:extLst>
      <p:ext uri="{BB962C8B-B14F-4D97-AF65-F5344CB8AC3E}">
        <p14:creationId xmlns:p14="http://schemas.microsoft.com/office/powerpoint/2010/main" val="1748620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19</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29</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9</a:t>
            </a:fld>
            <a:endParaRPr lang="en-US"/>
          </a:p>
        </p:txBody>
      </p:sp>
    </p:spTree>
    <p:extLst>
      <p:ext uri="{BB962C8B-B14F-4D97-AF65-F5344CB8AC3E}">
        <p14:creationId xmlns:p14="http://schemas.microsoft.com/office/powerpoint/2010/main" val="315167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79DBBDA-1DF1-4119-BEC9-12B6D733EACE}" type="datetime1">
              <a:rPr lang="en-US" smtClean="0"/>
              <a:t>1/4/2016</a:t>
            </a:fld>
            <a:endParaRPr lang="en-US"/>
          </a:p>
        </p:txBody>
      </p:sp>
      <p:sp>
        <p:nvSpPr>
          <p:cNvPr id="20" name="Footer Placeholder 19"/>
          <p:cNvSpPr>
            <a:spLocks noGrp="1"/>
          </p:cNvSpPr>
          <p:nvPr>
            <p:ph type="ftr" sz="quarter" idx="11"/>
          </p:nvPr>
        </p:nvSpPr>
        <p:spPr/>
        <p:txBody>
          <a:bodyPr/>
          <a:lstStyle>
            <a:extLst/>
          </a:lstStyle>
          <a:p>
            <a:r>
              <a:rPr lang="en-US" smtClean="0"/>
              <a:t>Please send Suggestions @ raju.nts@gmail.com</a:t>
            </a:r>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0283AC-C4D5-4CD1-844C-1995FC9CCE6B}" type="datetime1">
              <a:rPr lang="en-US" smtClean="0"/>
              <a:t>1/4/2016</a:t>
            </a:fld>
            <a:endParaRPr lang="en-US"/>
          </a:p>
        </p:txBody>
      </p:sp>
      <p:sp>
        <p:nvSpPr>
          <p:cNvPr id="5" name="Footer Placeholder 4"/>
          <p:cNvSpPr>
            <a:spLocks noGrp="1"/>
          </p:cNvSpPr>
          <p:nvPr>
            <p:ph type="ftr" sz="quarter" idx="11"/>
          </p:nvPr>
        </p:nvSpPr>
        <p:spPr/>
        <p:txBody>
          <a:bodyPr/>
          <a:lstStyle>
            <a:extLst/>
          </a:lstStyle>
          <a:p>
            <a:r>
              <a:rPr lang="en-US" smtClean="0"/>
              <a:t>Please send Suggestions @ raju.nts@gmail.com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CEE9010-41F8-47E7-9517-366668FE39AB}" type="datetime1">
              <a:rPr lang="en-US" smtClean="0"/>
              <a:t>1/4/2016</a:t>
            </a:fld>
            <a:endParaRPr lang="en-US"/>
          </a:p>
        </p:txBody>
      </p:sp>
      <p:sp>
        <p:nvSpPr>
          <p:cNvPr id="5" name="Footer Placeholder 4"/>
          <p:cNvSpPr>
            <a:spLocks noGrp="1"/>
          </p:cNvSpPr>
          <p:nvPr>
            <p:ph type="ftr" sz="quarter" idx="11"/>
          </p:nvPr>
        </p:nvSpPr>
        <p:spPr/>
        <p:txBody>
          <a:bodyPr/>
          <a:lstStyle>
            <a:extLst/>
          </a:lstStyle>
          <a:p>
            <a:r>
              <a:rPr lang="en-US" smtClean="0"/>
              <a:t>Please send Suggestions @ raju.nts@gmail.com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E9449A-39B0-4F75-9F4B-5C2EA4CDF075}" type="datetime1">
              <a:rPr lang="en-US" smtClean="0"/>
              <a:t>1/4/2016</a:t>
            </a:fld>
            <a:endParaRPr lang="en-US"/>
          </a:p>
        </p:txBody>
      </p:sp>
      <p:sp>
        <p:nvSpPr>
          <p:cNvPr id="5" name="Footer Placeholder 4"/>
          <p:cNvSpPr>
            <a:spLocks noGrp="1"/>
          </p:cNvSpPr>
          <p:nvPr>
            <p:ph type="ftr" sz="quarter" idx="11"/>
          </p:nvPr>
        </p:nvSpPr>
        <p:spPr/>
        <p:txBody>
          <a:bodyPr/>
          <a:lstStyle>
            <a:extLst/>
          </a:lstStyle>
          <a:p>
            <a:r>
              <a:rPr lang="en-US" smtClean="0"/>
              <a:t>Please send Suggestions @ raju.nts@gmail.com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3BB63F-7770-459F-A77A-EBA8C83B8035}" type="datetime1">
              <a:rPr lang="en-US" smtClean="0"/>
              <a:t>1/4/2016</a:t>
            </a:fld>
            <a:endParaRPr lang="en-US"/>
          </a:p>
        </p:txBody>
      </p:sp>
      <p:sp>
        <p:nvSpPr>
          <p:cNvPr id="5" name="Footer Placeholder 4"/>
          <p:cNvSpPr>
            <a:spLocks noGrp="1"/>
          </p:cNvSpPr>
          <p:nvPr>
            <p:ph type="ftr" sz="quarter" idx="11"/>
          </p:nvPr>
        </p:nvSpPr>
        <p:spPr/>
        <p:txBody>
          <a:bodyPr/>
          <a:lstStyle>
            <a:extLst/>
          </a:lstStyle>
          <a:p>
            <a:r>
              <a:rPr lang="en-US" smtClean="0"/>
              <a:t>Please send Suggestions @ raju.nts@gmail.com</a:t>
            </a:r>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C098DEE-B25F-4527-AFCB-388EEBD6C59B}" type="datetime1">
              <a:rPr lang="en-US" smtClean="0"/>
              <a:t>1/4/2016</a:t>
            </a:fld>
            <a:endParaRPr lang="en-US"/>
          </a:p>
        </p:txBody>
      </p:sp>
      <p:sp>
        <p:nvSpPr>
          <p:cNvPr id="6" name="Footer Placeholder 5"/>
          <p:cNvSpPr>
            <a:spLocks noGrp="1"/>
          </p:cNvSpPr>
          <p:nvPr>
            <p:ph type="ftr" sz="quarter" idx="11"/>
          </p:nvPr>
        </p:nvSpPr>
        <p:spPr/>
        <p:txBody>
          <a:bodyPr/>
          <a:lstStyle>
            <a:extLst/>
          </a:lstStyle>
          <a:p>
            <a:r>
              <a:rPr lang="en-US" smtClean="0"/>
              <a:t>Please send Suggestions @ raju.nts@gmail.com</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3793917-888C-4086-B7BC-16EE3809C0FB}" type="datetime1">
              <a:rPr lang="en-US" smtClean="0"/>
              <a:t>1/4/2016</a:t>
            </a:fld>
            <a:endParaRPr lang="en-US"/>
          </a:p>
        </p:txBody>
      </p:sp>
      <p:sp>
        <p:nvSpPr>
          <p:cNvPr id="8" name="Footer Placeholder 7"/>
          <p:cNvSpPr>
            <a:spLocks noGrp="1"/>
          </p:cNvSpPr>
          <p:nvPr>
            <p:ph type="ftr" sz="quarter" idx="11"/>
          </p:nvPr>
        </p:nvSpPr>
        <p:spPr/>
        <p:txBody>
          <a:bodyPr/>
          <a:lstStyle>
            <a:extLst/>
          </a:lstStyle>
          <a:p>
            <a:r>
              <a:rPr lang="en-US" smtClean="0"/>
              <a:t>Please send Suggestions @ raju.nts@gmail.com</a:t>
            </a:r>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09C8169-61D0-42D6-88C6-45C50DE2602C}" type="datetime1">
              <a:rPr lang="en-US" smtClean="0"/>
              <a:t>1/4/2016</a:t>
            </a:fld>
            <a:endParaRPr lang="en-US"/>
          </a:p>
        </p:txBody>
      </p:sp>
      <p:sp>
        <p:nvSpPr>
          <p:cNvPr id="4" name="Footer Placeholder 3"/>
          <p:cNvSpPr>
            <a:spLocks noGrp="1"/>
          </p:cNvSpPr>
          <p:nvPr>
            <p:ph type="ftr" sz="quarter" idx="11"/>
          </p:nvPr>
        </p:nvSpPr>
        <p:spPr/>
        <p:txBody>
          <a:bodyPr/>
          <a:lstStyle>
            <a:extLst/>
          </a:lstStyle>
          <a:p>
            <a:r>
              <a:rPr lang="en-US" smtClean="0"/>
              <a:t>Please send Suggestions @ raju.nts@gmail.com</a:t>
            </a:r>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5C6E33F-048F-4D5E-AEEC-792017EF66D5}" type="datetime1">
              <a:rPr lang="en-US" smtClean="0"/>
              <a:t>1/4/2016</a:t>
            </a:fld>
            <a:endParaRPr lang="en-US"/>
          </a:p>
        </p:txBody>
      </p:sp>
      <p:sp>
        <p:nvSpPr>
          <p:cNvPr id="3" name="Footer Placeholder 2"/>
          <p:cNvSpPr>
            <a:spLocks noGrp="1"/>
          </p:cNvSpPr>
          <p:nvPr>
            <p:ph type="ftr" sz="quarter" idx="11"/>
          </p:nvPr>
        </p:nvSpPr>
        <p:spPr/>
        <p:txBody>
          <a:bodyPr/>
          <a:lstStyle>
            <a:extLst/>
          </a:lstStyle>
          <a:p>
            <a:r>
              <a:rPr lang="en-US" smtClean="0"/>
              <a:t>Please send Suggestions @ raju.nts@gmail.com</a:t>
            </a:r>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1D2CC83-ECF4-4CA9-9FC2-9B1CCF24BD55}" type="datetime1">
              <a:rPr lang="en-US" smtClean="0"/>
              <a:t>1/4/2016</a:t>
            </a:fld>
            <a:endParaRPr lang="en-US"/>
          </a:p>
        </p:txBody>
      </p:sp>
      <p:sp>
        <p:nvSpPr>
          <p:cNvPr id="6" name="Footer Placeholder 5"/>
          <p:cNvSpPr>
            <a:spLocks noGrp="1"/>
          </p:cNvSpPr>
          <p:nvPr>
            <p:ph type="ftr" sz="quarter" idx="11"/>
          </p:nvPr>
        </p:nvSpPr>
        <p:spPr/>
        <p:txBody>
          <a:bodyPr/>
          <a:lstStyle>
            <a:extLst/>
          </a:lstStyle>
          <a:p>
            <a:r>
              <a:rPr lang="en-US" smtClean="0"/>
              <a:t>Please send Suggestions @ raju.nts@gmail.com</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FA4FFEC-5449-470C-BA9A-8736D46804A4}" type="datetime1">
              <a:rPr lang="en-US" smtClean="0"/>
              <a:t>1/4/2016</a:t>
            </a:fld>
            <a:endParaRPr lang="en-US"/>
          </a:p>
        </p:txBody>
      </p:sp>
      <p:sp>
        <p:nvSpPr>
          <p:cNvPr id="6" name="Footer Placeholder 5"/>
          <p:cNvSpPr>
            <a:spLocks noGrp="1"/>
          </p:cNvSpPr>
          <p:nvPr>
            <p:ph type="ftr" sz="quarter" idx="11"/>
          </p:nvPr>
        </p:nvSpPr>
        <p:spPr/>
        <p:txBody>
          <a:bodyPr/>
          <a:lstStyle>
            <a:extLst/>
          </a:lstStyle>
          <a:p>
            <a:r>
              <a:rPr lang="en-US" smtClean="0"/>
              <a:t>Please send Suggestions @ raju.nts@gmail.com</a:t>
            </a:r>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6C5BE66-F6D7-4EA9-9A74-E355F6841F43}" type="datetime1">
              <a:rPr lang="en-US" smtClean="0"/>
              <a:t>1/4/2016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Please send Suggestions @ raju.nts@gmail.com</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55818" y="228600"/>
            <a:ext cx="1585690" cy="523220"/>
          </a:xfrm>
          <a:prstGeom prst="rect">
            <a:avLst/>
          </a:prstGeom>
          <a:noFill/>
        </p:spPr>
        <p:txBody>
          <a:bodyPr wrap="none" rtlCol="0">
            <a:spAutoFit/>
          </a:bodyPr>
          <a:lstStyle/>
          <a:p>
            <a:pPr algn="ctr"/>
            <a:r>
              <a:rPr lang="en-US" sz="2800" b="1" dirty="0" smtClean="0"/>
              <a:t>Content</a:t>
            </a:r>
            <a:endParaRPr lang="en-US" sz="2800" b="1" dirty="0"/>
          </a:p>
        </p:txBody>
      </p:sp>
      <p:sp>
        <p:nvSpPr>
          <p:cNvPr id="2" name="TextBox 1"/>
          <p:cNvSpPr txBox="1"/>
          <p:nvPr/>
        </p:nvSpPr>
        <p:spPr>
          <a:xfrm>
            <a:off x="2129263" y="1295400"/>
            <a:ext cx="5638800" cy="341632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342900" indent="-342900">
              <a:buAutoNum type="arabicPeriod"/>
            </a:pPr>
            <a:r>
              <a:rPr lang="en-US" sz="2400" dirty="0" smtClean="0">
                <a:cs typeface="Aparajita" panose="020B0604020202020204" pitchFamily="34" charset="0"/>
              </a:rPr>
              <a:t>SAP Overview</a:t>
            </a:r>
          </a:p>
          <a:p>
            <a:pPr marL="342900" indent="-342900">
              <a:buAutoNum type="arabicPeriod"/>
            </a:pPr>
            <a:r>
              <a:rPr lang="en-US" sz="2400" dirty="0" smtClean="0">
                <a:cs typeface="Aparajita" panose="020B0604020202020204" pitchFamily="34" charset="0"/>
              </a:rPr>
              <a:t>ABAP Dictionary/ Data Dictionary</a:t>
            </a:r>
          </a:p>
          <a:p>
            <a:pPr marL="342900" indent="-342900">
              <a:buAutoNum type="arabicPeriod"/>
            </a:pPr>
            <a:r>
              <a:rPr lang="en-US" sz="2400" dirty="0">
                <a:cs typeface="Aparajita" panose="020B0604020202020204" pitchFamily="34" charset="0"/>
              </a:rPr>
              <a:t>ABAP Basics</a:t>
            </a:r>
          </a:p>
          <a:p>
            <a:pPr marL="342900" indent="-342900">
              <a:buAutoNum type="arabicPeriod"/>
            </a:pPr>
            <a:r>
              <a:rPr lang="en-US" sz="2400" dirty="0" smtClean="0">
                <a:cs typeface="Aparajita" panose="020B0604020202020204" pitchFamily="34" charset="0"/>
              </a:rPr>
              <a:t>Reports</a:t>
            </a:r>
          </a:p>
          <a:p>
            <a:pPr marL="342900" indent="-342900">
              <a:buAutoNum type="arabicPeriod"/>
            </a:pPr>
            <a:r>
              <a:rPr lang="en-US" sz="2400" dirty="0" smtClean="0">
                <a:solidFill>
                  <a:srgbClr val="FF0000"/>
                </a:solidFill>
                <a:cs typeface="Aparajita" panose="020B0604020202020204" pitchFamily="34" charset="0"/>
              </a:rPr>
              <a:t>Module Pool Programming</a:t>
            </a:r>
          </a:p>
          <a:p>
            <a:pPr marL="342900" indent="-342900">
              <a:buAutoNum type="arabicPeriod"/>
            </a:pPr>
            <a:r>
              <a:rPr lang="en-US" sz="2400" dirty="0" smtClean="0">
                <a:cs typeface="Aparajita" panose="020B0604020202020204" pitchFamily="34" charset="0"/>
              </a:rPr>
              <a:t>Layout Sets</a:t>
            </a:r>
          </a:p>
          <a:p>
            <a:pPr marL="342900" indent="-342900">
              <a:buAutoNum type="arabicPeriod"/>
            </a:pPr>
            <a:r>
              <a:rPr lang="en-US" sz="2400" dirty="0" smtClean="0">
                <a:cs typeface="Aparajita" panose="020B0604020202020204" pitchFamily="34" charset="0"/>
              </a:rPr>
              <a:t>Data Conversions</a:t>
            </a:r>
          </a:p>
          <a:p>
            <a:pPr marL="342900" indent="-342900">
              <a:buAutoNum type="arabicPeriod"/>
            </a:pPr>
            <a:r>
              <a:rPr lang="en-US" sz="2400" dirty="0" smtClean="0">
                <a:cs typeface="Aparajita" panose="020B0604020202020204" pitchFamily="34" charset="0"/>
              </a:rPr>
              <a:t>Modification and Enhancements</a:t>
            </a:r>
          </a:p>
          <a:p>
            <a:pPr marL="342900" indent="-342900">
              <a:buAutoNum type="arabicPeriod"/>
            </a:pPr>
            <a:r>
              <a:rPr lang="en-US" sz="2400" dirty="0" smtClean="0">
                <a:cs typeface="Aparajita" panose="020B0604020202020204" pitchFamily="34" charset="0"/>
              </a:rPr>
              <a:t>Connectivity</a:t>
            </a:r>
            <a:endParaRPr lang="en-US" sz="2400" dirty="0">
              <a:cs typeface="Aparajita"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a:t>
            </a:fld>
            <a:endParaRPr lang="en-US"/>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900748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Screen Painter</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10</a:t>
            </a:fld>
            <a:endParaRPr lang="en-US"/>
          </a:p>
        </p:txBody>
      </p:sp>
      <p:sp>
        <p:nvSpPr>
          <p:cNvPr id="2" name="TextBox 1"/>
          <p:cNvSpPr txBox="1"/>
          <p:nvPr/>
        </p:nvSpPr>
        <p:spPr>
          <a:xfrm>
            <a:off x="1752600" y="2514600"/>
            <a:ext cx="6858000" cy="338554"/>
          </a:xfrm>
          <a:prstGeom prst="rect">
            <a:avLst/>
          </a:prstGeom>
          <a:noFill/>
        </p:spPr>
        <p:txBody>
          <a:bodyPr wrap="square" rtlCol="0">
            <a:spAutoFit/>
          </a:bodyPr>
          <a:lstStyle/>
          <a:p>
            <a:endParaRPr lang="en-US" sz="1600" dirty="0"/>
          </a:p>
        </p:txBody>
      </p:sp>
      <p:sp>
        <p:nvSpPr>
          <p:cNvPr id="3" name="TextBox 2"/>
          <p:cNvSpPr txBox="1"/>
          <p:nvPr/>
        </p:nvSpPr>
        <p:spPr>
          <a:xfrm>
            <a:off x="1585595" y="880646"/>
            <a:ext cx="2376805"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Screen Painter: Flow Logic</a:t>
            </a:r>
            <a:endParaRPr lang="en-US" sz="1600" dirty="0"/>
          </a:p>
        </p:txBody>
      </p:sp>
      <p:grpSp>
        <p:nvGrpSpPr>
          <p:cNvPr id="13" name="Group 12"/>
          <p:cNvGrpSpPr/>
          <p:nvPr/>
        </p:nvGrpSpPr>
        <p:grpSpPr>
          <a:xfrm>
            <a:off x="1600201" y="1371600"/>
            <a:ext cx="5562599" cy="3558061"/>
            <a:chOff x="1600200" y="14386"/>
            <a:chExt cx="6279617" cy="4600575"/>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4386"/>
              <a:ext cx="6279617" cy="46005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2590800" y="1552954"/>
              <a:ext cx="2240598"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590800" y="2543554"/>
              <a:ext cx="4267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590800" y="3457953"/>
              <a:ext cx="2514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590800" y="4067554"/>
              <a:ext cx="2514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ular Callout 13"/>
          <p:cNvSpPr/>
          <p:nvPr/>
        </p:nvSpPr>
        <p:spPr>
          <a:xfrm>
            <a:off x="5486400" y="1905000"/>
            <a:ext cx="2797292" cy="730124"/>
          </a:xfrm>
          <a:prstGeom prst="wedgeRectCallout">
            <a:avLst>
              <a:gd name="adj1" fmla="val -84725"/>
              <a:gd name="adj2" fmla="val 9286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Output Modules implemented in ABAP/4 program and will be called from Screen Flow logic  here</a:t>
            </a:r>
            <a:endParaRPr lang="en-US" sz="1400" dirty="0">
              <a:solidFill>
                <a:schemeClr val="tx1"/>
              </a:solidFill>
            </a:endParaRPr>
          </a:p>
        </p:txBody>
      </p:sp>
      <p:sp>
        <p:nvSpPr>
          <p:cNvPr id="21" name="Rectangular Callout 20"/>
          <p:cNvSpPr/>
          <p:nvPr/>
        </p:nvSpPr>
        <p:spPr>
          <a:xfrm>
            <a:off x="6324600" y="2743200"/>
            <a:ext cx="2797292" cy="730124"/>
          </a:xfrm>
          <a:prstGeom prst="wedgeRectCallout">
            <a:avLst>
              <a:gd name="adj1" fmla="val -84230"/>
              <a:gd name="adj2" fmla="val 4162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 Modules implemented in ABAP/4 program and will be called from Screen Flow logic  here</a:t>
            </a:r>
            <a:endParaRPr lang="en-US" sz="1400" dirty="0">
              <a:solidFill>
                <a:schemeClr val="tx1"/>
              </a:solidFill>
            </a:endParaRPr>
          </a:p>
        </p:txBody>
      </p:sp>
      <p:sp>
        <p:nvSpPr>
          <p:cNvPr id="15" name="TextBox 14"/>
          <p:cNvSpPr txBox="1"/>
          <p:nvPr/>
        </p:nvSpPr>
        <p:spPr>
          <a:xfrm>
            <a:off x="4902404" y="4191000"/>
            <a:ext cx="4089196" cy="20313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400" b="1" dirty="0" smtClean="0"/>
              <a:t>Output Modules: </a:t>
            </a:r>
            <a:r>
              <a:rPr lang="en-US" sz="1400" dirty="0" smtClean="0"/>
              <a:t>Called before screen display</a:t>
            </a:r>
          </a:p>
          <a:p>
            <a:endParaRPr lang="en-US" sz="1400" dirty="0" smtClean="0"/>
          </a:p>
          <a:p>
            <a:r>
              <a:rPr lang="en-US" sz="1400" b="1" dirty="0" smtClean="0"/>
              <a:t>Input Modules:</a:t>
            </a:r>
            <a:r>
              <a:rPr lang="en-US" sz="1400" dirty="0" smtClean="0"/>
              <a:t> Called after user action on Screen</a:t>
            </a:r>
          </a:p>
          <a:p>
            <a:endParaRPr lang="en-US" sz="1400" dirty="0" smtClean="0"/>
          </a:p>
          <a:p>
            <a:r>
              <a:rPr lang="en-US" sz="1400" b="1" dirty="0" smtClean="0"/>
              <a:t>Value Request Modules:</a:t>
            </a:r>
            <a:r>
              <a:rPr lang="en-US" sz="1400" dirty="0" smtClean="0"/>
              <a:t> Called when user press </a:t>
            </a:r>
          </a:p>
          <a:p>
            <a:r>
              <a:rPr lang="en-US" sz="1400" dirty="0" smtClean="0"/>
              <a:t>F4 key on screen field</a:t>
            </a:r>
          </a:p>
          <a:p>
            <a:endParaRPr lang="en-US" sz="1400" dirty="0" smtClean="0"/>
          </a:p>
          <a:p>
            <a:r>
              <a:rPr lang="en-US" sz="1400" b="1" dirty="0" smtClean="0"/>
              <a:t>Help Request Modules:</a:t>
            </a:r>
            <a:r>
              <a:rPr lang="en-US" sz="1400" dirty="0" smtClean="0"/>
              <a:t> called when user press F1 </a:t>
            </a:r>
          </a:p>
          <a:p>
            <a:r>
              <a:rPr lang="en-US" sz="1400" dirty="0" smtClean="0"/>
              <a:t>Key on screen field</a:t>
            </a:r>
            <a:endParaRPr lang="en-US" sz="1400" dirty="0"/>
          </a:p>
        </p:txBody>
      </p:sp>
      <p:sp>
        <p:nvSpPr>
          <p:cNvPr id="23" name="Pentagon 22"/>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4" name="Pentagon 23"/>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5" name="Pentagon 24"/>
          <p:cNvSpPr/>
          <p:nvPr/>
        </p:nvSpPr>
        <p:spPr>
          <a:xfrm>
            <a:off x="152400" y="20574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Screen Painter</a:t>
            </a:r>
            <a:endParaRPr lang="en-US" sz="1200" dirty="0"/>
          </a:p>
        </p:txBody>
      </p:sp>
      <p:sp>
        <p:nvSpPr>
          <p:cNvPr id="26" name="Pentagon 25"/>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7" name="Pentagon 26"/>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8" name="Pentagon 27"/>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9" name="Pentagon 28"/>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4073867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Screen Painter</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11</a:t>
            </a:fld>
            <a:endParaRPr lang="en-US"/>
          </a:p>
        </p:txBody>
      </p:sp>
      <p:sp>
        <p:nvSpPr>
          <p:cNvPr id="2" name="TextBox 1"/>
          <p:cNvSpPr txBox="1"/>
          <p:nvPr/>
        </p:nvSpPr>
        <p:spPr>
          <a:xfrm>
            <a:off x="1752600" y="2514600"/>
            <a:ext cx="6858000" cy="338554"/>
          </a:xfrm>
          <a:prstGeom prst="rect">
            <a:avLst/>
          </a:prstGeom>
          <a:noFill/>
        </p:spPr>
        <p:txBody>
          <a:bodyPr wrap="square" rtlCol="0">
            <a:spAutoFit/>
          </a:bodyPr>
          <a:lstStyle/>
          <a:p>
            <a:endParaRPr lang="en-US" sz="1600" dirty="0"/>
          </a:p>
        </p:txBody>
      </p:sp>
      <p:pic>
        <p:nvPicPr>
          <p:cNvPr id="4098"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447800" y="1981200"/>
            <a:ext cx="4051738" cy="3429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Right Arrow 2"/>
          <p:cNvSpPr/>
          <p:nvPr/>
        </p:nvSpPr>
        <p:spPr>
          <a:xfrm rot="1183341">
            <a:off x="3720929" y="3290590"/>
            <a:ext cx="1446833" cy="362104"/>
          </a:xfrm>
          <a:prstGeom prst="leftRightArrow">
            <a:avLst>
              <a:gd name="adj1" fmla="val 50000"/>
              <a:gd name="adj2" fmla="val 37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p:cNvPicPr>
            <a:picLocks noChangeAspect="1" noChangeArrowheads="1"/>
          </p:cNvPicPr>
          <p:nvPr/>
        </p:nvPicPr>
        <p:blipFill>
          <a:blip r:embed="rId5">
            <a:clrChange>
              <a:clrFrom>
                <a:srgbClr val="F8FAFC"/>
              </a:clrFrom>
              <a:clrTo>
                <a:srgbClr val="F8FAFC">
                  <a:alpha val="0"/>
                </a:srgbClr>
              </a:clrTo>
            </a:clrChange>
            <a:extLst>
              <a:ext uri="{BEBA8EAE-BF5A-486C-A8C5-ECC9F3942E4B}">
                <a14:imgProps xmlns:a14="http://schemas.microsoft.com/office/drawing/2010/main">
                  <a14:imgLayer r:embed="rId6">
                    <a14:imgEffect>
                      <a14:artisticPhotocopy trans="86000" detail="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229711" y="1762125"/>
            <a:ext cx="5447689" cy="38766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prst="convex"/>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676400" y="990600"/>
            <a:ext cx="6430286"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Screen flow logic calls modules which are implemented in ABAP/4 Program</a:t>
            </a:r>
            <a:endParaRPr lang="en-US" sz="1600" dirty="0"/>
          </a:p>
        </p:txBody>
      </p:sp>
      <p:sp>
        <p:nvSpPr>
          <p:cNvPr id="13" name="Right Arrow 12"/>
          <p:cNvSpPr/>
          <p:nvPr/>
        </p:nvSpPr>
        <p:spPr>
          <a:xfrm rot="19797182">
            <a:off x="3829589" y="4525635"/>
            <a:ext cx="1418235" cy="37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686520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Events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12</a:t>
            </a:fld>
            <a:endParaRPr lang="en-US"/>
          </a:p>
        </p:txBody>
      </p:sp>
      <p:sp>
        <p:nvSpPr>
          <p:cNvPr id="3" name="TextBox 2"/>
          <p:cNvSpPr txBox="1"/>
          <p:nvPr/>
        </p:nvSpPr>
        <p:spPr>
          <a:xfrm>
            <a:off x="1447801" y="914400"/>
            <a:ext cx="7696200" cy="5262979"/>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b="1" dirty="0" smtClean="0"/>
              <a:t>Events</a:t>
            </a:r>
            <a:r>
              <a:rPr lang="en-US" sz="1600" dirty="0" smtClean="0"/>
              <a:t>:</a:t>
            </a:r>
          </a:p>
          <a:p>
            <a:endParaRPr lang="en-US" sz="1600" dirty="0" smtClean="0"/>
          </a:p>
          <a:p>
            <a:pPr algn="ctr"/>
            <a:r>
              <a:rPr lang="en-US" sz="1400" b="1" dirty="0" smtClean="0"/>
              <a:t>PBO: Process Before Output</a:t>
            </a:r>
          </a:p>
          <a:p>
            <a:r>
              <a:rPr lang="en-US" sz="1600" dirty="0" smtClean="0"/>
              <a:t>it is triggered before the screen is displayed. It is generally used to initialize the screen Fields and also used to attached user interface and title</a:t>
            </a:r>
          </a:p>
          <a:p>
            <a:endParaRPr lang="en-US" sz="1600" dirty="0"/>
          </a:p>
          <a:p>
            <a:pPr algn="ctr"/>
            <a:r>
              <a:rPr lang="en-US" sz="1400" b="1" dirty="0" smtClean="0"/>
              <a:t>PAI:  Process After Input</a:t>
            </a:r>
          </a:p>
          <a:p>
            <a:r>
              <a:rPr lang="en-US" sz="1600" dirty="0" smtClean="0"/>
              <a:t>This event is triggered when the user enters data on to the screen field and click on push</a:t>
            </a:r>
          </a:p>
          <a:p>
            <a:r>
              <a:rPr lang="en-US" sz="1600" dirty="0" smtClean="0"/>
              <a:t>Button or Menu item then the result will be displaying the data on to the next screen or updating The database</a:t>
            </a:r>
          </a:p>
          <a:p>
            <a:endParaRPr lang="en-US" sz="1600" dirty="0"/>
          </a:p>
          <a:p>
            <a:pPr algn="ctr"/>
            <a:r>
              <a:rPr lang="en-US" sz="1400" b="1" dirty="0" smtClean="0"/>
              <a:t>POH: Process On Help Request</a:t>
            </a:r>
            <a:endParaRPr lang="en-US" sz="1600" b="1" dirty="0" smtClean="0"/>
          </a:p>
          <a:p>
            <a:r>
              <a:rPr lang="en-US" sz="1600" dirty="0" smtClean="0"/>
              <a:t>This event is triggered when the user press F1 function key on screen field. This event is used to Avoid the standard help documentation provided by SAP through ABAP dictionary and provide The custom help documentation</a:t>
            </a:r>
          </a:p>
          <a:p>
            <a:endParaRPr lang="en-US" sz="1600" dirty="0"/>
          </a:p>
          <a:p>
            <a:pPr algn="ctr"/>
            <a:r>
              <a:rPr lang="en-US" sz="1400" b="1" dirty="0" smtClean="0"/>
              <a:t>POV:  Process on Value Request</a:t>
            </a:r>
          </a:p>
          <a:p>
            <a:r>
              <a:rPr lang="en-US" sz="1600" dirty="0" smtClean="0"/>
              <a:t>It is triggered when the user press F4 function key on screen field. It is used to avoid standard list of values provided by SAP through ABAP dictionary and will provide custom </a:t>
            </a:r>
          </a:p>
          <a:p>
            <a:r>
              <a:rPr lang="en-US" sz="1600" dirty="0" smtClean="0"/>
              <a:t>List of values</a:t>
            </a:r>
          </a:p>
          <a:p>
            <a:endParaRPr lang="en-US" sz="1600" dirty="0"/>
          </a:p>
        </p:txBody>
      </p:sp>
      <p:sp>
        <p:nvSpPr>
          <p:cNvPr id="15" name="Pentagon 14"/>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16" name="Pentagon 1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17" name="Pentagon 16"/>
          <p:cNvSpPr/>
          <p:nvPr/>
        </p:nvSpPr>
        <p:spPr>
          <a:xfrm>
            <a:off x="152400" y="20574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Screen Painter</a:t>
            </a:r>
            <a:endParaRPr lang="en-US" sz="1200" dirty="0"/>
          </a:p>
        </p:txBody>
      </p:sp>
      <p:sp>
        <p:nvSpPr>
          <p:cNvPr id="19" name="Pentagon 18"/>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0" name="Pentagon 19"/>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1" name="Pentagon 20"/>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2" name="Pentagon 21"/>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3252554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Events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13</a:t>
            </a:fld>
            <a:endParaRPr lang="en-US"/>
          </a:p>
        </p:txBody>
      </p:sp>
      <p:sp>
        <p:nvSpPr>
          <p:cNvPr id="14" name="Rectangle 13"/>
          <p:cNvSpPr/>
          <p:nvPr/>
        </p:nvSpPr>
        <p:spPr>
          <a:xfrm>
            <a:off x="4724400" y="2057400"/>
            <a:ext cx="4038600" cy="3429000"/>
          </a:xfrm>
          <a:prstGeom prst="rect">
            <a:avLst/>
          </a:prstGeom>
          <a:noFill/>
          <a:ln>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MODULE status_0001 OUTPUT.</a:t>
            </a:r>
          </a:p>
          <a:p>
            <a:r>
              <a:rPr lang="en-US" sz="1200" dirty="0">
                <a:solidFill>
                  <a:schemeClr val="tx1"/>
                </a:solidFill>
              </a:rPr>
              <a:t> </a:t>
            </a:r>
            <a:r>
              <a:rPr lang="en-US" sz="1200" dirty="0" smtClean="0">
                <a:solidFill>
                  <a:schemeClr val="tx1"/>
                </a:solidFill>
              </a:rPr>
              <a:t>    SET PF-STATUS ‘STATUS_1’.</a:t>
            </a:r>
          </a:p>
          <a:p>
            <a:r>
              <a:rPr lang="en-US" sz="1200" dirty="0" smtClean="0">
                <a:solidFill>
                  <a:schemeClr val="tx1"/>
                </a:solidFill>
              </a:rPr>
              <a:t>     SET TITLEBAR ‘TITLE_1’.</a:t>
            </a:r>
          </a:p>
          <a:p>
            <a:r>
              <a:rPr lang="en-US" sz="1200" dirty="0" smtClean="0">
                <a:solidFill>
                  <a:schemeClr val="tx1"/>
                </a:solidFill>
              </a:rPr>
              <a:t>ENDMODULE.</a:t>
            </a:r>
          </a:p>
          <a:p>
            <a:endParaRPr lang="en-US" sz="1200" dirty="0">
              <a:solidFill>
                <a:schemeClr val="tx1"/>
              </a:solidFill>
            </a:endParaRPr>
          </a:p>
          <a:p>
            <a:endParaRPr lang="en-US" sz="1200" dirty="0" smtClean="0">
              <a:solidFill>
                <a:schemeClr val="tx1"/>
              </a:solidFill>
            </a:endParaRPr>
          </a:p>
          <a:p>
            <a:endParaRPr lang="en-US" sz="1200" dirty="0">
              <a:solidFill>
                <a:schemeClr val="tx1"/>
              </a:solidFill>
            </a:endParaRPr>
          </a:p>
          <a:p>
            <a:endParaRPr lang="en-US" sz="1200" dirty="0" smtClean="0">
              <a:solidFill>
                <a:schemeClr val="tx1"/>
              </a:solidFill>
            </a:endParaRPr>
          </a:p>
          <a:p>
            <a:r>
              <a:rPr lang="en-US" sz="1200" dirty="0" smtClean="0">
                <a:solidFill>
                  <a:schemeClr val="tx1"/>
                </a:solidFill>
              </a:rPr>
              <a:t>MODULE</a:t>
            </a:r>
            <a:r>
              <a:rPr lang="en-US" sz="1200" dirty="0">
                <a:solidFill>
                  <a:schemeClr val="tx1"/>
                </a:solidFill>
              </a:rPr>
              <a:t> user_command_0001 INPUT.</a:t>
            </a:r>
            <a:br>
              <a:rPr lang="en-US" sz="1200" dirty="0">
                <a:solidFill>
                  <a:schemeClr val="tx1"/>
                </a:solidFill>
              </a:rPr>
            </a:br>
            <a:r>
              <a:rPr lang="en-US" sz="1200" dirty="0">
                <a:solidFill>
                  <a:schemeClr val="tx1"/>
                </a:solidFill>
              </a:rPr>
              <a:t>  CASE </a:t>
            </a:r>
            <a:r>
              <a:rPr lang="en-US" sz="1200" dirty="0" err="1">
                <a:solidFill>
                  <a:schemeClr val="tx1"/>
                </a:solidFill>
              </a:rPr>
              <a:t>sy-ucomm</a:t>
            </a:r>
            <a:r>
              <a:rPr lang="en-US" sz="1200" dirty="0">
                <a:solidFill>
                  <a:schemeClr val="tx1"/>
                </a:solidFill>
              </a:rPr>
              <a:t>.</a:t>
            </a:r>
            <a:br>
              <a:rPr lang="en-US" sz="1200" dirty="0">
                <a:solidFill>
                  <a:schemeClr val="tx1"/>
                </a:solidFill>
              </a:rPr>
            </a:br>
            <a:r>
              <a:rPr lang="en-US" sz="1200" dirty="0">
                <a:solidFill>
                  <a:schemeClr val="tx1"/>
                </a:solidFill>
              </a:rPr>
              <a:t>    WHEN 'BACK'.</a:t>
            </a:r>
            <a:br>
              <a:rPr lang="en-US" sz="1200" dirty="0">
                <a:solidFill>
                  <a:schemeClr val="tx1"/>
                </a:solidFill>
              </a:rPr>
            </a:br>
            <a:r>
              <a:rPr lang="en-US" sz="1200" dirty="0">
                <a:solidFill>
                  <a:schemeClr val="tx1"/>
                </a:solidFill>
              </a:rPr>
              <a:t>   WHEN 'CRET'.</a:t>
            </a:r>
            <a:br>
              <a:rPr lang="en-US" sz="1200" dirty="0">
                <a:solidFill>
                  <a:schemeClr val="tx1"/>
                </a:solidFill>
              </a:rPr>
            </a:br>
            <a:r>
              <a:rPr lang="en-US" sz="1200" dirty="0">
                <a:solidFill>
                  <a:schemeClr val="tx1"/>
                </a:solidFill>
              </a:rPr>
              <a:t>    WHEN 'CHNG' OR 'DISP'.</a:t>
            </a:r>
            <a:br>
              <a:rPr lang="en-US" sz="1200" dirty="0">
                <a:solidFill>
                  <a:schemeClr val="tx1"/>
                </a:solidFill>
              </a:rPr>
            </a:br>
            <a:r>
              <a:rPr lang="en-US" sz="1200" dirty="0">
                <a:solidFill>
                  <a:schemeClr val="tx1"/>
                </a:solidFill>
              </a:rPr>
              <a:t>    WHEN 'SAVE'.</a:t>
            </a:r>
            <a:br>
              <a:rPr lang="en-US" sz="1200" dirty="0">
                <a:solidFill>
                  <a:schemeClr val="tx1"/>
                </a:solidFill>
              </a:rPr>
            </a:br>
            <a:r>
              <a:rPr lang="en-US" sz="1200" dirty="0">
                <a:solidFill>
                  <a:schemeClr val="tx1"/>
                </a:solidFill>
              </a:rPr>
              <a:t>    WHEN 'CLER'.</a:t>
            </a:r>
            <a:br>
              <a:rPr lang="en-US" sz="1200" dirty="0">
                <a:solidFill>
                  <a:schemeClr val="tx1"/>
                </a:solidFill>
              </a:rPr>
            </a:br>
            <a:r>
              <a:rPr lang="en-US" sz="1200" dirty="0">
                <a:solidFill>
                  <a:schemeClr val="tx1"/>
                </a:solidFill>
              </a:rPr>
              <a:t>  ENDCASE.</a:t>
            </a:r>
            <a:br>
              <a:rPr lang="en-US" sz="1200" dirty="0">
                <a:solidFill>
                  <a:schemeClr val="tx1"/>
                </a:solidFill>
              </a:rPr>
            </a:br>
            <a:r>
              <a:rPr lang="en-US" sz="1200" dirty="0">
                <a:solidFill>
                  <a:schemeClr val="tx1"/>
                </a:solidFill>
              </a:rPr>
              <a:t>ENDMODULE.                 </a:t>
            </a:r>
            <a:r>
              <a:rPr lang="en-US" sz="1200" i="1" dirty="0">
                <a:solidFill>
                  <a:schemeClr val="tx1"/>
                </a:solidFill>
              </a:rPr>
              <a:t>" USER_COMMAND_0001  INPUT</a:t>
            </a:r>
            <a:r>
              <a:rPr lang="en-US" sz="1200" dirty="0">
                <a:solidFill>
                  <a:schemeClr val="tx1"/>
                </a:solidFill>
              </a:rPr>
              <a:t> </a:t>
            </a:r>
          </a:p>
        </p:txBody>
      </p:sp>
      <p:sp>
        <p:nvSpPr>
          <p:cNvPr id="16" name="Rectangle 15"/>
          <p:cNvSpPr/>
          <p:nvPr/>
        </p:nvSpPr>
        <p:spPr>
          <a:xfrm>
            <a:off x="1828800" y="2057400"/>
            <a:ext cx="2819400" cy="1752600"/>
          </a:xfrm>
          <a:prstGeom prst="rect">
            <a:avLst/>
          </a:prstGeom>
          <a:noFill/>
          <a:ln>
            <a:noFill/>
          </a:ln>
          <a:effectLst>
            <a:outerShdw blurRad="149987" dist="250190" dir="8460000" algn="ctr">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PROCESS BEFORE OUTPUT.</a:t>
            </a:r>
          </a:p>
          <a:p>
            <a:r>
              <a:rPr lang="en-US" sz="1400" dirty="0" smtClean="0">
                <a:solidFill>
                  <a:schemeClr val="tx1"/>
                </a:solidFill>
              </a:rPr>
              <a:t>   MODULE stastus_0001</a:t>
            </a:r>
          </a:p>
          <a:p>
            <a:endParaRPr lang="en-US" sz="1400" dirty="0" smtClean="0">
              <a:solidFill>
                <a:schemeClr val="tx1"/>
              </a:solidFill>
            </a:endParaRPr>
          </a:p>
          <a:p>
            <a:r>
              <a:rPr lang="en-US" sz="1400" dirty="0" smtClean="0">
                <a:solidFill>
                  <a:schemeClr val="tx1"/>
                </a:solidFill>
              </a:rPr>
              <a:t>PROCESS AFTER INPUT.</a:t>
            </a:r>
          </a:p>
          <a:p>
            <a:r>
              <a:rPr lang="en-US" sz="1400" dirty="0" smtClean="0">
                <a:solidFill>
                  <a:schemeClr val="tx1"/>
                </a:solidFill>
              </a:rPr>
              <a:t>   MODULE   user_command_0001.</a:t>
            </a:r>
            <a:endParaRPr lang="en-US" sz="1400" dirty="0">
              <a:solidFill>
                <a:schemeClr val="tx1"/>
              </a:solidFill>
            </a:endParaRPr>
          </a:p>
        </p:txBody>
      </p:sp>
      <p:sp>
        <p:nvSpPr>
          <p:cNvPr id="15" name="TextBox 14"/>
          <p:cNvSpPr txBox="1"/>
          <p:nvPr/>
        </p:nvSpPr>
        <p:spPr>
          <a:xfrm>
            <a:off x="1905000" y="1600200"/>
            <a:ext cx="1905000" cy="307777"/>
          </a:xfrm>
          <a:prstGeom prst="rect">
            <a:avLst/>
          </a:prstGeom>
          <a:noFill/>
        </p:spPr>
        <p:txBody>
          <a:bodyPr wrap="square" rtlCol="0">
            <a:spAutoFit/>
          </a:bodyPr>
          <a:lstStyle/>
          <a:p>
            <a:r>
              <a:rPr lang="en-US" sz="1400" b="1" dirty="0" smtClean="0"/>
              <a:t>Screen Flow Logic</a:t>
            </a:r>
            <a:endParaRPr lang="en-US" sz="1400" b="1" dirty="0"/>
          </a:p>
        </p:txBody>
      </p:sp>
      <p:sp>
        <p:nvSpPr>
          <p:cNvPr id="19" name="TextBox 18"/>
          <p:cNvSpPr txBox="1"/>
          <p:nvPr/>
        </p:nvSpPr>
        <p:spPr>
          <a:xfrm>
            <a:off x="4724400" y="1676400"/>
            <a:ext cx="2514600" cy="307777"/>
          </a:xfrm>
          <a:prstGeom prst="rect">
            <a:avLst/>
          </a:prstGeom>
          <a:noFill/>
        </p:spPr>
        <p:txBody>
          <a:bodyPr wrap="square" rtlCol="0">
            <a:spAutoFit/>
          </a:bodyPr>
          <a:lstStyle/>
          <a:p>
            <a:r>
              <a:rPr lang="en-US" sz="1400" b="1" dirty="0" smtClean="0"/>
              <a:t>ABAP/4 Processing Logic</a:t>
            </a:r>
            <a:endParaRPr lang="en-US" sz="1400" b="1" dirty="0"/>
          </a:p>
        </p:txBody>
      </p:sp>
      <p:sp>
        <p:nvSpPr>
          <p:cNvPr id="20" name="TextBox 19"/>
          <p:cNvSpPr txBox="1"/>
          <p:nvPr/>
        </p:nvSpPr>
        <p:spPr>
          <a:xfrm>
            <a:off x="2125941" y="6019800"/>
            <a:ext cx="6103659"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dirty="0" smtClean="0">
                <a:solidFill>
                  <a:srgbClr val="FF0000"/>
                </a:solidFill>
              </a:rPr>
              <a:t>Lets have small break for ABAP/4. will have a look at Application Server</a:t>
            </a:r>
            <a:endParaRPr lang="en-US" sz="1600" dirty="0">
              <a:solidFill>
                <a:srgbClr val="FF0000"/>
              </a:solidFill>
            </a:endParaRPr>
          </a:p>
        </p:txBody>
      </p:sp>
      <p:sp>
        <p:nvSpPr>
          <p:cNvPr id="21" name="Pentagon 20"/>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2" name="Pentagon 21"/>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3" name="Pentagon 22"/>
          <p:cNvSpPr/>
          <p:nvPr/>
        </p:nvSpPr>
        <p:spPr>
          <a:xfrm>
            <a:off x="152400" y="20574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Screen Painter</a:t>
            </a:r>
            <a:endParaRPr lang="en-US" sz="1200" dirty="0"/>
          </a:p>
        </p:txBody>
      </p:sp>
      <p:sp>
        <p:nvSpPr>
          <p:cNvPr id="24" name="Pentagon 23"/>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5" name="Pentagon 24"/>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6" name="Pentagon 25"/>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7" name="Pentagon 26"/>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068821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5053" y="152400"/>
            <a:ext cx="2771208"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Before proceeding further</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14</a:t>
            </a:fld>
            <a:endParaRPr lang="en-US"/>
          </a:p>
        </p:txBody>
      </p:sp>
      <p:sp>
        <p:nvSpPr>
          <p:cNvPr id="2" name="TextBox 1"/>
          <p:cNvSpPr txBox="1"/>
          <p:nvPr/>
        </p:nvSpPr>
        <p:spPr>
          <a:xfrm>
            <a:off x="1524000" y="1109246"/>
            <a:ext cx="3276600"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dirty="0" smtClean="0"/>
              <a:t>Brief overview of Application Server</a:t>
            </a:r>
            <a:endParaRPr lang="en-US" sz="1600" dirty="0"/>
          </a:p>
        </p:txBody>
      </p:sp>
      <p:sp>
        <p:nvSpPr>
          <p:cNvPr id="12" name="TextBox 11"/>
          <p:cNvSpPr txBox="1"/>
          <p:nvPr/>
        </p:nvSpPr>
        <p:spPr>
          <a:xfrm>
            <a:off x="5791200" y="1295400"/>
            <a:ext cx="3352800" cy="1815882"/>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dirty="0" smtClean="0"/>
              <a:t>Every request from the GUI Will be handled by the dispatcher in the application server. Dispatcher will assign the request to any of the free Work process based on type of work. WP will continue to serve the GUI request</a:t>
            </a:r>
          </a:p>
          <a:p>
            <a:endParaRPr lang="en-US" sz="1400" dirty="0"/>
          </a:p>
          <a:p>
            <a:r>
              <a:rPr lang="en-US" sz="1400" dirty="0" smtClean="0"/>
              <a:t>Work process having following parts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05000"/>
            <a:ext cx="4577831" cy="381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124200"/>
            <a:ext cx="3143250" cy="301942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
        <p:nvSpPr>
          <p:cNvPr id="17" name="Pentagon 16"/>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19" name="Pentagon 18"/>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0" name="Pentagon 19"/>
          <p:cNvSpPr/>
          <p:nvPr/>
        </p:nvSpPr>
        <p:spPr>
          <a:xfrm>
            <a:off x="152400" y="20574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Screen Painter</a:t>
            </a:r>
            <a:endParaRPr lang="en-US" sz="1200" dirty="0"/>
          </a:p>
        </p:txBody>
      </p:sp>
      <p:sp>
        <p:nvSpPr>
          <p:cNvPr id="21" name="Pentagon 20"/>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2" name="Pentagon 21"/>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3" name="Pentagon 22"/>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4" name="Pentagon 23"/>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350198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a:t>Before proceeding further</a:t>
            </a:r>
          </a:p>
        </p:txBody>
      </p:sp>
      <p:sp>
        <p:nvSpPr>
          <p:cNvPr id="4" name="Slide Number Placeholder 3"/>
          <p:cNvSpPr>
            <a:spLocks noGrp="1"/>
          </p:cNvSpPr>
          <p:nvPr>
            <p:ph type="sldNum" sz="quarter" idx="12"/>
          </p:nvPr>
        </p:nvSpPr>
        <p:spPr/>
        <p:txBody>
          <a:bodyPr/>
          <a:lstStyle/>
          <a:p>
            <a:fld id="{6EF0EFC4-194A-441D-A2F8-28E45AC010BF}" type="slidenum">
              <a:rPr lang="en-US" smtClean="0"/>
              <a:t>15</a:t>
            </a:fld>
            <a:endParaRPr lang="en-US"/>
          </a:p>
        </p:txBody>
      </p:sp>
      <p:sp>
        <p:nvSpPr>
          <p:cNvPr id="2" name="TextBox 1"/>
          <p:cNvSpPr txBox="1"/>
          <p:nvPr/>
        </p:nvSpPr>
        <p:spPr>
          <a:xfrm>
            <a:off x="1752600" y="2514600"/>
            <a:ext cx="6858000" cy="338554"/>
          </a:xfrm>
          <a:prstGeom prst="rect">
            <a:avLst/>
          </a:prstGeom>
          <a:noFill/>
        </p:spPr>
        <p:txBody>
          <a:bodyPr wrap="square" rtlCol="0">
            <a:spAutoFit/>
          </a:bodyPr>
          <a:lstStyle/>
          <a:p>
            <a:endParaRPr lang="en-US" sz="16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838200"/>
            <a:ext cx="3962400" cy="262705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581400"/>
            <a:ext cx="4289309" cy="28186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
        <p:nvSpPr>
          <p:cNvPr id="3" name="TextBox 2"/>
          <p:cNvSpPr txBox="1"/>
          <p:nvPr/>
        </p:nvSpPr>
        <p:spPr>
          <a:xfrm>
            <a:off x="5334000" y="1205805"/>
            <a:ext cx="3810000" cy="138499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dirty="0" smtClean="0"/>
              <a:t>Screen Processor will process screen flow logic.</a:t>
            </a:r>
          </a:p>
          <a:p>
            <a:r>
              <a:rPr lang="en-US" sz="1400" dirty="0" smtClean="0"/>
              <a:t>It will call Modules in ABAP.  Data will be automatically transferred from scree processor to ABAP processor and vice versa</a:t>
            </a:r>
          </a:p>
          <a:p>
            <a:endParaRPr lang="en-US" sz="1400" dirty="0" smtClean="0"/>
          </a:p>
          <a:p>
            <a:r>
              <a:rPr lang="en-US" sz="1400" dirty="0" smtClean="0"/>
              <a:t>ABAP/4 Processor will execute modules</a:t>
            </a:r>
            <a:endParaRPr lang="en-US" sz="1400" dirty="0"/>
          </a:p>
        </p:txBody>
      </p:sp>
      <p:sp>
        <p:nvSpPr>
          <p:cNvPr id="12" name="Rectangle 11"/>
          <p:cNvSpPr/>
          <p:nvPr/>
        </p:nvSpPr>
        <p:spPr>
          <a:xfrm>
            <a:off x="1143000" y="4582180"/>
            <a:ext cx="3733800" cy="1600438"/>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r>
              <a:rPr lang="en-US" sz="1400" dirty="0"/>
              <a:t>Database Interface is responsible for Database </a:t>
            </a:r>
            <a:r>
              <a:rPr lang="en-US" sz="1400" dirty="0" smtClean="0"/>
              <a:t>interaction</a:t>
            </a:r>
            <a:endParaRPr lang="en-US" sz="1400" dirty="0"/>
          </a:p>
          <a:p>
            <a:endParaRPr lang="en-US" sz="1400" dirty="0" smtClean="0"/>
          </a:p>
          <a:p>
            <a:endParaRPr lang="en-US" sz="1400" dirty="0"/>
          </a:p>
          <a:p>
            <a:endParaRPr lang="en-US" sz="1400" dirty="0" smtClean="0"/>
          </a:p>
          <a:p>
            <a:r>
              <a:rPr lang="en-US" sz="1400" b="1" dirty="0" smtClean="0">
                <a:solidFill>
                  <a:srgbClr val="FF0000"/>
                </a:solidFill>
              </a:rPr>
              <a:t>Now Again will move to Module pool programming……………</a:t>
            </a:r>
            <a:endParaRPr lang="en-US" sz="1400" b="1" dirty="0">
              <a:solidFill>
                <a:srgbClr val="FF0000"/>
              </a:solidFill>
            </a:endParaRPr>
          </a:p>
        </p:txBody>
      </p:sp>
      <p:sp>
        <p:nvSpPr>
          <p:cNvPr id="16" name="Pentagon 15"/>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17" name="Pentagon 16"/>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19" name="Pentagon 18"/>
          <p:cNvSpPr/>
          <p:nvPr/>
        </p:nvSpPr>
        <p:spPr>
          <a:xfrm>
            <a:off x="152400" y="20574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Screen Painter</a:t>
            </a:r>
            <a:endParaRPr lang="en-US" sz="1200" dirty="0"/>
          </a:p>
        </p:txBody>
      </p:sp>
      <p:sp>
        <p:nvSpPr>
          <p:cNvPr id="20" name="Pentagon 19"/>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1" name="Pentagon 20"/>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2" name="Pentagon 21"/>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3" name="Pentagon 22"/>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686520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Simple UI Elements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16</a:t>
            </a:fld>
            <a:endParaRPr lang="en-US"/>
          </a:p>
        </p:txBody>
      </p:sp>
      <p:sp>
        <p:nvSpPr>
          <p:cNvPr id="12" name="TextBox 11"/>
          <p:cNvSpPr txBox="1"/>
          <p:nvPr/>
        </p:nvSpPr>
        <p:spPr>
          <a:xfrm>
            <a:off x="1430668" y="914400"/>
            <a:ext cx="7713332" cy="37240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t>Simple UI elements</a:t>
            </a:r>
          </a:p>
          <a:p>
            <a:endParaRPr lang="en-US" sz="1400" b="1" dirty="0" smtClean="0"/>
          </a:p>
          <a:p>
            <a:r>
              <a:rPr lang="en-US" sz="1400" b="1" dirty="0" smtClean="0"/>
              <a:t>Text Field:</a:t>
            </a:r>
            <a:r>
              <a:rPr lang="en-US" sz="1600" dirty="0" smtClean="0"/>
              <a:t> It is for providing labels for input fields</a:t>
            </a:r>
          </a:p>
          <a:p>
            <a:endParaRPr lang="en-US" sz="1600" dirty="0" smtClean="0"/>
          </a:p>
          <a:p>
            <a:r>
              <a:rPr lang="en-US" sz="1400" b="1" dirty="0" smtClean="0"/>
              <a:t>Input Field:</a:t>
            </a:r>
            <a:r>
              <a:rPr lang="en-US" sz="1600" dirty="0" smtClean="0"/>
              <a:t> it is for accepting user input. We can make input field as drop down box as well</a:t>
            </a:r>
          </a:p>
          <a:p>
            <a:endParaRPr lang="en-US" sz="1600" dirty="0" smtClean="0"/>
          </a:p>
          <a:p>
            <a:r>
              <a:rPr lang="en-US" sz="1400" b="1" dirty="0" smtClean="0"/>
              <a:t>Checkbox:</a:t>
            </a:r>
            <a:r>
              <a:rPr lang="en-US" sz="1600" dirty="0" smtClean="0"/>
              <a:t> check box will accept user input as checked or unchecked</a:t>
            </a:r>
          </a:p>
          <a:p>
            <a:endParaRPr lang="en-US" sz="1600" dirty="0" smtClean="0"/>
          </a:p>
          <a:p>
            <a:r>
              <a:rPr lang="en-US" sz="1400" b="1" dirty="0" smtClean="0"/>
              <a:t>Radio Button:</a:t>
            </a:r>
            <a:r>
              <a:rPr lang="en-US" sz="1600" dirty="0" smtClean="0"/>
              <a:t> it is used to select only one option for group of options. We can assign function code to the radio button group for automatic triggering of PAI event. Function code will be captured in </a:t>
            </a:r>
            <a:r>
              <a:rPr lang="en-US" sz="1400" b="1" dirty="0" smtClean="0"/>
              <a:t>SY-UCOMM</a:t>
            </a:r>
            <a:r>
              <a:rPr lang="en-US" sz="1600" dirty="0" smtClean="0"/>
              <a:t> field</a:t>
            </a:r>
          </a:p>
          <a:p>
            <a:endParaRPr lang="en-US" sz="1600" dirty="0" smtClean="0"/>
          </a:p>
          <a:p>
            <a:r>
              <a:rPr lang="en-US" sz="1400" b="1" dirty="0" smtClean="0"/>
              <a:t>Push Button:</a:t>
            </a:r>
            <a:r>
              <a:rPr lang="en-US" sz="1600" dirty="0" smtClean="0"/>
              <a:t> Special input UI element. We will assign function code for buttons. Whenever</a:t>
            </a:r>
          </a:p>
          <a:p>
            <a:r>
              <a:rPr lang="en-US" sz="1600" dirty="0" smtClean="0"/>
              <a:t>User clicked on this button, function code will be captured in system field </a:t>
            </a:r>
            <a:r>
              <a:rPr lang="en-US" sz="1400" b="1" dirty="0" smtClean="0"/>
              <a:t>SY-UCOMM. </a:t>
            </a:r>
            <a:r>
              <a:rPr lang="en-US" sz="1600" dirty="0" smtClean="0"/>
              <a:t>we can handle this function code in our program</a:t>
            </a:r>
            <a:endParaRPr lang="en-US" sz="1600" dirty="0"/>
          </a:p>
        </p:txBody>
      </p:sp>
      <p:sp>
        <p:nvSpPr>
          <p:cNvPr id="14" name="Pentagon 13"/>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15" name="Pentagon 14"/>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16" name="Pentagon 15"/>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17" name="Pentagon 16"/>
          <p:cNvSpPr/>
          <p:nvPr/>
        </p:nvSpPr>
        <p:spPr>
          <a:xfrm>
            <a:off x="152400" y="25146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Simple UI Elements</a:t>
            </a:r>
            <a:endParaRPr lang="en-US" sz="1200" dirty="0"/>
          </a:p>
        </p:txBody>
      </p:sp>
      <p:sp>
        <p:nvSpPr>
          <p:cNvPr id="19" name="Pentagon 1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0" name="Pentagon 1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1" name="Pentagon 2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419800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Input Validation</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17</a:t>
            </a:fld>
            <a:endParaRPr lang="en-US"/>
          </a:p>
        </p:txBody>
      </p:sp>
      <p:sp>
        <p:nvSpPr>
          <p:cNvPr id="12" name="TextBox 11"/>
          <p:cNvSpPr txBox="1"/>
          <p:nvPr/>
        </p:nvSpPr>
        <p:spPr>
          <a:xfrm>
            <a:off x="1430668" y="914400"/>
            <a:ext cx="7713332" cy="107721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smtClean="0"/>
              <a:t>Input Validation:</a:t>
            </a:r>
          </a:p>
          <a:p>
            <a:endParaRPr lang="en-US" sz="1600" b="1" dirty="0" smtClean="0"/>
          </a:p>
          <a:p>
            <a:r>
              <a:rPr lang="en-US" sz="1600" dirty="0" smtClean="0"/>
              <a:t>we will use syntax </a:t>
            </a:r>
            <a:r>
              <a:rPr lang="en-US" sz="1400" b="1" dirty="0" smtClean="0"/>
              <a:t>FIELD &lt;</a:t>
            </a:r>
            <a:r>
              <a:rPr lang="en-US" sz="1400" b="1" dirty="0" err="1"/>
              <a:t>F</a:t>
            </a:r>
            <a:r>
              <a:rPr lang="en-US" sz="1400" b="1" dirty="0" err="1" smtClean="0"/>
              <a:t>ield_Name</a:t>
            </a:r>
            <a:r>
              <a:rPr lang="en-US" sz="1400" b="1" dirty="0" smtClean="0"/>
              <a:t>&gt; MODULE &lt;</a:t>
            </a:r>
            <a:r>
              <a:rPr lang="en-US" sz="1400" b="1" dirty="0" err="1" smtClean="0"/>
              <a:t>Module_Name</a:t>
            </a:r>
            <a:r>
              <a:rPr lang="en-US" sz="1400" b="1" dirty="0" smtClean="0"/>
              <a:t>&gt;</a:t>
            </a:r>
            <a:r>
              <a:rPr lang="en-US" sz="1600" dirty="0" smtClean="0"/>
              <a:t> to validate values in the Field &lt;</a:t>
            </a:r>
            <a:r>
              <a:rPr lang="en-US" sz="1600" dirty="0" err="1" smtClean="0"/>
              <a:t>Field_Name</a:t>
            </a:r>
            <a:r>
              <a:rPr lang="en-US" sz="1600" dirty="0" smtClean="0"/>
              <a:t>&gt; in the module &lt;</a:t>
            </a:r>
            <a:r>
              <a:rPr lang="en-US" sz="1600" dirty="0" err="1" smtClean="0"/>
              <a:t>Module_Name</a:t>
            </a:r>
            <a:r>
              <a:rPr lang="en-US" sz="1600" dirty="0" smtClean="0"/>
              <a:t>&gt;</a:t>
            </a:r>
            <a:endParaRPr 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209800"/>
            <a:ext cx="4000500" cy="371475"/>
          </a:xfrm>
          <a:prstGeom prst="rect">
            <a:avLst/>
          </a:prstGeom>
          <a:ln>
            <a:noFill/>
          </a:ln>
          <a:effectLst>
            <a:outerShdw blurRad="149987" dist="250190" dir="8460000" algn="ctr">
              <a:srgbClr val="000000">
                <a:alpha val="28000"/>
              </a:srgbClr>
            </a:outerShdw>
            <a:reflection blurRad="12700" stA="30000" endPos="30000" dist="5000" dir="5400000" sy="-100000" algn="bl" rotWithShape="0"/>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667000"/>
            <a:ext cx="4419600" cy="3673793"/>
          </a:xfrm>
          <a:prstGeom prst="rect">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Left-Up Arrow 1"/>
          <p:cNvSpPr/>
          <p:nvPr/>
        </p:nvSpPr>
        <p:spPr>
          <a:xfrm flipH="1">
            <a:off x="3048000" y="2590800"/>
            <a:ext cx="1219200" cy="1447800"/>
          </a:xfrm>
          <a:prstGeom prst="leftUpArrow">
            <a:avLst>
              <a:gd name="adj1" fmla="val 13806"/>
              <a:gd name="adj2" fmla="val 21082"/>
              <a:gd name="adj3" fmla="val 25000"/>
            </a:avLst>
          </a:prstGeom>
          <a:solidFill>
            <a:schemeClr val="accent5">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24000" y="4303693"/>
            <a:ext cx="2362200" cy="95410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dirty="0" smtClean="0"/>
              <a:t>Validation for the screen field WA_MARA-MATNR is implemented in the module VALIDATE_MATERIAL</a:t>
            </a:r>
            <a:endParaRPr lang="en-US" sz="1400" dirty="0"/>
          </a:p>
        </p:txBody>
      </p:sp>
      <p:sp>
        <p:nvSpPr>
          <p:cNvPr id="17" name="Pentagon 16"/>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19" name="Pentagon 18"/>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0" name="Pentagon 19"/>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1" name="Pentagon 20"/>
          <p:cNvSpPr/>
          <p:nvPr/>
        </p:nvSpPr>
        <p:spPr>
          <a:xfrm>
            <a:off x="152400" y="2514600"/>
            <a:ext cx="1295400" cy="457200"/>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Simple UI Elements</a:t>
            </a:r>
            <a:endParaRPr lang="en-US" sz="1200" dirty="0"/>
          </a:p>
        </p:txBody>
      </p:sp>
      <p:sp>
        <p:nvSpPr>
          <p:cNvPr id="22" name="Pentagon 21"/>
          <p:cNvSpPr/>
          <p:nvPr/>
        </p:nvSpPr>
        <p:spPr>
          <a:xfrm>
            <a:off x="152400" y="29718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Input Validation</a:t>
            </a:r>
            <a:endParaRPr lang="en-US" sz="1200" dirty="0"/>
          </a:p>
        </p:txBody>
      </p:sp>
      <p:sp>
        <p:nvSpPr>
          <p:cNvPr id="23" name="Pentagon 22"/>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4" name="Pentagon 23"/>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885456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Input Validation</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18</a:t>
            </a:fld>
            <a:endParaRPr lang="en-US"/>
          </a:p>
        </p:txBody>
      </p:sp>
      <p:sp>
        <p:nvSpPr>
          <p:cNvPr id="13" name="TextBox 12"/>
          <p:cNvSpPr txBox="1"/>
          <p:nvPr/>
        </p:nvSpPr>
        <p:spPr>
          <a:xfrm>
            <a:off x="1447800" y="990600"/>
            <a:ext cx="7467600" cy="3970318"/>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t>CHAIN &amp; ENDCHAIN</a:t>
            </a:r>
          </a:p>
          <a:p>
            <a:endParaRPr lang="en-US" sz="1400" dirty="0" smtClean="0"/>
          </a:p>
          <a:p>
            <a:r>
              <a:rPr lang="en-US" sz="1600" dirty="0" smtClean="0"/>
              <a:t>It is used to validate group of screen fields</a:t>
            </a:r>
          </a:p>
          <a:p>
            <a:endParaRPr lang="en-US" sz="1600" dirty="0" smtClean="0"/>
          </a:p>
          <a:p>
            <a:r>
              <a:rPr lang="en-US" sz="1600" dirty="0" smtClean="0"/>
              <a:t>Whenever error message raised in the Module pool, except the input field for which we have entered value, all other fields will be disabled for input. System will not allow to enter the value</a:t>
            </a:r>
          </a:p>
          <a:p>
            <a:endParaRPr lang="en-US" sz="1600" dirty="0" smtClean="0"/>
          </a:p>
          <a:p>
            <a:r>
              <a:rPr lang="en-US" sz="1600" dirty="0" smtClean="0"/>
              <a:t>To avoid this situation we have to enclose list of fields which should be ready for user input in the CHAIN and ENDCHAIN as below</a:t>
            </a:r>
          </a:p>
          <a:p>
            <a:endParaRPr lang="en-US" sz="1600" dirty="0"/>
          </a:p>
          <a:p>
            <a:r>
              <a:rPr lang="en-US" sz="1600" dirty="0" smtClean="0"/>
              <a:t>CHAIN.</a:t>
            </a:r>
          </a:p>
          <a:p>
            <a:r>
              <a:rPr lang="en-US" sz="1600" dirty="0" smtClean="0"/>
              <a:t>	Field WA_MARD-MATNR.</a:t>
            </a:r>
          </a:p>
          <a:p>
            <a:r>
              <a:rPr lang="en-US" sz="1600" dirty="0" smtClean="0"/>
              <a:t>	Field WA_MARD-WERKS</a:t>
            </a:r>
          </a:p>
          <a:p>
            <a:r>
              <a:rPr lang="en-US" sz="1600" dirty="0" smtClean="0"/>
              <a:t>		module VALIDATE_INPUT.</a:t>
            </a:r>
            <a:endParaRPr lang="en-US" sz="1600" dirty="0"/>
          </a:p>
          <a:p>
            <a:r>
              <a:rPr lang="en-US" sz="1600" dirty="0" smtClean="0"/>
              <a:t>ENDCHAIN.</a:t>
            </a:r>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040663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Input Validation</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19</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00175"/>
            <a:ext cx="26193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14600"/>
            <a:ext cx="272415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267200"/>
            <a:ext cx="260985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8250" y="1343025"/>
            <a:ext cx="234315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0" y="2495550"/>
            <a:ext cx="272415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4267200"/>
            <a:ext cx="26193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42094" y="848380"/>
            <a:ext cx="1885453" cy="523220"/>
          </a:xfrm>
          <a:prstGeom prst="rect">
            <a:avLst/>
          </a:prstGeom>
          <a:noFill/>
        </p:spPr>
        <p:txBody>
          <a:bodyPr wrap="none" rtlCol="0">
            <a:spAutoFit/>
          </a:bodyPr>
          <a:lstStyle/>
          <a:p>
            <a:r>
              <a:rPr lang="en-US" sz="1400" dirty="0" smtClean="0"/>
              <a:t>Fields not enclosed in </a:t>
            </a:r>
          </a:p>
          <a:p>
            <a:r>
              <a:rPr lang="en-US" sz="1400" dirty="0" smtClean="0"/>
              <a:t>CHAIN &amp; ENDCHAIN</a:t>
            </a:r>
            <a:endParaRPr lang="en-US" sz="1400" dirty="0"/>
          </a:p>
        </p:txBody>
      </p:sp>
      <p:sp>
        <p:nvSpPr>
          <p:cNvPr id="27" name="TextBox 26"/>
          <p:cNvSpPr txBox="1"/>
          <p:nvPr/>
        </p:nvSpPr>
        <p:spPr>
          <a:xfrm>
            <a:off x="4972547" y="838200"/>
            <a:ext cx="1885453" cy="523220"/>
          </a:xfrm>
          <a:prstGeom prst="rect">
            <a:avLst/>
          </a:prstGeom>
          <a:noFill/>
        </p:spPr>
        <p:txBody>
          <a:bodyPr wrap="none" rtlCol="0">
            <a:spAutoFit/>
          </a:bodyPr>
          <a:lstStyle/>
          <a:p>
            <a:r>
              <a:rPr lang="en-US" sz="1400" dirty="0" smtClean="0"/>
              <a:t>Fields enclosed in </a:t>
            </a:r>
          </a:p>
          <a:p>
            <a:r>
              <a:rPr lang="en-US" sz="1400" dirty="0" smtClean="0"/>
              <a:t>CHAIN &amp; ENDCHAIN</a:t>
            </a:r>
            <a:endParaRPr lang="en-US" sz="1400" dirty="0"/>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002546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55818" y="228600"/>
            <a:ext cx="1585690" cy="523220"/>
          </a:xfrm>
          <a:prstGeom prst="rect">
            <a:avLst/>
          </a:prstGeom>
          <a:noFill/>
        </p:spPr>
        <p:txBody>
          <a:bodyPr wrap="none" rtlCol="0">
            <a:spAutoFit/>
          </a:bodyPr>
          <a:lstStyle/>
          <a:p>
            <a:pPr algn="ctr"/>
            <a:r>
              <a:rPr lang="en-US" sz="2800" b="1" dirty="0" smtClean="0"/>
              <a:t>Content</a:t>
            </a:r>
            <a:endParaRPr lang="en-US" sz="2800" b="1" dirty="0"/>
          </a:p>
        </p:txBody>
      </p:sp>
      <p:sp>
        <p:nvSpPr>
          <p:cNvPr id="2" name="TextBox 1"/>
          <p:cNvSpPr txBox="1"/>
          <p:nvPr/>
        </p:nvSpPr>
        <p:spPr>
          <a:xfrm>
            <a:off x="1676400" y="1470660"/>
            <a:ext cx="5105400" cy="393954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457200" indent="-457200">
              <a:buFont typeface="Wingdings" panose="05000000000000000000" pitchFamily="2" charset="2"/>
              <a:buChar char="q"/>
            </a:pPr>
            <a:r>
              <a:rPr lang="en-US" sz="2000" dirty="0" smtClean="0">
                <a:cs typeface="Aparajita" panose="020B0604020202020204" pitchFamily="34" charset="0"/>
              </a:rPr>
              <a:t>Overview of Module Pool Programming</a:t>
            </a:r>
          </a:p>
          <a:p>
            <a:pPr marL="457200" indent="-457200">
              <a:buFont typeface="Wingdings" panose="05000000000000000000" pitchFamily="2" charset="2"/>
              <a:buChar char="q"/>
            </a:pPr>
            <a:r>
              <a:rPr lang="en-US" sz="2000" dirty="0" smtClean="0">
                <a:cs typeface="Aparajita" panose="020B0604020202020204" pitchFamily="34" charset="0"/>
              </a:rPr>
              <a:t>Screen Painter &amp; Screen Flow Logic</a:t>
            </a:r>
          </a:p>
          <a:p>
            <a:pPr marL="457200" indent="-457200">
              <a:buFont typeface="Wingdings" panose="05000000000000000000" pitchFamily="2" charset="2"/>
              <a:buChar char="q"/>
            </a:pPr>
            <a:r>
              <a:rPr lang="en-US" sz="2000" dirty="0" smtClean="0">
                <a:cs typeface="Aparajita" panose="020B0604020202020204" pitchFamily="34" charset="0"/>
              </a:rPr>
              <a:t>Simple UI Elements</a:t>
            </a:r>
          </a:p>
          <a:p>
            <a:pPr marL="457200" indent="-457200">
              <a:buFont typeface="Wingdings" panose="05000000000000000000" pitchFamily="2" charset="2"/>
              <a:buChar char="q"/>
            </a:pPr>
            <a:r>
              <a:rPr lang="en-US" sz="2000" dirty="0" smtClean="0">
                <a:cs typeface="Aparajita" panose="020B0604020202020204" pitchFamily="34" charset="0"/>
              </a:rPr>
              <a:t>Input Validation</a:t>
            </a:r>
          </a:p>
          <a:p>
            <a:pPr marL="457200" indent="-457200">
              <a:buFont typeface="Wingdings" panose="05000000000000000000" pitchFamily="2" charset="2"/>
              <a:buChar char="q"/>
            </a:pPr>
            <a:r>
              <a:rPr lang="en-US" sz="2000" dirty="0" smtClean="0">
                <a:cs typeface="Aparajita" panose="020B0604020202020204" pitchFamily="34" charset="0"/>
              </a:rPr>
              <a:t>Navigation</a:t>
            </a:r>
          </a:p>
          <a:p>
            <a:pPr marL="914400" lvl="1" indent="-457200">
              <a:buFont typeface="Wingdings" panose="05000000000000000000" pitchFamily="2" charset="2"/>
              <a:buChar char="q"/>
            </a:pPr>
            <a:r>
              <a:rPr lang="en-US" dirty="0" smtClean="0">
                <a:cs typeface="Aparajita" panose="020B0604020202020204" pitchFamily="34" charset="0"/>
              </a:rPr>
              <a:t>Static Navigation</a:t>
            </a:r>
          </a:p>
          <a:p>
            <a:pPr marL="914400" lvl="1" indent="-457200">
              <a:buFont typeface="Wingdings" panose="05000000000000000000" pitchFamily="2" charset="2"/>
              <a:buChar char="q"/>
            </a:pPr>
            <a:r>
              <a:rPr lang="en-US" dirty="0" smtClean="0">
                <a:cs typeface="Aparajita" panose="020B0604020202020204" pitchFamily="34" charset="0"/>
              </a:rPr>
              <a:t>Dynamic Navigation</a:t>
            </a:r>
          </a:p>
          <a:p>
            <a:pPr marL="457200" indent="-457200">
              <a:buFont typeface="Wingdings" panose="05000000000000000000" pitchFamily="2" charset="2"/>
              <a:buChar char="q"/>
            </a:pPr>
            <a:r>
              <a:rPr lang="en-US" sz="2000" dirty="0" smtClean="0">
                <a:cs typeface="Aparajita" panose="020B0604020202020204" pitchFamily="34" charset="0"/>
              </a:rPr>
              <a:t>Complex UI Elements</a:t>
            </a:r>
          </a:p>
          <a:p>
            <a:pPr marL="914400" lvl="1" indent="-457200">
              <a:buFont typeface="Wingdings" panose="05000000000000000000" pitchFamily="2" charset="2"/>
              <a:buChar char="q"/>
            </a:pPr>
            <a:r>
              <a:rPr lang="en-US" dirty="0" smtClean="0">
                <a:cs typeface="Aparajita" panose="020B0604020202020204" pitchFamily="34" charset="0"/>
              </a:rPr>
              <a:t>Tables</a:t>
            </a:r>
          </a:p>
          <a:p>
            <a:pPr marL="914400" lvl="1" indent="-457200">
              <a:buFont typeface="Wingdings" panose="05000000000000000000" pitchFamily="2" charset="2"/>
              <a:buChar char="q"/>
            </a:pPr>
            <a:r>
              <a:rPr lang="en-US" dirty="0" smtClean="0">
                <a:cs typeface="Aparajita" panose="020B0604020202020204" pitchFamily="34" charset="0"/>
              </a:rPr>
              <a:t>Tab strip</a:t>
            </a:r>
          </a:p>
          <a:p>
            <a:pPr marL="914400" lvl="1" indent="-457200">
              <a:buFont typeface="Wingdings" panose="05000000000000000000" pitchFamily="2" charset="2"/>
              <a:buChar char="q"/>
            </a:pPr>
            <a:r>
              <a:rPr lang="en-US" dirty="0" smtClean="0">
                <a:cs typeface="Aparajita" panose="020B0604020202020204" pitchFamily="34" charset="0"/>
              </a:rPr>
              <a:t>Sub screen</a:t>
            </a:r>
          </a:p>
          <a:p>
            <a:endParaRPr lang="en-US" sz="2000" dirty="0" smtClean="0">
              <a:cs typeface="Aparajita" panose="020B0604020202020204" pitchFamily="34" charset="0"/>
            </a:endParaRPr>
          </a:p>
          <a:p>
            <a:pPr marL="457200" indent="-457200">
              <a:buAutoNum type="arabicPeriod"/>
            </a:pPr>
            <a:endParaRPr lang="en-US" sz="2000" dirty="0">
              <a:cs typeface="Aparajita"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2</a:t>
            </a:fld>
            <a:endParaRPr lang="en-US"/>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900748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Navigation</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20</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3" name="TextBox 2"/>
          <p:cNvSpPr txBox="1"/>
          <p:nvPr/>
        </p:nvSpPr>
        <p:spPr>
          <a:xfrm>
            <a:off x="1371601" y="1066800"/>
            <a:ext cx="7772400" cy="440120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Based on complexity we will design one more screens.  We can navigate from one screen to</a:t>
            </a:r>
          </a:p>
          <a:p>
            <a:r>
              <a:rPr lang="en-US" sz="1600" dirty="0" smtClean="0"/>
              <a:t>another screen in two ways</a:t>
            </a:r>
          </a:p>
          <a:p>
            <a:endParaRPr lang="en-US" sz="1600" dirty="0" smtClean="0"/>
          </a:p>
          <a:p>
            <a:pPr marL="800100" lvl="1" indent="-342900">
              <a:buAutoNum type="arabicPeriod"/>
            </a:pPr>
            <a:r>
              <a:rPr lang="en-US" sz="1600" dirty="0" smtClean="0">
                <a:solidFill>
                  <a:schemeClr val="accent3">
                    <a:lumMod val="50000"/>
                  </a:schemeClr>
                </a:solidFill>
              </a:rPr>
              <a:t>Static Navigation</a:t>
            </a:r>
          </a:p>
          <a:p>
            <a:pPr marL="800100" lvl="1" indent="-342900">
              <a:buAutoNum type="arabicPeriod"/>
            </a:pPr>
            <a:r>
              <a:rPr lang="en-US" sz="1600" dirty="0" smtClean="0">
                <a:solidFill>
                  <a:schemeClr val="accent3">
                    <a:lumMod val="50000"/>
                  </a:schemeClr>
                </a:solidFill>
              </a:rPr>
              <a:t>Dynamic Navigation</a:t>
            </a:r>
          </a:p>
          <a:p>
            <a:endParaRPr lang="en-US" sz="1600" dirty="0"/>
          </a:p>
          <a:p>
            <a:r>
              <a:rPr lang="en-US" sz="1400" b="1" dirty="0" smtClean="0"/>
              <a:t>Static Navigation:</a:t>
            </a:r>
            <a:r>
              <a:rPr lang="en-US" sz="1600" dirty="0" smtClean="0"/>
              <a:t> In the screen attributes, we will specify the next screen number that has to be displayed once processing done in the current screen</a:t>
            </a:r>
          </a:p>
          <a:p>
            <a:endParaRPr lang="en-US" sz="1600" dirty="0"/>
          </a:p>
          <a:p>
            <a:r>
              <a:rPr lang="en-US" sz="1400" b="1" dirty="0" smtClean="0"/>
              <a:t>Dynamic Navigation:</a:t>
            </a:r>
            <a:r>
              <a:rPr lang="en-US" sz="1600" dirty="0" smtClean="0"/>
              <a:t> with the help of following statements, we will navigate from one screen</a:t>
            </a:r>
          </a:p>
          <a:p>
            <a:r>
              <a:rPr lang="en-US" sz="1600" dirty="0" smtClean="0"/>
              <a:t>To another screen. </a:t>
            </a:r>
          </a:p>
          <a:p>
            <a:r>
              <a:rPr lang="en-US" sz="1600" dirty="0" smtClean="0"/>
              <a:t> </a:t>
            </a:r>
          </a:p>
          <a:p>
            <a:pPr marL="800100" lvl="1" indent="-342900">
              <a:buAutoNum type="arabicPeriod"/>
            </a:pPr>
            <a:r>
              <a:rPr lang="en-US" sz="1400" dirty="0" smtClean="0">
                <a:solidFill>
                  <a:schemeClr val="accent3">
                    <a:lumMod val="50000"/>
                  </a:schemeClr>
                </a:solidFill>
              </a:rPr>
              <a:t>SET SCREEN &lt;Screen Number&gt;</a:t>
            </a:r>
          </a:p>
          <a:p>
            <a:pPr marL="800100" lvl="1" indent="-342900">
              <a:buAutoNum type="arabicPeriod"/>
            </a:pPr>
            <a:r>
              <a:rPr lang="en-US" sz="1400" dirty="0" smtClean="0">
                <a:solidFill>
                  <a:schemeClr val="accent3">
                    <a:lumMod val="50000"/>
                  </a:schemeClr>
                </a:solidFill>
              </a:rPr>
              <a:t>CALL SCREEN &lt;Screen Number&gt;</a:t>
            </a:r>
          </a:p>
          <a:p>
            <a:pPr marL="800100" lvl="1" indent="-342900">
              <a:buAutoNum type="arabicPeriod"/>
            </a:pPr>
            <a:r>
              <a:rPr lang="en-US" sz="1400" dirty="0" smtClean="0">
                <a:solidFill>
                  <a:schemeClr val="accent3">
                    <a:lumMod val="50000"/>
                  </a:schemeClr>
                </a:solidFill>
              </a:rPr>
              <a:t>SET SCREEN &lt;Screen Number&gt; LEAVE SCREEN</a:t>
            </a:r>
          </a:p>
          <a:p>
            <a:pPr marL="800100" lvl="1" indent="-342900">
              <a:buAutoNum type="arabicPeriod"/>
            </a:pPr>
            <a:r>
              <a:rPr lang="en-US" sz="1400" dirty="0" smtClean="0">
                <a:solidFill>
                  <a:schemeClr val="accent3">
                    <a:lumMod val="50000"/>
                  </a:schemeClr>
                </a:solidFill>
              </a:rPr>
              <a:t>LEAVE TO SCREEN &lt;Screen Number&gt;</a:t>
            </a:r>
          </a:p>
          <a:p>
            <a:endParaRPr lang="en-US" sz="1600" dirty="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516338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Navigation</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21</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2" name="TextBox 1"/>
          <p:cNvSpPr txBox="1"/>
          <p:nvPr/>
        </p:nvSpPr>
        <p:spPr>
          <a:xfrm>
            <a:off x="1371600" y="914400"/>
            <a:ext cx="7696200" cy="153888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SET SCREEN &lt;Screen Number&gt;:  </a:t>
            </a:r>
          </a:p>
          <a:p>
            <a:r>
              <a:rPr lang="en-US" sz="1600" dirty="0" smtClean="0"/>
              <a:t>This command dynamically calls the next screen by Executing the current screen. i.e. by executing the PAI module of the current screen. </a:t>
            </a:r>
          </a:p>
          <a:p>
            <a:endParaRPr lang="en-US" sz="1600" dirty="0"/>
          </a:p>
          <a:p>
            <a:r>
              <a:rPr lang="en-US" sz="1600" dirty="0" smtClean="0"/>
              <a:t>To come back to the main screen, we have to provide the push button onto the next Screen with its respective code in it.</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743200"/>
            <a:ext cx="2667000" cy="55932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562350"/>
            <a:ext cx="2438400" cy="305612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5029200" y="2667000"/>
            <a:ext cx="3810000" cy="762000"/>
          </a:xfrm>
          <a:prstGeom prst="wedgeRectCallout">
            <a:avLst>
              <a:gd name="adj1" fmla="val -71911"/>
              <a:gd name="adj2" fmla="val 237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First Screen. If we enter material number and hit Display button then it will navigate to the next screen for displaying material master</a:t>
            </a:r>
            <a:endParaRPr lang="en-US" sz="1400" dirty="0">
              <a:solidFill>
                <a:schemeClr val="tx1"/>
              </a:solidFill>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0" y="4425086"/>
            <a:ext cx="3086100" cy="20288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ular Callout 15"/>
          <p:cNvSpPr/>
          <p:nvPr/>
        </p:nvSpPr>
        <p:spPr>
          <a:xfrm>
            <a:off x="4191000" y="3657600"/>
            <a:ext cx="1143000" cy="609600"/>
          </a:xfrm>
          <a:prstGeom prst="wedgeRectCallout">
            <a:avLst>
              <a:gd name="adj1" fmla="val -71911"/>
              <a:gd name="adj2" fmla="val 237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Second Screen</a:t>
            </a:r>
            <a:endParaRPr lang="en-US" sz="1400" dirty="0">
              <a:solidFill>
                <a:schemeClr val="tx1"/>
              </a:solidFill>
            </a:endParaRPr>
          </a:p>
        </p:txBody>
      </p:sp>
      <p:sp>
        <p:nvSpPr>
          <p:cNvPr id="17" name="Rectangular Callout 16"/>
          <p:cNvSpPr/>
          <p:nvPr/>
        </p:nvSpPr>
        <p:spPr>
          <a:xfrm>
            <a:off x="7467600" y="3657600"/>
            <a:ext cx="1371600" cy="609600"/>
          </a:xfrm>
          <a:prstGeom prst="wedgeRectCallout">
            <a:avLst>
              <a:gd name="adj1" fmla="val -80269"/>
              <a:gd name="adj2" fmla="val 9192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PAI of First Screen</a:t>
            </a:r>
            <a:endParaRPr lang="en-US" sz="1400" dirty="0">
              <a:solidFill>
                <a:schemeClr val="tx1"/>
              </a:solidFill>
            </a:endParaRPr>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227760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Navigation</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22</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2" name="TextBox 1"/>
          <p:cNvSpPr txBox="1"/>
          <p:nvPr/>
        </p:nvSpPr>
        <p:spPr>
          <a:xfrm>
            <a:off x="1371600" y="838200"/>
            <a:ext cx="7696200" cy="80021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CALL SCREEN &lt;Screen Number&gt;: </a:t>
            </a:r>
          </a:p>
          <a:p>
            <a:r>
              <a:rPr lang="en-US" sz="1600" dirty="0" smtClean="0"/>
              <a:t>This statement calls a pop up screen called as model dialog box from the first screen without executing the current screen. i.e. its PAI module.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828800"/>
            <a:ext cx="2124075" cy="25908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828800"/>
            <a:ext cx="1864428" cy="167971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1600200" y="4648200"/>
            <a:ext cx="2133601" cy="1295400"/>
          </a:xfrm>
          <a:prstGeom prst="wedgeRectCallout">
            <a:avLst>
              <a:gd name="adj1" fmla="val -37131"/>
              <a:gd name="adj2" fmla="val -7198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If we click on Plant data button on second screen then one popup will be displayed(third screen). Once you enter Plant then hit enter</a:t>
            </a:r>
            <a:endParaRPr lang="en-US" sz="1400" dirty="0">
              <a:solidFill>
                <a:schemeClr val="tx1"/>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6650" y="1590675"/>
            <a:ext cx="1581150" cy="28289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ular Callout 15"/>
          <p:cNvSpPr/>
          <p:nvPr/>
        </p:nvSpPr>
        <p:spPr>
          <a:xfrm>
            <a:off x="5540492" y="2514600"/>
            <a:ext cx="1927108" cy="1798093"/>
          </a:xfrm>
          <a:prstGeom prst="wedgeRectCallout">
            <a:avLst>
              <a:gd name="adj1" fmla="val -55932"/>
              <a:gd name="adj2" fmla="val -56854"/>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Once you hit enter on third screen (Popup), it will navigate to second screen. Hence there is logic to navigate to fourth screen to display plant data fro material </a:t>
            </a:r>
            <a:endParaRPr lang="en-US" sz="1400" dirty="0">
              <a:solidFill>
                <a:schemeClr val="tx1"/>
              </a:solidFill>
            </a:endParaRPr>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4543425"/>
            <a:ext cx="4657725" cy="21621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172200" y="5410200"/>
            <a:ext cx="2308324" cy="3077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400" dirty="0" smtClean="0">
                <a:solidFill>
                  <a:srgbClr val="002060"/>
                </a:solidFill>
              </a:rPr>
              <a:t>PAI Module of second screen</a:t>
            </a:r>
            <a:endParaRPr lang="en-US" sz="1400" dirty="0">
              <a:solidFill>
                <a:srgbClr val="002060"/>
              </a:solidFill>
            </a:endParaRPr>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848074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Navigation</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23</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2" name="TextBox 1"/>
          <p:cNvSpPr txBox="1"/>
          <p:nvPr/>
        </p:nvSpPr>
        <p:spPr>
          <a:xfrm>
            <a:off x="1447800" y="829032"/>
            <a:ext cx="7696200" cy="276998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CALL SCREEN &lt;Screen Number&gt;: </a:t>
            </a:r>
          </a:p>
          <a:p>
            <a:endParaRPr lang="en-US" sz="1600" dirty="0" smtClean="0"/>
          </a:p>
          <a:p>
            <a:r>
              <a:rPr lang="en-US" sz="1600" b="1" dirty="0" smtClean="0"/>
              <a:t>Note:</a:t>
            </a:r>
          </a:p>
          <a:p>
            <a:endParaRPr lang="en-US" sz="1600" dirty="0" smtClean="0"/>
          </a:p>
          <a:p>
            <a:r>
              <a:rPr lang="en-US" sz="1600" dirty="0" smtClean="0"/>
              <a:t>To make the pop up screen as model dialog box, we have to select the screen type as</a:t>
            </a:r>
          </a:p>
          <a:p>
            <a:r>
              <a:rPr lang="en-US" sz="1600" dirty="0" smtClean="0"/>
              <a:t>Model Dialog box and next screen as ‘0’.  </a:t>
            </a:r>
          </a:p>
          <a:p>
            <a:endParaRPr lang="en-US" sz="1600" dirty="0"/>
          </a:p>
          <a:p>
            <a:r>
              <a:rPr lang="en-US" sz="1600" dirty="0" smtClean="0"/>
              <a:t>To comeback to the main screen, you no need to </a:t>
            </a:r>
          </a:p>
          <a:p>
            <a:r>
              <a:rPr lang="en-US" sz="1600" dirty="0" smtClean="0"/>
              <a:t>Explicitly provide the push button on the pop up screen with its respective code. But just</a:t>
            </a:r>
          </a:p>
          <a:p>
            <a:r>
              <a:rPr lang="en-US" sz="1600" dirty="0" smtClean="0"/>
              <a:t>Hit enter will bring you back to the main screen </a:t>
            </a:r>
          </a:p>
          <a:p>
            <a:endParaRPr lang="en-US" sz="1600" dirty="0"/>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25567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Navigation</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24</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2" name="TextBox 1"/>
          <p:cNvSpPr txBox="1"/>
          <p:nvPr/>
        </p:nvSpPr>
        <p:spPr>
          <a:xfrm>
            <a:off x="1447801" y="1066800"/>
            <a:ext cx="7696200" cy="255454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LEAVE TO SCREEN &lt;Screen Number&gt; OR </a:t>
            </a:r>
          </a:p>
          <a:p>
            <a:r>
              <a:rPr lang="en-US" sz="1400" b="1" dirty="0" smtClean="0"/>
              <a:t>SET SCREEN &lt;Screen Number&gt; LEAVE SCREEN</a:t>
            </a:r>
            <a:endParaRPr lang="en-US" sz="1600" b="1" dirty="0" smtClean="0"/>
          </a:p>
          <a:p>
            <a:endParaRPr lang="en-US" sz="1600" dirty="0" smtClean="0"/>
          </a:p>
          <a:p>
            <a:r>
              <a:rPr lang="en-US" sz="1600" dirty="0" smtClean="0"/>
              <a:t>This command call the next screen dynamically without executing the current screen that is its PAI Module</a:t>
            </a:r>
          </a:p>
          <a:p>
            <a:endParaRPr lang="en-US" sz="1600" dirty="0"/>
          </a:p>
          <a:p>
            <a:r>
              <a:rPr lang="en-US" sz="1600" dirty="0" smtClean="0"/>
              <a:t>To comeback to the main screen from the next screen you need to explicitly provide the push button with its respective code in the next screen</a:t>
            </a:r>
          </a:p>
          <a:p>
            <a:endParaRPr lang="en-US" sz="1600" dirty="0"/>
          </a:p>
          <a:p>
            <a:endParaRPr lang="en-US"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539900"/>
            <a:ext cx="3359840" cy="126341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47800" y="3149025"/>
            <a:ext cx="4114800" cy="267765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Back and Exit Buttons</a:t>
            </a:r>
          </a:p>
          <a:p>
            <a:r>
              <a:rPr lang="en-US" sz="1600" dirty="0" smtClean="0"/>
              <a:t>To go back to previous screen, we will use </a:t>
            </a:r>
          </a:p>
          <a:p>
            <a:pPr marL="800100" lvl="1" indent="-342900">
              <a:buAutoNum type="arabicPeriod"/>
            </a:pPr>
            <a:r>
              <a:rPr lang="en-US" sz="1400" dirty="0" smtClean="0"/>
              <a:t>LEAVE TO SCREEN &lt;</a:t>
            </a:r>
            <a:r>
              <a:rPr lang="en-US" sz="1400" dirty="0" err="1" smtClean="0"/>
              <a:t>Prev_Screen</a:t>
            </a:r>
            <a:r>
              <a:rPr lang="en-US" sz="1400" dirty="0" smtClean="0"/>
              <a:t>&gt; OR</a:t>
            </a:r>
          </a:p>
          <a:p>
            <a:pPr marL="800100" lvl="1" indent="-342900">
              <a:buAutoNum type="arabicPeriod"/>
            </a:pPr>
            <a:r>
              <a:rPr lang="en-US" sz="1400" dirty="0" smtClean="0"/>
              <a:t>SET SCREEN &lt;</a:t>
            </a:r>
            <a:r>
              <a:rPr lang="en-US" sz="1400" dirty="0" err="1" smtClean="0"/>
              <a:t>prev_screen</a:t>
            </a:r>
            <a:r>
              <a:rPr lang="en-US" sz="1400" dirty="0" smtClean="0"/>
              <a:t>&gt; LEAVE SCREEN</a:t>
            </a:r>
            <a:endParaRPr lang="en-US" sz="1600" dirty="0" smtClean="0"/>
          </a:p>
          <a:p>
            <a:endParaRPr lang="en-US" sz="1600" dirty="0" smtClean="0"/>
          </a:p>
          <a:p>
            <a:r>
              <a:rPr lang="en-US" sz="1600" dirty="0" smtClean="0"/>
              <a:t>Above commands will close screen sequence</a:t>
            </a:r>
          </a:p>
          <a:p>
            <a:endParaRPr lang="en-US" sz="1600" dirty="0"/>
          </a:p>
          <a:p>
            <a:r>
              <a:rPr lang="en-US" sz="1600" dirty="0" smtClean="0"/>
              <a:t>If we want to exit completely then use </a:t>
            </a:r>
          </a:p>
          <a:p>
            <a:r>
              <a:rPr lang="en-US" sz="1400" dirty="0" smtClean="0"/>
              <a:t>	LEAVE TO SCREEN 0</a:t>
            </a:r>
            <a:endParaRPr lang="en-US" sz="1600" dirty="0" smtClean="0"/>
          </a:p>
          <a:p>
            <a:endParaRPr lang="en-US" sz="1600" dirty="0"/>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4238427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Complex UI Elements</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25</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Complex UI Elements</a:t>
            </a:r>
            <a:endParaRPr lang="en-US" sz="1200" dirty="0"/>
          </a:p>
        </p:txBody>
      </p:sp>
      <p:sp>
        <p:nvSpPr>
          <p:cNvPr id="2" name="TextBox 1"/>
          <p:cNvSpPr txBox="1"/>
          <p:nvPr/>
        </p:nvSpPr>
        <p:spPr>
          <a:xfrm>
            <a:off x="1447801" y="1066800"/>
            <a:ext cx="7696200" cy="98488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Complex UI Elements</a:t>
            </a:r>
          </a:p>
          <a:p>
            <a:pPr marL="800100" lvl="1" indent="-342900">
              <a:buAutoNum type="arabicPeriod"/>
            </a:pPr>
            <a:r>
              <a:rPr lang="en-US" sz="1400" dirty="0" smtClean="0"/>
              <a:t>Sub screen</a:t>
            </a:r>
          </a:p>
          <a:p>
            <a:pPr marL="800100" lvl="1" indent="-342900">
              <a:buAutoNum type="arabicPeriod"/>
            </a:pPr>
            <a:r>
              <a:rPr lang="en-US" sz="1400" dirty="0" smtClean="0"/>
              <a:t>Table</a:t>
            </a:r>
          </a:p>
          <a:p>
            <a:pPr marL="800100" lvl="1" indent="-342900">
              <a:buAutoNum type="arabicPeriod"/>
            </a:pPr>
            <a:r>
              <a:rPr lang="en-US" sz="1400" dirty="0" smtClean="0"/>
              <a:t>Tab Strips</a:t>
            </a: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59048"/>
            <a:ext cx="7620000" cy="400840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676400" y="2895600"/>
            <a:ext cx="6400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76400" y="4114800"/>
            <a:ext cx="7391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ular Callout 5"/>
          <p:cNvSpPr/>
          <p:nvPr/>
        </p:nvSpPr>
        <p:spPr>
          <a:xfrm>
            <a:off x="7391400" y="3352800"/>
            <a:ext cx="1143000" cy="457200"/>
          </a:xfrm>
          <a:prstGeom prst="wedgeRectCallout">
            <a:avLst>
              <a:gd name="adj1" fmla="val -82923"/>
              <a:gd name="adj2" fmla="val -9570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3">
                    <a:lumMod val="50000"/>
                  </a:schemeClr>
                </a:solidFill>
              </a:rPr>
              <a:t>Tab Strips</a:t>
            </a:r>
            <a:endParaRPr lang="en-US" sz="1600" dirty="0">
              <a:solidFill>
                <a:schemeClr val="accent3">
                  <a:lumMod val="50000"/>
                </a:schemeClr>
              </a:solidFill>
            </a:endParaRPr>
          </a:p>
        </p:txBody>
      </p:sp>
      <p:sp>
        <p:nvSpPr>
          <p:cNvPr id="16" name="Rectangular Callout 15"/>
          <p:cNvSpPr/>
          <p:nvPr/>
        </p:nvSpPr>
        <p:spPr>
          <a:xfrm>
            <a:off x="7543800" y="5029200"/>
            <a:ext cx="1143000" cy="457200"/>
          </a:xfrm>
          <a:prstGeom prst="wedgeRectCallout">
            <a:avLst>
              <a:gd name="adj1" fmla="val -82923"/>
              <a:gd name="adj2" fmla="val -9570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3">
                    <a:lumMod val="50000"/>
                  </a:schemeClr>
                </a:solidFill>
              </a:rPr>
              <a:t>Table</a:t>
            </a:r>
            <a:endParaRPr lang="en-US" sz="1600" dirty="0">
              <a:solidFill>
                <a:schemeClr val="accent3">
                  <a:lumMod val="50000"/>
                </a:schemeClr>
              </a:solidFill>
            </a:endParaRPr>
          </a:p>
        </p:txBody>
      </p:sp>
      <p:sp>
        <p:nvSpPr>
          <p:cNvPr id="7" name="Footer Placeholder 6"/>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571849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923159" y="152400"/>
            <a:ext cx="3014993"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Complex UI Elements: Sub Screen</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26</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Complex UI Elements</a:t>
            </a:r>
            <a:endParaRPr lang="en-US" sz="1200" dirty="0"/>
          </a:p>
        </p:txBody>
      </p:sp>
      <p:sp>
        <p:nvSpPr>
          <p:cNvPr id="2" name="TextBox 1"/>
          <p:cNvSpPr txBox="1"/>
          <p:nvPr/>
        </p:nvSpPr>
        <p:spPr>
          <a:xfrm>
            <a:off x="1447801" y="1066800"/>
            <a:ext cx="7696200" cy="206210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t>Sub screen is a screen with in a screen  </a:t>
            </a:r>
          </a:p>
          <a:p>
            <a:endParaRPr lang="en-US" sz="1600" dirty="0"/>
          </a:p>
          <a:p>
            <a:r>
              <a:rPr lang="en-US" sz="1600" dirty="0" smtClean="0"/>
              <a:t>Steps:</a:t>
            </a:r>
          </a:p>
          <a:p>
            <a:pPr marL="342900" indent="-342900">
              <a:buAutoNum type="arabicPeriod"/>
            </a:pPr>
            <a:r>
              <a:rPr lang="en-US" sz="1600" dirty="0" smtClean="0"/>
              <a:t>Create a main screen as a normal screen and provide the sub screen area onto it and name it</a:t>
            </a:r>
          </a:p>
          <a:p>
            <a:pPr marL="342900" indent="-342900">
              <a:buAutoNum type="arabicPeriod"/>
            </a:pPr>
            <a:r>
              <a:rPr lang="en-US" sz="1600" dirty="0" smtClean="0"/>
              <a:t>Create another screen as type sub screen</a:t>
            </a:r>
          </a:p>
          <a:p>
            <a:pPr marL="342900" indent="-342900">
              <a:buAutoNum type="arabicPeriod"/>
            </a:pPr>
            <a:r>
              <a:rPr lang="en-US" sz="1600" dirty="0" smtClean="0"/>
              <a:t>Arrange the fields on the sub screen such that they should fit the sub screen area</a:t>
            </a:r>
          </a:p>
          <a:p>
            <a:pPr marL="342900" indent="-342900">
              <a:buAutoNum type="arabicPeriod"/>
            </a:pPr>
            <a:r>
              <a:rPr lang="en-US" sz="1600" dirty="0" smtClean="0"/>
              <a:t>Call the sub screen in the screen flow logic</a:t>
            </a:r>
            <a:endParaRPr lang="en-US" sz="1600" dirty="0"/>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575383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923159" y="152400"/>
            <a:ext cx="3014993"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Complex UI Elements: Sub Screen</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27</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Complex UI Elements</a:t>
            </a:r>
            <a:endParaRPr lang="en-US" sz="1200" dirty="0"/>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836"/>
          <a:stretch/>
        </p:blipFill>
        <p:spPr bwMode="auto">
          <a:xfrm>
            <a:off x="1447800" y="990601"/>
            <a:ext cx="2635978" cy="19812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990600"/>
            <a:ext cx="2162346" cy="194205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b="14895"/>
          <a:stretch/>
        </p:blipFill>
        <p:spPr bwMode="auto">
          <a:xfrm>
            <a:off x="6477000" y="967558"/>
            <a:ext cx="2590800" cy="196509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0518" y="3200400"/>
            <a:ext cx="3858882" cy="34385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276600" y="4724400"/>
            <a:ext cx="29718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3">
                    <a:lumMod val="50000"/>
                  </a:schemeClr>
                </a:solidFill>
              </a:rPr>
              <a:t>This is sub screen Area</a:t>
            </a:r>
          </a:p>
          <a:p>
            <a:pPr algn="ctr"/>
            <a:r>
              <a:rPr lang="en-US" sz="1600" dirty="0" smtClean="0">
                <a:solidFill>
                  <a:schemeClr val="accent3">
                    <a:lumMod val="50000"/>
                  </a:schemeClr>
                </a:solidFill>
              </a:rPr>
              <a:t>Dynamically screen will be placed in this area</a:t>
            </a:r>
            <a:endParaRPr lang="en-US" sz="1600" dirty="0">
              <a:solidFill>
                <a:schemeClr val="accent3">
                  <a:lumMod val="50000"/>
                </a:schemeClr>
              </a:solidFill>
            </a:endParaRPr>
          </a:p>
        </p:txBody>
      </p:sp>
      <p:sp>
        <p:nvSpPr>
          <p:cNvPr id="5" name="Rectangular Callout 4"/>
          <p:cNvSpPr/>
          <p:nvPr/>
        </p:nvSpPr>
        <p:spPr>
          <a:xfrm>
            <a:off x="7315200" y="3352800"/>
            <a:ext cx="1676400" cy="2438400"/>
          </a:xfrm>
          <a:prstGeom prst="wedgeRectCallout">
            <a:avLst>
              <a:gd name="adj1" fmla="val -84903"/>
              <a:gd name="adj2" fmla="val -2305"/>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3">
                    <a:lumMod val="50000"/>
                  </a:schemeClr>
                </a:solidFill>
              </a:rPr>
              <a:t>This is Main screen. It contains Radio Buttons, Push Buttons and Sub screen Area</a:t>
            </a:r>
            <a:endParaRPr lang="en-US" sz="1600" dirty="0">
              <a:solidFill>
                <a:schemeClr val="accent3">
                  <a:lumMod val="50000"/>
                </a:schemeClr>
              </a:solidFill>
            </a:endParaRPr>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4139634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895600" y="76200"/>
            <a:ext cx="3014993"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Complex UI Elements: Sub Screen</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28</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Complex UI Elements</a:t>
            </a:r>
            <a:endParaRPr lang="en-US" sz="1200" dirty="0"/>
          </a:p>
        </p:txBody>
      </p:sp>
      <p:grpSp>
        <p:nvGrpSpPr>
          <p:cNvPr id="7" name="Group 6"/>
          <p:cNvGrpSpPr/>
          <p:nvPr/>
        </p:nvGrpSpPr>
        <p:grpSpPr>
          <a:xfrm>
            <a:off x="6172200" y="3200400"/>
            <a:ext cx="2731088" cy="3124200"/>
            <a:chOff x="1828800" y="1143000"/>
            <a:chExt cx="2731088" cy="31242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43000"/>
              <a:ext cx="2731088" cy="25146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057400" y="2971800"/>
              <a:ext cx="838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ular Callout 5"/>
            <p:cNvSpPr/>
            <p:nvPr/>
          </p:nvSpPr>
          <p:spPr>
            <a:xfrm>
              <a:off x="2438400" y="3695700"/>
              <a:ext cx="1981200" cy="571500"/>
            </a:xfrm>
            <a:prstGeom prst="wedgeRectCallout">
              <a:avLst>
                <a:gd name="adj1" fmla="val -29099"/>
                <a:gd name="adj2" fmla="val -11421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accent3">
                      <a:lumMod val="50000"/>
                    </a:schemeClr>
                  </a:solidFill>
                </a:rPr>
                <a:t>Screen type should be Sub Screen</a:t>
              </a:r>
              <a:endParaRPr lang="en-US" sz="1400" dirty="0">
                <a:solidFill>
                  <a:schemeClr val="accent3">
                    <a:lumMod val="50000"/>
                  </a:schemeClr>
                </a:solidFill>
              </a:endParaRPr>
            </a:p>
          </p:txBody>
        </p:sp>
      </p:grpSp>
      <p:grpSp>
        <p:nvGrpSpPr>
          <p:cNvPr id="11" name="Group 10"/>
          <p:cNvGrpSpPr/>
          <p:nvPr/>
        </p:nvGrpSpPr>
        <p:grpSpPr>
          <a:xfrm>
            <a:off x="1600200" y="838200"/>
            <a:ext cx="3055828" cy="2819400"/>
            <a:chOff x="1600200" y="990600"/>
            <a:chExt cx="3055828" cy="2819400"/>
          </a:xfrm>
        </p:grpSpPr>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990600"/>
              <a:ext cx="3055828" cy="281940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905000" y="2057400"/>
              <a:ext cx="2751028"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2600" y="990600"/>
              <a:ext cx="685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827577" y="914400"/>
            <a:ext cx="4240223" cy="1892052"/>
            <a:chOff x="4827577" y="990600"/>
            <a:chExt cx="4240223" cy="1892052"/>
          </a:xfrm>
        </p:grpSpPr>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7577" y="990600"/>
              <a:ext cx="4240223" cy="189205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5638800" y="1981200"/>
              <a:ext cx="3276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638800" y="2590800"/>
              <a:ext cx="32766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447800" y="3886200"/>
            <a:ext cx="4800600" cy="267765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dirty="0" smtClean="0"/>
              <a:t>Drag &amp; Drop Sub screen area on to the Screen</a:t>
            </a:r>
          </a:p>
          <a:p>
            <a:r>
              <a:rPr lang="en-US" sz="1400" dirty="0" smtClean="0"/>
              <a:t>Provide name to the Sub screen area</a:t>
            </a:r>
          </a:p>
          <a:p>
            <a:r>
              <a:rPr lang="en-US" sz="1400" dirty="0" smtClean="0"/>
              <a:t>Add logic in Flow logic to dynamically place the other screen in the sub screen area</a:t>
            </a:r>
          </a:p>
          <a:p>
            <a:r>
              <a:rPr lang="en-US" sz="1400" dirty="0" smtClean="0"/>
              <a:t>	PBO: </a:t>
            </a:r>
          </a:p>
          <a:p>
            <a:r>
              <a:rPr lang="en-US" sz="1400" dirty="0" smtClean="0">
                <a:solidFill>
                  <a:schemeClr val="accent4">
                    <a:lumMod val="50000"/>
                  </a:schemeClr>
                </a:solidFill>
              </a:rPr>
              <a:t>CALL SUBSCREEN &lt;name&gt; INLCLUDING &lt;</a:t>
            </a:r>
            <a:r>
              <a:rPr lang="en-US" sz="1400" dirty="0" err="1" smtClean="0">
                <a:solidFill>
                  <a:schemeClr val="accent4">
                    <a:lumMod val="50000"/>
                  </a:schemeClr>
                </a:solidFill>
              </a:rPr>
              <a:t>prog_name</a:t>
            </a:r>
            <a:r>
              <a:rPr lang="en-US" sz="1400" dirty="0" smtClean="0">
                <a:solidFill>
                  <a:schemeClr val="accent4">
                    <a:lumMod val="50000"/>
                  </a:schemeClr>
                </a:solidFill>
              </a:rPr>
              <a:t>&gt; &lt;</a:t>
            </a:r>
            <a:r>
              <a:rPr lang="en-US" sz="1400" dirty="0" err="1" smtClean="0">
                <a:solidFill>
                  <a:schemeClr val="accent4">
                    <a:lumMod val="50000"/>
                  </a:schemeClr>
                </a:solidFill>
              </a:rPr>
              <a:t>screen_Number</a:t>
            </a:r>
            <a:r>
              <a:rPr lang="en-US" sz="1400" dirty="0" smtClean="0">
                <a:solidFill>
                  <a:schemeClr val="accent4">
                    <a:lumMod val="50000"/>
                  </a:schemeClr>
                </a:solidFill>
              </a:rPr>
              <a:t>&gt;</a:t>
            </a:r>
          </a:p>
          <a:p>
            <a:endParaRPr lang="en-US" sz="1400" dirty="0"/>
          </a:p>
          <a:p>
            <a:r>
              <a:rPr lang="en-US" sz="1400" dirty="0" smtClean="0"/>
              <a:t>PAI: </a:t>
            </a:r>
          </a:p>
          <a:p>
            <a:r>
              <a:rPr lang="en-US" sz="1400" dirty="0" smtClean="0">
                <a:solidFill>
                  <a:schemeClr val="accent4">
                    <a:lumMod val="50000"/>
                  </a:schemeClr>
                </a:solidFill>
              </a:rPr>
              <a:t>CALL SUBSCREEN &lt;name&gt;</a:t>
            </a:r>
          </a:p>
          <a:p>
            <a:endParaRPr lang="en-US" sz="1400" dirty="0" smtClean="0"/>
          </a:p>
          <a:p>
            <a:r>
              <a:rPr lang="en-US" sz="1400" dirty="0" smtClean="0"/>
              <a:t>Screen &lt;</a:t>
            </a:r>
            <a:r>
              <a:rPr lang="en-US" sz="1400" dirty="0" err="1" smtClean="0"/>
              <a:t>Screen_Number</a:t>
            </a:r>
            <a:r>
              <a:rPr lang="en-US" sz="1400" dirty="0" smtClean="0"/>
              <a:t>&gt; should be sub scree type</a:t>
            </a:r>
            <a:endParaRPr lang="en-US" sz="1400" dirty="0"/>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3007428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817074" y="152400"/>
            <a:ext cx="3227165" cy="584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pPr algn="ctr"/>
            <a:r>
              <a:rPr lang="en-US" sz="1600" b="1" dirty="0" smtClean="0"/>
              <a:t>Module pool Programming</a:t>
            </a:r>
          </a:p>
          <a:p>
            <a:pPr algn="ctr"/>
            <a:r>
              <a:rPr lang="en-US" sz="1600" dirty="0" smtClean="0"/>
              <a:t>Complex UI Elements: Table Control</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29</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Complex UI Elements</a:t>
            </a:r>
            <a:endParaRPr lang="en-US" sz="1200" dirty="0"/>
          </a:p>
        </p:txBody>
      </p:sp>
      <p:sp>
        <p:nvSpPr>
          <p:cNvPr id="3" name="TextBox 2"/>
          <p:cNvSpPr txBox="1"/>
          <p:nvPr/>
        </p:nvSpPr>
        <p:spPr>
          <a:xfrm>
            <a:off x="1651379" y="953869"/>
            <a:ext cx="7492621" cy="584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dirty="0" smtClean="0">
                <a:solidFill>
                  <a:schemeClr val="accent6">
                    <a:lumMod val="75000"/>
                  </a:schemeClr>
                </a:solidFill>
              </a:rPr>
              <a:t>Table control is a screen table which displays multiple records on to it. Table control act as a loop when code is written to it.</a:t>
            </a:r>
            <a:endParaRPr lang="en-US" sz="1600" dirty="0">
              <a:solidFill>
                <a:schemeClr val="accent6">
                  <a:lumMod val="75000"/>
                </a:schemeClr>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1695450"/>
            <a:ext cx="952500" cy="590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ular Callout 5"/>
          <p:cNvSpPr/>
          <p:nvPr/>
        </p:nvSpPr>
        <p:spPr>
          <a:xfrm>
            <a:off x="4634539" y="1541771"/>
            <a:ext cx="2819400" cy="817577"/>
          </a:xfrm>
          <a:prstGeom prst="wedgeRectCallout">
            <a:avLst>
              <a:gd name="adj1" fmla="val -85698"/>
              <a:gd name="adj2" fmla="val 10752"/>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Table Control in </a:t>
            </a:r>
            <a:r>
              <a:rPr lang="en-US" sz="1600" dirty="0">
                <a:solidFill>
                  <a:schemeClr val="tx1"/>
                </a:solidFill>
              </a:rPr>
              <a:t>left navigation pane in screen editor</a:t>
            </a:r>
          </a:p>
        </p:txBody>
      </p:sp>
      <p:sp>
        <p:nvSpPr>
          <p:cNvPr id="7" name="TextBox 6"/>
          <p:cNvSpPr txBox="1"/>
          <p:nvPr/>
        </p:nvSpPr>
        <p:spPr>
          <a:xfrm>
            <a:off x="1524000" y="2667000"/>
            <a:ext cx="7747955" cy="584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dirty="0" smtClean="0">
                <a:solidFill>
                  <a:schemeClr val="accent6">
                    <a:lumMod val="75000"/>
                  </a:schemeClr>
                </a:solidFill>
              </a:rPr>
              <a:t>Drag and drop the table control on to the Screen container, Name it and add the fields on </a:t>
            </a:r>
          </a:p>
          <a:p>
            <a:r>
              <a:rPr lang="en-US" sz="1600" dirty="0" smtClean="0">
                <a:solidFill>
                  <a:schemeClr val="accent6">
                    <a:lumMod val="75000"/>
                  </a:schemeClr>
                </a:solidFill>
              </a:rPr>
              <a:t>to the table control</a:t>
            </a:r>
            <a:endParaRPr lang="en-US" sz="1600" dirty="0">
              <a:solidFill>
                <a:schemeClr val="accent6">
                  <a:lumMod val="75000"/>
                </a:schemeClr>
              </a:solidFill>
            </a:endParaRP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013" y="3505200"/>
            <a:ext cx="7367587" cy="224195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9765200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Overview</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16" name="TextBox 15"/>
          <p:cNvSpPr txBox="1"/>
          <p:nvPr/>
        </p:nvSpPr>
        <p:spPr>
          <a:xfrm>
            <a:off x="1371600" y="762000"/>
            <a:ext cx="7697748" cy="5816977"/>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Module pool program is a sequence of screens and logic behind these screen .  It contains </a:t>
            </a:r>
          </a:p>
          <a:p>
            <a:r>
              <a:rPr lang="en-US" sz="1600" dirty="0" smtClean="0"/>
              <a:t>two main programs</a:t>
            </a:r>
          </a:p>
          <a:p>
            <a:pPr marL="800100" lvl="1" indent="-342900">
              <a:buAutoNum type="arabicPeriod"/>
            </a:pPr>
            <a:r>
              <a:rPr lang="en-US" sz="1400" dirty="0" smtClean="0"/>
              <a:t>Dynpro (Screen + Flow Logic)</a:t>
            </a:r>
          </a:p>
          <a:p>
            <a:pPr marL="800100" lvl="1" indent="-342900">
              <a:buAutoNum type="arabicPeriod"/>
            </a:pPr>
            <a:r>
              <a:rPr lang="en-US" sz="1400" dirty="0" smtClean="0"/>
              <a:t>ABAP/4 Program</a:t>
            </a:r>
            <a:endParaRPr lang="en-US" sz="1600" dirty="0" smtClean="0"/>
          </a:p>
          <a:p>
            <a:endParaRPr lang="en-US" sz="1600" dirty="0" smtClean="0"/>
          </a:p>
          <a:p>
            <a:r>
              <a:rPr lang="en-US" sz="1600" dirty="0" smtClean="0"/>
              <a:t>We will design </a:t>
            </a:r>
            <a:r>
              <a:rPr lang="en-US" sz="1600" dirty="0"/>
              <a:t>s</a:t>
            </a:r>
            <a:r>
              <a:rPr lang="en-US" sz="1600" dirty="0" smtClean="0"/>
              <a:t>creens using Screen Painter.   Flow logic contains following set of events.</a:t>
            </a:r>
          </a:p>
          <a:p>
            <a:pPr marL="800100" lvl="1" indent="-342900">
              <a:buAutoNum type="arabicPeriod"/>
            </a:pPr>
            <a:r>
              <a:rPr lang="en-US" sz="1400" dirty="0" smtClean="0">
                <a:solidFill>
                  <a:schemeClr val="accent4">
                    <a:lumMod val="50000"/>
                  </a:schemeClr>
                </a:solidFill>
              </a:rPr>
              <a:t>PBO – Process Before Event</a:t>
            </a:r>
          </a:p>
          <a:p>
            <a:pPr marL="800100" lvl="1" indent="-342900">
              <a:buAutoNum type="arabicPeriod"/>
            </a:pPr>
            <a:r>
              <a:rPr lang="en-US" sz="1400" dirty="0" smtClean="0">
                <a:solidFill>
                  <a:schemeClr val="accent4">
                    <a:lumMod val="50000"/>
                  </a:schemeClr>
                </a:solidFill>
              </a:rPr>
              <a:t>PAI – Process After Input</a:t>
            </a:r>
          </a:p>
          <a:p>
            <a:pPr marL="800100" lvl="1" indent="-342900">
              <a:buAutoNum type="arabicPeriod"/>
            </a:pPr>
            <a:r>
              <a:rPr lang="en-US" sz="1400" dirty="0" smtClean="0">
                <a:solidFill>
                  <a:schemeClr val="accent4">
                    <a:lumMod val="50000"/>
                  </a:schemeClr>
                </a:solidFill>
              </a:rPr>
              <a:t>POV – Process On Value Request</a:t>
            </a:r>
          </a:p>
          <a:p>
            <a:pPr marL="800100" lvl="1" indent="-342900">
              <a:buAutoNum type="arabicPeriod"/>
            </a:pPr>
            <a:r>
              <a:rPr lang="en-US" sz="1400" dirty="0" smtClean="0">
                <a:solidFill>
                  <a:schemeClr val="accent4">
                    <a:lumMod val="50000"/>
                  </a:schemeClr>
                </a:solidFill>
              </a:rPr>
              <a:t>POH – Process on Help Request</a:t>
            </a:r>
          </a:p>
          <a:p>
            <a:endParaRPr lang="en-US" sz="1600" dirty="0"/>
          </a:p>
          <a:p>
            <a:r>
              <a:rPr lang="en-US" sz="1600" dirty="0" smtClean="0"/>
              <a:t>Business logic written ABAP/4 program in processing blocks so called </a:t>
            </a:r>
            <a:r>
              <a:rPr lang="en-US" sz="1600" b="1" dirty="0" smtClean="0"/>
              <a:t>MODULEs. </a:t>
            </a:r>
            <a:r>
              <a:rPr lang="en-US" sz="1600" dirty="0" smtClean="0"/>
              <a:t>These</a:t>
            </a:r>
          </a:p>
          <a:p>
            <a:r>
              <a:rPr lang="en-US" sz="1600" dirty="0" smtClean="0"/>
              <a:t>Modules will be called by screen flow logic</a:t>
            </a:r>
            <a:endParaRPr lang="en-US" sz="1600" dirty="0"/>
          </a:p>
          <a:p>
            <a:endParaRPr lang="en-US" sz="1600" dirty="0" smtClean="0"/>
          </a:p>
          <a:p>
            <a:r>
              <a:rPr lang="en-US" sz="1400" b="1" dirty="0" smtClean="0"/>
              <a:t>Workbench Transactions:</a:t>
            </a:r>
          </a:p>
          <a:p>
            <a:pPr lvl="1"/>
            <a:r>
              <a:rPr lang="en-US" sz="1400" dirty="0" smtClean="0">
                <a:solidFill>
                  <a:srgbClr val="FF0000"/>
                </a:solidFill>
              </a:rPr>
              <a:t>SE51 - Screen Painter</a:t>
            </a:r>
          </a:p>
          <a:p>
            <a:pPr lvl="1"/>
            <a:r>
              <a:rPr lang="en-US" sz="1400" dirty="0" smtClean="0">
                <a:solidFill>
                  <a:srgbClr val="FF0000"/>
                </a:solidFill>
              </a:rPr>
              <a:t>SE41 – GUI Status</a:t>
            </a:r>
          </a:p>
          <a:p>
            <a:pPr lvl="1"/>
            <a:r>
              <a:rPr lang="en-US" sz="1400" dirty="0" smtClean="0">
                <a:solidFill>
                  <a:srgbClr val="FF0000"/>
                </a:solidFill>
              </a:rPr>
              <a:t>SE38 – ABAP Program</a:t>
            </a:r>
          </a:p>
          <a:p>
            <a:pPr lvl="1"/>
            <a:r>
              <a:rPr lang="en-US" sz="1400" dirty="0" smtClean="0">
                <a:solidFill>
                  <a:srgbClr val="FF0000"/>
                </a:solidFill>
              </a:rPr>
              <a:t>SE93 – Transaction</a:t>
            </a:r>
          </a:p>
          <a:p>
            <a:endParaRPr lang="en-US" sz="1600" dirty="0"/>
          </a:p>
          <a:p>
            <a:r>
              <a:rPr lang="en-US" sz="1600" dirty="0" smtClean="0"/>
              <a:t>	OR</a:t>
            </a:r>
          </a:p>
          <a:p>
            <a:endParaRPr lang="en-US" sz="1600" dirty="0" smtClean="0"/>
          </a:p>
          <a:p>
            <a:r>
              <a:rPr lang="en-US" sz="1400" dirty="0" smtClean="0">
                <a:solidFill>
                  <a:srgbClr val="FF0000"/>
                </a:solidFill>
              </a:rPr>
              <a:t>        SE80 – Object Navigator</a:t>
            </a:r>
          </a:p>
          <a:p>
            <a:endParaRPr lang="en-US" sz="1400" dirty="0"/>
          </a:p>
          <a:p>
            <a:r>
              <a:rPr lang="en-US" sz="1400" dirty="0" smtClean="0"/>
              <a:t>Example: ME21N, ME21, VA01 etc..</a:t>
            </a:r>
            <a:endParaRPr lang="en-US" sz="1400" dirty="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569782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817074" y="152400"/>
            <a:ext cx="3227165" cy="584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pPr algn="ctr"/>
            <a:r>
              <a:rPr lang="en-US" sz="1600" b="1" dirty="0" smtClean="0"/>
              <a:t>Module pool Programming</a:t>
            </a:r>
          </a:p>
          <a:p>
            <a:pPr algn="ctr"/>
            <a:r>
              <a:rPr lang="en-US" sz="1600" dirty="0" smtClean="0"/>
              <a:t>Complex UI Elements: Table Control</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30</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Complex UI Elements</a:t>
            </a:r>
            <a:endParaRPr lang="en-US" sz="1200" dirty="0"/>
          </a:p>
        </p:txBody>
      </p:sp>
      <p:sp>
        <p:nvSpPr>
          <p:cNvPr id="3" name="TextBox 2"/>
          <p:cNvSpPr txBox="1"/>
          <p:nvPr/>
        </p:nvSpPr>
        <p:spPr>
          <a:xfrm>
            <a:off x="1651379" y="953869"/>
            <a:ext cx="7492621" cy="126188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endParaRPr lang="en-US" sz="1600" dirty="0" smtClean="0"/>
          </a:p>
          <a:p>
            <a:r>
              <a:rPr lang="en-US" sz="1600" dirty="0" smtClean="0"/>
              <a:t>Declare table control variable in the main program as follows</a:t>
            </a:r>
          </a:p>
          <a:p>
            <a:endParaRPr lang="en-US" sz="1600" dirty="0" smtClean="0"/>
          </a:p>
          <a:p>
            <a:r>
              <a:rPr lang="en-US" sz="1400" b="1" dirty="0" smtClean="0"/>
              <a:t>Syntax:</a:t>
            </a:r>
            <a:endParaRPr lang="en-US" sz="1400" b="1" dirty="0"/>
          </a:p>
          <a:p>
            <a:r>
              <a:rPr lang="en-US" sz="1400" dirty="0" smtClean="0"/>
              <a:t>	CONTROLS &lt;table name&gt; TYPE TABLEVIEW USING SCREEN &lt;Screen Number&gt;</a:t>
            </a:r>
            <a:endParaRPr lang="en-US" sz="1600" dirty="0"/>
          </a:p>
        </p:txBody>
      </p:sp>
      <p:sp>
        <p:nvSpPr>
          <p:cNvPr id="2" name="TextBox 1"/>
          <p:cNvSpPr txBox="1"/>
          <p:nvPr/>
        </p:nvSpPr>
        <p:spPr>
          <a:xfrm>
            <a:off x="1651379" y="2362200"/>
            <a:ext cx="7492621" cy="221599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t>Logic to populate records in table control in PBO Events</a:t>
            </a:r>
          </a:p>
          <a:p>
            <a:r>
              <a:rPr lang="en-US" sz="1600" dirty="0" smtClean="0"/>
              <a:t>	</a:t>
            </a:r>
            <a:r>
              <a:rPr lang="en-US" sz="1400" dirty="0" smtClean="0"/>
              <a:t>LOOP AT &lt;Internal Table&gt; INTO &lt;work area&gt; WITH CONTROL &lt;control Name&gt;</a:t>
            </a:r>
          </a:p>
          <a:p>
            <a:endParaRPr lang="en-US" sz="1600" dirty="0" smtClean="0"/>
          </a:p>
          <a:p>
            <a:r>
              <a:rPr lang="en-US" sz="1400" dirty="0" smtClean="0"/>
              <a:t>	ENDLOOP</a:t>
            </a:r>
          </a:p>
          <a:p>
            <a:endParaRPr lang="en-US" sz="1600" dirty="0"/>
          </a:p>
          <a:p>
            <a:r>
              <a:rPr lang="en-US" sz="1400" b="1" dirty="0"/>
              <a:t>Logic to </a:t>
            </a:r>
            <a:r>
              <a:rPr lang="en-US" sz="1400" b="1" dirty="0" smtClean="0"/>
              <a:t>get modified </a:t>
            </a:r>
            <a:r>
              <a:rPr lang="en-US" sz="1400" b="1" dirty="0"/>
              <a:t>records </a:t>
            </a:r>
            <a:r>
              <a:rPr lang="en-US" sz="1400" b="1" dirty="0" smtClean="0"/>
              <a:t>from </a:t>
            </a:r>
            <a:r>
              <a:rPr lang="en-US" sz="1400" b="1" dirty="0"/>
              <a:t>table control in </a:t>
            </a:r>
            <a:r>
              <a:rPr lang="en-US" sz="1400" b="1" dirty="0" smtClean="0"/>
              <a:t>PAI Events</a:t>
            </a:r>
            <a:endParaRPr lang="en-US" sz="1400" b="1" dirty="0"/>
          </a:p>
          <a:p>
            <a:r>
              <a:rPr lang="en-US" sz="1600" dirty="0" smtClean="0"/>
              <a:t>	</a:t>
            </a:r>
            <a:r>
              <a:rPr lang="en-US" sz="1400" dirty="0" smtClean="0"/>
              <a:t>LOOP AT &lt;Internal Table&gt;.</a:t>
            </a:r>
          </a:p>
          <a:p>
            <a:endParaRPr lang="en-US" sz="1600" dirty="0"/>
          </a:p>
          <a:p>
            <a:r>
              <a:rPr lang="en-US" sz="1600" dirty="0" smtClean="0"/>
              <a:t>	</a:t>
            </a:r>
            <a:r>
              <a:rPr lang="en-US" sz="1400" dirty="0" smtClean="0"/>
              <a:t>ENDLOOP</a:t>
            </a:r>
            <a:endParaRPr lang="en-US" sz="1400" dirty="0"/>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3781917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817074" y="152400"/>
            <a:ext cx="3227165" cy="584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pPr algn="ctr"/>
            <a:r>
              <a:rPr lang="en-US" sz="1600" b="1" dirty="0" smtClean="0"/>
              <a:t>Module pool Programming</a:t>
            </a:r>
          </a:p>
          <a:p>
            <a:pPr algn="ctr"/>
            <a:r>
              <a:rPr lang="en-US" sz="1600" dirty="0" smtClean="0"/>
              <a:t>Complex UI Elements: Table Control</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31</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Complex UI Elements</a:t>
            </a:r>
            <a:endParaRPr lang="en-US" sz="1200" dirty="0"/>
          </a:p>
        </p:txBody>
      </p:sp>
      <p:sp>
        <p:nvSpPr>
          <p:cNvPr id="5" name="TextBox 4"/>
          <p:cNvSpPr txBox="1"/>
          <p:nvPr/>
        </p:nvSpPr>
        <p:spPr>
          <a:xfrm>
            <a:off x="1600200" y="1066800"/>
            <a:ext cx="2717795" cy="553998"/>
          </a:xfrm>
          <a:prstGeom prst="rect">
            <a:avLst/>
          </a:prstGeom>
          <a:noFill/>
        </p:spPr>
        <p:txBody>
          <a:bodyPr wrap="none" rtlCol="0">
            <a:spAutoFit/>
          </a:bodyPr>
          <a:lstStyle/>
          <a:p>
            <a:r>
              <a:rPr lang="en-US" sz="1400" b="1" dirty="0" smtClean="0"/>
              <a:t>Example:</a:t>
            </a:r>
          </a:p>
          <a:p>
            <a:r>
              <a:rPr lang="en-US" sz="1600" dirty="0" smtClean="0"/>
              <a:t>Declare Table Control variable</a:t>
            </a:r>
            <a:endParaRPr lang="en-US"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676400"/>
            <a:ext cx="4238625" cy="2000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600200" y="2057400"/>
            <a:ext cx="6778715" cy="584775"/>
          </a:xfrm>
          <a:prstGeom prst="rect">
            <a:avLst/>
          </a:prstGeom>
          <a:noFill/>
        </p:spPr>
        <p:txBody>
          <a:bodyPr wrap="none" rtlCol="0">
            <a:spAutoFit/>
          </a:bodyPr>
          <a:lstStyle/>
          <a:p>
            <a:r>
              <a:rPr lang="en-US" sz="1600" dirty="0" smtClean="0"/>
              <a:t>Logic to populate data on to the table control and retrieve modified data from </a:t>
            </a:r>
          </a:p>
          <a:p>
            <a:r>
              <a:rPr lang="en-US" sz="1600" dirty="0" smtClean="0"/>
              <a:t>Table control </a:t>
            </a:r>
            <a:endParaRPr lang="en-US" sz="1600" dirty="0"/>
          </a:p>
        </p:txBody>
      </p:sp>
      <p:grpSp>
        <p:nvGrpSpPr>
          <p:cNvPr id="10" name="Group 9"/>
          <p:cNvGrpSpPr/>
          <p:nvPr/>
        </p:nvGrpSpPr>
        <p:grpSpPr>
          <a:xfrm>
            <a:off x="2819400" y="2733675"/>
            <a:ext cx="3905250" cy="2981325"/>
            <a:chOff x="3257550" y="2733675"/>
            <a:chExt cx="3905250" cy="2981325"/>
          </a:xfrm>
        </p:grpSpPr>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550" y="2733675"/>
              <a:ext cx="3905250" cy="298132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4114800" y="4114800"/>
              <a:ext cx="2971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114800" y="4953000"/>
              <a:ext cx="2819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ular Callout 10"/>
          <p:cNvSpPr/>
          <p:nvPr/>
        </p:nvSpPr>
        <p:spPr>
          <a:xfrm>
            <a:off x="7086600" y="3657600"/>
            <a:ext cx="1676400" cy="723900"/>
          </a:xfrm>
          <a:prstGeom prst="wedgeRectCallout">
            <a:avLst>
              <a:gd name="adj1" fmla="val -72808"/>
              <a:gd name="adj2" fmla="val 3987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This loop will populate data on to the screen control</a:t>
            </a:r>
            <a:endParaRPr lang="en-US" sz="1400" dirty="0">
              <a:solidFill>
                <a:schemeClr val="tx1"/>
              </a:solidFill>
            </a:endParaRPr>
          </a:p>
        </p:txBody>
      </p:sp>
      <p:sp>
        <p:nvSpPr>
          <p:cNvPr id="27" name="Rectangular Callout 26"/>
          <p:cNvSpPr/>
          <p:nvPr/>
        </p:nvSpPr>
        <p:spPr>
          <a:xfrm>
            <a:off x="6934200" y="4457700"/>
            <a:ext cx="1828800" cy="952500"/>
          </a:xfrm>
          <a:prstGeom prst="wedgeRectCallout">
            <a:avLst>
              <a:gd name="adj1" fmla="val -72062"/>
              <a:gd name="adj2" fmla="val 15518"/>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This loop will retrieve data from screen control to internal table</a:t>
            </a:r>
            <a:endParaRPr lang="en-US" sz="1400" dirty="0">
              <a:solidFill>
                <a:schemeClr val="tx1"/>
              </a:solidFill>
            </a:endParaRPr>
          </a:p>
        </p:txBody>
      </p:sp>
      <p:sp>
        <p:nvSpPr>
          <p:cNvPr id="12" name="TextBox 11"/>
          <p:cNvSpPr txBox="1"/>
          <p:nvPr/>
        </p:nvSpPr>
        <p:spPr>
          <a:xfrm>
            <a:off x="1371600" y="6019800"/>
            <a:ext cx="7623049"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dirty="0" smtClean="0">
                <a:solidFill>
                  <a:srgbClr val="0070C0"/>
                </a:solidFill>
              </a:rPr>
              <a:t>Data will not be automatically updated in Internal table. Logic has to be written explicitly </a:t>
            </a:r>
            <a:endParaRPr lang="en-US" sz="1600" dirty="0">
              <a:solidFill>
                <a:srgbClr val="0070C0"/>
              </a:solidFill>
            </a:endParaRPr>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1819170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817074" y="152400"/>
            <a:ext cx="3227165" cy="584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pPr algn="ctr"/>
            <a:r>
              <a:rPr lang="en-US" sz="1600" b="1" dirty="0" smtClean="0"/>
              <a:t>Module pool Programming</a:t>
            </a:r>
          </a:p>
          <a:p>
            <a:pPr algn="ctr"/>
            <a:r>
              <a:rPr lang="en-US" sz="1600" dirty="0" smtClean="0"/>
              <a:t>Complex UI Elements: Table Control</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32</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Complex UI Elements</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90600"/>
            <a:ext cx="6477000" cy="266209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5862450"/>
            <a:ext cx="6019800" cy="614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600200" y="4114800"/>
            <a:ext cx="3962400" cy="129266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400" b="1" dirty="0" smtClean="0">
                <a:solidFill>
                  <a:srgbClr val="002060"/>
                </a:solidFill>
              </a:rPr>
              <a:t>Making columns enable or disable in the table control:</a:t>
            </a:r>
            <a:r>
              <a:rPr lang="en-US" sz="1600" dirty="0" smtClean="0">
                <a:solidFill>
                  <a:srgbClr val="002060"/>
                </a:solidFill>
              </a:rPr>
              <a:t> </a:t>
            </a:r>
          </a:p>
          <a:p>
            <a:r>
              <a:rPr lang="en-US" sz="1600" dirty="0" smtClean="0">
                <a:solidFill>
                  <a:srgbClr val="002060"/>
                </a:solidFill>
              </a:rPr>
              <a:t>we can loop table control in the PBO Event and change properties of each and every column</a:t>
            </a:r>
            <a:endParaRPr lang="en-US" sz="1600" dirty="0">
              <a:solidFill>
                <a:srgbClr val="002060"/>
              </a:solidFill>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108315"/>
            <a:ext cx="3158876" cy="162340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619316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2" y="152400"/>
            <a:ext cx="2765308" cy="584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pPr algn="ctr"/>
            <a:r>
              <a:rPr lang="en-US" sz="1600" b="1" dirty="0" smtClean="0"/>
              <a:t>Module pool Programming</a:t>
            </a:r>
          </a:p>
          <a:p>
            <a:pPr algn="ctr"/>
            <a:r>
              <a:rPr lang="en-US" sz="1600" dirty="0" smtClean="0"/>
              <a:t>Complex UI Elements: </a:t>
            </a:r>
            <a:r>
              <a:rPr lang="en-US" sz="1600" dirty="0" err="1" smtClean="0"/>
              <a:t>Tabstrip</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33</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Complex UI Elements</a:t>
            </a:r>
            <a:endParaRPr lang="en-US" sz="1200" dirty="0"/>
          </a:p>
        </p:txBody>
      </p:sp>
      <p:sp>
        <p:nvSpPr>
          <p:cNvPr id="3" name="TextBox 2"/>
          <p:cNvSpPr txBox="1"/>
          <p:nvPr/>
        </p:nvSpPr>
        <p:spPr>
          <a:xfrm>
            <a:off x="1524000" y="990600"/>
            <a:ext cx="7620000" cy="58477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dirty="0" err="1" smtClean="0"/>
              <a:t>Tabstrip</a:t>
            </a:r>
            <a:r>
              <a:rPr lang="en-US" sz="1600" dirty="0" smtClean="0"/>
              <a:t> control displays several screens and on selecting each tab associated screen will be displayed</a:t>
            </a:r>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3733800" cy="162601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3411064"/>
            <a:ext cx="5219700" cy="184673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137" y="5105400"/>
            <a:ext cx="4386263" cy="160851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81601" y="1929825"/>
            <a:ext cx="3733800" cy="58477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dirty="0" smtClean="0"/>
              <a:t>We have three tabs in the screen. by default any one of the tab will be selected. </a:t>
            </a:r>
          </a:p>
        </p:txBody>
      </p:sp>
      <p:sp>
        <p:nvSpPr>
          <p:cNvPr id="6" name="Rectangle 5"/>
          <p:cNvSpPr/>
          <p:nvPr/>
        </p:nvSpPr>
        <p:spPr>
          <a:xfrm>
            <a:off x="1654291" y="3822412"/>
            <a:ext cx="2231909" cy="830997"/>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r>
              <a:rPr lang="en-US" sz="1600" dirty="0"/>
              <a:t>Sub screen has to be included each tab to display another screen</a:t>
            </a:r>
          </a:p>
        </p:txBody>
      </p:sp>
      <p:sp>
        <p:nvSpPr>
          <p:cNvPr id="7" name="TextBox 6"/>
          <p:cNvSpPr txBox="1"/>
          <p:nvPr/>
        </p:nvSpPr>
        <p:spPr>
          <a:xfrm>
            <a:off x="5334000" y="5715000"/>
            <a:ext cx="3276600" cy="58477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600" dirty="0" smtClean="0"/>
              <a:t>Each tab having its own name and function code attached to it</a:t>
            </a:r>
            <a:endParaRPr lang="en-US" sz="1600" dirty="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30922435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2" y="152400"/>
            <a:ext cx="2765308" cy="584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pPr algn="ctr"/>
            <a:r>
              <a:rPr lang="en-US" sz="1600" b="1" dirty="0" smtClean="0"/>
              <a:t>Module pool Programming</a:t>
            </a:r>
          </a:p>
          <a:p>
            <a:pPr algn="ctr"/>
            <a:r>
              <a:rPr lang="en-US" sz="1600" dirty="0" smtClean="0"/>
              <a:t>Complex UI Elements: </a:t>
            </a:r>
            <a:r>
              <a:rPr lang="en-US" sz="1600" dirty="0" err="1" smtClean="0"/>
              <a:t>Tabstrip</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34</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Complex UI Elements</a:t>
            </a:r>
            <a:endParaRPr lang="en-US" sz="1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066800"/>
            <a:ext cx="1085850" cy="533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182" y="5163115"/>
            <a:ext cx="1085850" cy="342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7182" y="5949498"/>
            <a:ext cx="1228725" cy="333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8425" y="4801449"/>
            <a:ext cx="2009775" cy="2000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209800" y="1877428"/>
            <a:ext cx="6010275" cy="2846972"/>
            <a:chOff x="2209800" y="1371600"/>
            <a:chExt cx="6010275" cy="2846972"/>
          </a:xfrm>
        </p:grpSpPr>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1371600"/>
              <a:ext cx="6010275" cy="28469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5257800" y="2971800"/>
              <a:ext cx="1190625" cy="457200"/>
            </a:xfrm>
            <a:prstGeom prst="wedgeRectCallout">
              <a:avLst>
                <a:gd name="adj1" fmla="val -77182"/>
                <a:gd name="adj2" fmla="val 3862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Sub screen area</a:t>
              </a:r>
              <a:endParaRPr lang="en-US" sz="1400" dirty="0">
                <a:solidFill>
                  <a:srgbClr val="002060"/>
                </a:solidFill>
              </a:endParaRPr>
            </a:p>
          </p:txBody>
        </p:sp>
        <p:sp>
          <p:nvSpPr>
            <p:cNvPr id="26" name="Rectangular Callout 25"/>
            <p:cNvSpPr/>
            <p:nvPr/>
          </p:nvSpPr>
          <p:spPr>
            <a:xfrm>
              <a:off x="3657600" y="2743200"/>
              <a:ext cx="762000" cy="405314"/>
            </a:xfrm>
            <a:prstGeom prst="wedgeRectCallout">
              <a:avLst>
                <a:gd name="adj1" fmla="val -65540"/>
                <a:gd name="adj2" fmla="val -101678"/>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Tabs</a:t>
              </a:r>
              <a:endParaRPr lang="en-US" sz="1400" dirty="0">
                <a:solidFill>
                  <a:srgbClr val="002060"/>
                </a:solidFill>
              </a:endParaRPr>
            </a:p>
          </p:txBody>
        </p:sp>
      </p:grpSp>
      <p:sp>
        <p:nvSpPr>
          <p:cNvPr id="6" name="Rectangular Callout 5"/>
          <p:cNvSpPr/>
          <p:nvPr/>
        </p:nvSpPr>
        <p:spPr>
          <a:xfrm>
            <a:off x="3638550" y="1143000"/>
            <a:ext cx="1847850" cy="533400"/>
          </a:xfrm>
          <a:prstGeom prst="wedgeRectCallout">
            <a:avLst>
              <a:gd name="adj1" fmla="val -69903"/>
              <a:gd name="adj2" fmla="val -12724"/>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Tab strip control in the left navigation pane</a:t>
            </a:r>
            <a:endParaRPr lang="en-US" sz="1400" dirty="0">
              <a:solidFill>
                <a:srgbClr val="002060"/>
              </a:solidFill>
            </a:endParaRPr>
          </a:p>
        </p:txBody>
      </p:sp>
      <p:sp>
        <p:nvSpPr>
          <p:cNvPr id="7" name="TextBox 6"/>
          <p:cNvSpPr txBox="1"/>
          <p:nvPr/>
        </p:nvSpPr>
        <p:spPr>
          <a:xfrm>
            <a:off x="1143000" y="5013573"/>
            <a:ext cx="3502305" cy="984885"/>
          </a:xfrm>
          <a:prstGeom prst="rect">
            <a:avLst/>
          </a:prstGeom>
          <a:noFill/>
        </p:spPr>
        <p:txBody>
          <a:bodyPr wrap="none" rtlCol="0">
            <a:spAutoFit/>
          </a:bodyPr>
          <a:lstStyle/>
          <a:p>
            <a:r>
              <a:rPr lang="en-US" sz="1600" dirty="0" smtClean="0"/>
              <a:t>Each Tab having 3 mandatory properties</a:t>
            </a:r>
          </a:p>
          <a:p>
            <a:pPr marL="800100" lvl="1" indent="-342900">
              <a:buAutoNum type="arabicPeriod"/>
            </a:pPr>
            <a:r>
              <a:rPr lang="en-US" sz="1400" dirty="0" smtClean="0"/>
              <a:t>Name</a:t>
            </a:r>
          </a:p>
          <a:p>
            <a:pPr marL="800100" lvl="1" indent="-342900">
              <a:buAutoNum type="arabicPeriod"/>
            </a:pPr>
            <a:r>
              <a:rPr lang="en-US" sz="1400" dirty="0" smtClean="0"/>
              <a:t>Function Code</a:t>
            </a:r>
          </a:p>
          <a:p>
            <a:pPr marL="800100" lvl="1" indent="-342900">
              <a:buAutoNum type="arabicPeriod"/>
            </a:pPr>
            <a:r>
              <a:rPr lang="en-US" sz="1400" dirty="0" smtClean="0"/>
              <a:t>Ref Field: Sub screen name</a:t>
            </a:r>
            <a:endParaRPr lang="en-US" sz="1600" dirty="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1702711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2" y="152400"/>
            <a:ext cx="2765308" cy="584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pPr algn="ctr"/>
            <a:r>
              <a:rPr lang="en-US" sz="1600" b="1" dirty="0" smtClean="0"/>
              <a:t>Module pool Programming</a:t>
            </a:r>
          </a:p>
          <a:p>
            <a:pPr algn="ctr"/>
            <a:r>
              <a:rPr lang="en-US" sz="1600" dirty="0" smtClean="0"/>
              <a:t>Complex UI Elements: </a:t>
            </a:r>
            <a:r>
              <a:rPr lang="en-US" sz="1600" dirty="0" err="1" smtClean="0"/>
              <a:t>Tabstrip</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35</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Complex UI Elements</a:t>
            </a:r>
            <a:endParaRPr lang="en-US" sz="1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66825"/>
            <a:ext cx="3019425" cy="2314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0" y="3981450"/>
            <a:ext cx="4210050" cy="2114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771389" y="1600200"/>
            <a:ext cx="4296411" cy="1077218"/>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t>Flow Logic:</a:t>
            </a:r>
            <a:r>
              <a:rPr lang="en-US" sz="1600" dirty="0" smtClean="0"/>
              <a:t> </a:t>
            </a:r>
          </a:p>
          <a:p>
            <a:r>
              <a:rPr lang="en-US" sz="1600" dirty="0" smtClean="0"/>
              <a:t>If we add the separate sub screen in each tab then we have to call all the sub screens in the PBO and PAI</a:t>
            </a:r>
            <a:endParaRPr lang="en-US" sz="1600" dirty="0"/>
          </a:p>
        </p:txBody>
      </p:sp>
      <p:sp>
        <p:nvSpPr>
          <p:cNvPr id="14" name="TextBox 13"/>
          <p:cNvSpPr txBox="1"/>
          <p:nvPr/>
        </p:nvSpPr>
        <p:spPr>
          <a:xfrm>
            <a:off x="1143001" y="4495800"/>
            <a:ext cx="3638550" cy="153888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t>PAI Logic:</a:t>
            </a:r>
            <a:r>
              <a:rPr lang="en-US" sz="1600" dirty="0" smtClean="0"/>
              <a:t> </a:t>
            </a:r>
          </a:p>
          <a:p>
            <a:r>
              <a:rPr lang="en-US" sz="1600" dirty="0" smtClean="0"/>
              <a:t>Whenever we select the tab then We have to activate the tab by setting the tab name to it as below</a:t>
            </a:r>
          </a:p>
          <a:p>
            <a:endParaRPr lang="en-US" sz="1600" dirty="0" smtClean="0"/>
          </a:p>
          <a:p>
            <a:r>
              <a:rPr lang="en-US" sz="1400" dirty="0" smtClean="0"/>
              <a:t>&lt;tab strip name&gt;-ACTIVETAB = &lt;tab name&gt;</a:t>
            </a:r>
            <a:endParaRPr lang="en-US" sz="1600" dirty="0"/>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9450364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2" y="152400"/>
            <a:ext cx="2765308" cy="584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pPr algn="ctr"/>
            <a:r>
              <a:rPr lang="en-US" sz="1600" b="1" dirty="0" smtClean="0"/>
              <a:t>Module pool Programming</a:t>
            </a:r>
          </a:p>
          <a:p>
            <a:pPr algn="ctr"/>
            <a:r>
              <a:rPr lang="en-US" sz="1600" dirty="0" smtClean="0"/>
              <a:t>Complex UI Elements: </a:t>
            </a:r>
            <a:r>
              <a:rPr lang="en-US" sz="1600" dirty="0" err="1" smtClean="0"/>
              <a:t>Tabstrip</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36</a:t>
            </a:fld>
            <a:endParaRPr lang="en-US"/>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Complex UI Elements</a:t>
            </a:r>
            <a:endParaRPr lang="en-US" sz="1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61349"/>
            <a:ext cx="3276600" cy="1105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925" y="3429000"/>
            <a:ext cx="3876675" cy="237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847589" y="1524000"/>
            <a:ext cx="4296411" cy="1077218"/>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t>Flow Logic:</a:t>
            </a:r>
            <a:r>
              <a:rPr lang="en-US" sz="1600" dirty="0" smtClean="0"/>
              <a:t> </a:t>
            </a:r>
          </a:p>
          <a:p>
            <a:r>
              <a:rPr lang="en-US" sz="1600" dirty="0" smtClean="0"/>
              <a:t>If we add the single sub screen for all the tabs then we have to call only one sub screens in the PBO and PAI</a:t>
            </a:r>
            <a:endParaRPr lang="en-US" sz="1600" dirty="0"/>
          </a:p>
        </p:txBody>
      </p:sp>
      <p:sp>
        <p:nvSpPr>
          <p:cNvPr id="14" name="TextBox 13"/>
          <p:cNvSpPr txBox="1"/>
          <p:nvPr/>
        </p:nvSpPr>
        <p:spPr>
          <a:xfrm>
            <a:off x="1486611" y="3499471"/>
            <a:ext cx="3638550" cy="203132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t>PAI Logic:</a:t>
            </a:r>
            <a:r>
              <a:rPr lang="en-US" sz="1600" dirty="0" smtClean="0"/>
              <a:t> </a:t>
            </a:r>
          </a:p>
          <a:p>
            <a:r>
              <a:rPr lang="en-US" sz="1600" dirty="0" smtClean="0"/>
              <a:t>Whenever we select the tab then We have to activate the tab and need to call associate screen by setting the tab name to it as below</a:t>
            </a:r>
          </a:p>
          <a:p>
            <a:endParaRPr lang="en-US" sz="1600" dirty="0" smtClean="0"/>
          </a:p>
          <a:p>
            <a:r>
              <a:rPr lang="en-US" sz="1400" dirty="0" smtClean="0"/>
              <a:t>&lt;tab strip name&gt;-ACTIVETAB = &lt;tab name&gt;</a:t>
            </a:r>
          </a:p>
          <a:p>
            <a:r>
              <a:rPr lang="en-US" sz="1400" dirty="0" err="1" smtClean="0"/>
              <a:t>G_screen</a:t>
            </a:r>
            <a:r>
              <a:rPr lang="en-US" sz="1400" dirty="0" smtClean="0"/>
              <a:t> = &lt;Screen Number&gt;</a:t>
            </a:r>
            <a:endParaRPr lang="en-US" sz="1600" dirty="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983366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Screen Painter</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4</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Selection Screen Design</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Selection Screen Events</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Classical Reports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Interactive Reports</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ALV Reports</a:t>
            </a:r>
            <a:endParaRPr lang="en-US" sz="1200" dirty="0"/>
          </a:p>
        </p:txBody>
      </p:sp>
      <p:sp>
        <p:nvSpPr>
          <p:cNvPr id="16" name="TextBox 15"/>
          <p:cNvSpPr txBox="1"/>
          <p:nvPr/>
        </p:nvSpPr>
        <p:spPr>
          <a:xfrm>
            <a:off x="1600200" y="956846"/>
            <a:ext cx="1883464" cy="338554"/>
          </a:xfrm>
          <a:prstGeom prst="rect">
            <a:avLst/>
          </a:prstGeom>
          <a:noFill/>
        </p:spPr>
        <p:txBody>
          <a:bodyPr wrap="none" rtlCol="0">
            <a:spAutoFit/>
          </a:bodyPr>
          <a:lstStyle/>
          <a:p>
            <a:r>
              <a:rPr lang="en-US" sz="1600" dirty="0" smtClean="0"/>
              <a:t>Screen Painter: SE51</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33550"/>
            <a:ext cx="4724400" cy="33718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ular Callout 12"/>
          <p:cNvSpPr/>
          <p:nvPr/>
        </p:nvSpPr>
        <p:spPr>
          <a:xfrm>
            <a:off x="4038600" y="2286000"/>
            <a:ext cx="1360547" cy="457200"/>
          </a:xfrm>
          <a:prstGeom prst="wedgeRectCallout">
            <a:avLst>
              <a:gd name="adj1" fmla="val -60227"/>
              <a:gd name="adj2" fmla="val 7866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Program Name</a:t>
            </a:r>
            <a:endParaRPr lang="en-US" sz="1400" dirty="0">
              <a:solidFill>
                <a:schemeClr val="tx1"/>
              </a:solidFill>
            </a:endParaRPr>
          </a:p>
        </p:txBody>
      </p:sp>
      <p:sp>
        <p:nvSpPr>
          <p:cNvPr id="21" name="Rectangular Callout 20"/>
          <p:cNvSpPr/>
          <p:nvPr/>
        </p:nvSpPr>
        <p:spPr>
          <a:xfrm>
            <a:off x="4191000" y="3276600"/>
            <a:ext cx="1496873" cy="381000"/>
          </a:xfrm>
          <a:prstGeom prst="wedgeRectCallout">
            <a:avLst>
              <a:gd name="adj1" fmla="val -153248"/>
              <a:gd name="adj2" fmla="val -7133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Screen Number</a:t>
            </a:r>
            <a:endParaRPr lang="en-US" sz="1400" dirty="0">
              <a:solidFill>
                <a:schemeClr val="tx1"/>
              </a:solidFill>
            </a:endParaRPr>
          </a:p>
        </p:txBody>
      </p:sp>
      <p:sp>
        <p:nvSpPr>
          <p:cNvPr id="14" name="Rectangle 13"/>
          <p:cNvSpPr/>
          <p:nvPr/>
        </p:nvSpPr>
        <p:spPr>
          <a:xfrm>
            <a:off x="1600200" y="3429000"/>
            <a:ext cx="10668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ular Callout 22"/>
          <p:cNvSpPr/>
          <p:nvPr/>
        </p:nvSpPr>
        <p:spPr>
          <a:xfrm>
            <a:off x="3886200" y="4343400"/>
            <a:ext cx="1131947" cy="304800"/>
          </a:xfrm>
          <a:prstGeom prst="wedgeRectCallout">
            <a:avLst>
              <a:gd name="adj1" fmla="val -153248"/>
              <a:gd name="adj2" fmla="val -7133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Sub objects</a:t>
            </a:r>
            <a:endParaRPr lang="en-US" sz="1400" dirty="0">
              <a:solidFill>
                <a:schemeClr val="tx1"/>
              </a:solidFill>
            </a:endParaRPr>
          </a:p>
        </p:txBody>
      </p:sp>
      <p:sp>
        <p:nvSpPr>
          <p:cNvPr id="15" name="TextBox 14"/>
          <p:cNvSpPr txBox="1"/>
          <p:nvPr/>
        </p:nvSpPr>
        <p:spPr>
          <a:xfrm>
            <a:off x="5687873" y="1082219"/>
            <a:ext cx="3456127" cy="427809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algn="ctr"/>
            <a:r>
              <a:rPr lang="en-US" sz="1200" b="1" dirty="0" smtClean="0"/>
              <a:t>Flow Logic:</a:t>
            </a:r>
            <a:r>
              <a:rPr lang="en-US" sz="1200" dirty="0" smtClean="0"/>
              <a:t> </a:t>
            </a:r>
          </a:p>
          <a:p>
            <a:r>
              <a:rPr lang="en-US" sz="1400" dirty="0" smtClean="0"/>
              <a:t>This is the place where we call ABAP Logic. </a:t>
            </a:r>
          </a:p>
          <a:p>
            <a:r>
              <a:rPr lang="en-US" sz="1400" dirty="0" smtClean="0"/>
              <a:t>ABAP logic will be written in processing Blocks so called MODULES </a:t>
            </a:r>
          </a:p>
          <a:p>
            <a:endParaRPr lang="en-US" sz="1400" dirty="0" smtClean="0"/>
          </a:p>
          <a:p>
            <a:pPr algn="ctr"/>
            <a:r>
              <a:rPr lang="en-US" sz="1200" b="1" dirty="0" smtClean="0"/>
              <a:t>Element List: </a:t>
            </a:r>
            <a:endParaRPr lang="en-US" sz="1400" b="1" dirty="0" smtClean="0"/>
          </a:p>
          <a:p>
            <a:r>
              <a:rPr lang="en-US" sz="1400" dirty="0" smtClean="0"/>
              <a:t>Properties of all of UI elements which are added in screen </a:t>
            </a:r>
          </a:p>
          <a:p>
            <a:endParaRPr lang="en-US" sz="1400" dirty="0"/>
          </a:p>
          <a:p>
            <a:pPr algn="ctr"/>
            <a:r>
              <a:rPr lang="en-US" sz="1200" b="1" dirty="0" smtClean="0"/>
              <a:t>Attributes: </a:t>
            </a:r>
            <a:endParaRPr lang="en-US" sz="1400" b="1" dirty="0" smtClean="0"/>
          </a:p>
          <a:p>
            <a:r>
              <a:rPr lang="en-US" sz="1400" dirty="0" smtClean="0"/>
              <a:t>Screen Attributes includes Description, Type of screen, Next screen To be displayed etc.</a:t>
            </a:r>
          </a:p>
          <a:p>
            <a:endParaRPr lang="en-US" sz="1400" dirty="0"/>
          </a:p>
          <a:p>
            <a:pPr algn="ctr"/>
            <a:r>
              <a:rPr lang="en-US" sz="1200" b="1" dirty="0" smtClean="0"/>
              <a:t>Layout Editor: </a:t>
            </a:r>
          </a:p>
          <a:p>
            <a:r>
              <a:rPr lang="en-US" sz="1400" dirty="0" smtClean="0"/>
              <a:t>It is the place where we Actually place the UI elements. It is a Container of various UI elements. We Can link UI elements with ABAP/4 Data objects by providing same name to it</a:t>
            </a:r>
          </a:p>
          <a:p>
            <a:endParaRPr lang="en-US" sz="1400" dirty="0"/>
          </a:p>
        </p:txBody>
      </p:sp>
      <p:sp>
        <p:nvSpPr>
          <p:cNvPr id="19" name="Pentagon 18"/>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2" name="Pentagon 21"/>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Screen Painter</a:t>
            </a:r>
            <a:endParaRPr lang="en-US" sz="1200" dirty="0"/>
          </a:p>
        </p:txBody>
      </p:sp>
      <p:sp>
        <p:nvSpPr>
          <p:cNvPr id="24" name="Pentagon 23"/>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5" name="Pentagon 24"/>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6" name="Pentagon 25"/>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7" name="Pentagon 26"/>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2" name="Footer Placeholder 1"/>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520229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Screen Painter</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5</a:t>
            </a:fld>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079" y="1295400"/>
            <a:ext cx="4912721" cy="47244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600200" y="3200400"/>
            <a:ext cx="12954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600200" y="4724400"/>
            <a:ext cx="2209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ular Callout 11"/>
          <p:cNvSpPr/>
          <p:nvPr/>
        </p:nvSpPr>
        <p:spPr>
          <a:xfrm>
            <a:off x="4343400" y="2971800"/>
            <a:ext cx="1066800" cy="457200"/>
          </a:xfrm>
          <a:prstGeom prst="wedgeRectCallout">
            <a:avLst>
              <a:gd name="adj1" fmla="val -189202"/>
              <a:gd name="adj2" fmla="val 97348"/>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Screen Type</a:t>
            </a:r>
            <a:endParaRPr lang="en-US" sz="1400" dirty="0">
              <a:solidFill>
                <a:schemeClr val="tx1"/>
              </a:solidFill>
            </a:endParaRPr>
          </a:p>
        </p:txBody>
      </p:sp>
      <p:sp>
        <p:nvSpPr>
          <p:cNvPr id="24" name="Rectangular Callout 23"/>
          <p:cNvSpPr/>
          <p:nvPr/>
        </p:nvSpPr>
        <p:spPr>
          <a:xfrm>
            <a:off x="4724399" y="4724400"/>
            <a:ext cx="1088909" cy="762000"/>
          </a:xfrm>
          <a:prstGeom prst="wedgeRectCallout">
            <a:avLst>
              <a:gd name="adj1" fmla="val -134551"/>
              <a:gd name="adj2" fmla="val -32954"/>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Next Screen to be displayed</a:t>
            </a:r>
            <a:endParaRPr lang="en-US" sz="1400" dirty="0">
              <a:solidFill>
                <a:schemeClr val="tx1"/>
              </a:solidFill>
            </a:endParaRPr>
          </a:p>
        </p:txBody>
      </p:sp>
      <p:sp>
        <p:nvSpPr>
          <p:cNvPr id="17" name="TextBox 16"/>
          <p:cNvSpPr txBox="1"/>
          <p:nvPr/>
        </p:nvSpPr>
        <p:spPr>
          <a:xfrm>
            <a:off x="5943601" y="990600"/>
            <a:ext cx="3200400" cy="440120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b="1" dirty="0" smtClean="0"/>
              <a:t>Screen Type:</a:t>
            </a:r>
            <a:r>
              <a:rPr lang="en-US" sz="1400" dirty="0" smtClean="0"/>
              <a:t> It specifies the screen type</a:t>
            </a:r>
          </a:p>
          <a:p>
            <a:r>
              <a:rPr lang="en-US" sz="1400" b="1" dirty="0" smtClean="0"/>
              <a:t>Normal:</a:t>
            </a:r>
            <a:r>
              <a:rPr lang="en-US" sz="1400" dirty="0" smtClean="0"/>
              <a:t>  </a:t>
            </a:r>
          </a:p>
          <a:p>
            <a:r>
              <a:rPr lang="en-US" sz="1400" dirty="0" smtClean="0"/>
              <a:t>General screen type</a:t>
            </a:r>
          </a:p>
          <a:p>
            <a:endParaRPr lang="en-US" sz="1400" b="1" dirty="0" smtClean="0"/>
          </a:p>
          <a:p>
            <a:r>
              <a:rPr lang="en-US" sz="1400" b="1" dirty="0" smtClean="0"/>
              <a:t>Sub screen: </a:t>
            </a:r>
          </a:p>
          <a:p>
            <a:r>
              <a:rPr lang="en-US" sz="1400" dirty="0" smtClean="0"/>
              <a:t>To display screen in another Screen with help of sub screen area</a:t>
            </a:r>
          </a:p>
          <a:p>
            <a:endParaRPr lang="en-US" sz="1400" b="1" dirty="0" smtClean="0"/>
          </a:p>
          <a:p>
            <a:r>
              <a:rPr lang="en-US" sz="1400" b="1" dirty="0" smtClean="0"/>
              <a:t>Modal Dialog Box:</a:t>
            </a:r>
            <a:r>
              <a:rPr lang="en-US" sz="1400" dirty="0" smtClean="0"/>
              <a:t> to display screen as</a:t>
            </a:r>
          </a:p>
          <a:p>
            <a:r>
              <a:rPr lang="en-US" sz="1400" dirty="0" smtClean="0"/>
              <a:t>Pop up dialog</a:t>
            </a:r>
          </a:p>
          <a:p>
            <a:endParaRPr lang="en-US" sz="1400" dirty="0" smtClean="0"/>
          </a:p>
          <a:p>
            <a:r>
              <a:rPr lang="en-US" sz="1400" b="1" dirty="0" smtClean="0"/>
              <a:t>Selection Screen:</a:t>
            </a:r>
            <a:r>
              <a:rPr lang="en-US" sz="1400" dirty="0" smtClean="0"/>
              <a:t> </a:t>
            </a:r>
          </a:p>
          <a:p>
            <a:r>
              <a:rPr lang="en-US" sz="1400" dirty="0" smtClean="0"/>
              <a:t>To display selection Screen on module pool </a:t>
            </a:r>
          </a:p>
          <a:p>
            <a:endParaRPr lang="en-US" sz="1400" dirty="0"/>
          </a:p>
          <a:p>
            <a:r>
              <a:rPr lang="en-US" sz="1400" b="1" dirty="0" smtClean="0"/>
              <a:t>Next Screen: </a:t>
            </a:r>
          </a:p>
          <a:p>
            <a:r>
              <a:rPr lang="en-US" sz="1400" dirty="0" smtClean="0"/>
              <a:t>We have to specify screen number to </a:t>
            </a:r>
          </a:p>
          <a:p>
            <a:r>
              <a:rPr lang="en-US" sz="1400" dirty="0" smtClean="0"/>
              <a:t>Navigate from one screen to other screen When processing completed in previous screen</a:t>
            </a:r>
            <a:endParaRPr lang="en-US" sz="1400" dirty="0"/>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5" name="Pentagon 24"/>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6" name="Pentagon 25"/>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2802922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Screen Painter</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6</a:t>
            </a:fld>
            <a:endParaRPr lang="en-US"/>
          </a:p>
        </p:txBody>
      </p:sp>
      <p:sp>
        <p:nvSpPr>
          <p:cNvPr id="16" name="TextBox 15"/>
          <p:cNvSpPr txBox="1"/>
          <p:nvPr/>
        </p:nvSpPr>
        <p:spPr>
          <a:xfrm>
            <a:off x="5791200" y="609600"/>
            <a:ext cx="3291991"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b="1" dirty="0" smtClean="0"/>
              <a:t>Layout Editor: Screen Container</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4995553" cy="48768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676400" y="2057400"/>
            <a:ext cx="381000" cy="37338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2133600" y="2286000"/>
            <a:ext cx="35814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ular Callout 11"/>
          <p:cNvSpPr/>
          <p:nvPr/>
        </p:nvSpPr>
        <p:spPr>
          <a:xfrm>
            <a:off x="3240546" y="6109855"/>
            <a:ext cx="857430" cy="457200"/>
          </a:xfrm>
          <a:prstGeom prst="wedgeRectCallout">
            <a:avLst>
              <a:gd name="adj1" fmla="val -184621"/>
              <a:gd name="adj2" fmla="val -10947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UI elements</a:t>
            </a:r>
            <a:endParaRPr lang="en-US" sz="1400" dirty="0">
              <a:solidFill>
                <a:schemeClr val="tx1"/>
              </a:solidFill>
            </a:endParaRPr>
          </a:p>
        </p:txBody>
      </p:sp>
      <p:sp>
        <p:nvSpPr>
          <p:cNvPr id="19" name="Rectangular Callout 18"/>
          <p:cNvSpPr/>
          <p:nvPr/>
        </p:nvSpPr>
        <p:spPr>
          <a:xfrm>
            <a:off x="6290283" y="6075219"/>
            <a:ext cx="1009830" cy="609600"/>
          </a:xfrm>
          <a:prstGeom prst="wedgeRectCallout">
            <a:avLst>
              <a:gd name="adj1" fmla="val -101766"/>
              <a:gd name="adj2" fmla="val -128409"/>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Screen UI container</a:t>
            </a:r>
            <a:endParaRPr lang="en-US" sz="1400" dirty="0">
              <a:solidFill>
                <a:schemeClr val="tx1"/>
              </a:solidFill>
            </a:endParaRPr>
          </a:p>
        </p:txBody>
      </p:sp>
      <p:sp>
        <p:nvSpPr>
          <p:cNvPr id="13" name="TextBox 12"/>
          <p:cNvSpPr txBox="1"/>
          <p:nvPr/>
        </p:nvSpPr>
        <p:spPr>
          <a:xfrm>
            <a:off x="6172200" y="1295400"/>
            <a:ext cx="2853718" cy="375487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dirty="0" smtClean="0"/>
              <a:t>We can drag and drop UI elements</a:t>
            </a:r>
          </a:p>
          <a:p>
            <a:r>
              <a:rPr lang="en-US" sz="1400" dirty="0" smtClean="0"/>
              <a:t>From the left side window onto the</a:t>
            </a:r>
          </a:p>
          <a:p>
            <a:r>
              <a:rPr lang="en-US" sz="1400" dirty="0" smtClean="0"/>
              <a:t>Screen UI container</a:t>
            </a:r>
          </a:p>
          <a:p>
            <a:endParaRPr lang="en-US" sz="1400" dirty="0"/>
          </a:p>
          <a:p>
            <a:r>
              <a:rPr lang="en-US" sz="1400" dirty="0" smtClean="0"/>
              <a:t>Each UI element identified by the name. we will provide same name as</a:t>
            </a:r>
          </a:p>
          <a:p>
            <a:r>
              <a:rPr lang="en-US" sz="1400" dirty="0" smtClean="0"/>
              <a:t>ABAP/4 Name</a:t>
            </a:r>
          </a:p>
          <a:p>
            <a:endParaRPr lang="en-US" sz="1400" dirty="0" smtClean="0"/>
          </a:p>
          <a:p>
            <a:r>
              <a:rPr lang="en-US" sz="1400" b="1" dirty="0" smtClean="0"/>
              <a:t>Function Keys Used:</a:t>
            </a:r>
          </a:p>
          <a:p>
            <a:endParaRPr lang="en-US" sz="1400" dirty="0" smtClean="0"/>
          </a:p>
          <a:p>
            <a:r>
              <a:rPr lang="en-US" sz="1400" dirty="0" smtClean="0"/>
              <a:t>F7- Element list window</a:t>
            </a:r>
          </a:p>
          <a:p>
            <a:endParaRPr lang="en-US" sz="1400" dirty="0" smtClean="0"/>
          </a:p>
          <a:p>
            <a:r>
              <a:rPr lang="en-US" sz="1400" dirty="0" smtClean="0"/>
              <a:t>F6- Dictionary/Program fields window</a:t>
            </a:r>
          </a:p>
          <a:p>
            <a:endParaRPr lang="en-US" sz="1400" dirty="0" smtClean="0"/>
          </a:p>
          <a:p>
            <a:r>
              <a:rPr lang="en-US" sz="1400" dirty="0" smtClean="0"/>
              <a:t>F2 – Attributes window</a:t>
            </a:r>
          </a:p>
          <a:p>
            <a:endParaRPr lang="en-US" sz="1400" dirty="0"/>
          </a:p>
        </p:txBody>
      </p:sp>
      <p:sp>
        <p:nvSpPr>
          <p:cNvPr id="20" name="Pentagon 19"/>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1" name="Pentagon 20"/>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2" name="Pentagon 21"/>
          <p:cNvSpPr/>
          <p:nvPr/>
        </p:nvSpPr>
        <p:spPr>
          <a:xfrm>
            <a:off x="152400" y="20574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Screen Painter</a:t>
            </a:r>
            <a:endParaRPr lang="en-US" sz="1200" dirty="0"/>
          </a:p>
        </p:txBody>
      </p:sp>
      <p:sp>
        <p:nvSpPr>
          <p:cNvPr id="23" name="Pentagon 22"/>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4" name="Pentagon 23"/>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5" name="Pentagon 24"/>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6" name="Pentagon 25"/>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447360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Screen Painter</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7</a:t>
            </a:fld>
            <a:endParaRPr lang="en-US"/>
          </a:p>
        </p:txBody>
      </p:sp>
      <p:sp>
        <p:nvSpPr>
          <p:cNvPr id="16" name="TextBox 15"/>
          <p:cNvSpPr txBox="1"/>
          <p:nvPr/>
        </p:nvSpPr>
        <p:spPr>
          <a:xfrm>
            <a:off x="5867400" y="609600"/>
            <a:ext cx="3139577" cy="33855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1600" b="1" dirty="0" smtClean="0"/>
              <a:t>Layout Editor: Field Properties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675" y="609600"/>
            <a:ext cx="2066925" cy="621785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1752600" y="3962400"/>
            <a:ext cx="1828800" cy="281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ular Callout 14"/>
          <p:cNvSpPr/>
          <p:nvPr/>
        </p:nvSpPr>
        <p:spPr>
          <a:xfrm>
            <a:off x="3810001" y="3886200"/>
            <a:ext cx="1600200" cy="990600"/>
          </a:xfrm>
          <a:prstGeom prst="wedgeRectCallout">
            <a:avLst>
              <a:gd name="adj1" fmla="val -60253"/>
              <a:gd name="adj2" fmla="val 7522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Technical Properties of input UI element</a:t>
            </a:r>
            <a:endParaRPr lang="en-US" sz="1400" dirty="0">
              <a:solidFill>
                <a:schemeClr val="tx1"/>
              </a:solidFill>
            </a:endParaRPr>
          </a:p>
        </p:txBody>
      </p:sp>
      <p:sp>
        <p:nvSpPr>
          <p:cNvPr id="17" name="Rectangle 16"/>
          <p:cNvSpPr/>
          <p:nvPr/>
        </p:nvSpPr>
        <p:spPr>
          <a:xfrm>
            <a:off x="1752600" y="2057400"/>
            <a:ext cx="1828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ular Callout 21"/>
          <p:cNvSpPr/>
          <p:nvPr/>
        </p:nvSpPr>
        <p:spPr>
          <a:xfrm>
            <a:off x="3962401" y="2057400"/>
            <a:ext cx="1001654" cy="609600"/>
          </a:xfrm>
          <a:prstGeom prst="wedgeRectCallout">
            <a:avLst>
              <a:gd name="adj1" fmla="val -81692"/>
              <a:gd name="adj2" fmla="val 2068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Position on screen</a:t>
            </a:r>
            <a:endParaRPr lang="en-US" sz="1400" dirty="0">
              <a:solidFill>
                <a:schemeClr val="tx1"/>
              </a:solidFill>
            </a:endParaRPr>
          </a:p>
        </p:txBody>
      </p:sp>
      <p:sp>
        <p:nvSpPr>
          <p:cNvPr id="20" name="Rectangle 19"/>
          <p:cNvSpPr/>
          <p:nvPr/>
        </p:nvSpPr>
        <p:spPr>
          <a:xfrm>
            <a:off x="2209800" y="1143000"/>
            <a:ext cx="1219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ular Callout 23"/>
          <p:cNvSpPr/>
          <p:nvPr/>
        </p:nvSpPr>
        <p:spPr>
          <a:xfrm>
            <a:off x="3810000" y="838200"/>
            <a:ext cx="1001654" cy="609600"/>
          </a:xfrm>
          <a:prstGeom prst="wedgeRectCallout">
            <a:avLst>
              <a:gd name="adj1" fmla="val -81692"/>
              <a:gd name="adj2" fmla="val 20681"/>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Input field name</a:t>
            </a:r>
            <a:endParaRPr lang="en-US" sz="1400" dirty="0">
              <a:solidFill>
                <a:schemeClr val="tx1"/>
              </a:solidFill>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447800"/>
            <a:ext cx="400050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6400800" y="3276600"/>
            <a:ext cx="2133600" cy="685800"/>
          </a:xfrm>
          <a:prstGeom prst="wedgeRectCallout">
            <a:avLst>
              <a:gd name="adj1" fmla="val -49116"/>
              <a:gd name="adj2" fmla="val -99116"/>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Declared work area in ABAP/4 Program</a:t>
            </a:r>
            <a:endParaRPr lang="en-US" sz="1400" dirty="0">
              <a:solidFill>
                <a:schemeClr val="tx1"/>
              </a:solidFill>
            </a:endParaRPr>
          </a:p>
        </p:txBody>
      </p:sp>
      <p:sp>
        <p:nvSpPr>
          <p:cNvPr id="21" name="Pentagon 20"/>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3" name="Pentagon 22"/>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5" name="Pentagon 24"/>
          <p:cNvSpPr/>
          <p:nvPr/>
        </p:nvSpPr>
        <p:spPr>
          <a:xfrm>
            <a:off x="152400" y="20574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Screen Painter</a:t>
            </a:r>
            <a:endParaRPr lang="en-US" sz="1200" dirty="0"/>
          </a:p>
        </p:txBody>
      </p:sp>
      <p:sp>
        <p:nvSpPr>
          <p:cNvPr id="26" name="Pentagon 25"/>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7" name="Pentagon 26"/>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8" name="Pentagon 27"/>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9" name="Pentagon 28"/>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3" name="Footer Placeholder 2"/>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4088776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Screen Painter</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8</a:t>
            </a:fld>
            <a:endParaRPr lang="en-US"/>
          </a:p>
        </p:txBody>
      </p:sp>
      <p:sp>
        <p:nvSpPr>
          <p:cNvPr id="16" name="TextBox 15"/>
          <p:cNvSpPr txBox="1"/>
          <p:nvPr/>
        </p:nvSpPr>
        <p:spPr>
          <a:xfrm>
            <a:off x="6006836" y="685800"/>
            <a:ext cx="3105337" cy="338554"/>
          </a:xfrm>
          <a:prstGeom prst="rect">
            <a:avLst/>
          </a:prstGeom>
          <a:noFill/>
        </p:spPr>
        <p:txBody>
          <a:bodyPr wrap="none" rtlCol="0">
            <a:spAutoFit/>
          </a:bodyPr>
          <a:lstStyle/>
          <a:p>
            <a:r>
              <a:rPr lang="en-US" sz="1600" b="1" dirty="0" smtClean="0"/>
              <a:t>Layout Editor: Fields Selection</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43000"/>
            <a:ext cx="6334125" cy="5238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33244"/>
          <a:stretch/>
        </p:blipFill>
        <p:spPr bwMode="auto">
          <a:xfrm>
            <a:off x="1524000" y="3320367"/>
            <a:ext cx="7239000" cy="277563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ular Callout 1"/>
          <p:cNvSpPr/>
          <p:nvPr/>
        </p:nvSpPr>
        <p:spPr>
          <a:xfrm>
            <a:off x="1600200" y="1828800"/>
            <a:ext cx="1143000" cy="457200"/>
          </a:xfrm>
          <a:prstGeom prst="wedgeRectCallout">
            <a:avLst>
              <a:gd name="adj1" fmla="val 319960"/>
              <a:gd name="adj2" fmla="val -150833"/>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F6 - Field selection</a:t>
            </a:r>
            <a:endParaRPr lang="en-US" sz="1400" dirty="0">
              <a:solidFill>
                <a:schemeClr val="tx1"/>
              </a:solidFill>
            </a:endParaRPr>
          </a:p>
        </p:txBody>
      </p:sp>
      <p:sp>
        <p:nvSpPr>
          <p:cNvPr id="3" name="Rectangular Callout 2"/>
          <p:cNvSpPr/>
          <p:nvPr/>
        </p:nvSpPr>
        <p:spPr>
          <a:xfrm>
            <a:off x="6006836" y="2362200"/>
            <a:ext cx="2070364" cy="762000"/>
          </a:xfrm>
          <a:prstGeom prst="wedgeRectCallout">
            <a:avLst>
              <a:gd name="adj1" fmla="val 32713"/>
              <a:gd name="adj2" fmla="val 117624"/>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We can get fields from Data Dictionary or Program</a:t>
            </a:r>
            <a:endParaRPr lang="en-US" sz="1400" dirty="0">
              <a:solidFill>
                <a:schemeClr val="tx1"/>
              </a:solidFill>
            </a:endParaRPr>
          </a:p>
        </p:txBody>
      </p:sp>
      <p:sp>
        <p:nvSpPr>
          <p:cNvPr id="12" name="TextBox 11"/>
          <p:cNvSpPr txBox="1"/>
          <p:nvPr/>
        </p:nvSpPr>
        <p:spPr>
          <a:xfrm>
            <a:off x="1600200" y="2438400"/>
            <a:ext cx="3962400" cy="73866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400" dirty="0" smtClean="0"/>
              <a:t>We can select fields from data dictionary or from Program. Select the fields and drop on Screen container</a:t>
            </a:r>
            <a:endParaRPr lang="en-US" sz="1400" dirty="0"/>
          </a:p>
        </p:txBody>
      </p:sp>
      <p:sp>
        <p:nvSpPr>
          <p:cNvPr id="19" name="Pentagon 18"/>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20" name="Pentagon 19"/>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21" name="Pentagon 20"/>
          <p:cNvSpPr/>
          <p:nvPr/>
        </p:nvSpPr>
        <p:spPr>
          <a:xfrm>
            <a:off x="152400" y="20574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Screen Painter</a:t>
            </a:r>
            <a:endParaRPr lang="en-US" sz="1200" dirty="0"/>
          </a:p>
        </p:txBody>
      </p:sp>
      <p:sp>
        <p:nvSpPr>
          <p:cNvPr id="22" name="Pentagon 21"/>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23" name="Pentagon 22"/>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4" name="Pentagon 23"/>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5" name="Pentagon 24"/>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1754710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048000" y="152400"/>
            <a:ext cx="2765309" cy="584775"/>
          </a:xfrm>
          <a:prstGeom prst="rect">
            <a:avLst/>
          </a:prstGeom>
          <a:noFill/>
        </p:spPr>
        <p:txBody>
          <a:bodyPr wrap="none" rtlCol="0">
            <a:spAutoFit/>
          </a:bodyPr>
          <a:lstStyle/>
          <a:p>
            <a:pPr algn="ctr"/>
            <a:r>
              <a:rPr lang="en-US" sz="1600" b="1" dirty="0" smtClean="0"/>
              <a:t>Module pool Programming</a:t>
            </a:r>
          </a:p>
          <a:p>
            <a:pPr algn="ctr"/>
            <a:r>
              <a:rPr lang="en-US" sz="1600" dirty="0" smtClean="0"/>
              <a:t>Screen Painter</a:t>
            </a:r>
            <a:endParaRPr lang="en-US" sz="1600" dirty="0"/>
          </a:p>
        </p:txBody>
      </p:sp>
      <p:sp>
        <p:nvSpPr>
          <p:cNvPr id="4" name="Slide Number Placeholder 3"/>
          <p:cNvSpPr>
            <a:spLocks noGrp="1"/>
          </p:cNvSpPr>
          <p:nvPr>
            <p:ph type="sldNum" sz="quarter" idx="12"/>
          </p:nvPr>
        </p:nvSpPr>
        <p:spPr/>
        <p:txBody>
          <a:bodyPr/>
          <a:lstStyle/>
          <a:p>
            <a:fld id="{6EF0EFC4-194A-441D-A2F8-28E45AC010BF}" type="slidenum">
              <a:rPr lang="en-US" smtClean="0"/>
              <a:t>9</a:t>
            </a:fld>
            <a:endParaRPr lang="en-US"/>
          </a:p>
        </p:txBody>
      </p:sp>
      <p:sp>
        <p:nvSpPr>
          <p:cNvPr id="2" name="TextBox 1"/>
          <p:cNvSpPr txBox="1"/>
          <p:nvPr/>
        </p:nvSpPr>
        <p:spPr>
          <a:xfrm>
            <a:off x="1752600" y="2514600"/>
            <a:ext cx="6858000" cy="338554"/>
          </a:xfrm>
          <a:prstGeom prst="rect">
            <a:avLst/>
          </a:prstGeom>
          <a:noFill/>
        </p:spPr>
        <p:txBody>
          <a:bodyPr wrap="square" rtlCol="0">
            <a:spAutoFit/>
          </a:bodyPr>
          <a:lstStyle/>
          <a:p>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0"/>
            <a:ext cx="6743700" cy="500062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676400" y="990600"/>
            <a:ext cx="7138429" cy="33855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600" dirty="0" smtClean="0"/>
              <a:t>UI Elements list and properties includes technical Properties and Display Properties</a:t>
            </a:r>
            <a:endParaRPr lang="en-US" sz="1600" dirty="0"/>
          </a:p>
        </p:txBody>
      </p:sp>
      <p:sp>
        <p:nvSpPr>
          <p:cNvPr id="14" name="Pentagon 13"/>
          <p:cNvSpPr/>
          <p:nvPr/>
        </p:nvSpPr>
        <p:spPr>
          <a:xfrm>
            <a:off x="152400" y="1600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Overview</a:t>
            </a:r>
            <a:endParaRPr lang="en-US" sz="1200" dirty="0"/>
          </a:p>
        </p:txBody>
      </p:sp>
      <p:sp>
        <p:nvSpPr>
          <p:cNvPr id="15" name="Pentagon 14"/>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Module Pool Programming</a:t>
            </a:r>
            <a:endParaRPr lang="en-US" sz="1400" dirty="0"/>
          </a:p>
        </p:txBody>
      </p:sp>
      <p:sp>
        <p:nvSpPr>
          <p:cNvPr id="16" name="Pentagon 15"/>
          <p:cNvSpPr/>
          <p:nvPr/>
        </p:nvSpPr>
        <p:spPr>
          <a:xfrm>
            <a:off x="152400" y="20574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Screen Painter</a:t>
            </a:r>
            <a:endParaRPr lang="en-US" sz="1200" dirty="0"/>
          </a:p>
        </p:txBody>
      </p:sp>
      <p:sp>
        <p:nvSpPr>
          <p:cNvPr id="17" name="Pentagon 16"/>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Simple UI Elements</a:t>
            </a:r>
            <a:endParaRPr lang="en-US" sz="1200" dirty="0"/>
          </a:p>
        </p:txBody>
      </p:sp>
      <p:sp>
        <p:nvSpPr>
          <p:cNvPr id="19" name="Pentagon 1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Input Validation</a:t>
            </a:r>
            <a:endParaRPr lang="en-US" sz="1200" dirty="0"/>
          </a:p>
        </p:txBody>
      </p:sp>
      <p:sp>
        <p:nvSpPr>
          <p:cNvPr id="20" name="Pentagon 1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Navigation</a:t>
            </a:r>
            <a:endParaRPr lang="en-US" sz="1200" dirty="0"/>
          </a:p>
        </p:txBody>
      </p:sp>
      <p:sp>
        <p:nvSpPr>
          <p:cNvPr id="21" name="Pentagon 2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Complex UI Elements</a:t>
            </a:r>
            <a:endParaRPr lang="en-US" sz="1200" dirty="0"/>
          </a:p>
        </p:txBody>
      </p:sp>
      <p:sp>
        <p:nvSpPr>
          <p:cNvPr id="5" name="Footer Placeholder 4"/>
          <p:cNvSpPr>
            <a:spLocks noGrp="1"/>
          </p:cNvSpPr>
          <p:nvPr>
            <p:ph type="ftr" sz="quarter" idx="11"/>
          </p:nvPr>
        </p:nvSpPr>
        <p:spPr/>
        <p:txBody>
          <a:bodyPr/>
          <a:lstStyle/>
          <a:p>
            <a:r>
              <a:rPr lang="en-US" smtClean="0"/>
              <a:t>Please send Suggestions @ raju.nts@gmail.com</a:t>
            </a:r>
            <a:endParaRPr lang="en-US"/>
          </a:p>
        </p:txBody>
      </p:sp>
    </p:spTree>
    <p:extLst>
      <p:ext uri="{BB962C8B-B14F-4D97-AF65-F5344CB8AC3E}">
        <p14:creationId xmlns:p14="http://schemas.microsoft.com/office/powerpoint/2010/main" val="40738670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3468</TotalTime>
  <Words>3185</Words>
  <Application>Microsoft Office PowerPoint</Application>
  <PresentationFormat>On-screen Show (4:3)</PresentationFormat>
  <Paragraphs>786</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Nadipudi</dc:creator>
  <cp:lastModifiedBy>Nagaraju </cp:lastModifiedBy>
  <cp:revision>823</cp:revision>
  <dcterms:created xsi:type="dcterms:W3CDTF">2006-08-16T00:00:00Z</dcterms:created>
  <dcterms:modified xsi:type="dcterms:W3CDTF">2016-01-04T04:56:24Z</dcterms:modified>
</cp:coreProperties>
</file>