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6" r:id="rId8"/>
    <p:sldId id="269" r:id="rId9"/>
    <p:sldId id="270" r:id="rId10"/>
    <p:sldId id="271" r:id="rId11"/>
    <p:sldId id="272" r:id="rId12"/>
    <p:sldId id="263" r:id="rId13"/>
    <p:sldId id="264" r:id="rId14"/>
    <p:sldId id="273" r:id="rId15"/>
    <p:sldId id="274" r:id="rId16"/>
    <p:sldId id="265" r:id="rId17"/>
    <p:sldId id="275" r:id="rId18"/>
    <p:sldId id="277" r:id="rId19"/>
    <p:sldId id="276" r:id="rId20"/>
    <p:sldId id="278" r:id="rId21"/>
    <p:sldId id="279" r:id="rId22"/>
    <p:sldId id="284" r:id="rId23"/>
    <p:sldId id="280" r:id="rId24"/>
    <p:sldId id="283" r:id="rId25"/>
    <p:sldId id="285" r:id="rId26"/>
    <p:sldId id="281" r:id="rId27"/>
    <p:sldId id="282" r:id="rId28"/>
    <p:sldId id="286" r:id="rId29"/>
    <p:sldId id="288" r:id="rId30"/>
    <p:sldId id="287"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F1518-0175-4566-8473-60F25AC22C07}" type="datetimeFigureOut">
              <a:rPr lang="en-US" smtClean="0"/>
              <a:t>3/23/2016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21A626-B89A-44DE-8365-48F3F4859686}" type="slidenum">
              <a:rPr lang="en-US" smtClean="0"/>
              <a:t>‹#›</a:t>
            </a:fld>
            <a:endParaRPr lang="en-US"/>
          </a:p>
        </p:txBody>
      </p:sp>
    </p:spTree>
    <p:extLst>
      <p:ext uri="{BB962C8B-B14F-4D97-AF65-F5344CB8AC3E}">
        <p14:creationId xmlns:p14="http://schemas.microsoft.com/office/powerpoint/2010/main" val="283016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9</a:t>
            </a:fld>
            <a:endParaRPr lang="en-US"/>
          </a:p>
        </p:txBody>
      </p:sp>
    </p:spTree>
    <p:extLst>
      <p:ext uri="{BB962C8B-B14F-4D97-AF65-F5344CB8AC3E}">
        <p14:creationId xmlns:p14="http://schemas.microsoft.com/office/powerpoint/2010/main" val="31516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3/23/2016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094627" y="1295400"/>
            <a:ext cx="5638800" cy="34163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342900" indent="-342900">
              <a:buAutoNum type="arabicPeriod"/>
            </a:pPr>
            <a:r>
              <a:rPr lang="en-US" sz="2400" dirty="0" smtClean="0">
                <a:cs typeface="Aparajita" panose="020B0604020202020204" pitchFamily="34" charset="0"/>
              </a:rPr>
              <a:t>SAP Overview</a:t>
            </a:r>
          </a:p>
          <a:p>
            <a:pPr marL="342900" indent="-342900">
              <a:buAutoNum type="arabicPeriod"/>
            </a:pPr>
            <a:r>
              <a:rPr lang="en-US" sz="2400" dirty="0" smtClean="0">
                <a:cs typeface="Aparajita" panose="020B0604020202020204" pitchFamily="34" charset="0"/>
              </a:rPr>
              <a:t>ABAP Dictionary/ Data Dictionary</a:t>
            </a:r>
          </a:p>
          <a:p>
            <a:pPr marL="342900" indent="-342900">
              <a:buAutoNum type="arabicPeriod"/>
            </a:pPr>
            <a:r>
              <a:rPr lang="en-US" sz="2400" dirty="0">
                <a:cs typeface="Aparajita" panose="020B0604020202020204" pitchFamily="34" charset="0"/>
              </a:rPr>
              <a:t>ABAP Basics</a:t>
            </a:r>
          </a:p>
          <a:p>
            <a:pPr marL="342900" indent="-342900">
              <a:buAutoNum type="arabicPeriod"/>
            </a:pPr>
            <a:r>
              <a:rPr lang="en-US" sz="2400" dirty="0" smtClean="0">
                <a:cs typeface="Aparajita" panose="020B0604020202020204" pitchFamily="34" charset="0"/>
              </a:rPr>
              <a:t>Reports</a:t>
            </a:r>
          </a:p>
          <a:p>
            <a:pPr marL="342900" indent="-342900">
              <a:buAutoNum type="arabicPeriod"/>
            </a:pPr>
            <a:r>
              <a:rPr lang="en-US" sz="2400" dirty="0">
                <a:cs typeface="Aparajita" panose="020B0604020202020204" pitchFamily="34" charset="0"/>
              </a:rPr>
              <a:t>Module Pool Programming</a:t>
            </a:r>
          </a:p>
          <a:p>
            <a:pPr marL="342900" indent="-342900">
              <a:buAutoNum type="arabicPeriod"/>
            </a:pPr>
            <a:r>
              <a:rPr lang="en-US" sz="2400" dirty="0">
                <a:solidFill>
                  <a:srgbClr val="FF0000"/>
                </a:solidFill>
                <a:cs typeface="Aparajita" panose="020B0604020202020204" pitchFamily="34" charset="0"/>
              </a:rPr>
              <a:t>Layout Sets</a:t>
            </a:r>
          </a:p>
          <a:p>
            <a:pPr marL="342900" indent="-342900">
              <a:buAutoNum type="arabicPeriod"/>
            </a:pPr>
            <a:r>
              <a:rPr lang="en-US" sz="2400" dirty="0" smtClean="0">
                <a:cs typeface="Aparajita" panose="020B0604020202020204" pitchFamily="34" charset="0"/>
              </a:rPr>
              <a:t>Data Conversions</a:t>
            </a:r>
          </a:p>
          <a:p>
            <a:pPr marL="342900" indent="-342900">
              <a:buAutoNum type="arabicPeriod"/>
            </a:pPr>
            <a:r>
              <a:rPr lang="en-US" sz="2400" dirty="0" smtClean="0">
                <a:cs typeface="Aparajita" panose="020B0604020202020204" pitchFamily="34" charset="0"/>
              </a:rPr>
              <a:t>Modification and Enhancements</a:t>
            </a:r>
          </a:p>
          <a:p>
            <a:pPr marL="342900" indent="-342900">
              <a:buAutoNum type="arabicPeriod"/>
            </a:pPr>
            <a:r>
              <a:rPr lang="en-US" sz="2400" dirty="0" smtClean="0">
                <a:cs typeface="Aparajita" panose="020B0604020202020204" pitchFamily="34" charset="0"/>
              </a:rPr>
              <a:t>Connectivity</a:t>
            </a:r>
            <a:endParaRPr lang="en-US" sz="2400" dirty="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Tree>
    <p:extLst>
      <p:ext uri="{BB962C8B-B14F-4D97-AF65-F5344CB8AC3E}">
        <p14:creationId xmlns:p14="http://schemas.microsoft.com/office/powerpoint/2010/main" val="957524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10</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 Basics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892076"/>
            <a:ext cx="7610994" cy="477053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b="1" dirty="0" smtClean="0"/>
              <a:t>Main Window</a:t>
            </a:r>
          </a:p>
          <a:p>
            <a:r>
              <a:rPr lang="en-US" sz="1600" dirty="0" smtClean="0"/>
              <a:t>It is an output are where system prints the Continuous text. i.e. if the main window filled </a:t>
            </a:r>
          </a:p>
          <a:p>
            <a:r>
              <a:rPr lang="en-US" sz="1600" dirty="0" smtClean="0"/>
              <a:t>With the text then remaining text will  not be truncated . Remaining text will be displayed</a:t>
            </a:r>
          </a:p>
          <a:p>
            <a:r>
              <a:rPr lang="en-US" sz="1600" dirty="0" smtClean="0"/>
              <a:t>In the main window of next page and so on as long as there is a next page available with </a:t>
            </a:r>
          </a:p>
          <a:p>
            <a:r>
              <a:rPr lang="en-US" sz="1600" dirty="0" smtClean="0"/>
              <a:t>Main window</a:t>
            </a:r>
          </a:p>
          <a:p>
            <a:endParaRPr lang="en-US" sz="1600" dirty="0" smtClean="0"/>
          </a:p>
          <a:p>
            <a:r>
              <a:rPr lang="en-US" sz="1600" dirty="0" smtClean="0"/>
              <a:t>You can create up to 99 Main windows per page and all the main windows width should </a:t>
            </a:r>
          </a:p>
          <a:p>
            <a:r>
              <a:rPr lang="en-US" sz="1600" dirty="0" smtClean="0"/>
              <a:t>Be same</a:t>
            </a:r>
          </a:p>
          <a:p>
            <a:endParaRPr lang="en-US" sz="1600" dirty="0"/>
          </a:p>
          <a:p>
            <a:r>
              <a:rPr lang="en-US" sz="1600" b="1" dirty="0"/>
              <a:t>Variable Window</a:t>
            </a:r>
          </a:p>
          <a:p>
            <a:r>
              <a:rPr lang="en-US" sz="1600" dirty="0"/>
              <a:t>It is an output area where system will prints some data. if the variable window filled </a:t>
            </a:r>
          </a:p>
          <a:p>
            <a:r>
              <a:rPr lang="en-US" sz="1600" dirty="0"/>
              <a:t>With the text then the remaining text will be truncated and will not be extended to the</a:t>
            </a:r>
          </a:p>
          <a:p>
            <a:r>
              <a:rPr lang="en-US" sz="1600" dirty="0"/>
              <a:t>Variable window of next page. It is used to display fixed number of lines on to it</a:t>
            </a:r>
          </a:p>
          <a:p>
            <a:endParaRPr lang="en-US" sz="1600" dirty="0"/>
          </a:p>
          <a:p>
            <a:endParaRPr lang="en-US" sz="1600" dirty="0"/>
          </a:p>
          <a:p>
            <a:r>
              <a:rPr lang="en-US" sz="1600" b="1" dirty="0"/>
              <a:t>Constant Window</a:t>
            </a:r>
          </a:p>
          <a:p>
            <a:r>
              <a:rPr lang="en-US" sz="1600" dirty="0"/>
              <a:t>It is an output area where system displays constant values</a:t>
            </a:r>
          </a:p>
          <a:p>
            <a:endParaRPr lang="en-US" sz="1600" dirty="0" smtClean="0"/>
          </a:p>
          <a:p>
            <a:endParaRPr lang="en-US" sz="1600" dirty="0" smtClean="0"/>
          </a:p>
        </p:txBody>
      </p:sp>
    </p:spTree>
    <p:extLst>
      <p:ext uri="{BB962C8B-B14F-4D97-AF65-F5344CB8AC3E}">
        <p14:creationId xmlns:p14="http://schemas.microsoft.com/office/powerpoint/2010/main" val="173744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11</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3" name="TextBox 12"/>
          <p:cNvSpPr txBox="1"/>
          <p:nvPr/>
        </p:nvSpPr>
        <p:spPr>
          <a:xfrm>
            <a:off x="1524000" y="1074003"/>
            <a:ext cx="6689011" cy="83099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t>Pages:</a:t>
            </a:r>
            <a:endParaRPr lang="en-US" sz="1600" b="1" dirty="0"/>
          </a:p>
          <a:p>
            <a:r>
              <a:rPr lang="en-US" sz="1600" dirty="0" smtClean="0"/>
              <a:t>Page is the place holder of windows.  Based on the requirement we will create</a:t>
            </a:r>
          </a:p>
          <a:p>
            <a:r>
              <a:rPr lang="en-US" sz="1600" dirty="0" smtClean="0"/>
              <a:t>One or more number of pages </a:t>
            </a:r>
            <a:endParaRPr lang="en-US"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2047875"/>
            <a:ext cx="47720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24000" y="3014246"/>
            <a:ext cx="7583486"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t>Page Windows:</a:t>
            </a:r>
            <a:r>
              <a:rPr lang="en-US" sz="1600" dirty="0" smtClean="0"/>
              <a:t> it defines the position, width and Height of the each window on the page</a:t>
            </a:r>
            <a:endParaRPr lang="en-US" sz="1600"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600450"/>
            <a:ext cx="56578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868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12</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19048" y="1109246"/>
            <a:ext cx="5948552"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t>Paragraph Format</a:t>
            </a:r>
            <a:r>
              <a:rPr lang="en-US" sz="1600" dirty="0" smtClean="0"/>
              <a:t>: It is used to format the lines of text of a paragraph</a:t>
            </a:r>
            <a:endParaRPr lang="en-US"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441" y="1676400"/>
            <a:ext cx="445435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24000" y="1674435"/>
            <a:ext cx="3089441" cy="33547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In each paragraph we will specify</a:t>
            </a:r>
          </a:p>
          <a:p>
            <a:pPr marL="342900" indent="-342900">
              <a:buAutoNum type="arabicPeriod"/>
            </a:pPr>
            <a:r>
              <a:rPr lang="en-US" sz="1400" dirty="0" smtClean="0"/>
              <a:t>Paragraph format name</a:t>
            </a:r>
          </a:p>
          <a:p>
            <a:pPr marL="342900" indent="-342900">
              <a:buAutoNum type="arabicPeriod"/>
            </a:pPr>
            <a:r>
              <a:rPr lang="en-US" sz="1400" dirty="0" smtClean="0"/>
              <a:t>Standard Attributes</a:t>
            </a:r>
          </a:p>
          <a:p>
            <a:pPr marL="800100" lvl="1" indent="-342900">
              <a:buAutoNum type="arabicPeriod"/>
            </a:pPr>
            <a:r>
              <a:rPr lang="en-US" sz="1400" dirty="0" smtClean="0"/>
              <a:t>Margins</a:t>
            </a:r>
          </a:p>
          <a:p>
            <a:pPr marL="800100" lvl="1" indent="-342900">
              <a:buAutoNum type="arabicPeriod"/>
            </a:pPr>
            <a:r>
              <a:rPr lang="en-US" sz="1400" dirty="0" smtClean="0"/>
              <a:t>Alignment</a:t>
            </a:r>
          </a:p>
          <a:p>
            <a:pPr marL="800100" lvl="1" indent="-342900">
              <a:buAutoNum type="arabicPeriod"/>
            </a:pPr>
            <a:r>
              <a:rPr lang="en-US" sz="1400" dirty="0" smtClean="0"/>
              <a:t>Spaces before &amp; After of line</a:t>
            </a:r>
          </a:p>
          <a:p>
            <a:pPr marL="800100" lvl="1" indent="-342900">
              <a:buAutoNum type="arabicPeriod"/>
            </a:pPr>
            <a:r>
              <a:rPr lang="en-US" sz="1400" dirty="0" smtClean="0"/>
              <a:t>Line Spacing</a:t>
            </a:r>
          </a:p>
          <a:p>
            <a:pPr marL="342900" indent="-342900">
              <a:buAutoNum type="arabicPeriod"/>
            </a:pPr>
            <a:r>
              <a:rPr lang="en-US" sz="1400" dirty="0" smtClean="0"/>
              <a:t>Font </a:t>
            </a:r>
          </a:p>
          <a:p>
            <a:pPr marL="800100" lvl="1" indent="-342900">
              <a:buAutoNum type="arabicPeriod"/>
            </a:pPr>
            <a:r>
              <a:rPr lang="en-US" sz="1400" dirty="0" smtClean="0"/>
              <a:t>Font Family</a:t>
            </a:r>
          </a:p>
          <a:p>
            <a:pPr marL="800100" lvl="1" indent="-342900">
              <a:buAutoNum type="arabicPeriod"/>
            </a:pPr>
            <a:r>
              <a:rPr lang="en-US" sz="1400" dirty="0" smtClean="0"/>
              <a:t>Size &amp; Bold, Italic etc. </a:t>
            </a:r>
          </a:p>
          <a:p>
            <a:pPr marL="342900" indent="-342900">
              <a:buAutoNum type="arabicPeriod"/>
            </a:pPr>
            <a:r>
              <a:rPr lang="en-US" sz="1400" dirty="0" smtClean="0"/>
              <a:t>Tabs: Position of text</a:t>
            </a:r>
          </a:p>
          <a:p>
            <a:pPr marL="342900" indent="-342900">
              <a:buAutoNum type="arabicPeriod"/>
            </a:pPr>
            <a:r>
              <a:rPr lang="en-US" sz="1400" dirty="0" smtClean="0"/>
              <a:t>Outline</a:t>
            </a:r>
          </a:p>
          <a:p>
            <a:pPr marL="800100" lvl="1" indent="-342900">
              <a:buAutoNum type="arabicPeriod"/>
            </a:pPr>
            <a:r>
              <a:rPr lang="en-US" sz="1400" dirty="0" smtClean="0"/>
              <a:t>Outline details</a:t>
            </a:r>
          </a:p>
          <a:p>
            <a:pPr marL="800100" lvl="1" indent="-342900">
              <a:buAutoNum type="arabicPeriod"/>
            </a:pPr>
            <a:r>
              <a:rPr lang="en-US" sz="1400" dirty="0" smtClean="0"/>
              <a:t>Delimiters</a:t>
            </a:r>
          </a:p>
          <a:p>
            <a:pPr marL="800100" lvl="1" indent="-342900">
              <a:buAutoNum type="arabicPeriod"/>
            </a:pPr>
            <a:r>
              <a:rPr lang="en-US" sz="1400" dirty="0" smtClean="0"/>
              <a:t>Numbering types</a:t>
            </a:r>
          </a:p>
        </p:txBody>
      </p:sp>
    </p:spTree>
    <p:extLst>
      <p:ext uri="{BB962C8B-B14F-4D97-AF65-F5344CB8AC3E}">
        <p14:creationId xmlns:p14="http://schemas.microsoft.com/office/powerpoint/2010/main" val="355604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1104781"/>
            <a:ext cx="7543800" cy="80021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Character formats</a:t>
            </a:r>
          </a:p>
          <a:p>
            <a:r>
              <a:rPr lang="en-US" sz="1600" dirty="0" smtClean="0"/>
              <a:t>Character formats are used to alter the format of the part of text with in the paragraph format</a:t>
            </a:r>
            <a:endParaRPr lang="en-US"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825" y="2218563"/>
            <a:ext cx="4219575" cy="319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524000" y="2263676"/>
            <a:ext cx="3089441" cy="230832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In each character format we will specify</a:t>
            </a:r>
          </a:p>
          <a:p>
            <a:pPr marL="342900" indent="-342900">
              <a:buAutoNum type="arabicPeriod"/>
            </a:pPr>
            <a:r>
              <a:rPr lang="en-US" sz="1400" dirty="0" smtClean="0"/>
              <a:t>Character format name</a:t>
            </a:r>
          </a:p>
          <a:p>
            <a:pPr marL="342900" indent="-342900">
              <a:buAutoNum type="arabicPeriod"/>
            </a:pPr>
            <a:r>
              <a:rPr lang="en-US" sz="1400" dirty="0" smtClean="0"/>
              <a:t>Standard Attributes</a:t>
            </a:r>
          </a:p>
          <a:p>
            <a:pPr marL="800100" lvl="1" indent="-342900">
              <a:buAutoNum type="arabicPeriod"/>
            </a:pPr>
            <a:r>
              <a:rPr lang="en-US" sz="1400" dirty="0" smtClean="0"/>
              <a:t>Description</a:t>
            </a:r>
          </a:p>
          <a:p>
            <a:pPr marL="800100" lvl="1" indent="-342900">
              <a:buAutoNum type="arabicPeriod"/>
            </a:pPr>
            <a:r>
              <a:rPr lang="en-US" sz="1400" dirty="0" smtClean="0"/>
              <a:t>Barcode</a:t>
            </a:r>
          </a:p>
          <a:p>
            <a:pPr marL="800100" lvl="1" indent="-342900">
              <a:buAutoNum type="arabicPeriod"/>
            </a:pPr>
            <a:r>
              <a:rPr lang="en-US" sz="1400" dirty="0" smtClean="0"/>
              <a:t>Subscript or super script</a:t>
            </a:r>
          </a:p>
          <a:p>
            <a:pPr marL="342900" indent="-342900">
              <a:buAutoNum type="arabicPeriod"/>
            </a:pPr>
            <a:r>
              <a:rPr lang="en-US" sz="1400" dirty="0" smtClean="0"/>
              <a:t>Font </a:t>
            </a:r>
          </a:p>
          <a:p>
            <a:pPr marL="800100" lvl="1" indent="-342900">
              <a:buAutoNum type="arabicPeriod"/>
            </a:pPr>
            <a:r>
              <a:rPr lang="en-US" sz="1400" dirty="0" smtClean="0"/>
              <a:t>Font Family</a:t>
            </a:r>
          </a:p>
          <a:p>
            <a:pPr marL="800100" lvl="1" indent="-342900">
              <a:buAutoNum type="arabicPeriod"/>
            </a:pPr>
            <a:r>
              <a:rPr lang="en-US" sz="1400" dirty="0" smtClean="0"/>
              <a:t>Size &amp; Bold, Italic etc. </a:t>
            </a:r>
          </a:p>
        </p:txBody>
      </p:sp>
    </p:spTree>
    <p:extLst>
      <p:ext uri="{BB962C8B-B14F-4D97-AF65-F5344CB8AC3E}">
        <p14:creationId xmlns:p14="http://schemas.microsoft.com/office/powerpoint/2010/main" val="3884711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1066800"/>
            <a:ext cx="7543800" cy="123110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Text Editor</a:t>
            </a:r>
          </a:p>
          <a:p>
            <a:r>
              <a:rPr lang="en-US" sz="1600" dirty="0" smtClean="0"/>
              <a:t>It is the actual place where we will specify text/logos to  be displayed on the print out. It is having two parts</a:t>
            </a:r>
          </a:p>
          <a:p>
            <a:pPr marL="800100" lvl="1" indent="-342900">
              <a:buAutoNum type="arabicPeriod"/>
            </a:pPr>
            <a:r>
              <a:rPr lang="en-US" sz="1400" dirty="0"/>
              <a:t>Format Specifies</a:t>
            </a:r>
          </a:p>
          <a:p>
            <a:pPr marL="800100" lvl="1" indent="-342900">
              <a:buAutoNum type="arabicPeriod"/>
            </a:pPr>
            <a:r>
              <a:rPr lang="en-US" sz="1400" dirty="0"/>
              <a:t>Row </a:t>
            </a:r>
            <a:r>
              <a:rPr lang="en-US" sz="1400" dirty="0" smtClean="0"/>
              <a:t>Text</a:t>
            </a:r>
            <a:endParaRPr lang="en-US" sz="14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82" y="2305050"/>
            <a:ext cx="4662418"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524000" y="2321004"/>
            <a:ext cx="2652782" cy="350865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In the format section we will</a:t>
            </a:r>
          </a:p>
          <a:p>
            <a:r>
              <a:rPr lang="en-US" sz="1600" dirty="0" smtClean="0"/>
              <a:t>Specify following</a:t>
            </a:r>
          </a:p>
          <a:p>
            <a:pPr marL="800100" lvl="1" indent="-342900">
              <a:buAutoNum type="arabicPeriod"/>
            </a:pPr>
            <a:r>
              <a:rPr lang="en-US" sz="1400" dirty="0" smtClean="0"/>
              <a:t>Paragraph format</a:t>
            </a:r>
          </a:p>
          <a:p>
            <a:pPr marL="800100" lvl="1" indent="-342900">
              <a:buAutoNum type="arabicPeriod"/>
            </a:pPr>
            <a:r>
              <a:rPr lang="en-US" sz="1400" dirty="0" smtClean="0"/>
              <a:t>Control Command </a:t>
            </a:r>
          </a:p>
          <a:p>
            <a:endParaRPr lang="en-US" sz="1600" dirty="0"/>
          </a:p>
          <a:p>
            <a:r>
              <a:rPr lang="en-US" sz="1600" dirty="0" smtClean="0"/>
              <a:t>In the Row text we will specify following</a:t>
            </a:r>
          </a:p>
          <a:p>
            <a:pPr marL="800100" lvl="1" indent="-342900">
              <a:buAutoNum type="arabicPeriod"/>
            </a:pPr>
            <a:r>
              <a:rPr lang="en-US" sz="1400" dirty="0" smtClean="0"/>
              <a:t>Static text</a:t>
            </a:r>
          </a:p>
          <a:p>
            <a:pPr marL="800100" lvl="1" indent="-342900">
              <a:buAutoNum type="arabicPeriod"/>
            </a:pPr>
            <a:r>
              <a:rPr lang="en-US" sz="1400" dirty="0" smtClean="0"/>
              <a:t>Text symbols</a:t>
            </a:r>
          </a:p>
          <a:p>
            <a:pPr marL="800100" lvl="1" indent="-342900">
              <a:buAutoNum type="arabicPeriod"/>
            </a:pPr>
            <a:r>
              <a:rPr lang="en-US" sz="1400" dirty="0" smtClean="0"/>
              <a:t>Character format specification</a:t>
            </a:r>
          </a:p>
          <a:p>
            <a:pPr marL="800100" lvl="1" indent="-342900">
              <a:buAutoNum type="arabicPeriod"/>
            </a:pPr>
            <a:r>
              <a:rPr lang="en-US" sz="1400" dirty="0" smtClean="0"/>
              <a:t>Tab Specification</a:t>
            </a:r>
          </a:p>
          <a:p>
            <a:pPr marL="800100" lvl="1" indent="-342900">
              <a:buAutoNum type="arabicPeriod"/>
            </a:pPr>
            <a:r>
              <a:rPr lang="en-US" sz="1400" dirty="0" smtClean="0"/>
              <a:t>Text Modules</a:t>
            </a:r>
          </a:p>
          <a:p>
            <a:pPr marL="800100" lvl="1" indent="-342900">
              <a:buAutoNum type="arabicPeriod"/>
            </a:pPr>
            <a:r>
              <a:rPr lang="en-US" sz="1400" dirty="0" smtClean="0"/>
              <a:t>LOGOs</a:t>
            </a:r>
          </a:p>
          <a:p>
            <a:endParaRPr lang="en-US" sz="1600" dirty="0"/>
          </a:p>
        </p:txBody>
      </p:sp>
    </p:spTree>
    <p:extLst>
      <p:ext uri="{BB962C8B-B14F-4D97-AF65-F5344CB8AC3E}">
        <p14:creationId xmlns:p14="http://schemas.microsoft.com/office/powerpoint/2010/main" val="560299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1104781"/>
            <a:ext cx="4114800" cy="255454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lvl="1"/>
            <a:r>
              <a:rPr lang="en-US" sz="1600" b="1" dirty="0" smtClean="0"/>
              <a:t>Steps to create Script</a:t>
            </a:r>
          </a:p>
          <a:p>
            <a:pPr lvl="1"/>
            <a:endParaRPr lang="en-US" sz="1600" b="1" dirty="0" smtClean="0"/>
          </a:p>
          <a:p>
            <a:pPr marL="1200150" lvl="2" indent="-285750">
              <a:buFont typeface="Wingdings" panose="05000000000000000000" pitchFamily="2" charset="2"/>
              <a:buChar char="Ø"/>
            </a:pPr>
            <a:r>
              <a:rPr lang="en-US" sz="1600" dirty="0" smtClean="0"/>
              <a:t>Create Script using SE71</a:t>
            </a:r>
          </a:p>
          <a:p>
            <a:pPr marL="1200150" lvl="2" indent="-285750">
              <a:buFont typeface="Wingdings" panose="05000000000000000000" pitchFamily="2" charset="2"/>
              <a:buChar char="Ø"/>
            </a:pPr>
            <a:r>
              <a:rPr lang="en-US" sz="1600" dirty="0" smtClean="0"/>
              <a:t>Create Pages</a:t>
            </a:r>
          </a:p>
          <a:p>
            <a:pPr marL="1200150" lvl="2" indent="-285750">
              <a:buFont typeface="Wingdings" panose="05000000000000000000" pitchFamily="2" charset="2"/>
              <a:buChar char="Ø"/>
            </a:pPr>
            <a:r>
              <a:rPr lang="en-US" sz="1600" dirty="0" smtClean="0"/>
              <a:t>Create Paragraph Formats</a:t>
            </a:r>
          </a:p>
          <a:p>
            <a:pPr marL="1200150" lvl="2" indent="-285750">
              <a:buFont typeface="Wingdings" panose="05000000000000000000" pitchFamily="2" charset="2"/>
              <a:buChar char="Ø"/>
            </a:pPr>
            <a:r>
              <a:rPr lang="en-US" sz="1600" dirty="0" smtClean="0"/>
              <a:t>Create Character formats</a:t>
            </a:r>
          </a:p>
          <a:p>
            <a:pPr marL="1200150" lvl="2" indent="-285750">
              <a:buFont typeface="Wingdings" panose="05000000000000000000" pitchFamily="2" charset="2"/>
              <a:buChar char="Ø"/>
            </a:pPr>
            <a:r>
              <a:rPr lang="en-US" sz="1600" dirty="0" smtClean="0"/>
              <a:t>Create Windows</a:t>
            </a:r>
          </a:p>
          <a:p>
            <a:pPr marL="1200150" lvl="2" indent="-285750">
              <a:buFont typeface="Wingdings" panose="05000000000000000000" pitchFamily="2" charset="2"/>
              <a:buChar char="Ø"/>
            </a:pPr>
            <a:r>
              <a:rPr lang="en-US" sz="1600" dirty="0" smtClean="0"/>
              <a:t>Add text to Windows</a:t>
            </a:r>
          </a:p>
          <a:p>
            <a:pPr marL="1200150" lvl="2" indent="-285750">
              <a:buFont typeface="Wingdings" panose="05000000000000000000" pitchFamily="2" charset="2"/>
              <a:buChar char="Ø"/>
            </a:pPr>
            <a:r>
              <a:rPr lang="en-US" sz="1600" dirty="0" smtClean="0"/>
              <a:t>Create Page windows</a:t>
            </a:r>
          </a:p>
          <a:p>
            <a:endParaRPr lang="en-US" sz="1600" dirty="0"/>
          </a:p>
        </p:txBody>
      </p:sp>
    </p:spTree>
    <p:extLst>
      <p:ext uri="{BB962C8B-B14F-4D97-AF65-F5344CB8AC3E}">
        <p14:creationId xmlns:p14="http://schemas.microsoft.com/office/powerpoint/2010/main" val="4126015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1066800"/>
            <a:ext cx="7620000" cy="50475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Symbols: </a:t>
            </a:r>
            <a:endParaRPr lang="en-US" sz="1600" b="1" dirty="0" smtClean="0"/>
          </a:p>
          <a:p>
            <a:r>
              <a:rPr lang="en-US" sz="1600" dirty="0" smtClean="0"/>
              <a:t>Symbols are place holders which contains value at the time of printing. Symbol is </a:t>
            </a:r>
          </a:p>
          <a:p>
            <a:r>
              <a:rPr lang="en-US" sz="1600" dirty="0" smtClean="0"/>
              <a:t>identified by the name surrounded by ‘&amp;’</a:t>
            </a:r>
          </a:p>
          <a:p>
            <a:endParaRPr lang="en-US" sz="1600" dirty="0"/>
          </a:p>
          <a:p>
            <a:r>
              <a:rPr lang="en-US" sz="1400" dirty="0" smtClean="0"/>
              <a:t>Example: Name = ‘SAP ABAP’ in the program. We will use in the Script as below</a:t>
            </a:r>
          </a:p>
          <a:p>
            <a:r>
              <a:rPr lang="en-US" sz="1400" dirty="0"/>
              <a:t> </a:t>
            </a:r>
            <a:r>
              <a:rPr lang="en-US" sz="1400" dirty="0" smtClean="0"/>
              <a:t>      &amp;Name&amp;</a:t>
            </a:r>
            <a:endParaRPr lang="en-US" sz="1600" dirty="0" smtClean="0"/>
          </a:p>
          <a:p>
            <a:endParaRPr lang="en-US" sz="1600" dirty="0"/>
          </a:p>
          <a:p>
            <a:r>
              <a:rPr lang="en-US" sz="1600" dirty="0" smtClean="0"/>
              <a:t>Types of Symbols</a:t>
            </a:r>
          </a:p>
          <a:p>
            <a:pPr marL="800100" lvl="1" indent="-342900">
              <a:buAutoNum type="arabicPeriod"/>
            </a:pPr>
            <a:r>
              <a:rPr lang="en-US" sz="1400" dirty="0"/>
              <a:t>System Symbols</a:t>
            </a:r>
          </a:p>
          <a:p>
            <a:pPr marL="800100" lvl="1" indent="-342900">
              <a:buAutoNum type="arabicPeriod"/>
            </a:pPr>
            <a:r>
              <a:rPr lang="en-US" sz="1400" dirty="0" smtClean="0"/>
              <a:t>Standard Symbols</a:t>
            </a:r>
          </a:p>
          <a:p>
            <a:pPr marL="800100" lvl="1" indent="-342900">
              <a:buAutoNum type="arabicPeriod"/>
            </a:pPr>
            <a:r>
              <a:rPr lang="en-US" sz="1400" dirty="0" smtClean="0"/>
              <a:t>Program Symbols</a:t>
            </a:r>
          </a:p>
          <a:p>
            <a:pPr marL="800100" lvl="1" indent="-342900">
              <a:buAutoNum type="arabicPeriod"/>
            </a:pPr>
            <a:r>
              <a:rPr lang="en-US" sz="1400" dirty="0" smtClean="0"/>
              <a:t>Text Symbols</a:t>
            </a:r>
            <a:endParaRPr lang="en-US" sz="1400" dirty="0"/>
          </a:p>
          <a:p>
            <a:endParaRPr lang="en-US" sz="1600" dirty="0" smtClean="0"/>
          </a:p>
          <a:p>
            <a:r>
              <a:rPr lang="en-US" sz="1600" dirty="0" smtClean="0"/>
              <a:t>System Symbols: These are provided by the SAP</a:t>
            </a:r>
          </a:p>
          <a:p>
            <a:r>
              <a:rPr lang="en-US" sz="1400" dirty="0" smtClean="0"/>
              <a:t>Ex: &amp;Date&amp;, &amp;time&amp; etc.</a:t>
            </a:r>
          </a:p>
          <a:p>
            <a:endParaRPr lang="en-US" sz="1600" dirty="0"/>
          </a:p>
          <a:p>
            <a:r>
              <a:rPr lang="en-US" sz="1600" dirty="0" smtClean="0"/>
              <a:t>Standard Symbols:</a:t>
            </a:r>
          </a:p>
          <a:p>
            <a:r>
              <a:rPr lang="en-US" sz="1600" dirty="0" smtClean="0"/>
              <a:t>These are maintained in table TTDTG with name and their value</a:t>
            </a:r>
            <a:endParaRPr lang="en-US" sz="1600" dirty="0"/>
          </a:p>
          <a:p>
            <a:r>
              <a:rPr lang="en-US" sz="1600" dirty="0" smtClean="0"/>
              <a:t>Ex: 	</a:t>
            </a:r>
            <a:r>
              <a:rPr lang="en-US" sz="1400" dirty="0" smtClean="0"/>
              <a:t>&amp;MFG&amp; - Kind Regards</a:t>
            </a:r>
          </a:p>
          <a:p>
            <a:r>
              <a:rPr lang="en-US" sz="1400" dirty="0"/>
              <a:t>	</a:t>
            </a:r>
            <a:r>
              <a:rPr lang="en-US" sz="1400" dirty="0" smtClean="0"/>
              <a:t>&amp;SGDH&amp; - Dear Sir/Madam</a:t>
            </a:r>
          </a:p>
          <a:p>
            <a:endParaRPr lang="en-US" sz="1600" dirty="0" smtClean="0"/>
          </a:p>
        </p:txBody>
      </p:sp>
    </p:spTree>
    <p:extLst>
      <p:ext uri="{BB962C8B-B14F-4D97-AF65-F5344CB8AC3E}">
        <p14:creationId xmlns:p14="http://schemas.microsoft.com/office/powerpoint/2010/main" val="3884711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1066800"/>
            <a:ext cx="7696200" cy="51090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Program Symbols:</a:t>
            </a:r>
          </a:p>
          <a:p>
            <a:r>
              <a:rPr lang="en-US" sz="1600" dirty="0" smtClean="0"/>
              <a:t>These are global variables declared in Print Program that are transferred to the SAP Script</a:t>
            </a:r>
          </a:p>
          <a:p>
            <a:pPr lvl="1"/>
            <a:r>
              <a:rPr lang="en-US" sz="1400" dirty="0" smtClean="0"/>
              <a:t>Ex:</a:t>
            </a:r>
          </a:p>
          <a:p>
            <a:pPr lvl="1"/>
            <a:r>
              <a:rPr lang="en-US" sz="1400" dirty="0" smtClean="0"/>
              <a:t>&amp;LFA1-LIFNR&amp;</a:t>
            </a:r>
          </a:p>
          <a:p>
            <a:pPr lvl="1"/>
            <a:r>
              <a:rPr lang="en-US" sz="1400" dirty="0" smtClean="0"/>
              <a:t>&amp;WA_EKKO-EBELN&amp;</a:t>
            </a:r>
          </a:p>
          <a:p>
            <a:endParaRPr lang="en-US" sz="1400" dirty="0"/>
          </a:p>
          <a:p>
            <a:r>
              <a:rPr lang="en-US" sz="1400" b="1" dirty="0" smtClean="0"/>
              <a:t>Text Symbols:</a:t>
            </a:r>
          </a:p>
          <a:p>
            <a:r>
              <a:rPr lang="en-US" sz="1600" dirty="0" smtClean="0"/>
              <a:t>Text symbols are variables defined in the SAP Scripts and processed in the SAP Script only</a:t>
            </a:r>
          </a:p>
          <a:p>
            <a:endParaRPr lang="en-US" sz="1600" dirty="0"/>
          </a:p>
          <a:p>
            <a:r>
              <a:rPr lang="en-US" sz="1600" dirty="0" smtClean="0"/>
              <a:t>Syntax: </a:t>
            </a:r>
          </a:p>
          <a:p>
            <a:r>
              <a:rPr lang="en-US" sz="1400" dirty="0" smtClean="0"/>
              <a:t>	/:	Define &amp;text1&amp; = ‘Hyderabad’</a:t>
            </a:r>
          </a:p>
          <a:p>
            <a:endParaRPr lang="en-US" sz="1600" dirty="0"/>
          </a:p>
          <a:p>
            <a:r>
              <a:rPr lang="en-US" sz="1400" dirty="0" smtClean="0"/>
              <a:t>Define is the control command used to declare variables in the SAP Script</a:t>
            </a:r>
            <a:endParaRPr lang="en-US" sz="1600" dirty="0" smtClean="0"/>
          </a:p>
          <a:p>
            <a:endParaRPr lang="en-US" sz="1600" dirty="0" smtClean="0"/>
          </a:p>
          <a:p>
            <a:r>
              <a:rPr lang="en-US" sz="1400" b="1" dirty="0" smtClean="0"/>
              <a:t>Control Commands: </a:t>
            </a:r>
            <a:endParaRPr lang="en-US" sz="1600" b="1" dirty="0" smtClean="0"/>
          </a:p>
          <a:p>
            <a:r>
              <a:rPr lang="en-US" sz="1600" dirty="0" smtClean="0"/>
              <a:t>it is used to format or process the text while printing there are different control commands</a:t>
            </a:r>
          </a:p>
          <a:p>
            <a:r>
              <a:rPr lang="en-US" sz="1400" dirty="0" smtClean="0"/>
              <a:t>Ex:</a:t>
            </a:r>
          </a:p>
          <a:p>
            <a:pPr lvl="1"/>
            <a:r>
              <a:rPr lang="en-US" sz="1400" dirty="0" smtClean="0"/>
              <a:t>/: IF..ENDIF</a:t>
            </a:r>
          </a:p>
          <a:p>
            <a:pPr lvl="1"/>
            <a:r>
              <a:rPr lang="en-US" sz="1400" dirty="0" smtClean="0"/>
              <a:t>/: CASE..ENDCASE</a:t>
            </a:r>
          </a:p>
          <a:p>
            <a:pPr lvl="1"/>
            <a:r>
              <a:rPr lang="en-US" sz="1400" dirty="0" smtClean="0"/>
              <a:t>/: ADDRESS..ENDADDRESS</a:t>
            </a:r>
          </a:p>
          <a:p>
            <a:pPr lvl="1"/>
            <a:r>
              <a:rPr lang="en-US" sz="1400" dirty="0" smtClean="0"/>
              <a:t>/: PROTECT..ENDPROTECT</a:t>
            </a:r>
          </a:p>
        </p:txBody>
      </p:sp>
    </p:spTree>
    <p:extLst>
      <p:ext uri="{BB962C8B-B14F-4D97-AF65-F5344CB8AC3E}">
        <p14:creationId xmlns:p14="http://schemas.microsoft.com/office/powerpoint/2010/main" val="1297526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3" name="TextBox 2"/>
          <p:cNvSpPr txBox="1"/>
          <p:nvPr/>
        </p:nvSpPr>
        <p:spPr>
          <a:xfrm>
            <a:off x="1524001" y="1066800"/>
            <a:ext cx="7620000" cy="498598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Format Key Or Tag Column</a:t>
            </a:r>
          </a:p>
          <a:p>
            <a:r>
              <a:rPr lang="en-US" sz="1600" dirty="0" smtClean="0"/>
              <a:t>It defines the output formatting of the text or provide the control command. </a:t>
            </a:r>
          </a:p>
          <a:p>
            <a:endParaRPr lang="en-US" sz="1600" dirty="0" smtClean="0"/>
          </a:p>
          <a:p>
            <a:r>
              <a:rPr lang="en-US" sz="1600" dirty="0" smtClean="0"/>
              <a:t>* (Star)- Default paragraph</a:t>
            </a:r>
          </a:p>
          <a:p>
            <a:endParaRPr lang="en-US" sz="1600" dirty="0" smtClean="0"/>
          </a:p>
          <a:p>
            <a:r>
              <a:rPr lang="en-US" sz="1600" dirty="0" smtClean="0"/>
              <a:t>/ (Slash) – Subsequent text will be printed in a new line during output printing</a:t>
            </a:r>
          </a:p>
          <a:p>
            <a:endParaRPr lang="en-US" sz="1600" dirty="0" smtClean="0"/>
          </a:p>
          <a:p>
            <a:r>
              <a:rPr lang="en-US" sz="1600" dirty="0" smtClean="0"/>
              <a:t>/</a:t>
            </a:r>
            <a:r>
              <a:rPr lang="en-US" sz="1600" dirty="0" smtClean="0">
                <a:sym typeface="Wingdings" panose="05000000000000000000" pitchFamily="2" charset="2"/>
              </a:rPr>
              <a:t>: (Control Command) – it control command the text provided in the line will 	not be printed as it is instead it is regarded as control command</a:t>
            </a:r>
          </a:p>
          <a:p>
            <a:endParaRPr lang="en-US" sz="1600" dirty="0" smtClean="0">
              <a:sym typeface="Wingdings" panose="05000000000000000000" pitchFamily="2" charset="2"/>
            </a:endParaRPr>
          </a:p>
          <a:p>
            <a:r>
              <a:rPr lang="en-US" sz="1600" dirty="0" smtClean="0">
                <a:sym typeface="Wingdings" panose="05000000000000000000" pitchFamily="2" charset="2"/>
              </a:rPr>
              <a:t>/* (Comment Line) – text is ignored while printing</a:t>
            </a:r>
          </a:p>
          <a:p>
            <a:endParaRPr lang="en-US" sz="1600" dirty="0" smtClean="0">
              <a:sym typeface="Wingdings" panose="05000000000000000000" pitchFamily="2" charset="2"/>
            </a:endParaRPr>
          </a:p>
          <a:p>
            <a:r>
              <a:rPr lang="en-US" sz="1600" dirty="0" smtClean="0">
                <a:sym typeface="Wingdings" panose="05000000000000000000" pitchFamily="2" charset="2"/>
              </a:rPr>
              <a:t>= (Extended line) – text on this line will be appended to the preceding line</a:t>
            </a:r>
          </a:p>
          <a:p>
            <a:endParaRPr lang="en-US" sz="1600" dirty="0" smtClean="0"/>
          </a:p>
          <a:p>
            <a:r>
              <a:rPr lang="en-US" sz="1600" dirty="0" smtClean="0"/>
              <a:t>/= (Similar to Extended line) – the subsequent text will be placed in the new 	line while printing</a:t>
            </a:r>
          </a:p>
          <a:p>
            <a:endParaRPr lang="en-US" sz="1600" dirty="0"/>
          </a:p>
          <a:p>
            <a:r>
              <a:rPr lang="en-US" sz="1600" dirty="0" smtClean="0"/>
              <a:t>/E (Text element) Grouping logically related text</a:t>
            </a:r>
          </a:p>
          <a:p>
            <a:endParaRPr lang="en-US" sz="1600" dirty="0"/>
          </a:p>
          <a:p>
            <a:r>
              <a:rPr lang="en-US" sz="1600" dirty="0" smtClean="0"/>
              <a:t>/: BOX HEIGHT &lt;&gt; CM WIDTH &lt;&gt; CM FRAME &lt;&gt; TW it is used to display 	box</a:t>
            </a:r>
          </a:p>
        </p:txBody>
      </p:sp>
    </p:spTree>
    <p:extLst>
      <p:ext uri="{BB962C8B-B14F-4D97-AF65-F5344CB8AC3E}">
        <p14:creationId xmlns:p14="http://schemas.microsoft.com/office/powerpoint/2010/main" val="2679459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990600"/>
            <a:ext cx="7696200" cy="33239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Print Program or Driver Program</a:t>
            </a:r>
          </a:p>
          <a:p>
            <a:r>
              <a:rPr lang="en-US" sz="1600" dirty="0" smtClean="0"/>
              <a:t>It is an program which collects the data from the database and transfers it to the SAP Script</a:t>
            </a:r>
          </a:p>
          <a:p>
            <a:endParaRPr lang="en-US" sz="1600" dirty="0"/>
          </a:p>
          <a:p>
            <a:r>
              <a:rPr lang="en-US" sz="1600" dirty="0" smtClean="0"/>
              <a:t>Function Modules:</a:t>
            </a:r>
          </a:p>
          <a:p>
            <a:r>
              <a:rPr lang="en-US" sz="1600" dirty="0" smtClean="0"/>
              <a:t>A print program contains number of function modules. They are </a:t>
            </a:r>
            <a:endParaRPr lang="en-US" sz="1600" dirty="0"/>
          </a:p>
          <a:p>
            <a:pPr marL="800100" lvl="1" indent="-342900">
              <a:buAutoNum type="arabicPeriod"/>
            </a:pPr>
            <a:r>
              <a:rPr lang="en-US" sz="1400" dirty="0" smtClean="0"/>
              <a:t>OPEN_FORM: it will open the SAP SCRIPT</a:t>
            </a:r>
          </a:p>
          <a:p>
            <a:pPr marL="800100" lvl="1" indent="-342900">
              <a:buAutoNum type="arabicPeriod"/>
            </a:pPr>
            <a:r>
              <a:rPr lang="en-US" sz="1400" dirty="0" smtClean="0"/>
              <a:t>START_FORM: it will start the form from a particular page onwards</a:t>
            </a:r>
          </a:p>
          <a:p>
            <a:pPr marL="800100" lvl="1" indent="-342900">
              <a:buAutoNum type="arabicPeriod"/>
            </a:pPr>
            <a:r>
              <a:rPr lang="en-US" sz="1400" dirty="0" smtClean="0"/>
              <a:t>END_FORM: it will end the functionality of START_FORM</a:t>
            </a:r>
          </a:p>
          <a:p>
            <a:pPr marL="800100" lvl="1" indent="-342900">
              <a:buAutoNum type="arabicPeriod"/>
            </a:pPr>
            <a:r>
              <a:rPr lang="en-US" sz="1400" dirty="0" smtClean="0"/>
              <a:t>WRITE_FORM: it will write text on to the Window</a:t>
            </a:r>
          </a:p>
          <a:p>
            <a:pPr marL="800100" lvl="1" indent="-342900">
              <a:buAutoNum type="arabicPeriod"/>
            </a:pPr>
            <a:r>
              <a:rPr lang="en-US" sz="1400" dirty="0" smtClean="0"/>
              <a:t>CONTROL_FORM: It will trigger explicit Page Breaks</a:t>
            </a:r>
          </a:p>
          <a:p>
            <a:pPr marL="800100" lvl="1" indent="-342900">
              <a:buAutoNum type="arabicPeriod"/>
            </a:pPr>
            <a:r>
              <a:rPr lang="en-US" sz="1400" dirty="0" smtClean="0"/>
              <a:t>CLOSE_FORM: It will close the form processing</a:t>
            </a:r>
          </a:p>
          <a:p>
            <a:endParaRPr lang="en-US" sz="1600" dirty="0" smtClean="0"/>
          </a:p>
          <a:p>
            <a:endParaRPr lang="en-US" sz="1600" dirty="0" smtClean="0"/>
          </a:p>
        </p:txBody>
      </p:sp>
    </p:spTree>
    <p:extLst>
      <p:ext uri="{BB962C8B-B14F-4D97-AF65-F5344CB8AC3E}">
        <p14:creationId xmlns:p14="http://schemas.microsoft.com/office/powerpoint/2010/main" val="2770173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743200" y="1470659"/>
            <a:ext cx="5105400" cy="36625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buFont typeface="Wingdings" panose="05000000000000000000" pitchFamily="2" charset="2"/>
              <a:buChar char="q"/>
            </a:pPr>
            <a:r>
              <a:rPr lang="en-US" sz="2000" dirty="0" smtClean="0">
                <a:cs typeface="Aparajita" panose="020B0604020202020204" pitchFamily="34" charset="0"/>
              </a:rPr>
              <a:t>Overview of Layout sets </a:t>
            </a:r>
          </a:p>
          <a:p>
            <a:pPr marL="457200" indent="-457200">
              <a:buFont typeface="Wingdings" panose="05000000000000000000" pitchFamily="2" charset="2"/>
              <a:buChar char="q"/>
            </a:pPr>
            <a:r>
              <a:rPr lang="en-US" sz="2000" dirty="0" smtClean="0">
                <a:cs typeface="Aparajita" panose="020B0604020202020204" pitchFamily="34" charset="0"/>
              </a:rPr>
              <a:t>SAP Scripts</a:t>
            </a:r>
          </a:p>
          <a:p>
            <a:pPr marL="914400" lvl="1" indent="-457200">
              <a:buFont typeface="Wingdings" panose="05000000000000000000" pitchFamily="2" charset="2"/>
              <a:buChar char="q"/>
            </a:pPr>
            <a:r>
              <a:rPr lang="en-US" sz="2000" dirty="0" smtClean="0">
                <a:cs typeface="Aparajita" panose="020B0604020202020204" pitchFamily="34" charset="0"/>
              </a:rPr>
              <a:t>Standard Text </a:t>
            </a:r>
          </a:p>
          <a:p>
            <a:pPr marL="914400" lvl="1" indent="-457200">
              <a:buFont typeface="Wingdings" panose="05000000000000000000" pitchFamily="2" charset="2"/>
              <a:buChar char="q"/>
            </a:pPr>
            <a:r>
              <a:rPr lang="en-US" sz="2000" dirty="0" smtClean="0">
                <a:cs typeface="Aparajita" panose="020B0604020202020204" pitchFamily="34" charset="0"/>
              </a:rPr>
              <a:t>Logo</a:t>
            </a:r>
          </a:p>
          <a:p>
            <a:pPr marL="457200" indent="-457200">
              <a:buFont typeface="Wingdings" panose="05000000000000000000" pitchFamily="2" charset="2"/>
              <a:buChar char="q"/>
            </a:pPr>
            <a:r>
              <a:rPr lang="en-US" sz="2000" dirty="0" smtClean="0">
                <a:cs typeface="Aparajita" panose="020B0604020202020204" pitchFamily="34" charset="0"/>
              </a:rPr>
              <a:t>Driver Program</a:t>
            </a:r>
          </a:p>
          <a:p>
            <a:pPr marL="457200" indent="-457200">
              <a:buFont typeface="Wingdings" panose="05000000000000000000" pitchFamily="2" charset="2"/>
              <a:buChar char="q"/>
            </a:pPr>
            <a:r>
              <a:rPr lang="en-US" sz="2000" dirty="0" smtClean="0">
                <a:cs typeface="Aparajita" panose="020B0604020202020204" pitchFamily="34" charset="0"/>
              </a:rPr>
              <a:t>Smartforms</a:t>
            </a:r>
          </a:p>
          <a:p>
            <a:pPr marL="914400" lvl="1" indent="-457200">
              <a:buFont typeface="Wingdings" panose="05000000000000000000" pitchFamily="2" charset="2"/>
              <a:buChar char="q"/>
            </a:pPr>
            <a:r>
              <a:rPr lang="en-US" dirty="0" smtClean="0">
                <a:cs typeface="Aparajita" panose="020B0604020202020204" pitchFamily="34" charset="0"/>
              </a:rPr>
              <a:t>Global Variables</a:t>
            </a:r>
          </a:p>
          <a:p>
            <a:pPr marL="914400" lvl="1" indent="-457200">
              <a:buFont typeface="Wingdings" panose="05000000000000000000" pitchFamily="2" charset="2"/>
              <a:buChar char="q"/>
            </a:pPr>
            <a:r>
              <a:rPr lang="en-US" dirty="0" smtClean="0">
                <a:cs typeface="Aparajita" panose="020B0604020202020204" pitchFamily="34" charset="0"/>
              </a:rPr>
              <a:t>Initialization</a:t>
            </a:r>
          </a:p>
          <a:p>
            <a:pPr marL="914400" lvl="1" indent="-457200">
              <a:buFont typeface="Wingdings" panose="05000000000000000000" pitchFamily="2" charset="2"/>
              <a:buChar char="q"/>
            </a:pPr>
            <a:r>
              <a:rPr lang="en-US" dirty="0" smtClean="0">
                <a:cs typeface="Aparajita" panose="020B0604020202020204" pitchFamily="34" charset="0"/>
              </a:rPr>
              <a:t>Templates</a:t>
            </a:r>
          </a:p>
          <a:p>
            <a:pPr marL="914400" lvl="1" indent="-457200">
              <a:buFont typeface="Wingdings" panose="05000000000000000000" pitchFamily="2" charset="2"/>
              <a:buChar char="q"/>
            </a:pPr>
            <a:r>
              <a:rPr lang="en-US" dirty="0" smtClean="0">
                <a:cs typeface="Aparajita" panose="020B0604020202020204" pitchFamily="34" charset="0"/>
              </a:rPr>
              <a:t>Tables</a:t>
            </a:r>
          </a:p>
          <a:p>
            <a:pPr marL="457200" indent="-457200">
              <a:buFont typeface="Wingdings" panose="05000000000000000000" pitchFamily="2" charset="2"/>
              <a:buChar char="q"/>
            </a:pPr>
            <a:r>
              <a:rPr lang="en-US" sz="2000" dirty="0" smtClean="0">
                <a:cs typeface="Aparajita" panose="020B0604020202020204" pitchFamily="34" charset="0"/>
              </a:rPr>
              <a:t>NACE configuration</a:t>
            </a:r>
          </a:p>
          <a:p>
            <a:pPr marL="457200" indent="-457200">
              <a:buFont typeface="Wingdings" panose="05000000000000000000" pitchFamily="2" charset="2"/>
              <a:buChar char="q"/>
            </a:pPr>
            <a:r>
              <a:rPr lang="en-US" sz="2000" dirty="0" smtClean="0">
                <a:cs typeface="Aparajita" panose="020B0604020202020204" pitchFamily="34" charset="0"/>
              </a:rPr>
              <a:t>Print Parameters</a:t>
            </a:r>
          </a:p>
        </p:txBody>
      </p:sp>
      <p:sp>
        <p:nvSpPr>
          <p:cNvPr id="4" name="Slide Number Placeholder 3"/>
          <p:cNvSpPr>
            <a:spLocks noGrp="1"/>
          </p:cNvSpPr>
          <p:nvPr>
            <p:ph type="sldNum" sz="quarter" idx="12"/>
          </p:nvPr>
        </p:nvSpPr>
        <p:spPr/>
        <p:txBody>
          <a:bodyPr/>
          <a:lstStyle/>
          <a:p>
            <a:fld id="{6EF0EFC4-194A-441D-A2F8-28E45AC010BF}" type="slidenum">
              <a:rPr lang="en-US" smtClean="0"/>
              <a:t>2</a:t>
            </a:fld>
            <a:endParaRPr lang="en-US"/>
          </a:p>
        </p:txBody>
      </p:sp>
    </p:spTree>
    <p:extLst>
      <p:ext uri="{BB962C8B-B14F-4D97-AF65-F5344CB8AC3E}">
        <p14:creationId xmlns:p14="http://schemas.microsoft.com/office/powerpoint/2010/main" val="46164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990600"/>
            <a:ext cx="7696200" cy="227754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400" b="1" dirty="0" smtClean="0"/>
              <a:t>LOGO</a:t>
            </a:r>
          </a:p>
          <a:p>
            <a:endParaRPr lang="en-US" sz="1600" dirty="0" smtClean="0"/>
          </a:p>
          <a:p>
            <a:r>
              <a:rPr lang="en-US" sz="1600" dirty="0" smtClean="0"/>
              <a:t> There are two ways to upload logo or Image to SAP R/3 system</a:t>
            </a:r>
          </a:p>
          <a:p>
            <a:endParaRPr lang="en-US" sz="1600" dirty="0"/>
          </a:p>
          <a:p>
            <a:pPr marL="800100" lvl="1" indent="-342900">
              <a:buAutoNum type="arabicPeriod"/>
            </a:pPr>
            <a:r>
              <a:rPr lang="en-US" sz="1400" dirty="0" smtClean="0"/>
              <a:t>RSTXLDMC – to upload image of TIFF (Tag Information Format)</a:t>
            </a:r>
          </a:p>
          <a:p>
            <a:pPr marL="800100" lvl="1" indent="-342900">
              <a:buAutoNum type="arabicPeriod"/>
            </a:pPr>
            <a:r>
              <a:rPr lang="en-US" sz="1400" dirty="0" smtClean="0"/>
              <a:t>SE78 – Upload Bitmap Image</a:t>
            </a:r>
            <a:endParaRPr lang="en-US" sz="1600" dirty="0" smtClean="0"/>
          </a:p>
          <a:p>
            <a:endParaRPr lang="en-US" sz="1600" dirty="0"/>
          </a:p>
          <a:p>
            <a:endParaRPr lang="en-US" sz="1600" dirty="0" smtClean="0"/>
          </a:p>
          <a:p>
            <a:endParaRPr lang="en-US" sz="1600" dirty="0" smtClean="0"/>
          </a:p>
        </p:txBody>
      </p:sp>
    </p:spTree>
    <p:extLst>
      <p:ext uri="{BB962C8B-B14F-4D97-AF65-F5344CB8AC3E}">
        <p14:creationId xmlns:p14="http://schemas.microsoft.com/office/powerpoint/2010/main" val="1067699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914400"/>
            <a:ext cx="7696200" cy="304698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Smartform is an concept of text management system which is used to design the print layout for business documents such as invoice, sales order etc. </a:t>
            </a:r>
          </a:p>
          <a:p>
            <a:endParaRPr lang="en-US" sz="1600" dirty="0" smtClean="0"/>
          </a:p>
          <a:p>
            <a:r>
              <a:rPr lang="en-US" sz="1600" b="1" dirty="0" smtClean="0"/>
              <a:t>Features</a:t>
            </a:r>
            <a:endParaRPr lang="en-US" sz="1600" b="1" dirty="0"/>
          </a:p>
          <a:p>
            <a:pPr marL="742950" lvl="1" indent="-285750">
              <a:buFont typeface="Wingdings" panose="05000000000000000000" pitchFamily="2" charset="2"/>
              <a:buChar char="§"/>
            </a:pPr>
            <a:r>
              <a:rPr lang="en-US" sz="1600" dirty="0" smtClean="0"/>
              <a:t>Smartforms is easy to design</a:t>
            </a:r>
          </a:p>
          <a:p>
            <a:pPr marL="742950" lvl="1" indent="-285750">
              <a:buFont typeface="Wingdings" panose="05000000000000000000" pitchFamily="2" charset="2"/>
              <a:buChar char="§"/>
            </a:pPr>
            <a:r>
              <a:rPr lang="en-US" sz="1600" dirty="0" smtClean="0"/>
              <a:t>Text element independent </a:t>
            </a:r>
          </a:p>
          <a:p>
            <a:pPr marL="742950" lvl="1" indent="-285750">
              <a:buFont typeface="Wingdings" panose="05000000000000000000" pitchFamily="2" charset="2"/>
              <a:buChar char="§"/>
            </a:pPr>
            <a:r>
              <a:rPr lang="en-US" sz="1600" dirty="0" smtClean="0"/>
              <a:t>Language Independent</a:t>
            </a:r>
          </a:p>
          <a:p>
            <a:pPr marL="742950" lvl="1" indent="-285750">
              <a:buFont typeface="Wingdings" panose="05000000000000000000" pitchFamily="2" charset="2"/>
              <a:buChar char="§"/>
            </a:pPr>
            <a:r>
              <a:rPr lang="en-US" sz="1600" dirty="0" smtClean="0"/>
              <a:t>Data Can be displayed in tabular format</a:t>
            </a:r>
          </a:p>
          <a:p>
            <a:pPr marL="742950" lvl="1" indent="-285750">
              <a:buFont typeface="Wingdings" panose="05000000000000000000" pitchFamily="2" charset="2"/>
              <a:buChar char="§"/>
            </a:pPr>
            <a:r>
              <a:rPr lang="en-US" sz="1600" dirty="0" smtClean="0"/>
              <a:t>Smartform having interface parameters</a:t>
            </a:r>
          </a:p>
          <a:p>
            <a:pPr marL="742950" lvl="1" indent="-285750">
              <a:buFont typeface="Wingdings" panose="05000000000000000000" pitchFamily="2" charset="2"/>
              <a:buChar char="§"/>
            </a:pPr>
            <a:r>
              <a:rPr lang="en-US" sz="1600" dirty="0" smtClean="0"/>
              <a:t>Only one main window is created in smartforms</a:t>
            </a:r>
          </a:p>
          <a:p>
            <a:pPr marL="742950" lvl="1" indent="-285750">
              <a:buFont typeface="Wingdings" panose="05000000000000000000" pitchFamily="2" charset="2"/>
              <a:buChar char="§"/>
            </a:pPr>
            <a:r>
              <a:rPr lang="en-US" sz="1600" dirty="0" smtClean="0"/>
              <a:t>Boxes and Coloring is very easy</a:t>
            </a:r>
          </a:p>
          <a:p>
            <a:pPr marL="742950" lvl="1" indent="-285750">
              <a:buFont typeface="Wingdings" panose="05000000000000000000" pitchFamily="2" charset="2"/>
              <a:buChar char="§"/>
            </a:pPr>
            <a:r>
              <a:rPr lang="en-US" sz="1600" dirty="0" smtClean="0"/>
              <a:t>A function module will be generated once we activate the Smartform</a:t>
            </a:r>
            <a:endParaRPr lang="en-US" sz="1600" dirty="0"/>
          </a:p>
        </p:txBody>
      </p:sp>
      <p:sp>
        <p:nvSpPr>
          <p:cNvPr id="3" name="TextBox 2"/>
          <p:cNvSpPr txBox="1"/>
          <p:nvPr/>
        </p:nvSpPr>
        <p:spPr>
          <a:xfrm>
            <a:off x="1676400" y="4191000"/>
            <a:ext cx="2605970" cy="338554"/>
          </a:xfrm>
          <a:prstGeom prst="rect">
            <a:avLst/>
          </a:prstGeom>
          <a:noFill/>
        </p:spPr>
        <p:txBody>
          <a:bodyPr wrap="none" rtlCol="0">
            <a:spAutoFit/>
          </a:bodyPr>
          <a:lstStyle/>
          <a:p>
            <a:r>
              <a:rPr lang="en-US" sz="1600" dirty="0" smtClean="0"/>
              <a:t>Transactions: </a:t>
            </a:r>
            <a:r>
              <a:rPr lang="en-US" sz="1400" b="1" dirty="0" smtClean="0"/>
              <a:t>SMARTFORMS</a:t>
            </a:r>
            <a:endParaRPr lang="en-US" sz="16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451079"/>
            <a:ext cx="42291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231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895350"/>
            <a:ext cx="7334250" cy="565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4" name="Rectangle 13"/>
          <p:cNvSpPr/>
          <p:nvPr/>
        </p:nvSpPr>
        <p:spPr>
          <a:xfrm>
            <a:off x="1752600" y="1905000"/>
            <a:ext cx="2819400" cy="464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1752600" y="672152"/>
            <a:ext cx="2514600" cy="914400"/>
          </a:xfrm>
          <a:prstGeom prst="wedgeRoundRectCallout">
            <a:avLst>
              <a:gd name="adj1" fmla="val 22224"/>
              <a:gd name="adj2" fmla="val 819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Left Navigation Pane</a:t>
            </a:r>
          </a:p>
          <a:p>
            <a:pPr algn="ctr"/>
            <a:r>
              <a:rPr lang="en-US" sz="1400" dirty="0" smtClean="0"/>
              <a:t>Global Attributes</a:t>
            </a:r>
          </a:p>
          <a:p>
            <a:pPr algn="ctr"/>
            <a:r>
              <a:rPr lang="en-US" sz="1400" dirty="0" smtClean="0"/>
              <a:t>Pages &amp; Windows</a:t>
            </a:r>
            <a:endParaRPr lang="en-US" sz="1600" dirty="0"/>
          </a:p>
        </p:txBody>
      </p:sp>
      <p:sp>
        <p:nvSpPr>
          <p:cNvPr id="20" name="Rectangle 19"/>
          <p:cNvSpPr/>
          <p:nvPr/>
        </p:nvSpPr>
        <p:spPr>
          <a:xfrm>
            <a:off x="4953000" y="1586552"/>
            <a:ext cx="3886200" cy="4128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1981200" y="5562600"/>
            <a:ext cx="2514600" cy="914400"/>
          </a:xfrm>
          <a:prstGeom prst="wedgeRoundRectCallout">
            <a:avLst>
              <a:gd name="adj1" fmla="val 67814"/>
              <a:gd name="adj2" fmla="val -345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Work area where we can modify individual node</a:t>
            </a:r>
            <a:endParaRPr lang="en-US" sz="1600" dirty="0"/>
          </a:p>
        </p:txBody>
      </p:sp>
    </p:spTree>
    <p:extLst>
      <p:ext uri="{BB962C8B-B14F-4D97-AF65-F5344CB8AC3E}">
        <p14:creationId xmlns:p14="http://schemas.microsoft.com/office/powerpoint/2010/main" val="2376562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1096863"/>
            <a:ext cx="7696200" cy="51706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Smartform is an concept of text management system which is used to design the print layout for business documents such as invoice, sales order etc. </a:t>
            </a:r>
          </a:p>
          <a:p>
            <a:endParaRPr lang="en-US" sz="1600" dirty="0"/>
          </a:p>
          <a:p>
            <a:r>
              <a:rPr lang="en-US" sz="1400" b="1" dirty="0" smtClean="0"/>
              <a:t>Components of Smartform</a:t>
            </a:r>
            <a:r>
              <a:rPr lang="en-US" sz="1600" dirty="0" smtClean="0"/>
              <a:t> </a:t>
            </a:r>
          </a:p>
          <a:p>
            <a:pPr marL="742950" lvl="1" indent="-285750">
              <a:buFont typeface="Arial" panose="020B0604020202020204" pitchFamily="34" charset="0"/>
              <a:buChar char="•"/>
            </a:pPr>
            <a:r>
              <a:rPr lang="en-US" sz="1600" dirty="0" smtClean="0"/>
              <a:t>Global Settings</a:t>
            </a:r>
          </a:p>
          <a:p>
            <a:pPr marL="1200150" lvl="2" indent="-285750">
              <a:buFont typeface="Courier New" panose="02070309020205020404" pitchFamily="49" charset="0"/>
              <a:buChar char="o"/>
            </a:pPr>
            <a:r>
              <a:rPr lang="en-US" sz="1400" dirty="0" smtClean="0"/>
              <a:t>Form Attribute</a:t>
            </a:r>
          </a:p>
          <a:p>
            <a:pPr marL="1200150" lvl="2" indent="-285750">
              <a:buFont typeface="Courier New" panose="02070309020205020404" pitchFamily="49" charset="0"/>
              <a:buChar char="o"/>
            </a:pPr>
            <a:r>
              <a:rPr lang="en-US" sz="1400" dirty="0" smtClean="0"/>
              <a:t>Form Interface</a:t>
            </a:r>
          </a:p>
          <a:p>
            <a:pPr marL="1200150" lvl="2" indent="-285750">
              <a:buFont typeface="Courier New" panose="02070309020205020404" pitchFamily="49" charset="0"/>
              <a:buChar char="o"/>
            </a:pPr>
            <a:r>
              <a:rPr lang="en-US" sz="1400" dirty="0" smtClean="0"/>
              <a:t>Global Definitions</a:t>
            </a:r>
            <a:endParaRPr lang="en-US" sz="1600" dirty="0" smtClean="0"/>
          </a:p>
          <a:p>
            <a:pPr marL="742950" lvl="1" indent="-285750">
              <a:buFont typeface="Arial" panose="020B0604020202020204" pitchFamily="34" charset="0"/>
              <a:buChar char="•"/>
            </a:pPr>
            <a:r>
              <a:rPr lang="en-US" sz="1600" dirty="0" smtClean="0"/>
              <a:t>Pages &amp; Windows</a:t>
            </a:r>
          </a:p>
          <a:p>
            <a:endParaRPr lang="en-US" sz="1600" dirty="0" smtClean="0"/>
          </a:p>
          <a:p>
            <a:r>
              <a:rPr lang="en-US" sz="1600" u="sng" dirty="0" smtClean="0"/>
              <a:t>Form Attribute: </a:t>
            </a:r>
          </a:p>
          <a:p>
            <a:r>
              <a:rPr lang="en-US" sz="1600" dirty="0" smtClean="0"/>
              <a:t>	It contains Translation details, Smartstyle details &amp; Page format </a:t>
            </a:r>
            <a:r>
              <a:rPr lang="en-US" sz="1600" dirty="0" err="1" smtClean="0"/>
              <a:t>etc</a:t>
            </a:r>
            <a:endParaRPr lang="en-US" sz="1600" dirty="0" smtClean="0"/>
          </a:p>
          <a:p>
            <a:r>
              <a:rPr lang="en-US" sz="1600" u="sng" dirty="0" smtClean="0"/>
              <a:t>Form Interface: </a:t>
            </a:r>
          </a:p>
          <a:p>
            <a:r>
              <a:rPr lang="en-US" sz="1600" dirty="0"/>
              <a:t>	</a:t>
            </a:r>
            <a:r>
              <a:rPr lang="en-US" sz="1600" dirty="0" smtClean="0"/>
              <a:t>It is used to pass the data to and from smartforms which contains the options such as import, export, tables &amp; exceptions etc. We can send data from driver program to </a:t>
            </a:r>
            <a:r>
              <a:rPr lang="en-US" sz="1600" dirty="0" err="1" smtClean="0"/>
              <a:t>smartform</a:t>
            </a:r>
            <a:endParaRPr lang="en-US" sz="1600" dirty="0" smtClean="0"/>
          </a:p>
          <a:p>
            <a:endParaRPr lang="en-US" sz="1600" dirty="0" smtClean="0"/>
          </a:p>
          <a:p>
            <a:r>
              <a:rPr lang="en-US" sz="1600" u="sng" dirty="0" smtClean="0"/>
              <a:t>Global Definitions: </a:t>
            </a:r>
          </a:p>
          <a:p>
            <a:r>
              <a:rPr lang="en-US" sz="1600" dirty="0"/>
              <a:t>	</a:t>
            </a:r>
            <a:r>
              <a:rPr lang="en-US" sz="1600" dirty="0" smtClean="0"/>
              <a:t>It is used to define data types &amp; declare variables globally so that they can be used throughout the smartforms</a:t>
            </a:r>
          </a:p>
          <a:p>
            <a:endParaRPr lang="en-US" sz="1600" dirty="0" smtClean="0"/>
          </a:p>
        </p:txBody>
      </p:sp>
    </p:spTree>
    <p:extLst>
      <p:ext uri="{BB962C8B-B14F-4D97-AF65-F5344CB8AC3E}">
        <p14:creationId xmlns:p14="http://schemas.microsoft.com/office/powerpoint/2010/main" val="1125196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190500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Form Attributes</a:t>
            </a:r>
          </a:p>
        </p:txBody>
      </p:sp>
      <p:sp>
        <p:nvSpPr>
          <p:cNvPr id="12" name="TextBox 11"/>
          <p:cNvSpPr txBox="1"/>
          <p:nvPr/>
        </p:nvSpPr>
        <p:spPr>
          <a:xfrm>
            <a:off x="6507706" y="2895600"/>
            <a:ext cx="1798093"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Form Interface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465871"/>
            <a:ext cx="6615112" cy="323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042" y="1160760"/>
            <a:ext cx="4448175" cy="219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352800" y="1600200"/>
            <a:ext cx="2514600" cy="17526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76800" y="3886200"/>
            <a:ext cx="3581400" cy="28194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507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190500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Global Definitions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730721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810000" y="1752600"/>
            <a:ext cx="5128285" cy="3200400"/>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71600" y="5105400"/>
            <a:ext cx="7084183" cy="1077218"/>
          </a:xfrm>
          <a:prstGeom prst="rect">
            <a:avLst/>
          </a:prstGeom>
          <a:noFill/>
        </p:spPr>
        <p:txBody>
          <a:bodyPr wrap="none" rtlCol="0">
            <a:spAutoFit/>
          </a:bodyPr>
          <a:lstStyle/>
          <a:p>
            <a:r>
              <a:rPr lang="en-US" sz="1600" dirty="0" smtClean="0"/>
              <a:t>In the Global definitions, we can </a:t>
            </a:r>
          </a:p>
          <a:p>
            <a:pPr marL="742950" lvl="1" indent="-285750">
              <a:buFont typeface="Wingdings" panose="05000000000000000000" pitchFamily="2" charset="2"/>
              <a:buChar char="§"/>
            </a:pPr>
            <a:r>
              <a:rPr lang="en-US" sz="1600" dirty="0"/>
              <a:t>D</a:t>
            </a:r>
            <a:r>
              <a:rPr lang="en-US" sz="1600" dirty="0" smtClean="0"/>
              <a:t>eclare variables, Types, &amp; Field symbols. </a:t>
            </a:r>
          </a:p>
          <a:p>
            <a:pPr marL="742950" lvl="1" indent="-285750">
              <a:buFont typeface="Wingdings" panose="05000000000000000000" pitchFamily="2" charset="2"/>
              <a:buChar char="§"/>
            </a:pPr>
            <a:r>
              <a:rPr lang="en-US" sz="1600" dirty="0"/>
              <a:t>W</a:t>
            </a:r>
            <a:r>
              <a:rPr lang="en-US" sz="1600" dirty="0" smtClean="0"/>
              <a:t>rite piece of code which will be executed initially </a:t>
            </a:r>
          </a:p>
          <a:p>
            <a:pPr marL="742950" lvl="1" indent="-285750">
              <a:buFont typeface="Wingdings" panose="05000000000000000000" pitchFamily="2" charset="2"/>
              <a:buChar char="§"/>
            </a:pPr>
            <a:r>
              <a:rPr lang="en-US" sz="1600" dirty="0" smtClean="0"/>
              <a:t>Write logic in the subroutines which will be called with in the smartforms </a:t>
            </a:r>
            <a:endParaRPr lang="en-US" sz="1600" dirty="0"/>
          </a:p>
        </p:txBody>
      </p:sp>
    </p:spTree>
    <p:extLst>
      <p:ext uri="{BB962C8B-B14F-4D97-AF65-F5344CB8AC3E}">
        <p14:creationId xmlns:p14="http://schemas.microsoft.com/office/powerpoint/2010/main" val="1840256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7696200" cy="60631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400" b="1" dirty="0" smtClean="0"/>
              <a:t>Types of Windows</a:t>
            </a:r>
          </a:p>
          <a:p>
            <a:pPr algn="ctr"/>
            <a:endParaRPr lang="en-US" sz="1400" b="1" dirty="0" smtClean="0"/>
          </a:p>
          <a:p>
            <a:r>
              <a:rPr lang="en-US" sz="1600" dirty="0" smtClean="0"/>
              <a:t>There are 4 types of Windows</a:t>
            </a:r>
          </a:p>
          <a:p>
            <a:pPr marL="742950" lvl="1" indent="-285750">
              <a:buFont typeface="Arial" panose="020B0604020202020204" pitchFamily="34" charset="0"/>
              <a:buChar char="•"/>
            </a:pPr>
            <a:r>
              <a:rPr lang="en-US" sz="1400" dirty="0" smtClean="0"/>
              <a:t>Main Window</a:t>
            </a:r>
          </a:p>
          <a:p>
            <a:pPr marL="742950" lvl="1" indent="-285750">
              <a:buFont typeface="Arial" panose="020B0604020202020204" pitchFamily="34" charset="0"/>
              <a:buChar char="•"/>
            </a:pPr>
            <a:r>
              <a:rPr lang="en-US" sz="1400" dirty="0" smtClean="0"/>
              <a:t>Secondary Window</a:t>
            </a:r>
          </a:p>
          <a:p>
            <a:pPr marL="742950" lvl="1" indent="-285750">
              <a:buFont typeface="Arial" panose="020B0604020202020204" pitchFamily="34" charset="0"/>
              <a:buChar char="•"/>
            </a:pPr>
            <a:r>
              <a:rPr lang="en-US" sz="1400" dirty="0" smtClean="0"/>
              <a:t>Copy Window</a:t>
            </a:r>
          </a:p>
          <a:p>
            <a:pPr marL="742950" lvl="1" indent="-285750">
              <a:buFont typeface="Arial" panose="020B0604020202020204" pitchFamily="34" charset="0"/>
              <a:buChar char="•"/>
            </a:pPr>
            <a:r>
              <a:rPr lang="en-US" sz="1400" dirty="0" smtClean="0"/>
              <a:t>Final Window</a:t>
            </a:r>
            <a:endParaRPr lang="en-US" sz="1600" dirty="0" smtClean="0"/>
          </a:p>
          <a:p>
            <a:endParaRPr lang="en-US" sz="1600" dirty="0"/>
          </a:p>
          <a:p>
            <a:r>
              <a:rPr lang="en-US" sz="1600" u="sng" dirty="0" smtClean="0"/>
              <a:t>Main Window</a:t>
            </a:r>
          </a:p>
          <a:p>
            <a:r>
              <a:rPr lang="en-US" sz="1600" dirty="0" smtClean="0"/>
              <a:t>	It is an output area where continues text is displayed. If the main window is filled with the text then the remaining text will not be truncated instead it will be displayed in the main window of the next page and so on as long as the next page with main window is available</a:t>
            </a:r>
          </a:p>
          <a:p>
            <a:endParaRPr lang="en-US" sz="1600" dirty="0" smtClean="0"/>
          </a:p>
          <a:p>
            <a:r>
              <a:rPr lang="en-US" sz="1600" u="sng" dirty="0" smtClean="0"/>
              <a:t>Secondary Window</a:t>
            </a:r>
          </a:p>
          <a:p>
            <a:r>
              <a:rPr lang="en-US" sz="1600" dirty="0" smtClean="0"/>
              <a:t>	It is an output area where fixed number of lines of text is displayed. If the secondary window is filled with the text then remaining text will be truncated as the secondary window will not be extended to the next page</a:t>
            </a:r>
          </a:p>
          <a:p>
            <a:endParaRPr lang="en-US" sz="1600" dirty="0" smtClean="0"/>
          </a:p>
          <a:p>
            <a:r>
              <a:rPr lang="en-US" sz="1600" u="sng" dirty="0" smtClean="0"/>
              <a:t>Copy Window</a:t>
            </a:r>
          </a:p>
          <a:p>
            <a:r>
              <a:rPr lang="en-US" sz="1600" dirty="0" smtClean="0"/>
              <a:t>	It is an output area where copies of text will be displayed such as Original Copy, Duplicate copy, Triple copy etc.</a:t>
            </a:r>
          </a:p>
          <a:p>
            <a:endParaRPr lang="en-US" sz="1600" dirty="0" smtClean="0"/>
          </a:p>
          <a:p>
            <a:r>
              <a:rPr lang="en-US" sz="1600" u="sng" dirty="0" smtClean="0"/>
              <a:t>Final Window</a:t>
            </a:r>
          </a:p>
          <a:p>
            <a:r>
              <a:rPr lang="en-US" sz="1600" dirty="0" smtClean="0"/>
              <a:t>It will be executed at the end of all the execution of windows of smartforms</a:t>
            </a:r>
          </a:p>
        </p:txBody>
      </p:sp>
    </p:spTree>
    <p:extLst>
      <p:ext uri="{BB962C8B-B14F-4D97-AF65-F5344CB8AC3E}">
        <p14:creationId xmlns:p14="http://schemas.microsoft.com/office/powerpoint/2010/main" val="3411227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2072280" y="835223"/>
            <a:ext cx="6019800"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1400" b="1" dirty="0" smtClean="0"/>
              <a:t>Example Layout and Windows placement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1304925"/>
            <a:ext cx="598170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239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800" y="762000"/>
            <a:ext cx="7696200" cy="48320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Types of Nodes in Smartforms</a:t>
            </a:r>
          </a:p>
          <a:p>
            <a:endParaRPr lang="en-US" sz="1400" dirty="0" smtClean="0"/>
          </a:p>
          <a:p>
            <a:pPr marL="742950" lvl="1" indent="-285750">
              <a:buFont typeface="Wingdings" panose="05000000000000000000" pitchFamily="2" charset="2"/>
              <a:buChar char="§"/>
            </a:pPr>
            <a:r>
              <a:rPr lang="en-US" sz="1400" dirty="0" smtClean="0"/>
              <a:t>Text Node:	Used to display text</a:t>
            </a:r>
          </a:p>
          <a:p>
            <a:pPr lvl="1"/>
            <a:endParaRPr lang="en-US" sz="1400" dirty="0" smtClean="0"/>
          </a:p>
          <a:p>
            <a:pPr marL="742950" lvl="1" indent="-285750">
              <a:buFont typeface="Wingdings" panose="05000000000000000000" pitchFamily="2" charset="2"/>
              <a:buChar char="§"/>
            </a:pPr>
            <a:r>
              <a:rPr lang="en-US" sz="1400" dirty="0" smtClean="0"/>
              <a:t>Address Node: Special  node to handle Address format</a:t>
            </a:r>
          </a:p>
          <a:p>
            <a:pPr lvl="1"/>
            <a:endParaRPr lang="en-US" sz="1400" dirty="0" smtClean="0"/>
          </a:p>
          <a:p>
            <a:pPr marL="742950" lvl="1" indent="-285750">
              <a:buFont typeface="Wingdings" panose="05000000000000000000" pitchFamily="2" charset="2"/>
              <a:buChar char="§"/>
            </a:pPr>
            <a:r>
              <a:rPr lang="en-US" sz="1400" dirty="0" smtClean="0"/>
              <a:t>Graphic Node: Special node to handle logo</a:t>
            </a:r>
          </a:p>
          <a:p>
            <a:pPr lvl="1"/>
            <a:endParaRPr lang="en-US" sz="1400" dirty="0" smtClean="0"/>
          </a:p>
          <a:p>
            <a:pPr marL="742950" lvl="1" indent="-285750">
              <a:buFont typeface="Wingdings" panose="05000000000000000000" pitchFamily="2" charset="2"/>
              <a:buChar char="§"/>
            </a:pPr>
            <a:r>
              <a:rPr lang="en-US" sz="1400" dirty="0" smtClean="0"/>
              <a:t>Program Lines Node: Used to write some piece of code</a:t>
            </a:r>
          </a:p>
          <a:p>
            <a:pPr lvl="1"/>
            <a:endParaRPr lang="en-US" sz="1400" dirty="0" smtClean="0"/>
          </a:p>
          <a:p>
            <a:pPr marL="742950" lvl="1" indent="-285750">
              <a:buFont typeface="Wingdings" panose="05000000000000000000" pitchFamily="2" charset="2"/>
              <a:buChar char="§"/>
            </a:pPr>
            <a:r>
              <a:rPr lang="en-US" sz="1400" dirty="0" smtClean="0"/>
              <a:t>Alternative Node: Used to Specify IF condition </a:t>
            </a:r>
          </a:p>
          <a:p>
            <a:pPr lvl="1"/>
            <a:endParaRPr lang="en-US" sz="1400" dirty="0" smtClean="0"/>
          </a:p>
          <a:p>
            <a:pPr marL="742950" lvl="1" indent="-285750">
              <a:buFont typeface="Wingdings" panose="05000000000000000000" pitchFamily="2" charset="2"/>
              <a:buChar char="§"/>
            </a:pPr>
            <a:r>
              <a:rPr lang="en-US" sz="1400" dirty="0" smtClean="0"/>
              <a:t>Loop Node: Used to specify LOOP &amp; ENDLOOP</a:t>
            </a:r>
          </a:p>
          <a:p>
            <a:pPr lvl="1"/>
            <a:endParaRPr lang="en-US" sz="1400" dirty="0" smtClean="0"/>
          </a:p>
          <a:p>
            <a:pPr marL="742950" lvl="1" indent="-285750">
              <a:buFont typeface="Wingdings" panose="05000000000000000000" pitchFamily="2" charset="2"/>
              <a:buChar char="§"/>
            </a:pPr>
            <a:r>
              <a:rPr lang="en-US" sz="1400" dirty="0" smtClean="0"/>
              <a:t>Command Node: Used to trigger explicit page break</a:t>
            </a:r>
          </a:p>
          <a:p>
            <a:pPr lvl="1"/>
            <a:endParaRPr lang="en-US" sz="1400" dirty="0" smtClean="0"/>
          </a:p>
          <a:p>
            <a:pPr marL="742950" lvl="1" indent="-285750">
              <a:buFont typeface="Wingdings" panose="05000000000000000000" pitchFamily="2" charset="2"/>
              <a:buChar char="§"/>
            </a:pPr>
            <a:r>
              <a:rPr lang="en-US" sz="1400" dirty="0" smtClean="0"/>
              <a:t>Table Node: Special Node to handle Internal table. Similar to LOOP but having additional features</a:t>
            </a:r>
          </a:p>
          <a:p>
            <a:pPr lvl="1"/>
            <a:endParaRPr lang="en-US" sz="1400" dirty="0" smtClean="0"/>
          </a:p>
          <a:p>
            <a:pPr marL="742950" lvl="1" indent="-285750">
              <a:buFont typeface="Wingdings" panose="05000000000000000000" pitchFamily="2" charset="2"/>
              <a:buChar char="§"/>
            </a:pPr>
            <a:r>
              <a:rPr lang="en-US" sz="1400" dirty="0" smtClean="0"/>
              <a:t>Template Node: Used to design and place text nodes in box formats</a:t>
            </a:r>
          </a:p>
          <a:p>
            <a:pPr lvl="1"/>
            <a:endParaRPr lang="en-US" sz="1400" dirty="0" smtClean="0"/>
          </a:p>
          <a:p>
            <a:pPr marL="742950" lvl="1" indent="-285750">
              <a:buFont typeface="Wingdings" panose="05000000000000000000" pitchFamily="2" charset="2"/>
              <a:buChar char="§"/>
            </a:pPr>
            <a:r>
              <a:rPr lang="en-US" sz="1400" dirty="0" smtClean="0"/>
              <a:t>Folder Node: Used to combine other nodes </a:t>
            </a:r>
            <a:endParaRPr lang="en-US" sz="1600" dirty="0" smtClean="0"/>
          </a:p>
        </p:txBody>
      </p:sp>
    </p:spTree>
    <p:extLst>
      <p:ext uri="{BB962C8B-B14F-4D97-AF65-F5344CB8AC3E}">
        <p14:creationId xmlns:p14="http://schemas.microsoft.com/office/powerpoint/2010/main" val="3554394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29</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799" y="762000"/>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Text Node: Specify variables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31284"/>
            <a:ext cx="73818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1897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6" name="TextBox 15"/>
          <p:cNvSpPr txBox="1"/>
          <p:nvPr/>
        </p:nvSpPr>
        <p:spPr>
          <a:xfrm>
            <a:off x="1526697" y="939225"/>
            <a:ext cx="7541103"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Layouts are  another kinds of applications to design layouts for business documents such</a:t>
            </a:r>
          </a:p>
          <a:p>
            <a:r>
              <a:rPr lang="en-US" sz="1600" dirty="0" smtClean="0"/>
              <a:t>As Purchase Orders, Sales Orders etc.. For printing or sending via mail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903" y="1722261"/>
            <a:ext cx="4795697" cy="30021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505200"/>
            <a:ext cx="3810000" cy="2873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6096000" y="1828800"/>
            <a:ext cx="1905000" cy="914400"/>
          </a:xfrm>
          <a:prstGeom prst="wedgeRectCallout">
            <a:avLst>
              <a:gd name="adj1" fmla="val -63742"/>
              <a:gd name="adj2" fmla="val 57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Business document: Purchase Order</a:t>
            </a:r>
            <a:endParaRPr lang="en-US" sz="1400" dirty="0"/>
          </a:p>
        </p:txBody>
      </p:sp>
      <p:sp>
        <p:nvSpPr>
          <p:cNvPr id="15" name="Rectangular Callout 14"/>
          <p:cNvSpPr/>
          <p:nvPr/>
        </p:nvSpPr>
        <p:spPr>
          <a:xfrm>
            <a:off x="1676400" y="4953000"/>
            <a:ext cx="2667000" cy="1143000"/>
          </a:xfrm>
          <a:prstGeom prst="wedgeRectCallout">
            <a:avLst>
              <a:gd name="adj1" fmla="val 82440"/>
              <a:gd name="adj2" fmla="val -39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Print preview of Purchase order . Data has been arranged in specific format in the print layout </a:t>
            </a:r>
            <a:endParaRPr lang="en-US" sz="1400" dirty="0"/>
          </a:p>
        </p:txBody>
      </p:sp>
    </p:spTree>
    <p:extLst>
      <p:ext uri="{BB962C8B-B14F-4D97-AF65-F5344CB8AC3E}">
        <p14:creationId xmlns:p14="http://schemas.microsoft.com/office/powerpoint/2010/main" val="1125304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30</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799" y="762000"/>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Logo Node: Specify logo Id and other details</a:t>
            </a:r>
          </a:p>
        </p:txBody>
      </p:sp>
      <p:sp>
        <p:nvSpPr>
          <p:cNvPr id="14" name="TextBox 13"/>
          <p:cNvSpPr txBox="1"/>
          <p:nvPr/>
        </p:nvSpPr>
        <p:spPr>
          <a:xfrm>
            <a:off x="1809750" y="3045023"/>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Address Node: Specify Address Number</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495675"/>
            <a:ext cx="71818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967" y="1143001"/>
            <a:ext cx="5413433" cy="186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458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79130" y="152400"/>
            <a:ext cx="1303050" cy="584775"/>
          </a:xfrm>
          <a:prstGeom prst="rect">
            <a:avLst/>
          </a:prstGeom>
          <a:noFill/>
        </p:spPr>
        <p:txBody>
          <a:bodyPr wrap="none" rtlCol="0">
            <a:spAutoFit/>
          </a:bodyPr>
          <a:lstStyle/>
          <a:p>
            <a:pPr algn="ctr"/>
            <a:r>
              <a:rPr lang="en-US" sz="1600" b="1" dirty="0" smtClean="0"/>
              <a:t>Layout Sets</a:t>
            </a:r>
          </a:p>
          <a:p>
            <a:pPr algn="ctr"/>
            <a:r>
              <a:rPr lang="en-US" sz="1600" dirty="0" smtClean="0"/>
              <a:t>Smartforms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31</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2" name="TextBox 1"/>
          <p:cNvSpPr txBox="1"/>
          <p:nvPr/>
        </p:nvSpPr>
        <p:spPr>
          <a:xfrm>
            <a:off x="1447799" y="762000"/>
            <a:ext cx="3634381"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Program Lines Node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40893"/>
            <a:ext cx="6853237" cy="341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91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61877" y="152400"/>
            <a:ext cx="1137556" cy="584775"/>
          </a:xfrm>
          <a:prstGeom prst="rect">
            <a:avLst/>
          </a:prstGeom>
          <a:noFill/>
        </p:spPr>
        <p:txBody>
          <a:bodyPr wrap="none" rtlCol="0">
            <a:spAutoFit/>
          </a:bodyPr>
          <a:lstStyle/>
          <a:p>
            <a:pPr algn="ctr"/>
            <a:r>
              <a:rPr lang="en-US" sz="1600" b="1" dirty="0" smtClean="0"/>
              <a:t>Layout sets</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76400" y="914400"/>
            <a:ext cx="6548652" cy="353943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Some of Transactions  used to design Layout sets (SAP Scripts/Smartforms)</a:t>
            </a:r>
          </a:p>
          <a:p>
            <a:endParaRPr lang="en-US" sz="1600" dirty="0" smtClean="0"/>
          </a:p>
          <a:p>
            <a:pPr marL="742950" lvl="1" indent="-285750">
              <a:buFont typeface="Wingdings" panose="05000000000000000000" pitchFamily="2" charset="2"/>
              <a:buChar char="Ø"/>
            </a:pPr>
            <a:r>
              <a:rPr lang="en-US" sz="1600" dirty="0" smtClean="0"/>
              <a:t>SE71 		– SAP Script Design</a:t>
            </a:r>
          </a:p>
          <a:p>
            <a:pPr marL="742950" lvl="1" indent="-285750">
              <a:buFont typeface="Wingdings" panose="05000000000000000000" pitchFamily="2" charset="2"/>
              <a:buChar char="Ø"/>
            </a:pPr>
            <a:r>
              <a:rPr lang="en-US" sz="1600" dirty="0" smtClean="0"/>
              <a:t>SE72 		-  SAP Script Styles</a:t>
            </a:r>
          </a:p>
          <a:p>
            <a:pPr marL="742950" lvl="1" indent="-285750">
              <a:buFont typeface="Wingdings" panose="05000000000000000000" pitchFamily="2" charset="2"/>
              <a:buChar char="Ø"/>
            </a:pPr>
            <a:r>
              <a:rPr lang="en-US" sz="1600" dirty="0" smtClean="0"/>
              <a:t>SE73 		– SAP Script Font Maintenance &amp; Barcodes </a:t>
            </a:r>
          </a:p>
          <a:p>
            <a:pPr marL="742950" lvl="1" indent="-285750">
              <a:buFont typeface="Wingdings" panose="05000000000000000000" pitchFamily="2" charset="2"/>
              <a:buChar char="Ø"/>
            </a:pPr>
            <a:r>
              <a:rPr lang="en-US" sz="1600" dirty="0" smtClean="0"/>
              <a:t>SE78 		– Logos</a:t>
            </a:r>
          </a:p>
          <a:p>
            <a:pPr marL="742950" lvl="1" indent="-285750">
              <a:buFont typeface="Wingdings" panose="05000000000000000000" pitchFamily="2" charset="2"/>
              <a:buChar char="Ø"/>
            </a:pPr>
            <a:r>
              <a:rPr lang="en-US" sz="1600" dirty="0" smtClean="0"/>
              <a:t>SO10 		– Standard Text</a:t>
            </a:r>
          </a:p>
          <a:p>
            <a:pPr marL="742950" lvl="1" indent="-285750">
              <a:buFont typeface="Wingdings" panose="05000000000000000000" pitchFamily="2" charset="2"/>
              <a:buChar char="Ø"/>
            </a:pPr>
            <a:r>
              <a:rPr lang="en-US" sz="1600" dirty="0" smtClean="0"/>
              <a:t>SMARTFORMS 	– Smartform Design</a:t>
            </a:r>
          </a:p>
          <a:p>
            <a:pPr marL="742950" lvl="1" indent="-285750">
              <a:buFont typeface="Wingdings" panose="05000000000000000000" pitchFamily="2" charset="2"/>
              <a:buChar char="Ø"/>
            </a:pPr>
            <a:r>
              <a:rPr lang="en-US" sz="1600" dirty="0" smtClean="0"/>
              <a:t>SMARTSTYLES 	– Smartform styles</a:t>
            </a:r>
          </a:p>
          <a:p>
            <a:pPr marL="742950" lvl="1" indent="-285750">
              <a:buFont typeface="Wingdings" panose="05000000000000000000" pitchFamily="2" charset="2"/>
              <a:buChar char="Ø"/>
            </a:pPr>
            <a:r>
              <a:rPr lang="en-US" sz="1600" dirty="0" smtClean="0"/>
              <a:t>SE38 		-  Driver Program</a:t>
            </a:r>
          </a:p>
          <a:p>
            <a:endParaRPr lang="en-US" sz="1600" dirty="0"/>
          </a:p>
          <a:p>
            <a:r>
              <a:rPr lang="en-US" sz="1600" dirty="0" smtClean="0"/>
              <a:t>Function Modules Used</a:t>
            </a:r>
          </a:p>
          <a:p>
            <a:endParaRPr lang="en-US" sz="1600" dirty="0"/>
          </a:p>
          <a:p>
            <a:r>
              <a:rPr lang="en-US" sz="1600" dirty="0" smtClean="0"/>
              <a:t>Programs Used</a:t>
            </a:r>
          </a:p>
        </p:txBody>
      </p:sp>
    </p:spTree>
    <p:extLst>
      <p:ext uri="{BB962C8B-B14F-4D97-AF65-F5344CB8AC3E}">
        <p14:creationId xmlns:p14="http://schemas.microsoft.com/office/powerpoint/2010/main" val="123941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92741" y="1120676"/>
            <a:ext cx="7451259" cy="230832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SAP Script is a tool to design business documents layout such as purchase order, Delivery Notes, Invoice etc. </a:t>
            </a:r>
            <a:endParaRPr lang="en-US" sz="1600" dirty="0"/>
          </a:p>
          <a:p>
            <a:endParaRPr lang="en-US" sz="1600" dirty="0" smtClean="0"/>
          </a:p>
          <a:p>
            <a:r>
              <a:rPr lang="en-US" sz="1600" dirty="0" smtClean="0"/>
              <a:t>Components of SAP Scripts are</a:t>
            </a:r>
          </a:p>
          <a:p>
            <a:pPr marL="800100" lvl="1" indent="-342900">
              <a:buAutoNum type="arabicPeriod"/>
            </a:pPr>
            <a:r>
              <a:rPr lang="en-US" sz="1600" dirty="0" smtClean="0"/>
              <a:t>Layout Set</a:t>
            </a:r>
          </a:p>
          <a:p>
            <a:pPr marL="800100" lvl="1" indent="-342900">
              <a:buAutoNum type="arabicPeriod"/>
            </a:pPr>
            <a:r>
              <a:rPr lang="en-US" sz="1600" dirty="0" smtClean="0"/>
              <a:t>Symbols</a:t>
            </a:r>
          </a:p>
          <a:p>
            <a:pPr marL="800100" lvl="1" indent="-342900">
              <a:buAutoNum type="arabicPeriod"/>
            </a:pPr>
            <a:r>
              <a:rPr lang="en-US" sz="1600" dirty="0" smtClean="0"/>
              <a:t>Control Commands</a:t>
            </a:r>
          </a:p>
          <a:p>
            <a:pPr marL="800100" lvl="1" indent="-342900">
              <a:buAutoNum type="arabicPeriod"/>
            </a:pPr>
            <a:r>
              <a:rPr lang="en-US" sz="1600" dirty="0" smtClean="0"/>
              <a:t>Print Program/ Driver Program</a:t>
            </a:r>
          </a:p>
          <a:p>
            <a:pPr marL="800100" lvl="1" indent="-342900">
              <a:buAutoNum type="arabicPeriod"/>
            </a:pPr>
            <a:r>
              <a:rPr lang="en-US" sz="1600" dirty="0" smtClean="0"/>
              <a:t>Function Modules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4067175"/>
            <a:ext cx="25431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600201" y="4104382"/>
            <a:ext cx="4114800" cy="10772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b="1" dirty="0" smtClean="0"/>
              <a:t>Steps:</a:t>
            </a:r>
          </a:p>
          <a:p>
            <a:pPr marL="342900" indent="-342900">
              <a:buAutoNum type="arabicPeriod"/>
            </a:pPr>
            <a:r>
              <a:rPr lang="en-US" sz="1600" dirty="0" smtClean="0"/>
              <a:t>Design SAP Script Layout</a:t>
            </a:r>
          </a:p>
          <a:p>
            <a:pPr marL="342900" indent="-342900">
              <a:buAutoNum type="arabicPeriod"/>
            </a:pPr>
            <a:r>
              <a:rPr lang="en-US" sz="1600" dirty="0" smtClean="0"/>
              <a:t>Develop Driver program to fetch data from</a:t>
            </a:r>
          </a:p>
          <a:p>
            <a:r>
              <a:rPr lang="en-US" sz="1600" dirty="0" smtClean="0"/>
              <a:t>Database and call the designed layout</a:t>
            </a:r>
          </a:p>
        </p:txBody>
      </p:sp>
    </p:spTree>
    <p:extLst>
      <p:ext uri="{BB962C8B-B14F-4D97-AF65-F5344CB8AC3E}">
        <p14:creationId xmlns:p14="http://schemas.microsoft.com/office/powerpoint/2010/main" val="1239410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416181" y="1109246"/>
            <a:ext cx="7346819"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Layout set is used to format the layout of SAP Script and format the text while printing</a:t>
            </a:r>
          </a:p>
        </p:txBody>
      </p:sp>
      <p:grpSp>
        <p:nvGrpSpPr>
          <p:cNvPr id="54" name="Group 53"/>
          <p:cNvGrpSpPr/>
          <p:nvPr/>
        </p:nvGrpSpPr>
        <p:grpSpPr>
          <a:xfrm>
            <a:off x="1828800" y="1676400"/>
            <a:ext cx="6781800" cy="3657600"/>
            <a:chOff x="1828800" y="1676400"/>
            <a:chExt cx="6781800" cy="3657600"/>
          </a:xfrm>
        </p:grpSpPr>
        <p:cxnSp>
          <p:nvCxnSpPr>
            <p:cNvPr id="42" name="Straight Connector 41"/>
            <p:cNvCxnSpPr/>
            <p:nvPr/>
          </p:nvCxnSpPr>
          <p:spPr>
            <a:xfrm flipH="1">
              <a:off x="3635669" y="4572000"/>
              <a:ext cx="1" cy="297597"/>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828800" y="1676400"/>
              <a:ext cx="6781800" cy="3657600"/>
              <a:chOff x="1828800" y="1676400"/>
              <a:chExt cx="6781800" cy="3657600"/>
            </a:xfrm>
          </p:grpSpPr>
          <p:cxnSp>
            <p:nvCxnSpPr>
              <p:cNvPr id="29" name="Straight Connector 28"/>
              <p:cNvCxnSpPr/>
              <p:nvPr/>
            </p:nvCxnSpPr>
            <p:spPr>
              <a:xfrm>
                <a:off x="2286000" y="2369403"/>
                <a:ext cx="0" cy="373797"/>
              </a:xfrm>
              <a:prstGeom prst="line">
                <a:avLst/>
              </a:prstGeom>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1828800" y="1676400"/>
                <a:ext cx="6781800" cy="3657600"/>
                <a:chOff x="1828800" y="1676400"/>
                <a:chExt cx="6781800" cy="3657600"/>
              </a:xfrm>
            </p:grpSpPr>
            <p:grpSp>
              <p:nvGrpSpPr>
                <p:cNvPr id="51" name="Group 50"/>
                <p:cNvGrpSpPr/>
                <p:nvPr/>
              </p:nvGrpSpPr>
              <p:grpSpPr>
                <a:xfrm>
                  <a:off x="1828800" y="1676400"/>
                  <a:ext cx="6781800" cy="2605206"/>
                  <a:chOff x="1828800" y="1676400"/>
                  <a:chExt cx="6781800" cy="2605206"/>
                </a:xfrm>
              </p:grpSpPr>
              <p:sp>
                <p:nvSpPr>
                  <p:cNvPr id="3" name="Rectangle 2"/>
                  <p:cNvSpPr/>
                  <p:nvPr/>
                </p:nvSpPr>
                <p:spPr>
                  <a:xfrm>
                    <a:off x="3701462" y="16764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Layout Set</a:t>
                    </a:r>
                    <a:endParaRPr lang="en-US" dirty="0">
                      <a:solidFill>
                        <a:schemeClr val="tx1"/>
                      </a:solidFill>
                    </a:endParaRPr>
                  </a:p>
                </p:txBody>
              </p:sp>
              <p:sp>
                <p:nvSpPr>
                  <p:cNvPr id="14" name="Rectangle 13"/>
                  <p:cNvSpPr/>
                  <p:nvPr/>
                </p:nvSpPr>
                <p:spPr>
                  <a:xfrm>
                    <a:off x="1828800"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Header Data</a:t>
                    </a:r>
                    <a:endParaRPr lang="en-US" sz="1600" dirty="0">
                      <a:solidFill>
                        <a:schemeClr val="tx1"/>
                      </a:solidFill>
                    </a:endParaRPr>
                  </a:p>
                </p:txBody>
              </p:sp>
              <p:sp>
                <p:nvSpPr>
                  <p:cNvPr id="15" name="Rectangle 14"/>
                  <p:cNvSpPr/>
                  <p:nvPr/>
                </p:nvSpPr>
                <p:spPr>
                  <a:xfrm>
                    <a:off x="3657600"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Paragraph Format</a:t>
                    </a:r>
                    <a:endParaRPr lang="en-US" sz="1600" dirty="0">
                      <a:solidFill>
                        <a:schemeClr val="tx1"/>
                      </a:solidFill>
                    </a:endParaRPr>
                  </a:p>
                </p:txBody>
              </p:sp>
              <p:sp>
                <p:nvSpPr>
                  <p:cNvPr id="16" name="Rectangle 15"/>
                  <p:cNvSpPr/>
                  <p:nvPr/>
                </p:nvSpPr>
                <p:spPr>
                  <a:xfrm>
                    <a:off x="5486400"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Character Format</a:t>
                    </a:r>
                    <a:endParaRPr lang="en-US" sz="1600" dirty="0">
                      <a:solidFill>
                        <a:schemeClr val="tx1"/>
                      </a:solidFill>
                    </a:endParaRPr>
                  </a:p>
                </p:txBody>
              </p:sp>
              <p:sp>
                <p:nvSpPr>
                  <p:cNvPr id="17" name="Rectangle 16"/>
                  <p:cNvSpPr/>
                  <p:nvPr/>
                </p:nvSpPr>
                <p:spPr>
                  <a:xfrm>
                    <a:off x="7282862" y="2743200"/>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Layout</a:t>
                    </a:r>
                    <a:endParaRPr lang="en-US" sz="1600" dirty="0">
                      <a:solidFill>
                        <a:schemeClr val="tx1"/>
                      </a:solidFill>
                    </a:endParaRPr>
                  </a:p>
                </p:txBody>
              </p:sp>
              <p:sp>
                <p:nvSpPr>
                  <p:cNvPr id="19" name="Rectangle 18"/>
                  <p:cNvSpPr/>
                  <p:nvPr/>
                </p:nvSpPr>
                <p:spPr>
                  <a:xfrm>
                    <a:off x="1828800" y="3817203"/>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Admin Data</a:t>
                    </a:r>
                    <a:endParaRPr lang="en-US" sz="1600" dirty="0">
                      <a:solidFill>
                        <a:schemeClr val="tx1"/>
                      </a:solidFill>
                    </a:endParaRPr>
                  </a:p>
                </p:txBody>
              </p:sp>
              <p:sp>
                <p:nvSpPr>
                  <p:cNvPr id="20" name="Rectangle 19"/>
                  <p:cNvSpPr/>
                  <p:nvPr/>
                </p:nvSpPr>
                <p:spPr>
                  <a:xfrm>
                    <a:off x="3853862" y="3817203"/>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Basic Settings</a:t>
                    </a:r>
                    <a:endParaRPr lang="en-US" sz="1600" dirty="0">
                      <a:solidFill>
                        <a:schemeClr val="tx1"/>
                      </a:solidFill>
                    </a:endParaRPr>
                  </a:p>
                </p:txBody>
              </p:sp>
              <p:cxnSp>
                <p:nvCxnSpPr>
                  <p:cNvPr id="24" name="Straight Connector 23"/>
                  <p:cNvCxnSpPr>
                    <a:stCxn id="3" idx="2"/>
                  </p:cNvCxnSpPr>
                  <p:nvPr/>
                </p:nvCxnSpPr>
                <p:spPr>
                  <a:xfrm>
                    <a:off x="4365331" y="2140803"/>
                    <a:ext cx="0" cy="6023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438400" y="3207603"/>
                    <a:ext cx="0" cy="6023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286000" y="2369403"/>
                    <a:ext cx="55083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096000" y="2369403"/>
                    <a:ext cx="0" cy="373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772400" y="2369403"/>
                    <a:ext cx="0" cy="373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438400" y="3512403"/>
                    <a:ext cx="19269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343401" y="3519606"/>
                    <a:ext cx="21930" cy="2903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3048000" y="4869597"/>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Page Format</a:t>
                  </a:r>
                  <a:endParaRPr lang="en-US" sz="1600" dirty="0">
                    <a:solidFill>
                      <a:schemeClr val="tx1"/>
                    </a:solidFill>
                  </a:endParaRPr>
                </a:p>
              </p:txBody>
            </p:sp>
            <p:sp>
              <p:nvSpPr>
                <p:cNvPr id="40" name="Rectangle 39"/>
                <p:cNvSpPr/>
                <p:nvPr/>
              </p:nvSpPr>
              <p:spPr>
                <a:xfrm>
                  <a:off x="4692062" y="4869597"/>
                  <a:ext cx="1327738" cy="464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Default Paragraph &amp; Orientation</a:t>
                  </a:r>
                  <a:endParaRPr lang="en-US" sz="1200" dirty="0">
                    <a:solidFill>
                      <a:schemeClr val="tx1"/>
                    </a:solidFill>
                  </a:endParaRPr>
                </a:p>
              </p:txBody>
            </p:sp>
            <p:cxnSp>
              <p:nvCxnSpPr>
                <p:cNvPr id="41" name="Straight Connector 40"/>
                <p:cNvCxnSpPr/>
                <p:nvPr/>
              </p:nvCxnSpPr>
              <p:spPr>
                <a:xfrm>
                  <a:off x="3635669" y="4572000"/>
                  <a:ext cx="19269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5562599" y="4572000"/>
                  <a:ext cx="1" cy="297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4495799" y="4267200"/>
                  <a:ext cx="1" cy="297597"/>
                </a:xfrm>
                <a:prstGeom prst="line">
                  <a:avLst/>
                </a:prstGeom>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3396674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685800"/>
            <a:ext cx="2362891"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Initial Screen of SAP Script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02743"/>
            <a:ext cx="3048000" cy="301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2895600"/>
            <a:ext cx="5348287" cy="350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5007448" y="1102743"/>
            <a:ext cx="2460152" cy="1183257"/>
          </a:xfrm>
          <a:prstGeom prst="wedgeRectCallout">
            <a:avLst>
              <a:gd name="adj1" fmla="val -65939"/>
              <a:gd name="adj2" fmla="val 65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SE71 – Form Painter. There are different types of sub objects in SAP Script</a:t>
            </a:r>
            <a:endParaRPr lang="en-US" sz="1400" dirty="0"/>
          </a:p>
        </p:txBody>
      </p:sp>
      <p:sp>
        <p:nvSpPr>
          <p:cNvPr id="16" name="Rectangular Callout 15"/>
          <p:cNvSpPr/>
          <p:nvPr/>
        </p:nvSpPr>
        <p:spPr>
          <a:xfrm>
            <a:off x="710045" y="4876800"/>
            <a:ext cx="2460152" cy="1183257"/>
          </a:xfrm>
          <a:prstGeom prst="wedgeRectCallout">
            <a:avLst>
              <a:gd name="adj1" fmla="val 74287"/>
              <a:gd name="adj2" fmla="val -59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 will design the form by adding several output areas called window. And each output area contains values to be displayed</a:t>
            </a:r>
            <a:endParaRPr lang="en-US" sz="1400" dirty="0"/>
          </a:p>
        </p:txBody>
      </p:sp>
    </p:spTree>
    <p:extLst>
      <p:ext uri="{BB962C8B-B14F-4D97-AF65-F5344CB8AC3E}">
        <p14:creationId xmlns:p14="http://schemas.microsoft.com/office/powerpoint/2010/main" val="366792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892076"/>
            <a:ext cx="1306063"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b="1" dirty="0" smtClean="0"/>
              <a:t>Header Data: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1447800"/>
            <a:ext cx="4486275" cy="3932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447800" y="1447800"/>
            <a:ext cx="3163751" cy="437042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It contains two Parts</a:t>
            </a:r>
            <a:endParaRPr lang="en-US" sz="1400" dirty="0" smtClean="0"/>
          </a:p>
          <a:p>
            <a:pPr marL="342900" indent="-342900">
              <a:buAutoNum type="arabicPeriod"/>
            </a:pPr>
            <a:r>
              <a:rPr lang="en-US" sz="1400" dirty="0" smtClean="0"/>
              <a:t>Administrative Data</a:t>
            </a:r>
          </a:p>
          <a:p>
            <a:pPr marL="342900" indent="-342900">
              <a:buAutoNum type="arabicPeriod"/>
            </a:pPr>
            <a:r>
              <a:rPr lang="en-US" sz="1400" dirty="0" smtClean="0"/>
              <a:t>Basic Data</a:t>
            </a:r>
            <a:endParaRPr lang="en-US" sz="1600" dirty="0"/>
          </a:p>
          <a:p>
            <a:endParaRPr lang="en-US" sz="1600" dirty="0" smtClean="0"/>
          </a:p>
          <a:p>
            <a:r>
              <a:rPr lang="en-US" sz="1600" dirty="0" smtClean="0"/>
              <a:t>Admin Data contains general details</a:t>
            </a:r>
          </a:p>
          <a:p>
            <a:r>
              <a:rPr lang="en-US" sz="1600" dirty="0" smtClean="0"/>
              <a:t>Such as </a:t>
            </a:r>
          </a:p>
          <a:p>
            <a:pPr marL="742950" lvl="1" indent="-285750">
              <a:buFont typeface="Wingdings" panose="05000000000000000000" pitchFamily="2" charset="2"/>
              <a:buChar char="Ø"/>
            </a:pPr>
            <a:r>
              <a:rPr lang="en-US" sz="1400" dirty="0" smtClean="0"/>
              <a:t>Description </a:t>
            </a:r>
          </a:p>
          <a:p>
            <a:pPr marL="742950" lvl="1" indent="-285750">
              <a:buFont typeface="Wingdings" panose="05000000000000000000" pitchFamily="2" charset="2"/>
              <a:buChar char="Ø"/>
            </a:pPr>
            <a:r>
              <a:rPr lang="en-US" sz="1400" dirty="0" smtClean="0"/>
              <a:t>Package</a:t>
            </a:r>
          </a:p>
          <a:p>
            <a:pPr marL="742950" lvl="1" indent="-285750">
              <a:buFont typeface="Wingdings" panose="05000000000000000000" pitchFamily="2" charset="2"/>
              <a:buChar char="Ø"/>
            </a:pPr>
            <a:r>
              <a:rPr lang="en-US" sz="1400" dirty="0" smtClean="0"/>
              <a:t>Language of the form </a:t>
            </a:r>
          </a:p>
          <a:p>
            <a:pPr marL="742950" lvl="1" indent="-285750">
              <a:buFont typeface="Wingdings" panose="05000000000000000000" pitchFamily="2" charset="2"/>
              <a:buChar char="Ø"/>
            </a:pPr>
            <a:r>
              <a:rPr lang="en-US" sz="1400" dirty="0" smtClean="0"/>
              <a:t>Package etc. </a:t>
            </a:r>
            <a:endParaRPr lang="en-US" sz="1600" dirty="0"/>
          </a:p>
          <a:p>
            <a:endParaRPr lang="en-US" sz="1600" dirty="0" smtClean="0"/>
          </a:p>
          <a:p>
            <a:r>
              <a:rPr lang="en-US" sz="1600" dirty="0" smtClean="0"/>
              <a:t>In the Basic data we will specify</a:t>
            </a:r>
          </a:p>
          <a:p>
            <a:pPr marL="742950" lvl="1" indent="-285750">
              <a:buFont typeface="Wingdings" panose="05000000000000000000" pitchFamily="2" charset="2"/>
              <a:buChar char="Ø"/>
            </a:pPr>
            <a:r>
              <a:rPr lang="en-US" sz="1400" dirty="0" smtClean="0"/>
              <a:t>Page Format</a:t>
            </a:r>
          </a:p>
          <a:p>
            <a:pPr marL="742950" lvl="1" indent="-285750">
              <a:buFont typeface="Wingdings" panose="05000000000000000000" pitchFamily="2" charset="2"/>
              <a:buChar char="Ø"/>
            </a:pPr>
            <a:r>
              <a:rPr lang="en-US" sz="1400" dirty="0" smtClean="0"/>
              <a:t>Orientation</a:t>
            </a:r>
          </a:p>
          <a:p>
            <a:pPr marL="742950" lvl="1" indent="-285750">
              <a:buFont typeface="Wingdings" panose="05000000000000000000" pitchFamily="2" charset="2"/>
              <a:buChar char="Ø"/>
            </a:pPr>
            <a:r>
              <a:rPr lang="en-US" sz="1400" dirty="0" smtClean="0"/>
              <a:t>Lines per inch</a:t>
            </a:r>
          </a:p>
          <a:p>
            <a:pPr marL="742950" lvl="1" indent="-285750">
              <a:buFont typeface="Wingdings" panose="05000000000000000000" pitchFamily="2" charset="2"/>
              <a:buChar char="Ø"/>
            </a:pPr>
            <a:r>
              <a:rPr lang="en-US" sz="1400" dirty="0" smtClean="0"/>
              <a:t>Characters per inch</a:t>
            </a:r>
          </a:p>
          <a:p>
            <a:pPr marL="742950" lvl="1" indent="-285750">
              <a:buFont typeface="Wingdings" panose="05000000000000000000" pitchFamily="2" charset="2"/>
              <a:buChar char="Ø"/>
            </a:pPr>
            <a:r>
              <a:rPr lang="en-US" sz="1400" dirty="0" smtClean="0"/>
              <a:t>First Page to be displayed</a:t>
            </a:r>
          </a:p>
          <a:p>
            <a:pPr marL="742950" lvl="1" indent="-285750">
              <a:buFont typeface="Wingdings" panose="05000000000000000000" pitchFamily="2" charset="2"/>
              <a:buChar char="Ø"/>
            </a:pPr>
            <a:r>
              <a:rPr lang="en-US" sz="1400" dirty="0" smtClean="0"/>
              <a:t>Default Paragraph</a:t>
            </a:r>
          </a:p>
          <a:p>
            <a:pPr marL="742950" lvl="1" indent="-285750">
              <a:buFont typeface="Wingdings" panose="05000000000000000000" pitchFamily="2" charset="2"/>
              <a:buChar char="Ø"/>
            </a:pPr>
            <a:r>
              <a:rPr lang="en-US" sz="1400" dirty="0" smtClean="0"/>
              <a:t>Default Font family &amp; Size </a:t>
            </a:r>
            <a:r>
              <a:rPr lang="en-US" sz="1400" dirty="0" err="1" smtClean="0"/>
              <a:t>etc</a:t>
            </a:r>
            <a:endParaRPr lang="en-US" sz="1600" dirty="0" smtClean="0"/>
          </a:p>
        </p:txBody>
      </p:sp>
    </p:spTree>
    <p:extLst>
      <p:ext uri="{BB962C8B-B14F-4D97-AF65-F5344CB8AC3E}">
        <p14:creationId xmlns:p14="http://schemas.microsoft.com/office/powerpoint/2010/main" val="1323016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53862" y="152400"/>
            <a:ext cx="1153586" cy="584775"/>
          </a:xfrm>
          <a:prstGeom prst="rect">
            <a:avLst/>
          </a:prstGeom>
          <a:noFill/>
        </p:spPr>
        <p:txBody>
          <a:bodyPr wrap="none" rtlCol="0">
            <a:spAutoFit/>
          </a:bodyPr>
          <a:lstStyle/>
          <a:p>
            <a:pPr algn="ctr"/>
            <a:r>
              <a:rPr lang="en-US" sz="1600" b="1" dirty="0" smtClean="0"/>
              <a:t>Layout Sets</a:t>
            </a:r>
          </a:p>
          <a:p>
            <a:pPr algn="ctr"/>
            <a:r>
              <a:rPr lang="en-US" sz="1600" dirty="0" smtClean="0"/>
              <a:t>SAP Script</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600200" y="892076"/>
            <a:ext cx="7543800" cy="153888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Windows &amp; Text Elements:</a:t>
            </a:r>
          </a:p>
          <a:p>
            <a:r>
              <a:rPr lang="en-US" sz="1600" dirty="0" smtClean="0"/>
              <a:t>	Window is an output area where system prints some data and is positioned on a page. There are different types of windows</a:t>
            </a:r>
          </a:p>
          <a:p>
            <a:pPr marL="800100" lvl="1" indent="-342900">
              <a:buAutoNum type="arabicPeriod"/>
            </a:pPr>
            <a:r>
              <a:rPr lang="en-US" sz="1600" dirty="0" smtClean="0"/>
              <a:t>Main Window</a:t>
            </a:r>
          </a:p>
          <a:p>
            <a:pPr marL="800100" lvl="1" indent="-342900">
              <a:buAutoNum type="arabicPeriod"/>
            </a:pPr>
            <a:r>
              <a:rPr lang="en-US" sz="1600" dirty="0" smtClean="0"/>
              <a:t>Variable Window</a:t>
            </a:r>
          </a:p>
          <a:p>
            <a:pPr marL="800100" lvl="1" indent="-342900">
              <a:buAutoNum type="arabicPeriod"/>
            </a:pPr>
            <a:r>
              <a:rPr lang="en-US" sz="1600" dirty="0" smtClean="0"/>
              <a:t>Constant Window</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2683"/>
          <a:stretch/>
        </p:blipFill>
        <p:spPr bwMode="auto">
          <a:xfrm>
            <a:off x="5638801" y="2299228"/>
            <a:ext cx="3124200" cy="364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123596"/>
            <a:ext cx="3810000" cy="2853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00200" y="3886200"/>
            <a:ext cx="3048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ular Callout 2"/>
          <p:cNvSpPr/>
          <p:nvPr/>
        </p:nvSpPr>
        <p:spPr>
          <a:xfrm>
            <a:off x="1905000" y="6096000"/>
            <a:ext cx="1948862" cy="533400"/>
          </a:xfrm>
          <a:prstGeom prst="wedgeRectCallout">
            <a:avLst>
              <a:gd name="adj1" fmla="val -52919"/>
              <a:gd name="adj2" fmla="val -80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Windows/Output areas defined in the form</a:t>
            </a:r>
            <a:endParaRPr lang="en-US" sz="1400" dirty="0">
              <a:solidFill>
                <a:schemeClr val="tx1"/>
              </a:solidFill>
            </a:endParaRPr>
          </a:p>
        </p:txBody>
      </p:sp>
      <p:sp>
        <p:nvSpPr>
          <p:cNvPr id="13" name="Rectangle 12"/>
          <p:cNvSpPr/>
          <p:nvPr/>
        </p:nvSpPr>
        <p:spPr>
          <a:xfrm>
            <a:off x="5638800" y="2971800"/>
            <a:ext cx="2286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ular Callout 16"/>
          <p:cNvSpPr/>
          <p:nvPr/>
        </p:nvSpPr>
        <p:spPr>
          <a:xfrm>
            <a:off x="2879431" y="2514600"/>
            <a:ext cx="2346031" cy="533400"/>
          </a:xfrm>
          <a:prstGeom prst="wedgeRectCallout">
            <a:avLst>
              <a:gd name="adj1" fmla="val 67224"/>
              <a:gd name="adj2" fmla="val 49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Control Command Area: Specify command or Paragraph format</a:t>
            </a:r>
            <a:endParaRPr lang="en-US" sz="1200" dirty="0">
              <a:solidFill>
                <a:schemeClr val="tx1"/>
              </a:solidFill>
            </a:endParaRPr>
          </a:p>
        </p:txBody>
      </p:sp>
      <p:sp>
        <p:nvSpPr>
          <p:cNvPr id="14" name="Rectangle 13"/>
          <p:cNvSpPr/>
          <p:nvPr/>
        </p:nvSpPr>
        <p:spPr>
          <a:xfrm>
            <a:off x="5867400" y="2971800"/>
            <a:ext cx="2514600" cy="2743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5290138" y="6172200"/>
            <a:ext cx="1948862" cy="533400"/>
          </a:xfrm>
          <a:prstGeom prst="wedgeRectCallout">
            <a:avLst>
              <a:gd name="adj1" fmla="val 28124"/>
              <a:gd name="adj2" fmla="val -1323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Actual Content in the window</a:t>
            </a:r>
            <a:endParaRPr lang="en-US" sz="1400" dirty="0">
              <a:solidFill>
                <a:schemeClr val="tx1"/>
              </a:solidFill>
            </a:endParaRPr>
          </a:p>
        </p:txBody>
      </p:sp>
    </p:spTree>
    <p:extLst>
      <p:ext uri="{BB962C8B-B14F-4D97-AF65-F5344CB8AC3E}">
        <p14:creationId xmlns:p14="http://schemas.microsoft.com/office/powerpoint/2010/main" val="3987689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2035</TotalTime>
  <Words>1833</Words>
  <Application>Microsoft Office PowerPoint</Application>
  <PresentationFormat>On-screen Show (4:3)</PresentationFormat>
  <Paragraphs>682</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490</cp:revision>
  <dcterms:created xsi:type="dcterms:W3CDTF">2006-08-16T00:00:00Z</dcterms:created>
  <dcterms:modified xsi:type="dcterms:W3CDTF">2016-03-23T05:20:45Z</dcterms:modified>
</cp:coreProperties>
</file>