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7" r:id="rId19"/>
    <p:sldId id="279" r:id="rId20"/>
    <p:sldId id="278" r:id="rId21"/>
    <p:sldId id="273" r:id="rId22"/>
    <p:sldId id="274" r:id="rId23"/>
    <p:sldId id="280" r:id="rId24"/>
    <p:sldId id="275"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34ABD-269E-4FC3-B194-EE7F780BF6F5}" type="datetimeFigureOut">
              <a:rPr lang="en-US" smtClean="0"/>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0DF727-F38F-4954-A45D-1DFBEBC33825}" type="slidenum">
              <a:rPr lang="en-US" smtClean="0"/>
              <a:t>‹#›</a:t>
            </a:fld>
            <a:endParaRPr lang="en-US"/>
          </a:p>
        </p:txBody>
      </p:sp>
    </p:spTree>
    <p:extLst>
      <p:ext uri="{BB962C8B-B14F-4D97-AF65-F5344CB8AC3E}">
        <p14:creationId xmlns:p14="http://schemas.microsoft.com/office/powerpoint/2010/main" val="59141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9</a:t>
            </a:fld>
            <a:endParaRPr lang="en-US"/>
          </a:p>
        </p:txBody>
      </p:sp>
    </p:spTree>
    <p:extLst>
      <p:ext uri="{BB962C8B-B14F-4D97-AF65-F5344CB8AC3E}">
        <p14:creationId xmlns:p14="http://schemas.microsoft.com/office/powerpoint/2010/main" val="31516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A2F0D-78CA-494B-BE90-E0EF21D495D6}" type="datetime1">
              <a:rPr lang="en-US" smtClean="0"/>
              <a:t>3/1/2018</a:t>
            </a:fld>
            <a:endParaRPr lang="en-US"/>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1D25F-18B7-42AA-AAD6-5A2F509571BD}" type="datetime1">
              <a:rPr lang="en-US" smtClean="0"/>
              <a:t>3/1/2018</a:t>
            </a:fld>
            <a:endParaRPr lang="en-US"/>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8E32A-08FE-4E53-BC06-8A2019ADA065}" type="datetime1">
              <a:rPr lang="en-US" smtClean="0"/>
              <a:t>3/1/2018</a:t>
            </a:fld>
            <a:endParaRPr lang="en-US"/>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5899ED-53FE-488B-9283-B162CD39AB81}" type="datetime1">
              <a:rPr lang="en-US" smtClean="0"/>
              <a:t>3/1/2018</a:t>
            </a:fld>
            <a:endParaRPr lang="en-US"/>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CED0AB-6670-45A5-9E92-576406400BFC}" type="datetime1">
              <a:rPr lang="en-US" smtClean="0"/>
              <a:t>3/1/2018</a:t>
            </a:fld>
            <a:endParaRPr lang="en-US"/>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41A603-173B-41F3-BC03-DB411F2ADFA3}" type="datetime1">
              <a:rPr lang="en-US" smtClean="0"/>
              <a:t>3/1/2018</a:t>
            </a:fld>
            <a:endParaRPr lang="en-US"/>
          </a:p>
        </p:txBody>
      </p:sp>
      <p:sp>
        <p:nvSpPr>
          <p:cNvPr id="6" name="Footer Placeholder 5"/>
          <p:cNvSpPr>
            <a:spLocks noGrp="1"/>
          </p:cNvSpPr>
          <p:nvPr>
            <p:ph type="ftr" sz="quarter" idx="11"/>
          </p:nvPr>
        </p:nvSpPr>
        <p:spPr/>
        <p:txBody>
          <a:bodyPr/>
          <a:lstStyle/>
          <a:p>
            <a:r>
              <a:rPr lang="en-US" smtClean="0"/>
              <a:t>Please send Suggestions @ raju.nts@gmail.com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391B9-89D6-40B9-901E-82FD026ADE3B}" type="datetime1">
              <a:rPr lang="en-US" smtClean="0"/>
              <a:t>3/1/2018</a:t>
            </a:fld>
            <a:endParaRPr lang="en-US"/>
          </a:p>
        </p:txBody>
      </p:sp>
      <p:sp>
        <p:nvSpPr>
          <p:cNvPr id="8" name="Footer Placeholder 7"/>
          <p:cNvSpPr>
            <a:spLocks noGrp="1"/>
          </p:cNvSpPr>
          <p:nvPr>
            <p:ph type="ftr" sz="quarter" idx="11"/>
          </p:nvPr>
        </p:nvSpPr>
        <p:spPr/>
        <p:txBody>
          <a:bodyPr/>
          <a:lstStyle/>
          <a:p>
            <a:r>
              <a:rPr lang="en-US" smtClean="0"/>
              <a:t>Please send Suggestions @ raju.nts@gmail.com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540EE4-6FED-4B4D-A9C9-B94ED80C8061}" type="datetime1">
              <a:rPr lang="en-US" smtClean="0"/>
              <a:t>3/1/2018</a:t>
            </a:fld>
            <a:endParaRPr lang="en-US"/>
          </a:p>
        </p:txBody>
      </p:sp>
      <p:sp>
        <p:nvSpPr>
          <p:cNvPr id="4" name="Footer Placeholder 3"/>
          <p:cNvSpPr>
            <a:spLocks noGrp="1"/>
          </p:cNvSpPr>
          <p:nvPr>
            <p:ph type="ftr" sz="quarter" idx="11"/>
          </p:nvPr>
        </p:nvSpPr>
        <p:spPr/>
        <p:txBody>
          <a:bodyPr/>
          <a:lstStyle/>
          <a:p>
            <a:r>
              <a:rPr lang="en-US" smtClean="0"/>
              <a:t>Please send Suggestions @ raju.nts@gmail.com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8853B-3692-4524-B33F-867233FEC1A0}" type="datetime1">
              <a:rPr lang="en-US" smtClean="0"/>
              <a:t>3/1/2018</a:t>
            </a:fld>
            <a:endParaRPr lang="en-US"/>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DD1BEE-DA32-4910-BE8A-D3ECCC91D48D}" type="datetime1">
              <a:rPr lang="en-US" smtClean="0"/>
              <a:t>3/1/2018</a:t>
            </a:fld>
            <a:endParaRPr lang="en-US"/>
          </a:p>
        </p:txBody>
      </p:sp>
      <p:sp>
        <p:nvSpPr>
          <p:cNvPr id="6" name="Footer Placeholder 5"/>
          <p:cNvSpPr>
            <a:spLocks noGrp="1"/>
          </p:cNvSpPr>
          <p:nvPr>
            <p:ph type="ftr" sz="quarter" idx="11"/>
          </p:nvPr>
        </p:nvSpPr>
        <p:spPr/>
        <p:txBody>
          <a:bodyPr/>
          <a:lstStyle/>
          <a:p>
            <a:r>
              <a:rPr lang="en-US" smtClean="0"/>
              <a:t>Please send Suggestions @ raju.nts@gmail.com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5B95A-BE64-4564-93F7-16EA1F94C260}" type="datetime1">
              <a:rPr lang="en-US" smtClean="0"/>
              <a:t>3/1/2018</a:t>
            </a:fld>
            <a:endParaRPr lang="en-US"/>
          </a:p>
        </p:txBody>
      </p:sp>
      <p:sp>
        <p:nvSpPr>
          <p:cNvPr id="6" name="Footer Placeholder 5"/>
          <p:cNvSpPr>
            <a:spLocks noGrp="1"/>
          </p:cNvSpPr>
          <p:nvPr>
            <p:ph type="ftr" sz="quarter" idx="11"/>
          </p:nvPr>
        </p:nvSpPr>
        <p:spPr/>
        <p:txBody>
          <a:bodyPr/>
          <a:lstStyle/>
          <a:p>
            <a:r>
              <a:rPr lang="en-US" smtClean="0"/>
              <a:t>Please send Suggestions @ raju.nts@gmail.com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209CE-87EC-49A9-9884-6604ADA0FF3C}" type="datetime1">
              <a:rPr lang="en-US" smtClean="0"/>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Please send Suggestions @ raju.nts@gmail.com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094627" y="1295400"/>
            <a:ext cx="5638800" cy="34163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342900" indent="-342900">
              <a:buAutoNum type="arabicPeriod"/>
            </a:pPr>
            <a:r>
              <a:rPr lang="en-US" sz="2400" dirty="0" smtClean="0">
                <a:cs typeface="Aparajita" panose="020B0604020202020204" pitchFamily="34" charset="0"/>
              </a:rPr>
              <a:t>SAP Overview</a:t>
            </a:r>
          </a:p>
          <a:p>
            <a:pPr marL="342900" indent="-342900">
              <a:buAutoNum type="arabicPeriod"/>
            </a:pPr>
            <a:r>
              <a:rPr lang="en-US" sz="2400" dirty="0" smtClean="0">
                <a:cs typeface="Aparajita" panose="020B0604020202020204" pitchFamily="34" charset="0"/>
              </a:rPr>
              <a:t>ABAP Dictionary/ Data Dictionary</a:t>
            </a:r>
          </a:p>
          <a:p>
            <a:pPr marL="342900" indent="-342900">
              <a:buAutoNum type="arabicPeriod"/>
            </a:pPr>
            <a:r>
              <a:rPr lang="en-US" sz="2400" dirty="0">
                <a:cs typeface="Aparajita" panose="020B0604020202020204" pitchFamily="34" charset="0"/>
              </a:rPr>
              <a:t>ABAP Basics</a:t>
            </a:r>
          </a:p>
          <a:p>
            <a:pPr marL="342900" indent="-342900">
              <a:buAutoNum type="arabicPeriod"/>
            </a:pPr>
            <a:r>
              <a:rPr lang="en-US" sz="2400" dirty="0" smtClean="0">
                <a:cs typeface="Aparajita" panose="020B0604020202020204" pitchFamily="34" charset="0"/>
              </a:rPr>
              <a:t>Reports</a:t>
            </a:r>
          </a:p>
          <a:p>
            <a:pPr marL="342900" indent="-342900">
              <a:buAutoNum type="arabicPeriod"/>
            </a:pPr>
            <a:r>
              <a:rPr lang="en-US" sz="2400" dirty="0">
                <a:cs typeface="Aparajita" panose="020B0604020202020204" pitchFamily="34" charset="0"/>
              </a:rPr>
              <a:t>Module Pool Programming</a:t>
            </a:r>
          </a:p>
          <a:p>
            <a:pPr marL="342900" indent="-342900">
              <a:buAutoNum type="arabicPeriod"/>
            </a:pPr>
            <a:r>
              <a:rPr lang="en-US" sz="2400" dirty="0">
                <a:cs typeface="Aparajita" panose="020B0604020202020204" pitchFamily="34" charset="0"/>
              </a:rPr>
              <a:t>Layout Sets</a:t>
            </a:r>
          </a:p>
          <a:p>
            <a:pPr marL="342900" indent="-342900">
              <a:buAutoNum type="arabicPeriod"/>
            </a:pPr>
            <a:r>
              <a:rPr lang="en-US" sz="2400" dirty="0">
                <a:solidFill>
                  <a:srgbClr val="FF0000"/>
                </a:solidFill>
                <a:cs typeface="Aparajita" panose="020B0604020202020204" pitchFamily="34" charset="0"/>
              </a:rPr>
              <a:t>Data Conversions</a:t>
            </a:r>
          </a:p>
          <a:p>
            <a:pPr marL="342900" indent="-342900">
              <a:buAutoNum type="arabicPeriod"/>
            </a:pPr>
            <a:r>
              <a:rPr lang="en-US" sz="2400" dirty="0" smtClean="0">
                <a:cs typeface="Aparajita" panose="020B0604020202020204" pitchFamily="34" charset="0"/>
              </a:rPr>
              <a:t>Modification and Enhancements</a:t>
            </a:r>
          </a:p>
          <a:p>
            <a:pPr marL="342900" indent="-342900">
              <a:buAutoNum type="arabicPeriod"/>
            </a:pPr>
            <a:r>
              <a:rPr lang="en-US" sz="2400" dirty="0" smtClean="0">
                <a:cs typeface="Aparajita" panose="020B0604020202020204" pitchFamily="34" charset="0"/>
              </a:rPr>
              <a:t>Connectivity</a:t>
            </a:r>
            <a:endParaRPr lang="en-US" sz="2400" dirty="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847933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10</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38200"/>
            <a:ext cx="7543800" cy="584775"/>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b="1" dirty="0" smtClean="0"/>
              <a:t>Before Proceeding further Just look at Function process of typical Manufacturing industry to understand better </a:t>
            </a:r>
            <a:endParaRPr lang="en-US" sz="1600" dirty="0"/>
          </a:p>
        </p:txBody>
      </p:sp>
      <p:sp>
        <p:nvSpPr>
          <p:cNvPr id="2" name="Flowchart: Process 1"/>
          <p:cNvSpPr/>
          <p:nvPr/>
        </p:nvSpPr>
        <p:spPr>
          <a:xfrm>
            <a:off x="8305800" y="2514600"/>
            <a:ext cx="381000" cy="2590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CUSTOMERS</a:t>
            </a:r>
            <a:endParaRPr lang="en-US" dirty="0"/>
          </a:p>
        </p:txBody>
      </p:sp>
      <p:sp>
        <p:nvSpPr>
          <p:cNvPr id="12" name="Flowchart: Process 11"/>
          <p:cNvSpPr/>
          <p:nvPr/>
        </p:nvSpPr>
        <p:spPr>
          <a:xfrm>
            <a:off x="1828800" y="2362200"/>
            <a:ext cx="381000" cy="2743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VENDORS</a:t>
            </a:r>
            <a:endParaRPr lang="en-US" dirty="0"/>
          </a:p>
        </p:txBody>
      </p:sp>
      <p:sp>
        <p:nvSpPr>
          <p:cNvPr id="3" name="Rectangle 2"/>
          <p:cNvSpPr/>
          <p:nvPr/>
        </p:nvSpPr>
        <p:spPr>
          <a:xfrm>
            <a:off x="3962400" y="14478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a:t>
            </a:r>
            <a:endParaRPr lang="en-US" dirty="0"/>
          </a:p>
        </p:txBody>
      </p:sp>
      <p:sp>
        <p:nvSpPr>
          <p:cNvPr id="17" name="Rectangle 16"/>
          <p:cNvSpPr/>
          <p:nvPr/>
        </p:nvSpPr>
        <p:spPr>
          <a:xfrm>
            <a:off x="3581400" y="59436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MANUFACTURING UNIT</a:t>
            </a:r>
            <a:endParaRPr lang="en-US" dirty="0"/>
          </a:p>
        </p:txBody>
      </p:sp>
      <p:sp>
        <p:nvSpPr>
          <p:cNvPr id="11" name="Rectangle 10"/>
          <p:cNvSpPr/>
          <p:nvPr/>
        </p:nvSpPr>
        <p:spPr>
          <a:xfrm>
            <a:off x="2819400" y="2209800"/>
            <a:ext cx="4876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ORGANIZATION</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algn="ctr"/>
            <a:endParaRPr lang="en-US" dirty="0"/>
          </a:p>
          <a:p>
            <a:pPr algn="ctr"/>
            <a:endParaRPr lang="en-US" dirty="0" smtClean="0"/>
          </a:p>
          <a:p>
            <a:pPr algn="ctr"/>
            <a:endParaRPr lang="en-US" dirty="0"/>
          </a:p>
          <a:p>
            <a:pPr algn="ctr"/>
            <a:endParaRPr lang="en-US" dirty="0"/>
          </a:p>
        </p:txBody>
      </p:sp>
      <p:sp>
        <p:nvSpPr>
          <p:cNvPr id="16" name="Flowchart: Process 15"/>
          <p:cNvSpPr/>
          <p:nvPr/>
        </p:nvSpPr>
        <p:spPr>
          <a:xfrm>
            <a:off x="4430662" y="2590800"/>
            <a:ext cx="1741538"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Finance </a:t>
            </a:r>
            <a:r>
              <a:rPr lang="en-US" dirty="0" err="1" smtClean="0"/>
              <a:t>Dept</a:t>
            </a:r>
            <a:endParaRPr lang="en-US" dirty="0"/>
          </a:p>
        </p:txBody>
      </p:sp>
      <p:sp>
        <p:nvSpPr>
          <p:cNvPr id="20" name="Rectangle 19"/>
          <p:cNvSpPr/>
          <p:nvPr/>
        </p:nvSpPr>
        <p:spPr>
          <a:xfrm>
            <a:off x="3124200" y="3200400"/>
            <a:ext cx="83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Purchasing dept.</a:t>
            </a:r>
            <a:endParaRPr lang="en-US" dirty="0"/>
          </a:p>
        </p:txBody>
      </p:sp>
      <p:sp>
        <p:nvSpPr>
          <p:cNvPr id="21" name="Rectangle 20"/>
          <p:cNvSpPr/>
          <p:nvPr/>
        </p:nvSpPr>
        <p:spPr>
          <a:xfrm>
            <a:off x="6553200" y="3276600"/>
            <a:ext cx="83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 Dept.</a:t>
            </a:r>
            <a:endParaRPr lang="en-US" dirty="0"/>
          </a:p>
        </p:txBody>
      </p:sp>
      <p:sp>
        <p:nvSpPr>
          <p:cNvPr id="22" name="Flowchart: Process 21"/>
          <p:cNvSpPr/>
          <p:nvPr/>
        </p:nvSpPr>
        <p:spPr>
          <a:xfrm>
            <a:off x="4343400" y="4724400"/>
            <a:ext cx="1741538"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Production </a:t>
            </a:r>
            <a:r>
              <a:rPr lang="en-US" dirty="0" err="1" smtClean="0"/>
              <a:t>Dept</a:t>
            </a:r>
            <a:endParaRPr lang="en-US" dirty="0"/>
          </a:p>
        </p:txBody>
      </p:sp>
      <p:sp>
        <p:nvSpPr>
          <p:cNvPr id="23" name="Rectangle 22"/>
          <p:cNvSpPr/>
          <p:nvPr/>
        </p:nvSpPr>
        <p:spPr>
          <a:xfrm>
            <a:off x="4495800" y="3505200"/>
            <a:ext cx="1436738"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Inventory Dept.</a:t>
            </a:r>
            <a:endParaRPr lang="en-US" dirty="0"/>
          </a:p>
        </p:txBody>
      </p:sp>
      <p:sp>
        <p:nvSpPr>
          <p:cNvPr id="24" name="Left-Right Arrow 23"/>
          <p:cNvSpPr/>
          <p:nvPr/>
        </p:nvSpPr>
        <p:spPr>
          <a:xfrm>
            <a:off x="2209800" y="3657600"/>
            <a:ext cx="914400" cy="3429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a:off x="7391400" y="3810000"/>
            <a:ext cx="914400" cy="3429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a:off x="5067300" y="5257800"/>
            <a:ext cx="342900" cy="685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Down Arrow 26"/>
          <p:cNvSpPr/>
          <p:nvPr/>
        </p:nvSpPr>
        <p:spPr>
          <a:xfrm>
            <a:off x="5067300" y="1905000"/>
            <a:ext cx="342900" cy="685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1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71751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11</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762000"/>
            <a:ext cx="7543800" cy="6001643"/>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Various departments in the organization and each department has its own set of activities</a:t>
            </a:r>
          </a:p>
          <a:p>
            <a:endParaRPr lang="en-US" sz="1600" dirty="0"/>
          </a:p>
          <a:p>
            <a:r>
              <a:rPr lang="en-US" sz="1600" dirty="0" smtClean="0"/>
              <a:t>Ex: </a:t>
            </a:r>
          </a:p>
          <a:p>
            <a:r>
              <a:rPr lang="en-US" sz="1600" b="1" dirty="0" smtClean="0"/>
              <a:t>Purchasing Dept. is responsible for</a:t>
            </a:r>
          </a:p>
          <a:p>
            <a:pPr marL="742950" lvl="1" indent="-285750">
              <a:buFont typeface="Wingdings" panose="05000000000000000000" pitchFamily="2" charset="2"/>
              <a:buChar char="§"/>
            </a:pPr>
            <a:r>
              <a:rPr lang="en-US" sz="1600" dirty="0" smtClean="0"/>
              <a:t>identifying the requirements in the organization</a:t>
            </a:r>
          </a:p>
          <a:p>
            <a:pPr marL="742950" lvl="1" indent="-285750">
              <a:buFont typeface="Wingdings" panose="05000000000000000000" pitchFamily="2" charset="2"/>
              <a:buChar char="§"/>
            </a:pPr>
            <a:r>
              <a:rPr lang="en-US" sz="1600" dirty="0" smtClean="0"/>
              <a:t>Identify vendors</a:t>
            </a:r>
          </a:p>
          <a:p>
            <a:pPr marL="742950" lvl="1" indent="-285750">
              <a:buFont typeface="Wingdings" panose="05000000000000000000" pitchFamily="2" charset="2"/>
              <a:buChar char="§"/>
            </a:pPr>
            <a:r>
              <a:rPr lang="en-US" sz="1600" dirty="0" smtClean="0"/>
              <a:t>Choose Vendors</a:t>
            </a:r>
          </a:p>
          <a:p>
            <a:pPr marL="742950" lvl="1" indent="-285750">
              <a:buFont typeface="Wingdings" panose="05000000000000000000" pitchFamily="2" charset="2"/>
              <a:buChar char="§"/>
            </a:pPr>
            <a:r>
              <a:rPr lang="en-US" sz="1600" dirty="0" smtClean="0"/>
              <a:t>Start Procurement</a:t>
            </a:r>
          </a:p>
          <a:p>
            <a:pPr marL="742950" lvl="1" indent="-285750">
              <a:buFont typeface="Wingdings" panose="05000000000000000000" pitchFamily="2" charset="2"/>
              <a:buChar char="§"/>
            </a:pPr>
            <a:r>
              <a:rPr lang="en-US" sz="1600" dirty="0" smtClean="0"/>
              <a:t>Track Purchase Order</a:t>
            </a:r>
          </a:p>
          <a:p>
            <a:pPr marL="742950" lvl="1" indent="-285750">
              <a:buFont typeface="Wingdings" panose="05000000000000000000" pitchFamily="2" charset="2"/>
              <a:buChar char="§"/>
            </a:pPr>
            <a:r>
              <a:rPr lang="en-US" sz="1600" dirty="0" smtClean="0"/>
              <a:t>Receive Goods from Vendors</a:t>
            </a:r>
          </a:p>
          <a:p>
            <a:pPr marL="742950" lvl="1" indent="-285750">
              <a:buFont typeface="Wingdings" panose="05000000000000000000" pitchFamily="2" charset="2"/>
              <a:buChar char="§"/>
            </a:pPr>
            <a:r>
              <a:rPr lang="en-US" sz="1600" dirty="0" smtClean="0"/>
              <a:t>Post to the Inventory</a:t>
            </a:r>
          </a:p>
          <a:p>
            <a:pPr marL="742950" lvl="1" indent="-285750">
              <a:buFont typeface="Wingdings" panose="05000000000000000000" pitchFamily="2" charset="2"/>
              <a:buChar char="§"/>
            </a:pPr>
            <a:r>
              <a:rPr lang="en-US" sz="1600" dirty="0" smtClean="0"/>
              <a:t>Update details to the Finance department for payments processing </a:t>
            </a:r>
          </a:p>
          <a:p>
            <a:endParaRPr lang="en-US" sz="1600" dirty="0" smtClean="0"/>
          </a:p>
          <a:p>
            <a:r>
              <a:rPr lang="en-US" sz="1600" b="1" dirty="0" smtClean="0"/>
              <a:t>Sales Department is Responsible for </a:t>
            </a:r>
          </a:p>
          <a:p>
            <a:pPr marL="742950" lvl="1" indent="-285750">
              <a:buFont typeface="Wingdings" panose="05000000000000000000" pitchFamily="2" charset="2"/>
              <a:buChar char="§"/>
            </a:pPr>
            <a:r>
              <a:rPr lang="en-US" sz="1600" dirty="0" smtClean="0"/>
              <a:t>Receive orders from customer </a:t>
            </a:r>
          </a:p>
          <a:p>
            <a:pPr marL="742950" lvl="1" indent="-285750">
              <a:buFont typeface="Wingdings" panose="05000000000000000000" pitchFamily="2" charset="2"/>
              <a:buChar char="§"/>
            </a:pPr>
            <a:r>
              <a:rPr lang="en-US" sz="1600" dirty="0" smtClean="0"/>
              <a:t>Check inventory</a:t>
            </a:r>
          </a:p>
          <a:p>
            <a:pPr marL="742950" lvl="1" indent="-285750">
              <a:buFont typeface="Wingdings" panose="05000000000000000000" pitchFamily="2" charset="2"/>
              <a:buChar char="§"/>
            </a:pPr>
            <a:r>
              <a:rPr lang="en-US" sz="1600" dirty="0" smtClean="0"/>
              <a:t>If stock is available then start the delivery </a:t>
            </a:r>
          </a:p>
          <a:p>
            <a:pPr marL="742950" lvl="1" indent="-285750">
              <a:buFont typeface="Wingdings" panose="05000000000000000000" pitchFamily="2" charset="2"/>
              <a:buChar char="§"/>
            </a:pPr>
            <a:r>
              <a:rPr lang="en-US" sz="1600" dirty="0" smtClean="0"/>
              <a:t>If stock is not available then reach out Procurement dept. or Production department </a:t>
            </a:r>
          </a:p>
          <a:p>
            <a:pPr marL="742950" lvl="1" indent="-285750">
              <a:buFont typeface="Wingdings" panose="05000000000000000000" pitchFamily="2" charset="2"/>
              <a:buChar char="§"/>
            </a:pPr>
            <a:r>
              <a:rPr lang="en-US" sz="1600" dirty="0" smtClean="0"/>
              <a:t>The contact third party shipping organization for transportation</a:t>
            </a:r>
          </a:p>
          <a:p>
            <a:pPr marL="742950" lvl="1" indent="-285750">
              <a:buFont typeface="Wingdings" panose="05000000000000000000" pitchFamily="2" charset="2"/>
              <a:buChar char="§"/>
            </a:pPr>
            <a:r>
              <a:rPr lang="en-US" sz="1600" dirty="0" smtClean="0"/>
              <a:t>Confirm the shipment</a:t>
            </a:r>
          </a:p>
          <a:p>
            <a:pPr marL="742950" lvl="1" indent="-285750">
              <a:buFont typeface="Wingdings" panose="05000000000000000000" pitchFamily="2" charset="2"/>
              <a:buChar char="§"/>
            </a:pPr>
            <a:r>
              <a:rPr lang="en-US" sz="1600" dirty="0" smtClean="0"/>
              <a:t>Generate bills</a:t>
            </a:r>
          </a:p>
          <a:p>
            <a:pPr marL="742950" lvl="1" indent="-285750">
              <a:buFont typeface="Wingdings" panose="05000000000000000000" pitchFamily="2" charset="2"/>
              <a:buChar char="§"/>
            </a:pPr>
            <a:r>
              <a:rPr lang="en-US" sz="1600" dirty="0" smtClean="0"/>
              <a:t>Update details to the finance department for payment processing  </a:t>
            </a:r>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956435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12</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762000"/>
            <a:ext cx="7543800" cy="4278094"/>
          </a:xfrm>
          <a:prstGeom prst="rect">
            <a:avLst/>
          </a:prstGeom>
          <a:noFill/>
          <a:ln>
            <a:noFill/>
          </a:ln>
          <a:effectLst>
            <a:outerShdw blurRad="57785" dist="33020" dir="3180000" algn="ctr">
              <a:srgbClr val="000000">
                <a:alpha val="30000"/>
              </a:srgbClr>
            </a:outerShdw>
          </a:effectLst>
        </p:spPr>
        <p:txBody>
          <a:bodyPr wrap="square" rtlCol="0">
            <a:spAutoFit/>
          </a:bodyPr>
          <a:lstStyle/>
          <a:p>
            <a:endParaRPr lang="en-US" sz="1600" dirty="0" smtClean="0"/>
          </a:p>
          <a:p>
            <a:r>
              <a:rPr lang="en-US" sz="1600" dirty="0" smtClean="0"/>
              <a:t>How SAP is supporting this activities.? </a:t>
            </a:r>
          </a:p>
          <a:p>
            <a:r>
              <a:rPr lang="en-US" sz="1600" dirty="0" smtClean="0"/>
              <a:t>A Single solution for various activities in the business is  SAP ECC an ERP Product</a:t>
            </a:r>
          </a:p>
          <a:p>
            <a:r>
              <a:rPr lang="en-US" sz="1600" dirty="0"/>
              <a:t/>
            </a:r>
            <a:br>
              <a:rPr lang="en-US" sz="1600" dirty="0"/>
            </a:br>
            <a:r>
              <a:rPr lang="en-US" sz="1600" dirty="0" smtClean="0"/>
              <a:t>SAP ECC contains several applications which will help business users to record each and every activity </a:t>
            </a:r>
          </a:p>
          <a:p>
            <a:endParaRPr lang="en-US" sz="1600" dirty="0"/>
          </a:p>
          <a:p>
            <a:r>
              <a:rPr lang="en-US" sz="1600" dirty="0" smtClean="0"/>
              <a:t>SAP ECC contains several modules and each modules contains several applications</a:t>
            </a:r>
          </a:p>
          <a:p>
            <a:endParaRPr lang="en-US" sz="1600" dirty="0" smtClean="0"/>
          </a:p>
          <a:p>
            <a:r>
              <a:rPr lang="en-US" sz="1600" dirty="0" smtClean="0"/>
              <a:t>Core Modules include</a:t>
            </a:r>
          </a:p>
          <a:p>
            <a:endParaRPr lang="en-US" sz="1600" dirty="0"/>
          </a:p>
          <a:p>
            <a:pPr marL="800100" lvl="1" indent="-342900">
              <a:buAutoNum type="arabicPeriod"/>
            </a:pPr>
            <a:r>
              <a:rPr lang="en-US" sz="1600" dirty="0" smtClean="0"/>
              <a:t>MM 	– Material Management</a:t>
            </a:r>
          </a:p>
          <a:p>
            <a:pPr marL="800100" lvl="1" indent="-342900">
              <a:buAutoNum type="arabicPeriod"/>
            </a:pPr>
            <a:r>
              <a:rPr lang="en-US" sz="1600" dirty="0" smtClean="0"/>
              <a:t>SD 	- Sales &amp; Distribution</a:t>
            </a:r>
          </a:p>
          <a:p>
            <a:pPr marL="800100" lvl="1" indent="-342900">
              <a:buAutoNum type="arabicPeriod"/>
            </a:pPr>
            <a:r>
              <a:rPr lang="en-US" sz="1600" dirty="0" smtClean="0"/>
              <a:t>PP	- Production Planning and Control</a:t>
            </a:r>
          </a:p>
          <a:p>
            <a:pPr marL="800100" lvl="1" indent="-342900">
              <a:buAutoNum type="arabicPeriod"/>
            </a:pPr>
            <a:r>
              <a:rPr lang="en-US" sz="1600" dirty="0" smtClean="0"/>
              <a:t>FI	- Finance</a:t>
            </a:r>
          </a:p>
          <a:p>
            <a:pPr marL="800100" lvl="1" indent="-342900">
              <a:buAutoNum type="arabicPeriod"/>
            </a:pPr>
            <a:r>
              <a:rPr lang="en-US" sz="1600" dirty="0" smtClean="0"/>
              <a:t>CO	- Controlling </a:t>
            </a:r>
          </a:p>
          <a:p>
            <a:endParaRPr lang="en-US" sz="16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53508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7543800" cy="3385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Lets have look at Material Management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4876800" cy="2371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00200"/>
            <a:ext cx="23622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68907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7543800" cy="4770537"/>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b="1" dirty="0" smtClean="0"/>
              <a:t>Direct Upload/Update</a:t>
            </a:r>
          </a:p>
          <a:p>
            <a:endParaRPr lang="en-US" sz="1600" dirty="0" smtClean="0"/>
          </a:p>
          <a:p>
            <a:r>
              <a:rPr lang="en-US" sz="1600" dirty="0" smtClean="0"/>
              <a:t>In this method, we will directly modify the content in the table using OPEN SQL statements such as INSERT, MODIFY, UPDATE &amp; DELETE</a:t>
            </a:r>
          </a:p>
          <a:p>
            <a:endParaRPr lang="en-US" sz="1600" dirty="0"/>
          </a:p>
          <a:p>
            <a:r>
              <a:rPr lang="en-US" sz="1400" b="1" dirty="0" smtClean="0"/>
              <a:t>Advantages:</a:t>
            </a:r>
            <a:endParaRPr lang="en-US" sz="1600" b="1" dirty="0" smtClean="0"/>
          </a:p>
          <a:p>
            <a:pPr marL="742950" lvl="1" indent="-285750">
              <a:buFont typeface="Wingdings" panose="05000000000000000000" pitchFamily="2" charset="2"/>
              <a:buChar char="§"/>
            </a:pPr>
            <a:r>
              <a:rPr lang="en-US" sz="1600" dirty="0" smtClean="0"/>
              <a:t>As we are directly working at database level, it will be the more faster</a:t>
            </a:r>
          </a:p>
          <a:p>
            <a:endParaRPr lang="en-US" sz="1600" dirty="0"/>
          </a:p>
          <a:p>
            <a:r>
              <a:rPr lang="en-US" sz="1400" b="1" dirty="0" smtClean="0"/>
              <a:t>Disadvantages:</a:t>
            </a:r>
          </a:p>
          <a:p>
            <a:pPr marL="742950" lvl="1" indent="-285750">
              <a:buFont typeface="Wingdings" panose="05000000000000000000" pitchFamily="2" charset="2"/>
              <a:buChar char="§"/>
            </a:pPr>
            <a:r>
              <a:rPr lang="en-US" sz="1600" dirty="0" smtClean="0"/>
              <a:t>No validation will take place . Hence there is a chance that incorrect/invalid data will be updated</a:t>
            </a:r>
          </a:p>
          <a:p>
            <a:pPr marL="742950" lvl="1" indent="-285750">
              <a:buFont typeface="Wingdings" panose="05000000000000000000" pitchFamily="2" charset="2"/>
              <a:buChar char="§"/>
            </a:pPr>
            <a:r>
              <a:rPr lang="en-US" sz="1600" dirty="0" smtClean="0"/>
              <a:t>For example: if no transaction/program is exists for the tables </a:t>
            </a:r>
            <a:r>
              <a:rPr lang="en-US" sz="1600" dirty="0" err="1" smtClean="0"/>
              <a:t>updation</a:t>
            </a:r>
            <a:r>
              <a:rPr lang="en-US" sz="1600" dirty="0" smtClean="0"/>
              <a:t> i.e. generally for Z-tables which will store data which is coming from third party systems or other SAP systems</a:t>
            </a:r>
          </a:p>
          <a:p>
            <a:pPr marL="742950" lvl="1" indent="-285750">
              <a:buFont typeface="Wingdings" panose="05000000000000000000" pitchFamily="2" charset="2"/>
              <a:buChar char="§"/>
            </a:pPr>
            <a:r>
              <a:rPr lang="en-US" sz="1600" dirty="0" smtClean="0"/>
              <a:t>Data which does not required any validations </a:t>
            </a:r>
          </a:p>
          <a:p>
            <a:pPr lvl="1"/>
            <a:endParaRPr lang="en-US" sz="1600" dirty="0"/>
          </a:p>
          <a:p>
            <a:pPr lvl="1"/>
            <a:endParaRPr lang="en-US" sz="1600" dirty="0" smtClean="0"/>
          </a:p>
          <a:p>
            <a:pPr lvl="1"/>
            <a:r>
              <a:rPr lang="en-US" sz="2000" dirty="0" smtClean="0">
                <a:solidFill>
                  <a:srgbClr val="FF0000"/>
                </a:solidFill>
              </a:rPr>
              <a:t>So This </a:t>
            </a:r>
            <a:r>
              <a:rPr lang="en-US" sz="2000" dirty="0">
                <a:solidFill>
                  <a:srgbClr val="FF0000"/>
                </a:solidFill>
              </a:rPr>
              <a:t>method will be used only in few business scenarios </a:t>
            </a:r>
          </a:p>
          <a:p>
            <a:pPr marL="742950" lvl="1" indent="-285750">
              <a:buFont typeface="Wingdings" panose="05000000000000000000" pitchFamily="2" charset="2"/>
              <a:buChar char="§"/>
            </a:pPr>
            <a:endParaRPr lang="en-US" sz="16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932476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7543800" cy="32316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b="1" dirty="0" smtClean="0"/>
              <a:t>Using Screen Recording</a:t>
            </a:r>
          </a:p>
          <a:p>
            <a:r>
              <a:rPr lang="en-US" sz="1600" dirty="0" smtClean="0"/>
              <a:t>In this approach we will update the business document/tables using screen recording </a:t>
            </a:r>
          </a:p>
          <a:p>
            <a:endParaRPr lang="en-US" sz="1600" dirty="0"/>
          </a:p>
          <a:p>
            <a:r>
              <a:rPr lang="en-US" sz="1400" b="1" dirty="0" smtClean="0"/>
              <a:t>Advantages:</a:t>
            </a:r>
            <a:endParaRPr lang="en-US" sz="1600" b="1" dirty="0" smtClean="0"/>
          </a:p>
          <a:p>
            <a:pPr marL="742950" lvl="1" indent="-285750">
              <a:buFont typeface="Wingdings" panose="05000000000000000000" pitchFamily="2" charset="2"/>
              <a:buChar char="§"/>
            </a:pPr>
            <a:r>
              <a:rPr lang="en-US" sz="1600" dirty="0" smtClean="0"/>
              <a:t>All validations will be taken place and errors will be raised if any</a:t>
            </a:r>
          </a:p>
          <a:p>
            <a:endParaRPr lang="en-US" sz="1600" dirty="0"/>
          </a:p>
          <a:p>
            <a:r>
              <a:rPr lang="en-US" sz="1400" b="1" dirty="0" smtClean="0"/>
              <a:t>Disadvantages</a:t>
            </a:r>
            <a:endParaRPr lang="en-US" sz="1600" b="1" dirty="0" smtClean="0"/>
          </a:p>
          <a:p>
            <a:pPr marL="742950" lvl="1" indent="-285750">
              <a:buFont typeface="Wingdings" panose="05000000000000000000" pitchFamily="2" charset="2"/>
              <a:buChar char="§"/>
            </a:pPr>
            <a:r>
              <a:rPr lang="en-US" sz="1600" dirty="0" smtClean="0"/>
              <a:t>Little bit slow comparing  Direct upload/update</a:t>
            </a:r>
            <a:endParaRPr lang="en-US" sz="1600" dirty="0"/>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endParaRPr lang="en-US" sz="1600" dirty="0"/>
          </a:p>
          <a:p>
            <a:r>
              <a:rPr lang="en-US" sz="1600" dirty="0" smtClean="0"/>
              <a:t>There are two method in this approach</a:t>
            </a:r>
          </a:p>
          <a:p>
            <a:pPr marL="800100" lvl="1" indent="-342900">
              <a:buAutoNum type="arabicPeriod"/>
            </a:pPr>
            <a:r>
              <a:rPr lang="en-US" sz="1600" dirty="0" smtClean="0"/>
              <a:t>Call Transaction Method</a:t>
            </a:r>
          </a:p>
          <a:p>
            <a:pPr marL="800100" lvl="1" indent="-342900">
              <a:buAutoNum type="arabicPeriod"/>
            </a:pPr>
            <a:r>
              <a:rPr lang="en-US" sz="1600" dirty="0" smtClean="0"/>
              <a:t>Session Method</a:t>
            </a:r>
          </a:p>
        </p:txBody>
      </p:sp>
      <p:sp>
        <p:nvSpPr>
          <p:cNvPr id="2" name="TextBox 1"/>
          <p:cNvSpPr txBox="1"/>
          <p:nvPr/>
        </p:nvSpPr>
        <p:spPr>
          <a:xfrm>
            <a:off x="1447800" y="4419600"/>
            <a:ext cx="5783506" cy="135421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b="1" dirty="0" smtClean="0"/>
              <a:t> </a:t>
            </a:r>
            <a:r>
              <a:rPr lang="en-US" sz="1600" b="1" dirty="0"/>
              <a:t>Steps for BDC Program:</a:t>
            </a:r>
          </a:p>
          <a:p>
            <a:pPr lvl="2" indent="-342900">
              <a:buAutoNum type="arabicPeriod"/>
            </a:pPr>
            <a:r>
              <a:rPr lang="en-US" sz="1600" dirty="0"/>
              <a:t>Upload data to internal tables</a:t>
            </a:r>
          </a:p>
          <a:p>
            <a:pPr lvl="2" indent="-342900">
              <a:buAutoNum type="arabicPeriod"/>
            </a:pPr>
            <a:r>
              <a:rPr lang="en-US" sz="1600" dirty="0"/>
              <a:t>Fill BDCDATA structures</a:t>
            </a:r>
          </a:p>
          <a:p>
            <a:pPr lvl="2" indent="-342900">
              <a:buAutoNum type="arabicPeriod"/>
            </a:pPr>
            <a:r>
              <a:rPr lang="en-US" sz="1600" dirty="0"/>
              <a:t>Choose any method: Call Transaction or Session Method</a:t>
            </a:r>
          </a:p>
          <a:p>
            <a:pPr lvl="2" indent="-342900">
              <a:buAutoNum type="arabicPeriod"/>
            </a:pPr>
            <a:r>
              <a:rPr lang="en-US" sz="1600" dirty="0"/>
              <a:t>Handle Errors</a:t>
            </a:r>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781700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Rectangle 1"/>
          <p:cNvSpPr/>
          <p:nvPr/>
        </p:nvSpPr>
        <p:spPr>
          <a:xfrm>
            <a:off x="3657600" y="1295400"/>
            <a:ext cx="2115518" cy="3657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latin typeface="Arial" panose="020B0604020202020204" pitchFamily="34" charset="0"/>
                <a:cs typeface="Arial" panose="020B0604020202020204" pitchFamily="34" charset="0"/>
              </a:rPr>
              <a:t>BDC Program</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Get/Fetch Non SAP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Validate and Convert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Process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Call the Application program/Transaction to post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Handle the messages and Display</a:t>
            </a:r>
          </a:p>
          <a:p>
            <a:endParaRPr lang="en-US" sz="1400"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6646904" y="1447800"/>
            <a:ext cx="1963696"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latin typeface="Arial" panose="020B0604020202020204" pitchFamily="34" charset="0"/>
                <a:cs typeface="Arial" panose="020B0604020202020204" pitchFamily="34" charset="0"/>
              </a:rPr>
              <a:t>Application Program</a:t>
            </a:r>
          </a:p>
          <a:p>
            <a:pPr marL="342900" indent="-342900">
              <a:buAutoNum type="arabicPeriod"/>
            </a:pPr>
            <a:r>
              <a:rPr lang="en-US" sz="1200" dirty="0" smtClean="0">
                <a:latin typeface="Arial" panose="020B0604020202020204" pitchFamily="34" charset="0"/>
                <a:cs typeface="Arial" panose="020B0604020202020204" pitchFamily="34" charset="0"/>
              </a:rPr>
              <a:t>It can be Transaction such as ME21, VA01 </a:t>
            </a:r>
            <a:r>
              <a:rPr lang="en-US" sz="1200" dirty="0" err="1" smtClean="0">
                <a:latin typeface="Arial" panose="020B0604020202020204" pitchFamily="34" charset="0"/>
                <a:cs typeface="Arial" panose="020B0604020202020204" pitchFamily="34" charset="0"/>
              </a:rPr>
              <a:t>etc</a:t>
            </a:r>
            <a:endParaRPr lang="en-US" sz="1200" dirty="0" smtClean="0">
              <a:latin typeface="Arial" panose="020B0604020202020204" pitchFamily="34" charset="0"/>
              <a:cs typeface="Arial" panose="020B0604020202020204" pitchFamily="34" charset="0"/>
            </a:endParaRPr>
          </a:p>
          <a:p>
            <a:pPr marL="342900" indent="-342900">
              <a:buAutoNum type="arabicPeriod"/>
            </a:pPr>
            <a:r>
              <a:rPr lang="en-US" sz="1200" dirty="0" smtClean="0">
                <a:latin typeface="Arial" panose="020B0604020202020204" pitchFamily="34" charset="0"/>
                <a:cs typeface="Arial" panose="020B0604020202020204" pitchFamily="34" charset="0"/>
              </a:rPr>
              <a:t>It can be a Function module or BAPI such as BAPI_PO_CREATE </a:t>
            </a:r>
            <a:r>
              <a:rPr lang="en-US" sz="1200" dirty="0" err="1" smtClean="0">
                <a:latin typeface="Arial" panose="020B0604020202020204" pitchFamily="34" charset="0"/>
                <a:cs typeface="Arial" panose="020B0604020202020204" pitchFamily="34" charset="0"/>
              </a:rPr>
              <a:t>etc</a:t>
            </a:r>
            <a:endParaRPr lang="en-US" sz="1200" dirty="0" smtClean="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3" name="Flowchart: Magnetic Disk 2"/>
          <p:cNvSpPr/>
          <p:nvPr/>
        </p:nvSpPr>
        <p:spPr>
          <a:xfrm>
            <a:off x="6934200" y="4724400"/>
            <a:ext cx="16764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panose="020B0604020202020204" pitchFamily="34" charset="0"/>
                <a:cs typeface="Arial" panose="020B0604020202020204" pitchFamily="34" charset="0"/>
              </a:rPr>
              <a:t>SAP Database</a:t>
            </a:r>
            <a:endParaRPr lang="en-US" sz="1400" b="1" dirty="0">
              <a:latin typeface="Arial" panose="020B0604020202020204" pitchFamily="34" charset="0"/>
              <a:cs typeface="Arial" panose="020B0604020202020204" pitchFamily="34" charset="0"/>
            </a:endParaRPr>
          </a:p>
        </p:txBody>
      </p:sp>
      <p:sp>
        <p:nvSpPr>
          <p:cNvPr id="11" name="Up-Down Arrow 10"/>
          <p:cNvSpPr/>
          <p:nvPr/>
        </p:nvSpPr>
        <p:spPr>
          <a:xfrm>
            <a:off x="7543800" y="4267200"/>
            <a:ext cx="381000" cy="685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15000" y="2209800"/>
            <a:ext cx="931904"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5715000" y="2971800"/>
            <a:ext cx="931904"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6400" y="1600200"/>
            <a:ext cx="1447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latin typeface="Arial" panose="020B0604020202020204" pitchFamily="34" charset="0"/>
                <a:cs typeface="Arial" panose="020B0604020202020204" pitchFamily="34" charset="0"/>
              </a:rPr>
              <a:t>Data Source</a:t>
            </a:r>
          </a:p>
          <a:p>
            <a:pPr marL="342900" indent="-342900">
              <a:buAutoNum type="arabicPeriod"/>
            </a:pPr>
            <a:r>
              <a:rPr lang="en-US" sz="1400" dirty="0" smtClean="0">
                <a:latin typeface="Arial" panose="020B0604020202020204" pitchFamily="34" charset="0"/>
                <a:cs typeface="Arial" panose="020B0604020202020204" pitchFamily="34" charset="0"/>
              </a:rPr>
              <a:t>Flat Files</a:t>
            </a:r>
          </a:p>
          <a:p>
            <a:pPr marL="342900" indent="-342900">
              <a:buAutoNum type="arabicPeriod"/>
            </a:pPr>
            <a:r>
              <a:rPr lang="en-US" sz="1400" dirty="0" smtClean="0">
                <a:latin typeface="Arial" panose="020B0604020202020204" pitchFamily="34" charset="0"/>
                <a:cs typeface="Arial" panose="020B0604020202020204" pitchFamily="34" charset="0"/>
              </a:rPr>
              <a:t>Data Sets</a:t>
            </a:r>
          </a:p>
          <a:p>
            <a:pPr marL="342900" indent="-342900">
              <a:buAutoNum type="arabicPeriod"/>
            </a:pPr>
            <a:r>
              <a:rPr lang="en-US" sz="1400" dirty="0" smtClean="0">
                <a:latin typeface="Arial" panose="020B0604020202020204" pitchFamily="34" charset="0"/>
                <a:cs typeface="Arial" panose="020B0604020202020204" pitchFamily="34" charset="0"/>
              </a:rPr>
              <a:t>Z-Tables</a:t>
            </a:r>
          </a:p>
          <a:p>
            <a:pPr marL="342900" indent="-342900">
              <a:buAutoNum type="arabicPeriod"/>
            </a:pPr>
            <a:r>
              <a:rPr lang="en-US" sz="1400" dirty="0" smtClean="0">
                <a:latin typeface="Arial" panose="020B0604020202020204" pitchFamily="34" charset="0"/>
                <a:cs typeface="Arial" panose="020B0604020202020204" pitchFamily="34" charset="0"/>
              </a:rPr>
              <a:t>IDocs </a:t>
            </a:r>
            <a:r>
              <a:rPr lang="en-US" sz="1400" dirty="0" err="1" smtClean="0">
                <a:latin typeface="Arial" panose="020B0604020202020204" pitchFamily="34" charset="0"/>
                <a:cs typeface="Arial" panose="020B0604020202020204" pitchFamily="34" charset="0"/>
              </a:rPr>
              <a:t>etc</a:t>
            </a:r>
            <a:endParaRPr lang="en-US" sz="1400" dirty="0" smtClean="0">
              <a:latin typeface="Arial" panose="020B0604020202020204" pitchFamily="34" charset="0"/>
              <a:cs typeface="Arial" panose="020B0604020202020204" pitchFamily="34" charset="0"/>
            </a:endParaRPr>
          </a:p>
        </p:txBody>
      </p:sp>
      <p:sp>
        <p:nvSpPr>
          <p:cNvPr id="17" name="Right Arrow 16"/>
          <p:cNvSpPr/>
          <p:nvPr/>
        </p:nvSpPr>
        <p:spPr>
          <a:xfrm>
            <a:off x="3124200" y="24765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391" y="5266491"/>
            <a:ext cx="5465727" cy="70788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000" b="1" dirty="0" smtClean="0">
                <a:solidFill>
                  <a:srgbClr val="FF0000"/>
                </a:solidFill>
              </a:rPr>
              <a:t>Same Diagram Again …...</a:t>
            </a:r>
            <a:endParaRPr lang="en-US" sz="3600" dirty="0">
              <a:solidFill>
                <a:srgbClr val="FF0000"/>
              </a:solidFill>
            </a:endParaRPr>
          </a:p>
        </p:txBody>
      </p:sp>
      <p:sp>
        <p:nvSpPr>
          <p:cNvPr id="16" name="Footer Placeholder 15"/>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440460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4" name="TextBox 13"/>
          <p:cNvSpPr txBox="1"/>
          <p:nvPr/>
        </p:nvSpPr>
        <p:spPr>
          <a:xfrm>
            <a:off x="1752599" y="914400"/>
            <a:ext cx="7134225" cy="1077218"/>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3200" b="1" dirty="0" smtClean="0"/>
              <a:t>How to call Transaction from your BDC Program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435962"/>
            <a:ext cx="1647825" cy="168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3581400"/>
            <a:ext cx="14859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124200" y="4694872"/>
            <a:ext cx="5720474" cy="1477328"/>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b="1" dirty="0" smtClean="0"/>
              <a:t>CALL </a:t>
            </a:r>
            <a:r>
              <a:rPr lang="en-US" b="1" dirty="0"/>
              <a:t>TRANSACTION </a:t>
            </a:r>
            <a:r>
              <a:rPr lang="en-US" b="1" dirty="0" smtClean="0"/>
              <a:t>	&lt;</a:t>
            </a:r>
            <a:r>
              <a:rPr lang="en-US" b="1" dirty="0"/>
              <a:t>Transaction Code&gt; 	</a:t>
            </a:r>
            <a:endParaRPr lang="en-US" b="1" dirty="0" smtClean="0"/>
          </a:p>
          <a:p>
            <a:r>
              <a:rPr lang="en-US" b="1" dirty="0"/>
              <a:t>	</a:t>
            </a:r>
            <a:r>
              <a:rPr lang="en-US" b="1" dirty="0" smtClean="0"/>
              <a:t>USING </a:t>
            </a:r>
            <a:r>
              <a:rPr lang="en-US" b="1" dirty="0"/>
              <a:t>	</a:t>
            </a:r>
            <a:r>
              <a:rPr lang="en-US" b="1" dirty="0" smtClean="0"/>
              <a:t>	&lt;</a:t>
            </a:r>
            <a:r>
              <a:rPr lang="en-US" b="1" dirty="0" err="1"/>
              <a:t>bdcdata</a:t>
            </a:r>
            <a:r>
              <a:rPr lang="en-US" b="1" dirty="0"/>
              <a:t>&gt;</a:t>
            </a:r>
          </a:p>
          <a:p>
            <a:r>
              <a:rPr lang="en-US" b="1" dirty="0"/>
              <a:t>	UPDATE 	</a:t>
            </a:r>
            <a:r>
              <a:rPr lang="en-US" b="1" dirty="0" smtClean="0"/>
              <a:t>	&lt;</a:t>
            </a:r>
            <a:r>
              <a:rPr lang="en-US" b="1" dirty="0"/>
              <a:t>update – A or S&gt;</a:t>
            </a:r>
          </a:p>
          <a:p>
            <a:r>
              <a:rPr lang="en-US" b="1" dirty="0"/>
              <a:t>	MODE 		</a:t>
            </a:r>
            <a:r>
              <a:rPr lang="en-US" b="1" dirty="0" smtClean="0"/>
              <a:t>&lt;Mode – A or E or N</a:t>
            </a:r>
            <a:r>
              <a:rPr lang="en-US" b="1" dirty="0"/>
              <a:t>&gt;</a:t>
            </a:r>
          </a:p>
          <a:p>
            <a:r>
              <a:rPr lang="en-US" b="1" dirty="0"/>
              <a:t>	MESSAGES </a:t>
            </a:r>
            <a:r>
              <a:rPr lang="en-US" b="1" dirty="0" smtClean="0"/>
              <a:t>IN	&lt;</a:t>
            </a:r>
            <a:r>
              <a:rPr lang="en-US" b="1" dirty="0" err="1"/>
              <a:t>bdcmsgcoll</a:t>
            </a:r>
            <a:r>
              <a:rPr lang="en-US" b="1" dirty="0"/>
              <a:t>&gt;</a:t>
            </a:r>
            <a:endParaRPr lang="en-US" b="1" dirty="0" smtClean="0"/>
          </a:p>
        </p:txBody>
      </p:sp>
      <p:sp>
        <p:nvSpPr>
          <p:cNvPr id="3" name="Explosion 2 2"/>
          <p:cNvSpPr/>
          <p:nvPr/>
        </p:nvSpPr>
        <p:spPr>
          <a:xfrm>
            <a:off x="2057399" y="2514600"/>
            <a:ext cx="4150163" cy="1295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 TRANSACTION </a:t>
            </a:r>
            <a:endParaRPr lang="en-US" sz="1400" dirty="0"/>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6" y="3441406"/>
            <a:ext cx="1724024" cy="128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10"/>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04180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4" name="TextBox 13"/>
          <p:cNvSpPr txBox="1"/>
          <p:nvPr/>
        </p:nvSpPr>
        <p:spPr>
          <a:xfrm>
            <a:off x="1676400" y="914400"/>
            <a:ext cx="7134225" cy="3385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b="1" dirty="0" smtClean="0"/>
              <a:t>CALL TRANSACTION </a:t>
            </a:r>
            <a:r>
              <a:rPr lang="en-US" sz="1600" dirty="0" smtClean="0"/>
              <a:t>statement calls the transaction as below</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24" y="1344773"/>
            <a:ext cx="28098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752600" y="1871246"/>
            <a:ext cx="7134225" cy="3385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Whenever this report executed, program will call the transaction as below. </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410" y="2500745"/>
            <a:ext cx="34480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1524000" y="4267200"/>
            <a:ext cx="7134225" cy="1815882"/>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But at this time we didn’t supply any data from Z-program to ME23 program</a:t>
            </a:r>
          </a:p>
          <a:p>
            <a:r>
              <a:rPr lang="en-US" sz="1600" dirty="0" smtClean="0"/>
              <a:t>We have two ways to supply data</a:t>
            </a:r>
          </a:p>
          <a:p>
            <a:endParaRPr lang="en-US" sz="1600" dirty="0" smtClean="0"/>
          </a:p>
          <a:p>
            <a:pPr marL="800100" lvl="1" indent="-342900">
              <a:buAutoNum type="arabicPeriod"/>
            </a:pPr>
            <a:r>
              <a:rPr lang="en-US" sz="1600" dirty="0" smtClean="0"/>
              <a:t>Using Parameter IDs which are available at Data Element Level: this approach will be used when calling transaction for display purpose</a:t>
            </a:r>
          </a:p>
          <a:p>
            <a:pPr marL="800100" lvl="1" indent="-342900">
              <a:buAutoNum type="arabicPeriod"/>
            </a:pPr>
            <a:r>
              <a:rPr lang="en-US" sz="1600" dirty="0" smtClean="0"/>
              <a:t>Using BDCDATA: this approach will be used when calling transaction for creating or changing the busies document </a:t>
            </a:r>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042780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4" name="TextBox 13"/>
          <p:cNvSpPr txBox="1"/>
          <p:nvPr/>
        </p:nvSpPr>
        <p:spPr>
          <a:xfrm>
            <a:off x="1752599" y="914400"/>
            <a:ext cx="7134225" cy="1569660"/>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2400" b="1" dirty="0" smtClean="0"/>
              <a:t>“CALLING TRANSACTION” is OK But how to populate Values on to screen Fields from BDC Program </a:t>
            </a:r>
          </a:p>
          <a:p>
            <a:pPr algn="ctr"/>
            <a:r>
              <a:rPr lang="en-US" sz="2400" b="1" dirty="0" smtClean="0"/>
              <a:t>&amp;</a:t>
            </a:r>
          </a:p>
          <a:p>
            <a:pPr algn="ctr"/>
            <a:r>
              <a:rPr lang="en-US" sz="2400" b="1" dirty="0" smtClean="0"/>
              <a:t>How to link BDC Program and Application Program ???</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048000"/>
            <a:ext cx="18478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051898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1676400" y="1470660"/>
            <a:ext cx="5105400" cy="280076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buFont typeface="Wingdings" panose="05000000000000000000" pitchFamily="2" charset="2"/>
              <a:buChar char="q"/>
            </a:pPr>
            <a:r>
              <a:rPr lang="en-US" sz="2000" dirty="0" smtClean="0">
                <a:cs typeface="Aparajita" panose="020B0604020202020204" pitchFamily="34" charset="0"/>
              </a:rPr>
              <a:t>Overview of BDC </a:t>
            </a:r>
          </a:p>
          <a:p>
            <a:pPr marL="457200" indent="-457200">
              <a:buFont typeface="Wingdings" panose="05000000000000000000" pitchFamily="2" charset="2"/>
              <a:buChar char="q"/>
            </a:pPr>
            <a:r>
              <a:rPr lang="en-US" sz="2000" dirty="0" smtClean="0">
                <a:cs typeface="Aparajita" panose="020B0604020202020204" pitchFamily="34" charset="0"/>
              </a:rPr>
              <a:t>File Handling</a:t>
            </a:r>
          </a:p>
          <a:p>
            <a:pPr marL="914400" lvl="1" indent="-457200">
              <a:buFont typeface="Wingdings" panose="05000000000000000000" pitchFamily="2" charset="2"/>
              <a:buChar char="q"/>
            </a:pPr>
            <a:r>
              <a:rPr lang="en-US" sz="2000" dirty="0" smtClean="0">
                <a:cs typeface="Aparajita" panose="020B0604020202020204" pitchFamily="34" charset="0"/>
              </a:rPr>
              <a:t>File from Presentation Server</a:t>
            </a:r>
          </a:p>
          <a:p>
            <a:pPr marL="914400" lvl="1" indent="-457200">
              <a:buFont typeface="Wingdings" panose="05000000000000000000" pitchFamily="2" charset="2"/>
              <a:buChar char="q"/>
            </a:pPr>
            <a:r>
              <a:rPr lang="en-US" sz="2000" dirty="0" smtClean="0">
                <a:cs typeface="Aparajita" panose="020B0604020202020204" pitchFamily="34" charset="0"/>
              </a:rPr>
              <a:t>File from Application Server</a:t>
            </a:r>
          </a:p>
          <a:p>
            <a:pPr marL="457200" indent="-457200">
              <a:buFont typeface="Wingdings" panose="05000000000000000000" pitchFamily="2" charset="2"/>
              <a:buChar char="q"/>
            </a:pPr>
            <a:r>
              <a:rPr lang="en-US" sz="2000" dirty="0" smtClean="0">
                <a:cs typeface="Aparajita" panose="020B0604020202020204" pitchFamily="34" charset="0"/>
              </a:rPr>
              <a:t>Direct Upload</a:t>
            </a:r>
          </a:p>
          <a:p>
            <a:pPr marL="457200" indent="-457200">
              <a:buFont typeface="Wingdings" panose="05000000000000000000" pitchFamily="2" charset="2"/>
              <a:buChar char="q"/>
            </a:pPr>
            <a:r>
              <a:rPr lang="en-US" sz="2000" dirty="0" smtClean="0">
                <a:cs typeface="Aparajita" panose="020B0604020202020204" pitchFamily="34" charset="0"/>
              </a:rPr>
              <a:t>Using Screen Recording</a:t>
            </a:r>
          </a:p>
          <a:p>
            <a:pPr marL="914400" lvl="1" indent="-457200">
              <a:buFont typeface="Wingdings" panose="05000000000000000000" pitchFamily="2" charset="2"/>
              <a:buChar char="q"/>
            </a:pPr>
            <a:r>
              <a:rPr lang="en-US" dirty="0" smtClean="0">
                <a:cs typeface="Aparajita" panose="020B0604020202020204" pitchFamily="34" charset="0"/>
              </a:rPr>
              <a:t>Call Transaction Method</a:t>
            </a:r>
          </a:p>
          <a:p>
            <a:pPr marL="914400" lvl="1" indent="-457200">
              <a:buFont typeface="Wingdings" panose="05000000000000000000" pitchFamily="2" charset="2"/>
              <a:buChar char="q"/>
            </a:pPr>
            <a:r>
              <a:rPr lang="en-US" dirty="0" smtClean="0">
                <a:cs typeface="Aparajita" panose="020B0604020202020204" pitchFamily="34" charset="0"/>
              </a:rPr>
              <a:t>Session Method</a:t>
            </a:r>
          </a:p>
          <a:p>
            <a:pPr marL="457200" indent="-457200">
              <a:buFont typeface="Wingdings" panose="05000000000000000000" pitchFamily="2" charset="2"/>
              <a:buChar char="q"/>
            </a:pPr>
            <a:r>
              <a:rPr lang="en-US" sz="2000" dirty="0" smtClean="0">
                <a:cs typeface="Aparajita" panose="020B0604020202020204" pitchFamily="34" charset="0"/>
              </a:rPr>
              <a:t>Using Function Modules or BAPIs</a:t>
            </a:r>
          </a:p>
        </p:txBody>
      </p:sp>
      <p:sp>
        <p:nvSpPr>
          <p:cNvPr id="4" name="Slide Number Placeholder 3"/>
          <p:cNvSpPr>
            <a:spLocks noGrp="1"/>
          </p:cNvSpPr>
          <p:nvPr>
            <p:ph type="sldNum" sz="quarter" idx="12"/>
          </p:nvPr>
        </p:nvSpPr>
        <p:spPr/>
        <p:txBody>
          <a:bodyPr/>
          <a:lstStyle/>
          <a:p>
            <a:fld id="{6EF0EFC4-194A-441D-A2F8-28E45AC010BF}" type="slidenum">
              <a:rPr lang="en-US" smtClean="0"/>
              <a:t>2</a:t>
            </a:fld>
            <a:endParaRPr lang="en-US"/>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261827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676400"/>
            <a:ext cx="25241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953000" y="1828800"/>
            <a:ext cx="3733799" cy="323165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en-US" sz="3600" b="1" dirty="0" smtClean="0"/>
              <a:t>BDC </a:t>
            </a:r>
            <a:r>
              <a:rPr lang="te-IN" sz="3600" b="1" dirty="0" smtClean="0"/>
              <a:t>ప్రోగ్రాం </a:t>
            </a:r>
            <a:r>
              <a:rPr lang="te-IN" sz="3600" b="1" dirty="0"/>
              <a:t>కి </a:t>
            </a:r>
            <a:endParaRPr lang="en-US" sz="3600" b="1" dirty="0" smtClean="0"/>
          </a:p>
          <a:p>
            <a:pPr algn="ctr"/>
            <a:r>
              <a:rPr lang="te-IN" sz="3600" b="1" dirty="0"/>
              <a:t>అప్లికేషన్</a:t>
            </a:r>
            <a:r>
              <a:rPr lang="en-US" sz="3600" b="1" dirty="0" smtClean="0"/>
              <a:t> </a:t>
            </a:r>
            <a:r>
              <a:rPr lang="te-IN" sz="3600" b="1" dirty="0" smtClean="0"/>
              <a:t>ప్రోగ్రాం </a:t>
            </a:r>
            <a:r>
              <a:rPr lang="te-IN" sz="3600" b="1" dirty="0"/>
              <a:t>కి </a:t>
            </a:r>
            <a:endParaRPr lang="en-US" sz="3600" b="1" dirty="0" smtClean="0"/>
          </a:p>
          <a:p>
            <a:pPr algn="ctr"/>
            <a:r>
              <a:rPr lang="te-IN" sz="3600" b="1" dirty="0" smtClean="0"/>
              <a:t>అనుసంధానమైనది</a:t>
            </a:r>
            <a:endParaRPr lang="en-US" sz="3600" b="1" dirty="0" smtClean="0"/>
          </a:p>
          <a:p>
            <a:pPr algn="ctr"/>
            <a:r>
              <a:rPr lang="en-US" sz="4800" b="1" dirty="0" smtClean="0"/>
              <a:t>BDCDATA</a:t>
            </a:r>
          </a:p>
          <a:p>
            <a:pPr algn="ctr"/>
            <a:r>
              <a:rPr lang="te-IN" sz="4000" b="1" dirty="0"/>
              <a:t>నాయన</a:t>
            </a:r>
            <a:endParaRPr lang="en-US" sz="4000" b="1"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213903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7543800" cy="1508105"/>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2800" b="1" dirty="0" smtClean="0"/>
              <a:t>What is BDCDATA &amp; What is Screen Recording????</a:t>
            </a:r>
          </a:p>
          <a:p>
            <a:pPr algn="ctr"/>
            <a:r>
              <a:rPr lang="en-US" sz="1600" b="1" dirty="0" smtClean="0"/>
              <a:t>&amp;</a:t>
            </a:r>
          </a:p>
          <a:p>
            <a:pPr algn="ctr"/>
            <a:r>
              <a:rPr lang="en-US" sz="2000" b="1" dirty="0" smtClean="0"/>
              <a:t>How you are going populate fields on screen </a:t>
            </a: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406944"/>
            <a:ext cx="3543300" cy="4146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5410200" y="2755880"/>
            <a:ext cx="3505200" cy="3416320"/>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Technical information of the field</a:t>
            </a:r>
          </a:p>
          <a:p>
            <a:pPr marL="742950" lvl="1" indent="-285750">
              <a:buFont typeface="Wingdings" panose="05000000000000000000" pitchFamily="2" charset="2"/>
              <a:buChar char="§"/>
            </a:pPr>
            <a:r>
              <a:rPr lang="en-US" sz="1600" dirty="0" smtClean="0"/>
              <a:t>Program</a:t>
            </a:r>
          </a:p>
          <a:p>
            <a:pPr marL="742950" lvl="1" indent="-285750">
              <a:buFont typeface="Wingdings" panose="05000000000000000000" pitchFamily="2" charset="2"/>
              <a:buChar char="§"/>
            </a:pPr>
            <a:r>
              <a:rPr lang="en-US" sz="1600" dirty="0" smtClean="0"/>
              <a:t>Screen Number</a:t>
            </a:r>
          </a:p>
          <a:p>
            <a:pPr marL="742950" lvl="1" indent="-285750">
              <a:buFont typeface="Wingdings" panose="05000000000000000000" pitchFamily="2" charset="2"/>
              <a:buChar char="§"/>
            </a:pPr>
            <a:r>
              <a:rPr lang="en-US" sz="1600" dirty="0" smtClean="0"/>
              <a:t>Field Name</a:t>
            </a:r>
          </a:p>
          <a:p>
            <a:pPr marL="742950" lvl="1" indent="-285750">
              <a:buFont typeface="Wingdings" panose="05000000000000000000" pitchFamily="2" charset="2"/>
              <a:buChar char="§"/>
            </a:pPr>
            <a:r>
              <a:rPr lang="en-US" sz="1600" dirty="0" smtClean="0"/>
              <a:t>Value in Field </a:t>
            </a:r>
          </a:p>
          <a:p>
            <a:endParaRPr lang="en-US" sz="1600" dirty="0" smtClean="0"/>
          </a:p>
          <a:p>
            <a:r>
              <a:rPr lang="en-US" sz="1600" dirty="0" smtClean="0"/>
              <a:t>If we want to populate field in the screen programmatically then we have to fill above details in a structure called</a:t>
            </a:r>
          </a:p>
          <a:p>
            <a:endParaRPr lang="en-US" sz="1600" dirty="0"/>
          </a:p>
          <a:p>
            <a:pPr algn="ctr"/>
            <a:r>
              <a:rPr lang="en-US" sz="2400" b="1" dirty="0" smtClean="0"/>
              <a:t>BDCDATA</a:t>
            </a:r>
          </a:p>
          <a:p>
            <a:endParaRPr lang="en-US" sz="1600" dirty="0" smtClean="0"/>
          </a:p>
          <a:p>
            <a:endParaRPr lang="en-US" sz="16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109013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657350" y="837548"/>
            <a:ext cx="6724650" cy="3385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BDCDATA is  a structure and having following fields </a:t>
            </a:r>
            <a:endParaRPr lang="en-US" sz="11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143000"/>
            <a:ext cx="4618914" cy="187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371850"/>
            <a:ext cx="46482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1657350" y="3371850"/>
            <a:ext cx="2076450" cy="514350"/>
          </a:xfrm>
          <a:prstGeom prst="wedgeRectCallout">
            <a:avLst>
              <a:gd name="adj1" fmla="val 76327"/>
              <a:gd name="adj2" fmla="val 436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Program &amp; Screen Details</a:t>
            </a:r>
            <a:endParaRPr lang="en-US" sz="1600" dirty="0"/>
          </a:p>
        </p:txBody>
      </p:sp>
      <p:sp>
        <p:nvSpPr>
          <p:cNvPr id="15" name="Rectangular Callout 14"/>
          <p:cNvSpPr/>
          <p:nvPr/>
        </p:nvSpPr>
        <p:spPr>
          <a:xfrm>
            <a:off x="1657350" y="3981450"/>
            <a:ext cx="2095500" cy="361950"/>
          </a:xfrm>
          <a:prstGeom prst="wedgeRectCallout">
            <a:avLst>
              <a:gd name="adj1" fmla="val 166723"/>
              <a:gd name="adj2" fmla="val -207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Function Code Details</a:t>
            </a:r>
            <a:endParaRPr lang="en-US" sz="1600" dirty="0"/>
          </a:p>
        </p:txBody>
      </p:sp>
      <p:sp>
        <p:nvSpPr>
          <p:cNvPr id="11" name="Rectangle 10"/>
          <p:cNvSpPr/>
          <p:nvPr/>
        </p:nvSpPr>
        <p:spPr>
          <a:xfrm>
            <a:off x="6276264" y="4162425"/>
            <a:ext cx="2105736" cy="333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ular Callout 16"/>
          <p:cNvSpPr/>
          <p:nvPr/>
        </p:nvSpPr>
        <p:spPr>
          <a:xfrm>
            <a:off x="1600200" y="4514850"/>
            <a:ext cx="2095500" cy="361950"/>
          </a:xfrm>
          <a:prstGeom prst="wedgeRectCallout">
            <a:avLst>
              <a:gd name="adj1" fmla="val 172012"/>
              <a:gd name="adj2" fmla="val -89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Field Name and Values</a:t>
            </a:r>
            <a:endParaRPr lang="en-US" sz="1600" dirty="0"/>
          </a:p>
        </p:txBody>
      </p:sp>
      <p:sp>
        <p:nvSpPr>
          <p:cNvPr id="12" name="Footer Placeholder 1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29978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Rectangle 1"/>
          <p:cNvSpPr/>
          <p:nvPr/>
        </p:nvSpPr>
        <p:spPr>
          <a:xfrm>
            <a:off x="1828800" y="1143000"/>
            <a:ext cx="6172200" cy="1354217"/>
          </a:xfrm>
          <a:prstGeom prst="rect">
            <a:avLst/>
          </a:prstGeom>
        </p:spPr>
        <p:txBody>
          <a:bodyPr wrap="square">
            <a:spAutoFit/>
          </a:bodyPr>
          <a:lstStyle/>
          <a:p>
            <a:r>
              <a:rPr lang="en-US" sz="1600" b="1" dirty="0"/>
              <a:t>CALL TRANSACTION 	</a:t>
            </a:r>
            <a:r>
              <a:rPr lang="en-US" sz="1600" b="1" dirty="0" smtClean="0"/>
              <a:t>	&lt;</a:t>
            </a:r>
            <a:r>
              <a:rPr lang="en-US" sz="1600" b="1" dirty="0"/>
              <a:t>Transaction Code&gt; 	</a:t>
            </a:r>
            <a:endParaRPr lang="en-US" sz="1600" b="1" dirty="0" smtClean="0"/>
          </a:p>
          <a:p>
            <a:r>
              <a:rPr lang="en-US" sz="1600" b="1" dirty="0"/>
              <a:t>	</a:t>
            </a:r>
            <a:r>
              <a:rPr lang="en-US" sz="1600" b="1" dirty="0" smtClean="0"/>
              <a:t>USING </a:t>
            </a:r>
            <a:r>
              <a:rPr lang="en-US" sz="1600" b="1" dirty="0"/>
              <a:t>		&lt;</a:t>
            </a:r>
            <a:r>
              <a:rPr lang="en-US" sz="1600" b="1" dirty="0" err="1"/>
              <a:t>bdcdata</a:t>
            </a:r>
            <a:r>
              <a:rPr lang="en-US" sz="1600" b="1" dirty="0"/>
              <a:t>&gt;</a:t>
            </a:r>
          </a:p>
          <a:p>
            <a:r>
              <a:rPr lang="en-US" sz="1600" b="1" dirty="0"/>
              <a:t>	UPDATE 	</a:t>
            </a:r>
            <a:r>
              <a:rPr lang="en-US" sz="1600" b="1" dirty="0" smtClean="0"/>
              <a:t>	&lt;</a:t>
            </a:r>
            <a:r>
              <a:rPr lang="en-US" sz="1600" b="1" dirty="0"/>
              <a:t>update – A or S&gt;</a:t>
            </a:r>
          </a:p>
          <a:p>
            <a:r>
              <a:rPr lang="en-US" sz="1600" b="1" dirty="0"/>
              <a:t>	MODE 		&lt;Mode – A or E or N&gt;</a:t>
            </a:r>
          </a:p>
          <a:p>
            <a:r>
              <a:rPr lang="en-US" sz="1600" b="1" dirty="0"/>
              <a:t>	MESSAGES </a:t>
            </a:r>
            <a:r>
              <a:rPr lang="en-US" sz="1600" b="1" dirty="0" smtClean="0"/>
              <a:t>IN	&lt;</a:t>
            </a:r>
            <a:r>
              <a:rPr lang="en-US" sz="1600" b="1" dirty="0" err="1"/>
              <a:t>bdcmsgcoll</a:t>
            </a:r>
            <a:r>
              <a:rPr lang="en-US" sz="1600" b="1" dirty="0"/>
              <a:t>&gt;</a:t>
            </a:r>
          </a:p>
        </p:txBody>
      </p:sp>
      <p:sp>
        <p:nvSpPr>
          <p:cNvPr id="3" name="TextBox 2"/>
          <p:cNvSpPr txBox="1"/>
          <p:nvPr/>
        </p:nvSpPr>
        <p:spPr>
          <a:xfrm>
            <a:off x="1676400" y="2819400"/>
            <a:ext cx="7222746" cy="1323439"/>
          </a:xfrm>
          <a:prstGeom prst="rect">
            <a:avLst/>
          </a:prstGeom>
          <a:noFill/>
        </p:spPr>
        <p:txBody>
          <a:bodyPr wrap="none" rtlCol="0">
            <a:spAutoFit/>
          </a:bodyPr>
          <a:lstStyle/>
          <a:p>
            <a:r>
              <a:rPr lang="en-US" sz="1600" dirty="0" smtClean="0"/>
              <a:t>BDCDATA 	- Screen Values for Application Program screens populated in BDCDATA</a:t>
            </a:r>
          </a:p>
          <a:p>
            <a:r>
              <a:rPr lang="en-US" sz="1600" dirty="0" smtClean="0"/>
              <a:t>UPDATE 	– Parameter for controlling Application Program and Database interaction</a:t>
            </a:r>
          </a:p>
          <a:p>
            <a:r>
              <a:rPr lang="en-US" sz="1600" dirty="0" smtClean="0"/>
              <a:t>MODE 	- Application Program Execution Mode</a:t>
            </a:r>
          </a:p>
          <a:p>
            <a:r>
              <a:rPr lang="en-US" sz="1600" dirty="0" smtClean="0"/>
              <a:t>MESSAGES – Messages raised during application program execution will be collected </a:t>
            </a:r>
          </a:p>
          <a:p>
            <a:endParaRPr lang="en-US" sz="1600" dirty="0"/>
          </a:p>
        </p:txBody>
      </p:sp>
      <p:sp>
        <p:nvSpPr>
          <p:cNvPr id="11" name="Footer Placeholder 10"/>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554268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914400"/>
            <a:ext cx="7258050" cy="5262979"/>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1600" b="1" dirty="0" smtClean="0"/>
              <a:t>Options in CALL TRANSACTION – UPDATE Indicator</a:t>
            </a:r>
          </a:p>
          <a:p>
            <a:endParaRPr lang="en-US" sz="1600" dirty="0"/>
          </a:p>
          <a:p>
            <a:r>
              <a:rPr lang="en-US" sz="1600" b="1" dirty="0" smtClean="0"/>
              <a:t>Asynchronous-A: </a:t>
            </a:r>
          </a:p>
          <a:p>
            <a:r>
              <a:rPr lang="en-US" sz="1600" dirty="0"/>
              <a:t>	</a:t>
            </a:r>
            <a:r>
              <a:rPr lang="en-US" sz="1600" dirty="0" smtClean="0"/>
              <a:t>If this indicator set then program will sends series of records to the update work process and will not wait for the acknowledgement (Success Or Failure)</a:t>
            </a:r>
          </a:p>
          <a:p>
            <a:r>
              <a:rPr lang="en-US" sz="1600" dirty="0" smtClean="0"/>
              <a:t>It will keep transmit the records</a:t>
            </a:r>
          </a:p>
          <a:p>
            <a:endParaRPr lang="en-US" sz="1600" dirty="0"/>
          </a:p>
          <a:p>
            <a:r>
              <a:rPr lang="en-US" sz="1600" b="1" dirty="0" smtClean="0"/>
              <a:t>Synchronous – S:</a:t>
            </a:r>
          </a:p>
          <a:p>
            <a:r>
              <a:rPr lang="en-US" sz="1600" dirty="0"/>
              <a:t>	</a:t>
            </a:r>
            <a:r>
              <a:rPr lang="en-US" sz="1600" dirty="0" smtClean="0"/>
              <a:t>if this indicator set then program will transfer a record to the update work process and wait for the acknowledgement. Once it gets acknowledgement then it transfers the next record will be sent to the update work process and so on. </a:t>
            </a:r>
          </a:p>
          <a:p>
            <a:endParaRPr lang="en-US" sz="1600" dirty="0"/>
          </a:p>
          <a:p>
            <a:r>
              <a:rPr lang="en-US" sz="1600" dirty="0" smtClean="0"/>
              <a:t>By default it is Asynchronous update</a:t>
            </a:r>
          </a:p>
          <a:p>
            <a:endParaRPr lang="en-US" sz="1600" dirty="0"/>
          </a:p>
          <a:p>
            <a:pPr algn="ctr"/>
            <a:r>
              <a:rPr lang="en-US" sz="1600" b="1" dirty="0"/>
              <a:t>Options in CALL TRANSACTION – </a:t>
            </a:r>
            <a:r>
              <a:rPr lang="en-US" sz="1600" b="1" dirty="0" smtClean="0"/>
              <a:t>MODE </a:t>
            </a:r>
            <a:r>
              <a:rPr lang="en-US" sz="1600" b="1" dirty="0"/>
              <a:t>Indicator</a:t>
            </a:r>
          </a:p>
          <a:p>
            <a:endParaRPr lang="en-US" sz="1600" dirty="0" smtClean="0"/>
          </a:p>
          <a:p>
            <a:r>
              <a:rPr lang="en-US" sz="1600" dirty="0" smtClean="0"/>
              <a:t>A – Display all screens mode</a:t>
            </a:r>
          </a:p>
          <a:p>
            <a:r>
              <a:rPr lang="en-US" sz="1600" dirty="0" smtClean="0"/>
              <a:t>E – Display only Error Screens</a:t>
            </a:r>
          </a:p>
          <a:p>
            <a:r>
              <a:rPr lang="en-US" sz="1600" dirty="0" smtClean="0"/>
              <a:t>N – Display no Screens</a:t>
            </a:r>
          </a:p>
          <a:p>
            <a:endParaRPr lang="en-US" sz="1600" dirty="0"/>
          </a:p>
          <a:p>
            <a:r>
              <a:rPr lang="en-US" sz="1600" dirty="0" smtClean="0"/>
              <a:t>By default it is ‘A’</a:t>
            </a:r>
            <a:endParaRPr lang="en-US" sz="11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805542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438400" y="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685800"/>
            <a:ext cx="7258050" cy="2862322"/>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1600" b="1" dirty="0" smtClean="0"/>
              <a:t>Session Method</a:t>
            </a:r>
          </a:p>
          <a:p>
            <a:endParaRPr lang="en-US" sz="1600" b="1" dirty="0" smtClean="0"/>
          </a:p>
          <a:p>
            <a:r>
              <a:rPr lang="en-US" sz="1600" dirty="0" smtClean="0"/>
              <a:t>In this technique; data will not be updated into the database immediately when running your BDC program.</a:t>
            </a:r>
          </a:p>
          <a:p>
            <a:endParaRPr lang="en-US" sz="1600" dirty="0"/>
          </a:p>
          <a:p>
            <a:r>
              <a:rPr lang="en-US" sz="1600" dirty="0" smtClean="0"/>
              <a:t>Data files(Sessions or Files or Queues)  on application server will be created whenever we have executed BDC program.  We can process these sessions using transaction </a:t>
            </a:r>
            <a:r>
              <a:rPr lang="en-US" sz="2000" b="1" dirty="0" smtClean="0"/>
              <a:t>SM35</a:t>
            </a:r>
            <a:endParaRPr lang="en-US" sz="1600" b="1" dirty="0" smtClean="0"/>
          </a:p>
          <a:p>
            <a:endParaRPr lang="en-US" sz="1600" b="1" dirty="0" smtClean="0"/>
          </a:p>
          <a:p>
            <a:r>
              <a:rPr lang="en-US" sz="1600" dirty="0" smtClean="0"/>
              <a:t>Once we process the sessions then data will be actually updated in the R/3 system database</a:t>
            </a:r>
            <a:endParaRPr lang="en-US" sz="11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8" y="3352800"/>
            <a:ext cx="5643562" cy="3271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946721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438400" y="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685800"/>
            <a:ext cx="7258050" cy="5709255"/>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b="1" dirty="0" smtClean="0"/>
              <a:t>Function Modules </a:t>
            </a:r>
            <a:endParaRPr lang="en-US" dirty="0" smtClean="0"/>
          </a:p>
          <a:p>
            <a:pPr marL="342900" indent="-342900">
              <a:buAutoNum type="arabicPeriod"/>
            </a:pPr>
            <a:endParaRPr lang="en-US" sz="1600" dirty="0" smtClean="0"/>
          </a:p>
          <a:p>
            <a:pPr marL="342900" indent="-342900">
              <a:buAutoNum type="arabicPeriod"/>
            </a:pPr>
            <a:r>
              <a:rPr lang="en-US" sz="1600" b="1" smtClean="0"/>
              <a:t>BDC_OPEN_GROUP</a:t>
            </a:r>
            <a:endParaRPr lang="en-US" sz="1600" b="1" dirty="0" smtClean="0"/>
          </a:p>
          <a:p>
            <a:r>
              <a:rPr lang="en-US" sz="1600" dirty="0"/>
              <a:t>	</a:t>
            </a:r>
            <a:r>
              <a:rPr lang="en-US" sz="1600" dirty="0" smtClean="0"/>
              <a:t>This method is used  to create session on application server and maintained in transaction SM35</a:t>
            </a:r>
          </a:p>
          <a:p>
            <a:r>
              <a:rPr lang="en-US" sz="1600" dirty="0" smtClean="0"/>
              <a:t>Parameters:</a:t>
            </a:r>
          </a:p>
          <a:p>
            <a:r>
              <a:rPr lang="en-US" sz="1600" dirty="0"/>
              <a:t>	</a:t>
            </a:r>
            <a:r>
              <a:rPr lang="en-US" sz="1600" dirty="0" smtClean="0"/>
              <a:t>Group: Name of session</a:t>
            </a:r>
          </a:p>
          <a:p>
            <a:r>
              <a:rPr lang="en-US" sz="1600" dirty="0"/>
              <a:t>	</a:t>
            </a:r>
            <a:r>
              <a:rPr lang="en-US" sz="1600" dirty="0" err="1" smtClean="0"/>
              <a:t>Holddate</a:t>
            </a:r>
            <a:r>
              <a:rPr lang="en-US" sz="1600" dirty="0" smtClean="0"/>
              <a:t>: Session is locked on the provided date</a:t>
            </a:r>
          </a:p>
          <a:p>
            <a:r>
              <a:rPr lang="en-US" sz="1600" dirty="0"/>
              <a:t>	</a:t>
            </a:r>
            <a:r>
              <a:rPr lang="en-US" sz="1600" dirty="0" smtClean="0"/>
              <a:t>Keep: (X or Space) Keep or delete after processing completed</a:t>
            </a:r>
          </a:p>
          <a:p>
            <a:r>
              <a:rPr lang="en-US" sz="1600" dirty="0"/>
              <a:t>	</a:t>
            </a:r>
            <a:r>
              <a:rPr lang="en-US" sz="1600" dirty="0" smtClean="0"/>
              <a:t>User: SAP user id</a:t>
            </a:r>
          </a:p>
          <a:p>
            <a:endParaRPr lang="en-US" sz="1600" dirty="0" smtClean="0"/>
          </a:p>
          <a:p>
            <a:r>
              <a:rPr lang="en-US" sz="1600" b="1" dirty="0" smtClean="0"/>
              <a:t>2. BDC_INSERT</a:t>
            </a:r>
          </a:p>
          <a:p>
            <a:r>
              <a:rPr lang="en-US" sz="1600" dirty="0"/>
              <a:t>	</a:t>
            </a:r>
            <a:r>
              <a:rPr lang="en-US" sz="1600" dirty="0" smtClean="0"/>
              <a:t>This will insert an internal table of structure of BDCDATA on application server</a:t>
            </a:r>
          </a:p>
          <a:p>
            <a:r>
              <a:rPr lang="en-US" sz="1600" dirty="0" smtClean="0"/>
              <a:t>Parameters:</a:t>
            </a:r>
          </a:p>
          <a:p>
            <a:r>
              <a:rPr lang="en-US" sz="1600" dirty="0"/>
              <a:t>	</a:t>
            </a:r>
            <a:r>
              <a:rPr lang="en-US" sz="1600" dirty="0" err="1" smtClean="0"/>
              <a:t>Tcode</a:t>
            </a:r>
            <a:r>
              <a:rPr lang="en-US" sz="1600" dirty="0" smtClean="0"/>
              <a:t>: Transaction Name</a:t>
            </a:r>
          </a:p>
          <a:p>
            <a:r>
              <a:rPr lang="en-US" sz="1600" dirty="0"/>
              <a:t>	</a:t>
            </a:r>
            <a:r>
              <a:rPr lang="en-US" sz="1600" dirty="0" err="1" smtClean="0"/>
              <a:t>DynproTab</a:t>
            </a:r>
            <a:r>
              <a:rPr lang="en-US" sz="1600" dirty="0" smtClean="0"/>
              <a:t>: BDCDATA internal table</a:t>
            </a:r>
          </a:p>
          <a:p>
            <a:endParaRPr lang="en-US" sz="1600" dirty="0" smtClean="0"/>
          </a:p>
          <a:p>
            <a:pPr marL="342900" indent="-342900">
              <a:buAutoNum type="arabicPeriod" startAt="3"/>
            </a:pPr>
            <a:r>
              <a:rPr lang="en-US" sz="1600" b="1" dirty="0" smtClean="0"/>
              <a:t>BDC_CLOSE_GROUP </a:t>
            </a:r>
          </a:p>
          <a:p>
            <a:r>
              <a:rPr lang="en-US" sz="1600" b="1" dirty="0"/>
              <a:t>	</a:t>
            </a:r>
            <a:r>
              <a:rPr lang="en-US" sz="1600" dirty="0" smtClean="0"/>
              <a:t>This will close the session on application server</a:t>
            </a:r>
            <a:endParaRPr lang="en-US" sz="1100" dirty="0"/>
          </a:p>
          <a:p>
            <a:endParaRPr lang="en-US" sz="1100" dirty="0" smtClean="0"/>
          </a:p>
          <a:p>
            <a:r>
              <a:rPr lang="en-US" sz="1600" dirty="0" smtClean="0"/>
              <a:t>Note: We no need to write any logic in the BDC program for handling errors/logs as system will automatically handles it in SM35</a:t>
            </a:r>
            <a:endParaRPr lang="en-US" sz="24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831434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438400" y="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685800"/>
            <a:ext cx="7258050" cy="3785652"/>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SM35: Batch Input Session Overview</a:t>
            </a:r>
          </a:p>
          <a:p>
            <a:endParaRPr lang="en-US" sz="1600" dirty="0"/>
          </a:p>
          <a:p>
            <a:r>
              <a:rPr lang="en-US" sz="1600" dirty="0" smtClean="0"/>
              <a:t>Status: </a:t>
            </a:r>
          </a:p>
          <a:p>
            <a:r>
              <a:rPr lang="en-US" sz="1600" dirty="0"/>
              <a:t>	</a:t>
            </a:r>
            <a:r>
              <a:rPr lang="en-US" sz="1600" dirty="0" smtClean="0"/>
              <a:t>New:		Newly Created	</a:t>
            </a:r>
          </a:p>
          <a:p>
            <a:r>
              <a:rPr lang="en-US" sz="1600" dirty="0"/>
              <a:t>	</a:t>
            </a:r>
            <a:r>
              <a:rPr lang="en-US" sz="1600" dirty="0" smtClean="0"/>
              <a:t>Incorrect:		Processed but having errors</a:t>
            </a:r>
          </a:p>
          <a:p>
            <a:r>
              <a:rPr lang="en-US" sz="1600" dirty="0"/>
              <a:t>	</a:t>
            </a:r>
            <a:r>
              <a:rPr lang="en-US" sz="1600" dirty="0" smtClean="0"/>
              <a:t>Processed:		Processed Correctly</a:t>
            </a:r>
          </a:p>
          <a:p>
            <a:r>
              <a:rPr lang="en-US" sz="1600" dirty="0"/>
              <a:t>	</a:t>
            </a:r>
            <a:r>
              <a:rPr lang="en-US" sz="1600" dirty="0" smtClean="0"/>
              <a:t>In Process:`	Currently running</a:t>
            </a:r>
          </a:p>
          <a:p>
            <a:r>
              <a:rPr lang="en-US" sz="1600" dirty="0"/>
              <a:t>	</a:t>
            </a:r>
            <a:r>
              <a:rPr lang="en-US" sz="1600" dirty="0" smtClean="0"/>
              <a:t>In Background:	Running in Background</a:t>
            </a:r>
          </a:p>
          <a:p>
            <a:endParaRPr lang="en-US" sz="1600" dirty="0" smtClean="0"/>
          </a:p>
          <a:p>
            <a:r>
              <a:rPr lang="en-US" sz="1600" dirty="0" smtClean="0"/>
              <a:t>We can execute the session in two ways</a:t>
            </a:r>
          </a:p>
          <a:p>
            <a:r>
              <a:rPr lang="en-US" sz="1600" dirty="0"/>
              <a:t>	</a:t>
            </a:r>
            <a:r>
              <a:rPr lang="en-US" sz="1600" dirty="0" smtClean="0"/>
              <a:t>1. Direct – F8</a:t>
            </a:r>
          </a:p>
          <a:p>
            <a:r>
              <a:rPr lang="en-US" sz="1600" dirty="0"/>
              <a:t>	</a:t>
            </a:r>
            <a:r>
              <a:rPr lang="en-US" sz="1600" dirty="0" smtClean="0"/>
              <a:t>2. Background Mode – F5 </a:t>
            </a:r>
          </a:p>
          <a:p>
            <a:endParaRPr lang="en-US" sz="1600" dirty="0"/>
          </a:p>
          <a:p>
            <a:r>
              <a:rPr lang="en-US" sz="1600" dirty="0"/>
              <a:t>L</a:t>
            </a:r>
            <a:r>
              <a:rPr lang="en-US" sz="1600" dirty="0" smtClean="0"/>
              <a:t>og: Click button                          or                      on application tool bar</a:t>
            </a:r>
          </a:p>
          <a:p>
            <a:endParaRPr lang="en-US" sz="16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600" y="3886200"/>
            <a:ext cx="9398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887759"/>
            <a:ext cx="942975" cy="377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555843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438400" y="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TextBox 1"/>
          <p:cNvSpPr txBox="1"/>
          <p:nvPr/>
        </p:nvSpPr>
        <p:spPr>
          <a:xfrm>
            <a:off x="1524000" y="838200"/>
            <a:ext cx="7467600" cy="4770537"/>
          </a:xfrm>
          <a:prstGeom prst="rect">
            <a:avLst/>
          </a:prstGeom>
          <a:noFill/>
        </p:spPr>
        <p:txBody>
          <a:bodyPr wrap="square" rtlCol="0">
            <a:spAutoFit/>
          </a:bodyPr>
          <a:lstStyle/>
          <a:p>
            <a:r>
              <a:rPr lang="en-US" sz="1600" b="1" dirty="0" smtClean="0"/>
              <a:t>Call Transaction </a:t>
            </a:r>
          </a:p>
          <a:p>
            <a:endParaRPr lang="en-US" sz="1600" b="1" dirty="0" smtClean="0"/>
          </a:p>
          <a:p>
            <a:pPr marL="342900" indent="-342900">
              <a:buAutoNum type="arabicPeriod"/>
            </a:pPr>
            <a:r>
              <a:rPr lang="en-US" sz="1600" dirty="0" smtClean="0"/>
              <a:t>Data will be transferred directly to the database</a:t>
            </a:r>
          </a:p>
          <a:p>
            <a:pPr marL="342900" indent="-342900">
              <a:buAutoNum type="arabicPeriod"/>
            </a:pPr>
            <a:r>
              <a:rPr lang="en-US" sz="1600" dirty="0" smtClean="0"/>
              <a:t>Need to handle messages explicitly in BDC program</a:t>
            </a:r>
          </a:p>
          <a:p>
            <a:pPr marL="342900" indent="-342900">
              <a:buAutoNum type="arabicPeriod"/>
            </a:pPr>
            <a:r>
              <a:rPr lang="en-US" sz="1600" dirty="0" smtClean="0"/>
              <a:t>Call transaction in both Synchronous or Asynchronous : </a:t>
            </a:r>
            <a:r>
              <a:rPr lang="en-US" sz="1600" dirty="0" err="1" smtClean="0"/>
              <a:t>sy-subrc</a:t>
            </a:r>
            <a:r>
              <a:rPr lang="en-US" sz="1600" dirty="0" smtClean="0"/>
              <a:t> will be returned</a:t>
            </a:r>
          </a:p>
          <a:p>
            <a:pPr marL="342900" indent="-342900">
              <a:buAutoNum type="arabicPeriod"/>
            </a:pPr>
            <a:r>
              <a:rPr lang="en-US" sz="1600" dirty="0" smtClean="0"/>
              <a:t>Generally for small amount of data</a:t>
            </a:r>
          </a:p>
          <a:p>
            <a:pPr marL="342900" indent="-342900">
              <a:buAutoNum type="arabicPeriod"/>
            </a:pPr>
            <a:endParaRPr lang="en-US" sz="1600" dirty="0"/>
          </a:p>
          <a:p>
            <a:r>
              <a:rPr lang="en-US" sz="1600" b="1" dirty="0" smtClean="0"/>
              <a:t>Session Method:</a:t>
            </a:r>
          </a:p>
          <a:p>
            <a:pPr marL="342900" indent="-342900">
              <a:buAutoNum type="arabicPeriod"/>
            </a:pPr>
            <a:r>
              <a:rPr lang="en-US" sz="1600" dirty="0" smtClean="0"/>
              <a:t>Data will not be transferred to database immediately as sessions are created in Application server</a:t>
            </a:r>
          </a:p>
          <a:p>
            <a:pPr marL="342900" indent="-342900">
              <a:buAutoNum type="arabicPeriod"/>
            </a:pPr>
            <a:r>
              <a:rPr lang="en-US" sz="1600" dirty="0" smtClean="0"/>
              <a:t>Messages handled by the system in SM35</a:t>
            </a:r>
          </a:p>
          <a:p>
            <a:pPr marL="342900" indent="-342900">
              <a:buAutoNum type="arabicPeriod"/>
            </a:pPr>
            <a:r>
              <a:rPr lang="en-US" sz="1600" dirty="0" smtClean="0"/>
              <a:t>Only Synchronous process for updating data</a:t>
            </a:r>
          </a:p>
          <a:p>
            <a:pPr marL="342900" indent="-342900">
              <a:buAutoNum type="arabicPeriod"/>
            </a:pPr>
            <a:r>
              <a:rPr lang="en-US" sz="1600" dirty="0" smtClean="0"/>
              <a:t>SY-SUBRC will not be returned</a:t>
            </a:r>
          </a:p>
          <a:p>
            <a:pPr marL="342900" indent="-342900">
              <a:buAutoNum type="arabicPeriod"/>
            </a:pPr>
            <a:r>
              <a:rPr lang="en-US" sz="1600" dirty="0" smtClean="0"/>
              <a:t>Generally used for huge amount of data</a:t>
            </a:r>
          </a:p>
          <a:p>
            <a:endParaRPr lang="en-US" sz="1600" dirty="0" smtClean="0"/>
          </a:p>
          <a:p>
            <a:r>
              <a:rPr lang="en-US" sz="1600" b="1" dirty="0" smtClean="0"/>
              <a:t>Advantages of BDC</a:t>
            </a:r>
          </a:p>
          <a:p>
            <a:pPr marL="342900" indent="-342900">
              <a:buAutoNum type="arabicPeriod"/>
            </a:pPr>
            <a:r>
              <a:rPr lang="en-US" sz="1600" dirty="0" smtClean="0"/>
              <a:t>No Manual intervention</a:t>
            </a:r>
          </a:p>
          <a:p>
            <a:pPr marL="342900" indent="-342900">
              <a:buAutoNum type="arabicPeriod"/>
            </a:pPr>
            <a:r>
              <a:rPr lang="en-US" sz="1600" dirty="0" smtClean="0"/>
              <a:t>Automatic Data transfer</a:t>
            </a:r>
          </a:p>
          <a:p>
            <a:pPr marL="342900" indent="-342900">
              <a:buAutoNum type="arabicPeriod"/>
            </a:pPr>
            <a:r>
              <a:rPr lang="en-US" sz="1600" dirty="0" smtClean="0"/>
              <a:t>Data integrity maintained</a:t>
            </a:r>
            <a:endParaRPr lang="en-US" sz="16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681916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438400" y="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685800"/>
            <a:ext cx="7258050" cy="1323439"/>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Create Business document using Function Module or BAPIs</a:t>
            </a:r>
          </a:p>
          <a:p>
            <a:endParaRPr lang="en-US" sz="1600" dirty="0"/>
          </a:p>
          <a:p>
            <a:r>
              <a:rPr lang="en-US" sz="1600" dirty="0" smtClean="0"/>
              <a:t>We can use function modules or BAPIs to create Business documents . We can use transaction BAPI to check for Business Objects</a:t>
            </a:r>
          </a:p>
          <a:p>
            <a:endParaRPr lang="en-US" sz="16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05000"/>
            <a:ext cx="4648200" cy="461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016210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6" name="TextBox 15"/>
          <p:cNvSpPr txBox="1"/>
          <p:nvPr/>
        </p:nvSpPr>
        <p:spPr>
          <a:xfrm>
            <a:off x="1447800" y="914400"/>
            <a:ext cx="7617303" cy="563231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BDCs are used It is used to transfer Non SAP data to SAP R/3 system</a:t>
            </a:r>
          </a:p>
          <a:p>
            <a:endParaRPr lang="en-US" sz="1600" dirty="0" smtClean="0"/>
          </a:p>
          <a:p>
            <a:r>
              <a:rPr lang="en-US" sz="1600" dirty="0" smtClean="0"/>
              <a:t>Users will create business documents using transactions manually</a:t>
            </a:r>
          </a:p>
          <a:p>
            <a:r>
              <a:rPr lang="en-US" sz="1600" dirty="0" smtClean="0"/>
              <a:t>Ex: </a:t>
            </a:r>
          </a:p>
          <a:p>
            <a:r>
              <a:rPr lang="en-US" sz="1600" dirty="0" smtClean="0"/>
              <a:t>	Purchase orders – ME21/ME21N</a:t>
            </a:r>
          </a:p>
          <a:p>
            <a:r>
              <a:rPr lang="en-US" sz="1600" dirty="0" smtClean="0"/>
              <a:t>	Sales orders  - VA01</a:t>
            </a:r>
          </a:p>
          <a:p>
            <a:r>
              <a:rPr lang="en-US" sz="1600" dirty="0" smtClean="0"/>
              <a:t>	Invoices – VF01 etc.</a:t>
            </a:r>
          </a:p>
          <a:p>
            <a:endParaRPr lang="en-US" sz="1600" dirty="0" smtClean="0"/>
          </a:p>
          <a:p>
            <a:r>
              <a:rPr lang="en-US" sz="1600" dirty="0" smtClean="0"/>
              <a:t>But we have following situation where creating business documents manually is a tedious</a:t>
            </a:r>
          </a:p>
          <a:p>
            <a:r>
              <a:rPr lang="en-US" sz="1600" dirty="0" smtClean="0"/>
              <a:t>And time consuming task. </a:t>
            </a:r>
          </a:p>
          <a:p>
            <a:endParaRPr lang="en-US" sz="1600" dirty="0" smtClean="0"/>
          </a:p>
          <a:p>
            <a:pPr marL="342900" indent="-342900">
              <a:buAutoNum type="arabicPeriod"/>
            </a:pPr>
            <a:r>
              <a:rPr lang="en-US" sz="1600" dirty="0" smtClean="0"/>
              <a:t>Migrating data from Non SAP  system to SAP System when implementing SAP </a:t>
            </a:r>
          </a:p>
          <a:p>
            <a:pPr marL="342900" indent="-342900">
              <a:buAutoNum type="arabicPeriod"/>
            </a:pPr>
            <a:r>
              <a:rPr lang="en-US" sz="1600" dirty="0" smtClean="0"/>
              <a:t>If some business still using Non SAP system and data in the Non SAP system needs to be created to the SAP system . </a:t>
            </a:r>
          </a:p>
          <a:p>
            <a:pPr marL="800100" lvl="1" indent="-342900">
              <a:buAutoNum type="arabicPeriod"/>
            </a:pPr>
            <a:r>
              <a:rPr lang="en-US" sz="1600" dirty="0" smtClean="0"/>
              <a:t>In this case bulk amount of data needs to be created or</a:t>
            </a:r>
          </a:p>
          <a:p>
            <a:pPr marL="800100" lvl="1" indent="-342900">
              <a:buAutoNum type="arabicPeriod"/>
            </a:pPr>
            <a:r>
              <a:rPr lang="en-US" sz="1600" dirty="0" smtClean="0"/>
              <a:t>Very frequently it has to be occurred</a:t>
            </a:r>
          </a:p>
          <a:p>
            <a:pPr marL="800100" lvl="1" indent="-342900">
              <a:buAutoNum type="arabicPeriod"/>
            </a:pPr>
            <a:r>
              <a:rPr lang="en-US" sz="1600" dirty="0" smtClean="0"/>
              <a:t>Very rarely it has to be occurred</a:t>
            </a:r>
            <a:endParaRPr lang="en-US" sz="1600" dirty="0"/>
          </a:p>
          <a:p>
            <a:pPr lvl="1"/>
            <a:endParaRPr lang="en-US" sz="1600" dirty="0" smtClean="0"/>
          </a:p>
          <a:p>
            <a:r>
              <a:rPr lang="en-US" dirty="0">
                <a:solidFill>
                  <a:srgbClr val="002060"/>
                </a:solidFill>
              </a:rPr>
              <a:t>We need a automated program which should create </a:t>
            </a:r>
            <a:r>
              <a:rPr lang="en-US" dirty="0" smtClean="0">
                <a:solidFill>
                  <a:srgbClr val="002060"/>
                </a:solidFill>
              </a:rPr>
              <a:t>business Documents automatically With out human intervention called BDCs also called </a:t>
            </a:r>
          </a:p>
          <a:p>
            <a:pPr marL="742950" lvl="1" indent="-285750">
              <a:buFont typeface="Arial" panose="020B0604020202020204" pitchFamily="34" charset="0"/>
              <a:buChar char="•"/>
            </a:pPr>
            <a:r>
              <a:rPr lang="en-US" dirty="0">
                <a:solidFill>
                  <a:srgbClr val="002060"/>
                </a:solidFill>
              </a:rPr>
              <a:t>	</a:t>
            </a:r>
            <a:r>
              <a:rPr lang="en-US" dirty="0" smtClean="0">
                <a:solidFill>
                  <a:srgbClr val="00B050"/>
                </a:solidFill>
              </a:rPr>
              <a:t>Conversion Programs  or </a:t>
            </a:r>
          </a:p>
          <a:p>
            <a:pPr marL="742950" lvl="1" indent="-285750">
              <a:buFont typeface="Arial" panose="020B0604020202020204" pitchFamily="34" charset="0"/>
              <a:buChar char="•"/>
            </a:pPr>
            <a:r>
              <a:rPr lang="en-US" dirty="0">
                <a:solidFill>
                  <a:srgbClr val="00B050"/>
                </a:solidFill>
              </a:rPr>
              <a:t>	</a:t>
            </a:r>
            <a:r>
              <a:rPr lang="en-US" dirty="0" smtClean="0">
                <a:solidFill>
                  <a:srgbClr val="00B050"/>
                </a:solidFill>
              </a:rPr>
              <a:t>Interface Programs</a:t>
            </a:r>
            <a:endParaRPr lang="en-US" sz="1600" dirty="0" smtClean="0">
              <a:solidFill>
                <a:srgbClr val="00B050"/>
              </a:solidFill>
            </a:endParaRPr>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373118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438400" y="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30</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1015425"/>
            <a:ext cx="7258050" cy="584775"/>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Examples:</a:t>
            </a:r>
          </a:p>
          <a:p>
            <a:endParaRPr lang="en-US" sz="16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482834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926842"/>
            <a:ext cx="7293920" cy="501675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b="1" dirty="0" smtClean="0"/>
              <a:t>Some of Transactions  used </a:t>
            </a:r>
          </a:p>
          <a:p>
            <a:pPr marL="742950" lvl="1" indent="-285750">
              <a:buFont typeface="Wingdings" panose="05000000000000000000" pitchFamily="2" charset="2"/>
              <a:buChar char="Ø"/>
            </a:pPr>
            <a:r>
              <a:rPr lang="en-US" sz="1600" dirty="0" smtClean="0"/>
              <a:t>SE38 		– Write BDC Programs</a:t>
            </a:r>
          </a:p>
          <a:p>
            <a:pPr marL="742950" lvl="1" indent="-285750">
              <a:buFont typeface="Wingdings" panose="05000000000000000000" pitchFamily="2" charset="2"/>
              <a:buChar char="Ø"/>
            </a:pPr>
            <a:r>
              <a:rPr lang="en-US" sz="1600" dirty="0" smtClean="0"/>
              <a:t>SHDB 		-  Screen Recording</a:t>
            </a:r>
          </a:p>
          <a:p>
            <a:pPr marL="742950" lvl="1" indent="-285750">
              <a:buFont typeface="Wingdings" panose="05000000000000000000" pitchFamily="2" charset="2"/>
              <a:buChar char="Ø"/>
            </a:pPr>
            <a:r>
              <a:rPr lang="en-US" sz="1600" dirty="0" smtClean="0"/>
              <a:t>SM35 		– Process Sessions</a:t>
            </a:r>
          </a:p>
          <a:p>
            <a:pPr marL="742950" lvl="1" indent="-285750">
              <a:buFont typeface="Wingdings" panose="05000000000000000000" pitchFamily="2" charset="2"/>
              <a:buChar char="Ø"/>
            </a:pPr>
            <a:r>
              <a:rPr lang="en-US" sz="1600" dirty="0" smtClean="0"/>
              <a:t>SM37 		– Job Overview</a:t>
            </a:r>
          </a:p>
          <a:p>
            <a:pPr marL="742950" lvl="1" indent="-285750">
              <a:buFont typeface="Wingdings" panose="05000000000000000000" pitchFamily="2" charset="2"/>
              <a:buChar char="Ø"/>
            </a:pPr>
            <a:r>
              <a:rPr lang="en-US" sz="1600" dirty="0" smtClean="0"/>
              <a:t>SE37 		– Function Modules</a:t>
            </a:r>
          </a:p>
          <a:p>
            <a:pPr marL="742950" lvl="1" indent="-285750">
              <a:buFont typeface="Wingdings" panose="05000000000000000000" pitchFamily="2" charset="2"/>
              <a:buChar char="Ø"/>
            </a:pPr>
            <a:r>
              <a:rPr lang="en-US" sz="1600" dirty="0" smtClean="0"/>
              <a:t>AL11		- Directory listings in application server</a:t>
            </a:r>
          </a:p>
          <a:p>
            <a:endParaRPr lang="en-US" sz="1600" dirty="0"/>
          </a:p>
          <a:p>
            <a:r>
              <a:rPr lang="en-US" sz="1600" b="1" dirty="0" smtClean="0"/>
              <a:t>Function Modules Used</a:t>
            </a:r>
          </a:p>
          <a:p>
            <a:r>
              <a:rPr lang="en-US" sz="1600" dirty="0" smtClean="0"/>
              <a:t>F4_FILENAME 		– Get Path of the file in the presentation server</a:t>
            </a:r>
          </a:p>
          <a:p>
            <a:r>
              <a:rPr lang="en-US" sz="1600" dirty="0"/>
              <a:t>GUI_UPLOAD/ GUI_DOWNLOAD </a:t>
            </a:r>
            <a:r>
              <a:rPr lang="en-US" sz="1600" dirty="0" smtClean="0"/>
              <a:t>– Upload/download file from/to PS</a:t>
            </a:r>
          </a:p>
          <a:p>
            <a:r>
              <a:rPr lang="en-US" sz="1600" dirty="0" smtClean="0"/>
              <a:t>TEXT_CONVERT_XLS_TO_SAP	- Upload Excel file from presentation server</a:t>
            </a:r>
          </a:p>
          <a:p>
            <a:r>
              <a:rPr lang="en-US" sz="1600" dirty="0" smtClean="0"/>
              <a:t>OCS_GET_FILE_INFO 		- Check existence of the file in the application server</a:t>
            </a:r>
          </a:p>
          <a:p>
            <a:r>
              <a:rPr lang="en-US" sz="1600" dirty="0" smtClean="0"/>
              <a:t>F4_DXFILENAME_TOPRECURSION - </a:t>
            </a:r>
            <a:r>
              <a:rPr lang="en-US" sz="1600" dirty="0"/>
              <a:t>Get Path of the file in the application server</a:t>
            </a:r>
            <a:r>
              <a:rPr lang="en-US" sz="1600" dirty="0" smtClean="0"/>
              <a:t> </a:t>
            </a:r>
          </a:p>
          <a:p>
            <a:r>
              <a:rPr lang="en-US" sz="1600" dirty="0" smtClean="0"/>
              <a:t>EPS_GET_DIRECTORY_LISTING 	- Directory listing in the application server</a:t>
            </a:r>
          </a:p>
          <a:p>
            <a:endParaRPr lang="en-US" sz="1600" dirty="0"/>
          </a:p>
          <a:p>
            <a:r>
              <a:rPr lang="en-US" sz="1600" b="1" dirty="0" smtClean="0"/>
              <a:t>Commands:</a:t>
            </a:r>
          </a:p>
          <a:p>
            <a:r>
              <a:rPr lang="en-US" sz="1600" dirty="0" smtClean="0"/>
              <a:t>OPEN DATASET</a:t>
            </a:r>
          </a:p>
          <a:p>
            <a:r>
              <a:rPr lang="en-US" sz="1600" dirty="0" smtClean="0"/>
              <a:t>TRANSFER</a:t>
            </a:r>
          </a:p>
          <a:p>
            <a:r>
              <a:rPr lang="en-US" sz="1600" dirty="0" smtClean="0"/>
              <a:t>CLOSE DATASET</a:t>
            </a:r>
          </a:p>
        </p:txBody>
      </p:sp>
      <p:sp>
        <p:nvSpPr>
          <p:cNvPr id="13" name="TextBox 12"/>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05465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Rectangle 1"/>
          <p:cNvSpPr/>
          <p:nvPr/>
        </p:nvSpPr>
        <p:spPr>
          <a:xfrm>
            <a:off x="3657600" y="1295400"/>
            <a:ext cx="2057400" cy="3505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chemeClr val="tx1"/>
                </a:solidFill>
              </a:rPr>
              <a:t>BDC Program</a:t>
            </a:r>
          </a:p>
          <a:p>
            <a:pPr marL="342900" indent="-342900">
              <a:buAutoNum type="arabicPeriod"/>
            </a:pPr>
            <a:r>
              <a:rPr lang="en-US" sz="1600" dirty="0" smtClean="0">
                <a:solidFill>
                  <a:schemeClr val="tx1"/>
                </a:solidFill>
              </a:rPr>
              <a:t>Get/Fetch Non SAP Data</a:t>
            </a:r>
          </a:p>
          <a:p>
            <a:pPr marL="342900" indent="-342900">
              <a:buAutoNum type="arabicPeriod"/>
            </a:pPr>
            <a:r>
              <a:rPr lang="en-US" sz="1600" dirty="0" smtClean="0">
                <a:solidFill>
                  <a:schemeClr val="tx1"/>
                </a:solidFill>
              </a:rPr>
              <a:t>Validate and Convert the Data</a:t>
            </a:r>
          </a:p>
          <a:p>
            <a:pPr marL="342900" indent="-342900">
              <a:buAutoNum type="arabicPeriod"/>
            </a:pPr>
            <a:r>
              <a:rPr lang="en-US" sz="1600" dirty="0" smtClean="0">
                <a:solidFill>
                  <a:schemeClr val="tx1"/>
                </a:solidFill>
              </a:rPr>
              <a:t>Process the Data</a:t>
            </a:r>
          </a:p>
          <a:p>
            <a:pPr marL="342900" indent="-342900">
              <a:buAutoNum type="arabicPeriod"/>
            </a:pPr>
            <a:r>
              <a:rPr lang="en-US" sz="1600" dirty="0" smtClean="0">
                <a:solidFill>
                  <a:schemeClr val="tx1"/>
                </a:solidFill>
              </a:rPr>
              <a:t>Call the Application program to post the Data</a:t>
            </a:r>
          </a:p>
          <a:p>
            <a:pPr marL="342900" indent="-342900">
              <a:buAutoNum type="arabicPeriod"/>
            </a:pPr>
            <a:r>
              <a:rPr lang="en-US" sz="1600" dirty="0" smtClean="0">
                <a:solidFill>
                  <a:schemeClr val="tx1"/>
                </a:solidFill>
              </a:rPr>
              <a:t>Handle the messages and Display</a:t>
            </a:r>
          </a:p>
          <a:p>
            <a:endParaRPr lang="en-US" sz="1600" dirty="0">
              <a:solidFill>
                <a:schemeClr val="tx1"/>
              </a:solidFill>
            </a:endParaRPr>
          </a:p>
        </p:txBody>
      </p:sp>
      <p:sp>
        <p:nvSpPr>
          <p:cNvPr id="12" name="Rectangle 11"/>
          <p:cNvSpPr/>
          <p:nvPr/>
        </p:nvSpPr>
        <p:spPr>
          <a:xfrm>
            <a:off x="6646904" y="1447800"/>
            <a:ext cx="1963696"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Application Program</a:t>
            </a:r>
          </a:p>
          <a:p>
            <a:pPr marL="342900" indent="-342900">
              <a:buAutoNum type="arabicPeriod"/>
            </a:pPr>
            <a:r>
              <a:rPr lang="en-US" sz="1600" dirty="0" smtClean="0"/>
              <a:t>It can be Transaction such as ME21, VA01 </a:t>
            </a:r>
            <a:r>
              <a:rPr lang="en-US" sz="1600" dirty="0" err="1" smtClean="0"/>
              <a:t>etc</a:t>
            </a:r>
            <a:endParaRPr lang="en-US" sz="1600" dirty="0" smtClean="0"/>
          </a:p>
          <a:p>
            <a:pPr marL="342900" indent="-342900">
              <a:buAutoNum type="arabicPeriod"/>
            </a:pPr>
            <a:r>
              <a:rPr lang="en-US" sz="1600" dirty="0" smtClean="0"/>
              <a:t>It can be a Function module or BAPI such as BAPI_PO_CREATE </a:t>
            </a:r>
            <a:r>
              <a:rPr lang="en-US" sz="1600" dirty="0" err="1" smtClean="0"/>
              <a:t>etc</a:t>
            </a:r>
            <a:endParaRPr lang="en-US" sz="1600" dirty="0" smtClean="0"/>
          </a:p>
          <a:p>
            <a:endParaRPr lang="en-US" sz="1600" dirty="0"/>
          </a:p>
        </p:txBody>
      </p:sp>
      <p:sp>
        <p:nvSpPr>
          <p:cNvPr id="3" name="Flowchart: Magnetic Disk 2"/>
          <p:cNvSpPr/>
          <p:nvPr/>
        </p:nvSpPr>
        <p:spPr>
          <a:xfrm>
            <a:off x="6934200" y="4724400"/>
            <a:ext cx="1676400" cy="1219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SAP Database</a:t>
            </a:r>
            <a:endParaRPr lang="en-US" dirty="0"/>
          </a:p>
        </p:txBody>
      </p:sp>
      <p:sp>
        <p:nvSpPr>
          <p:cNvPr id="11" name="Up-Down Arrow 10"/>
          <p:cNvSpPr/>
          <p:nvPr/>
        </p:nvSpPr>
        <p:spPr>
          <a:xfrm>
            <a:off x="7543800" y="4267200"/>
            <a:ext cx="381000" cy="685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15000" y="2209800"/>
            <a:ext cx="931904"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5715000" y="2971800"/>
            <a:ext cx="931904"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6400" y="1600200"/>
            <a:ext cx="1447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Data Source</a:t>
            </a:r>
          </a:p>
          <a:p>
            <a:pPr marL="342900" indent="-342900">
              <a:buAutoNum type="arabicPeriod"/>
            </a:pPr>
            <a:r>
              <a:rPr lang="en-US" sz="1600" dirty="0" smtClean="0"/>
              <a:t>Flat Files</a:t>
            </a:r>
          </a:p>
          <a:p>
            <a:pPr marL="342900" indent="-342900">
              <a:buAutoNum type="arabicPeriod"/>
            </a:pPr>
            <a:r>
              <a:rPr lang="en-US" sz="1600" dirty="0" smtClean="0"/>
              <a:t>Data Sets</a:t>
            </a:r>
          </a:p>
          <a:p>
            <a:pPr marL="342900" indent="-342900">
              <a:buAutoNum type="arabicPeriod"/>
            </a:pPr>
            <a:r>
              <a:rPr lang="en-US" sz="1600" dirty="0" smtClean="0"/>
              <a:t>Z-Tables</a:t>
            </a:r>
          </a:p>
          <a:p>
            <a:pPr marL="342900" indent="-342900">
              <a:buAutoNum type="arabicPeriod"/>
            </a:pPr>
            <a:r>
              <a:rPr lang="en-US" sz="1600" dirty="0" smtClean="0"/>
              <a:t>IDocs </a:t>
            </a:r>
            <a:r>
              <a:rPr lang="en-US" sz="1600" dirty="0" err="1" smtClean="0"/>
              <a:t>etc</a:t>
            </a:r>
            <a:endParaRPr lang="en-US" sz="1600" dirty="0" smtClean="0"/>
          </a:p>
        </p:txBody>
      </p:sp>
      <p:sp>
        <p:nvSpPr>
          <p:cNvPr id="17" name="Right Arrow 16"/>
          <p:cNvSpPr/>
          <p:nvPr/>
        </p:nvSpPr>
        <p:spPr>
          <a:xfrm>
            <a:off x="3124200" y="24765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oter Placeholder 15"/>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925928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524000" y="914400"/>
            <a:ext cx="6629400" cy="304698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b="1" dirty="0" smtClean="0"/>
              <a:t>File Handling:</a:t>
            </a:r>
          </a:p>
          <a:p>
            <a:r>
              <a:rPr lang="en-US" sz="1600" dirty="0" smtClean="0"/>
              <a:t>It is a procedure to upload/ download to/from  </a:t>
            </a:r>
          </a:p>
          <a:p>
            <a:pPr marL="742950" lvl="1" indent="-285750">
              <a:buFont typeface="Arial" panose="020B0604020202020204" pitchFamily="34" charset="0"/>
              <a:buChar char="•"/>
            </a:pPr>
            <a:r>
              <a:rPr lang="en-US" sz="1600" dirty="0" smtClean="0"/>
              <a:t>Presentation Server</a:t>
            </a:r>
          </a:p>
          <a:p>
            <a:pPr marL="742950" lvl="1" indent="-285750">
              <a:buFont typeface="Arial" panose="020B0604020202020204" pitchFamily="34" charset="0"/>
              <a:buChar char="•"/>
            </a:pPr>
            <a:r>
              <a:rPr lang="en-US" sz="1600" dirty="0" smtClean="0"/>
              <a:t>Application Server</a:t>
            </a:r>
          </a:p>
          <a:p>
            <a:endParaRPr lang="en-US" sz="1600" dirty="0" smtClean="0"/>
          </a:p>
          <a:p>
            <a:r>
              <a:rPr lang="en-US" sz="1600" dirty="0" smtClean="0"/>
              <a:t>Data can be in the following format in the Presentation server </a:t>
            </a:r>
          </a:p>
          <a:p>
            <a:pPr marL="342900" indent="-342900">
              <a:buAutoNum type="arabicPeriod"/>
            </a:pPr>
            <a:r>
              <a:rPr lang="en-US" sz="1600" dirty="0" smtClean="0"/>
              <a:t>Text file</a:t>
            </a:r>
          </a:p>
          <a:p>
            <a:pPr marL="800100" lvl="1" indent="-342900">
              <a:buAutoNum type="arabicPeriod"/>
            </a:pPr>
            <a:r>
              <a:rPr lang="en-US" sz="1600" dirty="0" smtClean="0"/>
              <a:t>Space separated records</a:t>
            </a:r>
          </a:p>
          <a:p>
            <a:pPr marL="800100" lvl="1" indent="-342900">
              <a:buAutoNum type="arabicPeriod"/>
            </a:pPr>
            <a:r>
              <a:rPr lang="en-US" sz="1600" dirty="0" smtClean="0"/>
              <a:t>Comma separated records</a:t>
            </a:r>
          </a:p>
          <a:p>
            <a:pPr marL="800100" lvl="1" indent="-342900">
              <a:buAutoNum type="arabicPeriod"/>
            </a:pPr>
            <a:r>
              <a:rPr lang="en-US" sz="1600" dirty="0" smtClean="0"/>
              <a:t>Any Delimiter separated records</a:t>
            </a:r>
          </a:p>
          <a:p>
            <a:pPr marL="800100" lvl="1" indent="-342900">
              <a:buAutoNum type="arabicPeriod"/>
            </a:pPr>
            <a:r>
              <a:rPr lang="en-US" sz="1600" dirty="0" smtClean="0"/>
              <a:t>Tab space separated records</a:t>
            </a:r>
          </a:p>
          <a:p>
            <a:pPr marL="342900" indent="-342900">
              <a:buAutoNum type="arabicPeriod"/>
            </a:pPr>
            <a:r>
              <a:rPr lang="en-US" sz="1600" dirty="0" smtClean="0"/>
              <a:t>Excel File</a:t>
            </a:r>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069669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38200"/>
            <a:ext cx="7543800" cy="501675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b="1" dirty="0" smtClean="0"/>
              <a:t>Handling Files in the Presentation server</a:t>
            </a:r>
          </a:p>
          <a:p>
            <a:pPr marL="342900" indent="-342900">
              <a:buAutoNum type="arabicPeriod"/>
            </a:pPr>
            <a:r>
              <a:rPr lang="en-US" sz="1600" dirty="0" smtClean="0"/>
              <a:t>Upload</a:t>
            </a:r>
          </a:p>
          <a:p>
            <a:pPr marL="800100" lvl="1" indent="-342900">
              <a:buAutoNum type="arabicPeriod"/>
            </a:pPr>
            <a:r>
              <a:rPr lang="en-US" sz="1600" dirty="0" smtClean="0"/>
              <a:t>Choose file and its path</a:t>
            </a:r>
          </a:p>
          <a:p>
            <a:pPr marL="800100" lvl="1" indent="-342900">
              <a:buAutoNum type="arabicPeriod"/>
            </a:pPr>
            <a:r>
              <a:rPr lang="en-US" sz="1600" dirty="0" smtClean="0"/>
              <a:t>Upload file from Presentation Server to internal table </a:t>
            </a:r>
          </a:p>
          <a:p>
            <a:pPr marL="342900" indent="-342900">
              <a:buAutoNum type="arabicPeriod"/>
            </a:pPr>
            <a:r>
              <a:rPr lang="en-US" sz="1600" dirty="0" smtClean="0"/>
              <a:t>Download</a:t>
            </a:r>
          </a:p>
          <a:p>
            <a:pPr marL="800100" lvl="1" indent="-342900">
              <a:buAutoNum type="arabicPeriod"/>
            </a:pPr>
            <a:r>
              <a:rPr lang="en-US" sz="1600" dirty="0" smtClean="0"/>
              <a:t>Choose file and its path</a:t>
            </a:r>
          </a:p>
          <a:p>
            <a:pPr marL="800100" lvl="1" indent="-342900">
              <a:buAutoNum type="arabicPeriod"/>
            </a:pPr>
            <a:r>
              <a:rPr lang="en-US" sz="1600" dirty="0" smtClean="0"/>
              <a:t>Download file to Presentation server from internal table</a:t>
            </a:r>
          </a:p>
          <a:p>
            <a:endParaRPr lang="en-US" sz="1600" dirty="0" smtClean="0"/>
          </a:p>
          <a:p>
            <a:r>
              <a:rPr lang="en-US" sz="1600" b="1" u="sng" dirty="0" smtClean="0"/>
              <a:t>Get </a:t>
            </a:r>
            <a:r>
              <a:rPr lang="en-US" sz="1600" b="1" u="sng" dirty="0"/>
              <a:t>Path of the file in the presentation server</a:t>
            </a:r>
          </a:p>
          <a:p>
            <a:r>
              <a:rPr lang="en-US" sz="1600" dirty="0" smtClean="0"/>
              <a:t>F4_FILENAME </a:t>
            </a:r>
            <a:r>
              <a:rPr lang="en-US" sz="1600" dirty="0"/>
              <a:t>		</a:t>
            </a:r>
            <a:endParaRPr lang="en-US" sz="1600" dirty="0" smtClean="0"/>
          </a:p>
          <a:p>
            <a:r>
              <a:rPr lang="en-US" sz="1600" dirty="0" smtClean="0"/>
              <a:t>CL_GUI_FRONTEND_SERVICES</a:t>
            </a:r>
            <a:r>
              <a:rPr lang="en-US" sz="1600" dirty="0"/>
              <a:t>=&gt;FILE_OPEN_DIALOG </a:t>
            </a:r>
            <a:endParaRPr lang="en-US" sz="1600" dirty="0" smtClean="0"/>
          </a:p>
          <a:p>
            <a:endParaRPr lang="en-US" sz="1600" dirty="0" smtClean="0"/>
          </a:p>
          <a:p>
            <a:r>
              <a:rPr lang="en-US" sz="1600" b="1" u="sng" dirty="0" smtClean="0"/>
              <a:t>Upload</a:t>
            </a:r>
            <a:r>
              <a:rPr lang="en-US" sz="1600" dirty="0" smtClean="0"/>
              <a:t> </a:t>
            </a:r>
            <a:endParaRPr lang="en-US" sz="1600" dirty="0"/>
          </a:p>
          <a:p>
            <a:r>
              <a:rPr lang="en-US" sz="1600" dirty="0" smtClean="0"/>
              <a:t>GUI_UPLOAD</a:t>
            </a:r>
          </a:p>
          <a:p>
            <a:r>
              <a:rPr lang="en-US" sz="1600" dirty="0" smtClean="0"/>
              <a:t>TEXT_CONVERT_XLS_TO_SAP</a:t>
            </a:r>
            <a:r>
              <a:rPr lang="en-US" sz="1600" dirty="0"/>
              <a:t>	</a:t>
            </a:r>
            <a:endParaRPr lang="en-US" sz="1600" dirty="0" smtClean="0"/>
          </a:p>
          <a:p>
            <a:r>
              <a:rPr lang="en-US" sz="1600" dirty="0"/>
              <a:t>CL_GUI_FRONTEND_SERVICES=&gt;GUI_UPLOAD</a:t>
            </a:r>
          </a:p>
          <a:p>
            <a:endParaRPr lang="en-US" sz="1600" dirty="0" smtClean="0"/>
          </a:p>
          <a:p>
            <a:r>
              <a:rPr lang="en-US" sz="1600" b="1" u="sng" dirty="0" smtClean="0"/>
              <a:t>Download</a:t>
            </a:r>
            <a:endParaRPr lang="en-US" sz="1600" b="1" u="sng" dirty="0"/>
          </a:p>
          <a:p>
            <a:r>
              <a:rPr lang="en-US" sz="1600" dirty="0" smtClean="0"/>
              <a:t>GUI_DOWNLOAD</a:t>
            </a:r>
          </a:p>
          <a:p>
            <a:r>
              <a:rPr lang="en-US" sz="1600" dirty="0"/>
              <a:t>CL_GUI_FRONTEND_SERVICES=&gt;GUI_DOWNLOAD</a:t>
            </a:r>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830471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38200"/>
            <a:ext cx="7543800" cy="526297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b="1" dirty="0" smtClean="0"/>
              <a:t>Handling Files in the Application Server</a:t>
            </a:r>
          </a:p>
          <a:p>
            <a:endParaRPr lang="en-US" sz="1600" b="1" dirty="0"/>
          </a:p>
          <a:p>
            <a:r>
              <a:rPr lang="en-US" sz="1600" i="1" dirty="0" smtClean="0"/>
              <a:t>Dataset: File in the Application server is called Dataset</a:t>
            </a:r>
          </a:p>
          <a:p>
            <a:endParaRPr lang="en-US" sz="1600" b="1" dirty="0" smtClean="0"/>
          </a:p>
          <a:p>
            <a:pPr marL="342900" indent="-342900">
              <a:buAutoNum type="arabicPeriod"/>
            </a:pPr>
            <a:r>
              <a:rPr lang="en-US" sz="1600" dirty="0" smtClean="0"/>
              <a:t>Upload from Application Server</a:t>
            </a:r>
          </a:p>
          <a:p>
            <a:pPr marL="800100" lvl="1" indent="-342900">
              <a:buAutoNum type="arabicPeriod"/>
            </a:pPr>
            <a:r>
              <a:rPr lang="en-US" sz="1600" dirty="0" smtClean="0"/>
              <a:t>Choose Directory</a:t>
            </a:r>
          </a:p>
          <a:p>
            <a:pPr marL="800100" lvl="1" indent="-342900">
              <a:buAutoNum type="arabicPeriod"/>
            </a:pPr>
            <a:r>
              <a:rPr lang="en-US" sz="1600" dirty="0" smtClean="0"/>
              <a:t>Open Dataset</a:t>
            </a:r>
          </a:p>
          <a:p>
            <a:pPr marL="800100" lvl="1" indent="-342900">
              <a:buAutoNum type="arabicPeriod"/>
            </a:pPr>
            <a:r>
              <a:rPr lang="en-US" sz="1600" dirty="0" smtClean="0"/>
              <a:t>Read Content</a:t>
            </a:r>
          </a:p>
          <a:p>
            <a:pPr marL="800100" lvl="1" indent="-342900">
              <a:buAutoNum type="arabicPeriod"/>
            </a:pPr>
            <a:r>
              <a:rPr lang="en-US" sz="1600" dirty="0" smtClean="0"/>
              <a:t>Close Dataset</a:t>
            </a:r>
          </a:p>
          <a:p>
            <a:pPr lvl="1"/>
            <a:endParaRPr lang="en-US" sz="1600" dirty="0" smtClean="0"/>
          </a:p>
          <a:p>
            <a:pPr marL="342900" indent="-342900">
              <a:buAutoNum type="arabicPeriod"/>
            </a:pPr>
            <a:r>
              <a:rPr lang="en-US" sz="1600" dirty="0" smtClean="0"/>
              <a:t>Download to Application Server</a:t>
            </a:r>
          </a:p>
          <a:p>
            <a:pPr marL="800100" lvl="1" indent="-342900">
              <a:buAutoNum type="arabicPeriod"/>
            </a:pPr>
            <a:r>
              <a:rPr lang="en-US" sz="1600" dirty="0" smtClean="0"/>
              <a:t>Choose Directory</a:t>
            </a:r>
          </a:p>
          <a:p>
            <a:pPr marL="800100" lvl="1" indent="-342900">
              <a:buAutoNum type="arabicPeriod"/>
            </a:pPr>
            <a:r>
              <a:rPr lang="en-US" sz="1600" dirty="0" smtClean="0"/>
              <a:t>Open Dataset</a:t>
            </a:r>
          </a:p>
          <a:p>
            <a:pPr marL="800100" lvl="1" indent="-342900">
              <a:buAutoNum type="arabicPeriod"/>
            </a:pPr>
            <a:r>
              <a:rPr lang="en-US" sz="1600" dirty="0" smtClean="0"/>
              <a:t>Transfer Data</a:t>
            </a:r>
          </a:p>
          <a:p>
            <a:pPr marL="800100" lvl="1" indent="-342900">
              <a:buAutoNum type="arabicPeriod"/>
            </a:pPr>
            <a:r>
              <a:rPr lang="en-US" sz="1600" dirty="0" smtClean="0"/>
              <a:t>Close Dataset</a:t>
            </a:r>
          </a:p>
          <a:p>
            <a:pPr marL="800100" lvl="1" indent="-342900">
              <a:buAutoNum type="arabicPeriod"/>
            </a:pPr>
            <a:endParaRPr lang="en-US" sz="1600" dirty="0" smtClean="0"/>
          </a:p>
          <a:p>
            <a:endParaRPr lang="en-US" sz="1600" dirty="0" smtClean="0"/>
          </a:p>
          <a:p>
            <a:r>
              <a:rPr lang="en-US" sz="1600" b="1" u="sng" dirty="0" smtClean="0"/>
              <a:t>Get </a:t>
            </a:r>
            <a:r>
              <a:rPr lang="en-US" sz="1600" b="1" u="sng" dirty="0"/>
              <a:t>Path of the file in the presentation server</a:t>
            </a:r>
          </a:p>
          <a:p>
            <a:r>
              <a:rPr lang="en-US" sz="1600" dirty="0" smtClean="0"/>
              <a:t>F4_DXFILENAME_TOPRECURSION</a:t>
            </a:r>
          </a:p>
          <a:p>
            <a:endParaRPr lang="en-US" sz="1600" dirty="0" smtClean="0"/>
          </a:p>
          <a:p>
            <a:r>
              <a:rPr lang="en-US" sz="1600" dirty="0"/>
              <a:t>	</a:t>
            </a:r>
            <a:endParaRPr lang="en-US" sz="1600" dirty="0" smtClean="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69843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85061" y="152400"/>
            <a:ext cx="3691203" cy="584775"/>
          </a:xfrm>
          <a:prstGeom prst="rect">
            <a:avLst/>
          </a:prstGeom>
          <a:noFill/>
        </p:spPr>
        <p:txBody>
          <a:bodyPr wrap="none" rtlCol="0">
            <a:spAutoFit/>
          </a:bodyPr>
          <a:lstStyle/>
          <a:p>
            <a:pPr algn="ctr"/>
            <a:r>
              <a:rPr lang="en-US" sz="1600" b="1" dirty="0" smtClean="0"/>
              <a:t>Batch Data Communication/ Conversion</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38200"/>
            <a:ext cx="7543800" cy="4031873"/>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b="1" dirty="0" smtClean="0"/>
              <a:t>Open Dataset</a:t>
            </a:r>
          </a:p>
          <a:p>
            <a:endParaRPr lang="en-US" sz="1600" dirty="0" smtClean="0"/>
          </a:p>
          <a:p>
            <a:r>
              <a:rPr lang="en-US" sz="1600" dirty="0" smtClean="0"/>
              <a:t>OPEN </a:t>
            </a:r>
            <a:r>
              <a:rPr lang="en-US" sz="1600" dirty="0"/>
              <a:t>DATASET </a:t>
            </a:r>
            <a:r>
              <a:rPr lang="en-US" sz="1600" dirty="0" smtClean="0"/>
              <a:t>&lt;dataset Name&gt; </a:t>
            </a:r>
            <a:r>
              <a:rPr lang="en-US" sz="1600" b="1" dirty="0"/>
              <a:t>FOR</a:t>
            </a:r>
            <a:r>
              <a:rPr lang="en-US" sz="1600" dirty="0"/>
              <a:t> </a:t>
            </a:r>
            <a:r>
              <a:rPr lang="en-US" sz="1600" dirty="0" smtClean="0"/>
              <a:t>&lt;Input/Output&gt; </a:t>
            </a:r>
          </a:p>
          <a:p>
            <a:r>
              <a:rPr lang="en-US" sz="1600" dirty="0"/>
              <a:t>	</a:t>
            </a:r>
            <a:r>
              <a:rPr lang="en-US" sz="1600" dirty="0" smtClean="0"/>
              <a:t>		IN &lt;text Mode/Binary Mode&gt; ENCODING &lt;encoding&gt;</a:t>
            </a:r>
          </a:p>
          <a:p>
            <a:endParaRPr lang="en-US" sz="1600" dirty="0" smtClean="0"/>
          </a:p>
          <a:p>
            <a:r>
              <a:rPr lang="en-US" sz="1600" b="1" dirty="0" smtClean="0"/>
              <a:t>Transfer data to Application server:</a:t>
            </a:r>
          </a:p>
          <a:p>
            <a:endParaRPr lang="en-US" sz="1600" dirty="0" smtClean="0"/>
          </a:p>
          <a:p>
            <a:r>
              <a:rPr lang="en-US" sz="1600" dirty="0"/>
              <a:t>TRANSFER </a:t>
            </a:r>
            <a:r>
              <a:rPr lang="en-US" sz="1600" dirty="0" smtClean="0"/>
              <a:t>&lt;</a:t>
            </a:r>
            <a:r>
              <a:rPr lang="en-US" sz="1600" dirty="0" err="1" smtClean="0"/>
              <a:t>dobj</a:t>
            </a:r>
            <a:r>
              <a:rPr lang="en-US" sz="1600" dirty="0" smtClean="0"/>
              <a:t>&gt;TO &lt;dataset&gt; </a:t>
            </a:r>
            <a:r>
              <a:rPr lang="en-US" sz="1600" dirty="0"/>
              <a:t>[LENGTH </a:t>
            </a:r>
            <a:r>
              <a:rPr lang="en-US" sz="1600" dirty="0" err="1"/>
              <a:t>len</a:t>
            </a:r>
            <a:r>
              <a:rPr lang="en-US" sz="1600" dirty="0" smtClean="0"/>
              <a:t>]</a:t>
            </a:r>
          </a:p>
          <a:p>
            <a:endParaRPr lang="en-US" sz="1600" dirty="0"/>
          </a:p>
          <a:p>
            <a:r>
              <a:rPr lang="en-US" sz="1600" b="1" dirty="0" smtClean="0"/>
              <a:t>Read data from Application server:</a:t>
            </a:r>
          </a:p>
          <a:p>
            <a:endParaRPr lang="en-US" sz="1600" dirty="0"/>
          </a:p>
          <a:p>
            <a:r>
              <a:rPr lang="en-US" sz="1600" dirty="0" smtClean="0"/>
              <a:t>READ </a:t>
            </a:r>
            <a:r>
              <a:rPr lang="en-US" sz="1600" dirty="0"/>
              <a:t>DATASET </a:t>
            </a:r>
            <a:r>
              <a:rPr lang="en-US" sz="1600" dirty="0" smtClean="0"/>
              <a:t>&lt;dataset name &gt;INTO &lt;</a:t>
            </a:r>
            <a:r>
              <a:rPr lang="en-US" sz="1600" dirty="0" err="1" smtClean="0"/>
              <a:t>dobj</a:t>
            </a:r>
            <a:r>
              <a:rPr lang="en-US" sz="1600" dirty="0" smtClean="0"/>
              <a:t>&gt;</a:t>
            </a:r>
            <a:r>
              <a:rPr lang="en-US" sz="1600" dirty="0"/>
              <a:t/>
            </a:r>
            <a:br>
              <a:rPr lang="en-US" sz="1600" dirty="0"/>
            </a:br>
            <a:endParaRPr lang="en-US" sz="1600" dirty="0" smtClean="0"/>
          </a:p>
          <a:p>
            <a:r>
              <a:rPr lang="en-US" sz="1600" b="1" dirty="0" smtClean="0"/>
              <a:t>Close Dataset</a:t>
            </a:r>
          </a:p>
          <a:p>
            <a:r>
              <a:rPr lang="en-US" sz="1600" dirty="0"/>
              <a:t>CLOSE DATASET </a:t>
            </a:r>
            <a:r>
              <a:rPr lang="en-US" sz="1600" dirty="0" smtClean="0"/>
              <a:t>&lt;dataset name&gt;</a:t>
            </a:r>
            <a:endParaRPr lang="en-US" sz="1600" dirty="0"/>
          </a:p>
          <a:p>
            <a:r>
              <a:rPr lang="en-US" sz="1600" dirty="0" smtClean="0"/>
              <a:t>		</a:t>
            </a:r>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985748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1908</Words>
  <Application>Microsoft Office PowerPoint</Application>
  <PresentationFormat>On-screen Show (4:3)</PresentationFormat>
  <Paragraphs>721</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343</cp:revision>
  <dcterms:created xsi:type="dcterms:W3CDTF">2006-08-16T00:00:00Z</dcterms:created>
  <dcterms:modified xsi:type="dcterms:W3CDTF">2018-03-01T11:05:57Z</dcterms:modified>
</cp:coreProperties>
</file>