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61" r:id="rId4"/>
    <p:sldId id="260" r:id="rId5"/>
    <p:sldId id="262" r:id="rId6"/>
    <p:sldId id="263" r:id="rId7"/>
    <p:sldId id="264" r:id="rId8"/>
    <p:sldId id="265" r:id="rId9"/>
    <p:sldId id="266" r:id="rId10"/>
    <p:sldId id="267" r:id="rId11"/>
    <p:sldId id="268" r:id="rId12"/>
    <p:sldId id="269" r:id="rId13"/>
    <p:sldId id="270" r:id="rId14"/>
    <p:sldId id="271" r:id="rId15"/>
    <p:sldId id="287" r:id="rId16"/>
    <p:sldId id="276" r:id="rId17"/>
    <p:sldId id="277" r:id="rId18"/>
    <p:sldId id="279" r:id="rId19"/>
    <p:sldId id="278" r:id="rId20"/>
    <p:sldId id="273" r:id="rId21"/>
    <p:sldId id="274" r:id="rId22"/>
    <p:sldId id="280" r:id="rId23"/>
    <p:sldId id="275"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34ABD-269E-4FC3-B194-EE7F780BF6F5}" type="datetimeFigureOut">
              <a:rPr lang="en-US" smtClean="0"/>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0DF727-F38F-4954-A45D-1DFBEBC33825}" type="slidenum">
              <a:rPr lang="en-US" smtClean="0"/>
              <a:t>‹#›</a:t>
            </a:fld>
            <a:endParaRPr lang="en-US"/>
          </a:p>
        </p:txBody>
      </p:sp>
    </p:spTree>
    <p:extLst>
      <p:ext uri="{BB962C8B-B14F-4D97-AF65-F5344CB8AC3E}">
        <p14:creationId xmlns:p14="http://schemas.microsoft.com/office/powerpoint/2010/main" val="59141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19</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20</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21</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22</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28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3</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4</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5</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6</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7</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8</a:t>
            </a:fld>
            <a:endParaRPr lang="en-US"/>
          </a:p>
        </p:txBody>
      </p:sp>
    </p:spTree>
    <p:extLst>
      <p:ext uri="{BB962C8B-B14F-4D97-AF65-F5344CB8AC3E}">
        <p14:creationId xmlns:p14="http://schemas.microsoft.com/office/powerpoint/2010/main" val="3151678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First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BB8C3E99-7C02-4FDB-99C3-417739057E00}" type="slidenum">
              <a:rPr lang="en-US" smtClean="0"/>
              <a:t>9</a:t>
            </a:fld>
            <a:endParaRPr lang="en-US"/>
          </a:p>
        </p:txBody>
      </p:sp>
    </p:spTree>
    <p:extLst>
      <p:ext uri="{BB962C8B-B14F-4D97-AF65-F5344CB8AC3E}">
        <p14:creationId xmlns:p14="http://schemas.microsoft.com/office/powerpoint/2010/main" val="31516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C9B8D8-F103-4B41-A9AD-35D77F10F6E8}" type="datetime1">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91562E-0B68-4BD7-8B80-6629A624B880}" type="datetime1">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96823-DB73-4DA8-BA6B-B20D36CD5666}" type="datetime1">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AEC8DA-FC5B-442A-BDC4-9688A4DD6FAF}" type="datetime1">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34CB42-5A4B-44D6-AB6C-C3B75002E684}" type="datetime1">
              <a:rPr lang="en-US" smtClean="0"/>
              <a:t>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BD2D17-A19C-4F4A-9B8C-1EDA0C967FBE}" type="datetime1">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1D72C0-D2A9-4AA2-AC79-1FD9A1B4BFE4}" type="datetime1">
              <a:rPr lang="en-US" smtClean="0"/>
              <a:t>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0DB8D1-EF2B-4CC3-978E-776C2057D0B0}" type="datetime1">
              <a:rPr lang="en-US" smtClean="0"/>
              <a:t>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EF590-36F8-4CB4-BC22-C60CE1BD3D00}" type="datetime1">
              <a:rPr lang="en-US" smtClean="0"/>
              <a:t>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BD8E6-5B72-4C02-95F0-037F43F2692C}" type="datetime1">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001ABD-EC42-4B78-938E-531F17F51487}" type="datetime1">
              <a:rPr lang="en-US" smtClean="0"/>
              <a:t>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859F5-E58D-4A9F-9A7A-934ADE37E549}" type="datetime1">
              <a:rPr lang="en-US" smtClean="0"/>
              <a:t>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155818" y="228600"/>
            <a:ext cx="1585690" cy="523220"/>
          </a:xfrm>
          <a:prstGeom prst="rect">
            <a:avLst/>
          </a:prstGeom>
          <a:noFill/>
        </p:spPr>
        <p:txBody>
          <a:bodyPr wrap="none" rtlCol="0">
            <a:spAutoFit/>
          </a:bodyPr>
          <a:lstStyle/>
          <a:p>
            <a:pPr algn="ctr"/>
            <a:r>
              <a:rPr lang="en-US" sz="2800" b="1" dirty="0" smtClean="0"/>
              <a:t>Content</a:t>
            </a:r>
            <a:endParaRPr lang="en-US" sz="2800" b="1" dirty="0"/>
          </a:p>
        </p:txBody>
      </p:sp>
      <p:sp>
        <p:nvSpPr>
          <p:cNvPr id="2" name="TextBox 1"/>
          <p:cNvSpPr txBox="1"/>
          <p:nvPr/>
        </p:nvSpPr>
        <p:spPr>
          <a:xfrm>
            <a:off x="1676400" y="1470660"/>
            <a:ext cx="5105400" cy="280076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457200" indent="-457200">
              <a:buFont typeface="Wingdings" panose="05000000000000000000" pitchFamily="2" charset="2"/>
              <a:buChar char="q"/>
            </a:pPr>
            <a:r>
              <a:rPr lang="en-US" sz="2000" dirty="0" smtClean="0">
                <a:cs typeface="Aparajita" panose="020B0604020202020204" pitchFamily="34" charset="0"/>
              </a:rPr>
              <a:t>Overview of BDC </a:t>
            </a:r>
          </a:p>
          <a:p>
            <a:pPr marL="457200" indent="-457200">
              <a:buFont typeface="Wingdings" panose="05000000000000000000" pitchFamily="2" charset="2"/>
              <a:buChar char="q"/>
            </a:pPr>
            <a:r>
              <a:rPr lang="en-US" sz="2000" dirty="0" smtClean="0">
                <a:cs typeface="Aparajita" panose="020B0604020202020204" pitchFamily="34" charset="0"/>
              </a:rPr>
              <a:t>File Handling</a:t>
            </a:r>
          </a:p>
          <a:p>
            <a:pPr marL="914400" lvl="1" indent="-457200">
              <a:buFont typeface="Wingdings" panose="05000000000000000000" pitchFamily="2" charset="2"/>
              <a:buChar char="q"/>
            </a:pPr>
            <a:r>
              <a:rPr lang="en-US" sz="2000" dirty="0" smtClean="0">
                <a:cs typeface="Aparajita" panose="020B0604020202020204" pitchFamily="34" charset="0"/>
              </a:rPr>
              <a:t>File from Presentation Server</a:t>
            </a:r>
          </a:p>
          <a:p>
            <a:pPr marL="914400" lvl="1" indent="-457200">
              <a:buFont typeface="Wingdings" panose="05000000000000000000" pitchFamily="2" charset="2"/>
              <a:buChar char="q"/>
            </a:pPr>
            <a:r>
              <a:rPr lang="en-US" sz="2000" dirty="0" smtClean="0">
                <a:cs typeface="Aparajita" panose="020B0604020202020204" pitchFamily="34" charset="0"/>
              </a:rPr>
              <a:t>File from Application Server</a:t>
            </a:r>
          </a:p>
          <a:p>
            <a:pPr marL="457200" indent="-457200">
              <a:buFont typeface="Wingdings" panose="05000000000000000000" pitchFamily="2" charset="2"/>
              <a:buChar char="q"/>
            </a:pPr>
            <a:r>
              <a:rPr lang="en-US" sz="2000" dirty="0" smtClean="0">
                <a:cs typeface="Aparajita" panose="020B0604020202020204" pitchFamily="34" charset="0"/>
              </a:rPr>
              <a:t>Direct Upload</a:t>
            </a:r>
          </a:p>
          <a:p>
            <a:pPr marL="457200" indent="-457200">
              <a:buFont typeface="Wingdings" panose="05000000000000000000" pitchFamily="2" charset="2"/>
              <a:buChar char="q"/>
            </a:pPr>
            <a:r>
              <a:rPr lang="en-US" sz="2000" dirty="0" smtClean="0">
                <a:cs typeface="Aparajita" panose="020B0604020202020204" pitchFamily="34" charset="0"/>
              </a:rPr>
              <a:t>Using Screen Recording</a:t>
            </a:r>
          </a:p>
          <a:p>
            <a:pPr marL="914400" lvl="1" indent="-457200">
              <a:buFont typeface="Wingdings" panose="05000000000000000000" pitchFamily="2" charset="2"/>
              <a:buChar char="q"/>
            </a:pPr>
            <a:r>
              <a:rPr lang="en-US" dirty="0" smtClean="0">
                <a:cs typeface="Aparajita" panose="020B0604020202020204" pitchFamily="34" charset="0"/>
              </a:rPr>
              <a:t>Call Transaction Method</a:t>
            </a:r>
          </a:p>
          <a:p>
            <a:pPr marL="914400" lvl="1" indent="-457200">
              <a:buFont typeface="Wingdings" panose="05000000000000000000" pitchFamily="2" charset="2"/>
              <a:buChar char="q"/>
            </a:pPr>
            <a:r>
              <a:rPr lang="en-US" dirty="0" smtClean="0">
                <a:cs typeface="Aparajita" panose="020B0604020202020204" pitchFamily="34" charset="0"/>
              </a:rPr>
              <a:t>Session Method</a:t>
            </a:r>
          </a:p>
          <a:p>
            <a:pPr marL="457200" indent="-457200">
              <a:buFont typeface="Wingdings" panose="05000000000000000000" pitchFamily="2" charset="2"/>
              <a:buChar char="q"/>
            </a:pPr>
            <a:r>
              <a:rPr lang="en-US" sz="2000" dirty="0" smtClean="0">
                <a:cs typeface="Aparajita" panose="020B0604020202020204" pitchFamily="34" charset="0"/>
              </a:rPr>
              <a:t>Using Function Modules or BAPIs</a:t>
            </a:r>
          </a:p>
        </p:txBody>
      </p:sp>
      <p:sp>
        <p:nvSpPr>
          <p:cNvPr id="4" name="Slide Number Placeholder 3"/>
          <p:cNvSpPr>
            <a:spLocks noGrp="1"/>
          </p:cNvSpPr>
          <p:nvPr>
            <p:ph type="sldNum" sz="quarter" idx="12"/>
          </p:nvPr>
        </p:nvSpPr>
        <p:spPr/>
        <p:txBody>
          <a:bodyPr/>
          <a:lstStyle/>
          <a:p>
            <a:fld id="{6EF0EFC4-194A-441D-A2F8-28E45AC010BF}" type="slidenum">
              <a:rPr lang="en-US" smtClean="0"/>
              <a:t>1</a:t>
            </a:fld>
            <a:endParaRPr lang="en-US"/>
          </a:p>
        </p:txBody>
      </p:sp>
    </p:spTree>
    <p:extLst>
      <p:ext uri="{BB962C8B-B14F-4D97-AF65-F5344CB8AC3E}">
        <p14:creationId xmlns:p14="http://schemas.microsoft.com/office/powerpoint/2010/main" val="2261827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10</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920889"/>
            <a:ext cx="7543800" cy="5155257"/>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dirty="0" smtClean="0">
                <a:latin typeface="Arial" panose="020B0604020202020204" pitchFamily="34" charset="0"/>
                <a:cs typeface="Arial" panose="020B0604020202020204" pitchFamily="34" charset="0"/>
              </a:rPr>
              <a:t>Various departments in the organization and each department has its own set of activities</a:t>
            </a:r>
          </a:p>
          <a:p>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Ex: </a:t>
            </a:r>
          </a:p>
          <a:p>
            <a:r>
              <a:rPr lang="en-US" sz="1500" b="1" dirty="0" smtClean="0">
                <a:latin typeface="Arial" panose="020B0604020202020204" pitchFamily="34" charset="0"/>
                <a:cs typeface="Arial" panose="020B0604020202020204" pitchFamily="34" charset="0"/>
              </a:rPr>
              <a:t>Purchasing Dept. is responsible for</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identifying the requirements in the organization</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Identify vendors</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Choose Vendors</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Start Procurement</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Track Purchase Order</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Receive Goods from Vendors</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Post to the Inventory</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Update details to the Finance department for payments processing </a:t>
            </a:r>
          </a:p>
          <a:p>
            <a:endParaRPr lang="en-US" sz="1500" dirty="0" smtClean="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Sales Department is Responsible for </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Receive orders from customer </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Check inventory</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If stock is available then start the delivery </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If stock is not available then reach out Procurement dept. or Production department </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The contact third party shipping organization for transportation</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Confirm the shipment</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Generate bills</a:t>
            </a:r>
          </a:p>
          <a:p>
            <a:pPr marL="742950" lvl="1" indent="-285750">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Update details to the finance department for payment processing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643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11</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1129145"/>
            <a:ext cx="7543800" cy="4016484"/>
          </a:xfrm>
          <a:prstGeom prst="rect">
            <a:avLst/>
          </a:prstGeom>
          <a:noFill/>
          <a:ln>
            <a:noFill/>
          </a:ln>
          <a:effectLst>
            <a:outerShdw blurRad="57785" dist="33020" dir="3180000" algn="ctr">
              <a:srgbClr val="000000">
                <a:alpha val="30000"/>
              </a:srgbClr>
            </a:outerShdw>
          </a:effectLst>
        </p:spPr>
        <p:txBody>
          <a:bodyPr wrap="square" rtlCol="0">
            <a:spAutoFit/>
          </a:bodyPr>
          <a:lstStyle/>
          <a:p>
            <a:endParaRPr lang="en-US" sz="1500"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How SAP is supporting this activities.? </a:t>
            </a:r>
          </a:p>
          <a:p>
            <a:r>
              <a:rPr lang="en-US" sz="1500" dirty="0" smtClean="0">
                <a:latin typeface="Arial" panose="020B0604020202020204" pitchFamily="34" charset="0"/>
                <a:cs typeface="Arial" panose="020B0604020202020204" pitchFamily="34" charset="0"/>
              </a:rPr>
              <a:t>A Single solution for various activities in the business is  SAP ECC an ERP Product</a:t>
            </a:r>
          </a:p>
          <a:p>
            <a:r>
              <a:rPr lang="en-US" sz="1500" dirty="0">
                <a:latin typeface="Arial" panose="020B0604020202020204" pitchFamily="34" charset="0"/>
                <a:cs typeface="Arial" panose="020B0604020202020204" pitchFamily="34" charset="0"/>
              </a:rPr>
              <a:t/>
            </a:r>
            <a:br>
              <a:rPr lang="en-US" sz="1500" dirty="0">
                <a:latin typeface="Arial" panose="020B0604020202020204" pitchFamily="34" charset="0"/>
                <a:cs typeface="Arial" panose="020B0604020202020204" pitchFamily="34" charset="0"/>
              </a:rPr>
            </a:br>
            <a:r>
              <a:rPr lang="en-US" sz="1500" dirty="0" smtClean="0">
                <a:latin typeface="Arial" panose="020B0604020202020204" pitchFamily="34" charset="0"/>
                <a:cs typeface="Arial" panose="020B0604020202020204" pitchFamily="34" charset="0"/>
              </a:rPr>
              <a:t>SAP ECC contains several applications which will help business users to record each and every activity </a:t>
            </a:r>
          </a:p>
          <a:p>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SAP ECC contains several modules and each modules contains several applications</a:t>
            </a:r>
          </a:p>
          <a:p>
            <a:endParaRPr lang="en-US" sz="1500"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Core Modules include</a:t>
            </a:r>
          </a:p>
          <a:p>
            <a:endParaRPr lang="en-US" sz="1500" dirty="0">
              <a:latin typeface="Arial" panose="020B0604020202020204" pitchFamily="34" charset="0"/>
              <a:cs typeface="Arial" panose="020B0604020202020204" pitchFamily="34" charset="0"/>
            </a:endParaRPr>
          </a:p>
          <a:p>
            <a:pPr marL="800100" lvl="1" indent="-342900">
              <a:buAutoNum type="arabicPeriod"/>
            </a:pPr>
            <a:r>
              <a:rPr lang="en-US" sz="1400" dirty="0" smtClean="0">
                <a:latin typeface="Arial" panose="020B0604020202020204" pitchFamily="34" charset="0"/>
                <a:cs typeface="Arial" panose="020B0604020202020204" pitchFamily="34" charset="0"/>
              </a:rPr>
              <a:t>MM 	– Material Management</a:t>
            </a:r>
          </a:p>
          <a:p>
            <a:pPr marL="800100" lvl="1" indent="-342900">
              <a:buAutoNum type="arabicPeriod"/>
            </a:pPr>
            <a:r>
              <a:rPr lang="en-US" sz="1400" dirty="0" smtClean="0">
                <a:latin typeface="Arial" panose="020B0604020202020204" pitchFamily="34" charset="0"/>
                <a:cs typeface="Arial" panose="020B0604020202020204" pitchFamily="34" charset="0"/>
              </a:rPr>
              <a:t>SD 	- Sales &amp; Distribution</a:t>
            </a:r>
          </a:p>
          <a:p>
            <a:pPr marL="800100" lvl="1" indent="-342900">
              <a:buAutoNum type="arabicPeriod"/>
            </a:pPr>
            <a:r>
              <a:rPr lang="en-US" sz="1400" dirty="0" smtClean="0">
                <a:latin typeface="Arial" panose="020B0604020202020204" pitchFamily="34" charset="0"/>
                <a:cs typeface="Arial" panose="020B0604020202020204" pitchFamily="34" charset="0"/>
              </a:rPr>
              <a:t>PP	- Production Planning and Control</a:t>
            </a:r>
          </a:p>
          <a:p>
            <a:pPr marL="800100" lvl="1" indent="-342900">
              <a:buAutoNum type="arabicPeriod"/>
            </a:pPr>
            <a:r>
              <a:rPr lang="en-US" sz="1400" dirty="0" smtClean="0">
                <a:latin typeface="Arial" panose="020B0604020202020204" pitchFamily="34" charset="0"/>
                <a:cs typeface="Arial" panose="020B0604020202020204" pitchFamily="34" charset="0"/>
              </a:rPr>
              <a:t>FI	- Finance</a:t>
            </a:r>
          </a:p>
          <a:p>
            <a:pPr marL="800100" lvl="1" indent="-342900">
              <a:buAutoNum type="arabicPeriod"/>
            </a:pPr>
            <a:r>
              <a:rPr lang="en-US" sz="1400" dirty="0" smtClean="0">
                <a:latin typeface="Arial" panose="020B0604020202020204" pitchFamily="34" charset="0"/>
                <a:cs typeface="Arial" panose="020B0604020202020204" pitchFamily="34" charset="0"/>
              </a:rPr>
              <a:t>CO	- Controlling </a:t>
            </a:r>
          </a:p>
          <a:p>
            <a:endParaRPr lang="en-US" sz="15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5088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12</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80646"/>
            <a:ext cx="4953000" cy="323165"/>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dirty="0" smtClean="0">
                <a:latin typeface="Arial" panose="020B0604020202020204" pitchFamily="34" charset="0"/>
                <a:cs typeface="Arial" panose="020B0604020202020204" pitchFamily="34" charset="0"/>
              </a:rPr>
              <a:t>Lets have look at Material Management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014408"/>
            <a:ext cx="5029200" cy="2446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600200"/>
            <a:ext cx="236220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907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13</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1084451"/>
            <a:ext cx="7543800" cy="4478149"/>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b="1" dirty="0" smtClean="0">
                <a:latin typeface="Arial" panose="020B0604020202020204" pitchFamily="34" charset="0"/>
                <a:cs typeface="Arial" panose="020B0604020202020204" pitchFamily="34" charset="0"/>
              </a:rPr>
              <a:t>Direct Upload/Update</a:t>
            </a:r>
          </a:p>
          <a:p>
            <a:endParaRPr lang="en-US" sz="1500"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In this method, we will directly modify the content in the table using OPEN SQL statements such as INSERT, MODIFY, UPDATE &amp; DELETE</a:t>
            </a:r>
          </a:p>
          <a:p>
            <a:endParaRPr lang="en-US" sz="1500" dirty="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Advantages:</a:t>
            </a:r>
          </a:p>
          <a:p>
            <a:pPr marL="742950" lvl="1"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As we are directly working at database level, it will be the more faster</a:t>
            </a:r>
          </a:p>
          <a:p>
            <a:endParaRPr lang="en-US" sz="1500" dirty="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Disadvantages:</a:t>
            </a:r>
          </a:p>
          <a:p>
            <a:pPr marL="742950" lvl="1"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No validation will take place . Hence there is a chance that incorrect/invalid data will be updated</a:t>
            </a:r>
          </a:p>
          <a:p>
            <a:pPr marL="742950" lvl="1"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For example: if no transaction/program is exists for the tables </a:t>
            </a:r>
            <a:r>
              <a:rPr lang="en-US" sz="1500" dirty="0" err="1" smtClean="0">
                <a:latin typeface="Arial" panose="020B0604020202020204" pitchFamily="34" charset="0"/>
                <a:cs typeface="Arial" panose="020B0604020202020204" pitchFamily="34" charset="0"/>
              </a:rPr>
              <a:t>updation</a:t>
            </a:r>
            <a:r>
              <a:rPr lang="en-US" sz="1500" dirty="0" smtClean="0">
                <a:latin typeface="Arial" panose="020B0604020202020204" pitchFamily="34" charset="0"/>
                <a:cs typeface="Arial" panose="020B0604020202020204" pitchFamily="34" charset="0"/>
              </a:rPr>
              <a:t> i.e. generally for Z-tables which will store data which is coming from third party systems or other SAP systems</a:t>
            </a:r>
          </a:p>
          <a:p>
            <a:pPr marL="742950" lvl="1"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Data which does not required any validations </a:t>
            </a:r>
          </a:p>
          <a:p>
            <a:pPr lvl="1"/>
            <a:endParaRPr lang="en-US" sz="1500" dirty="0">
              <a:latin typeface="Arial" panose="020B0604020202020204" pitchFamily="34" charset="0"/>
              <a:cs typeface="Arial" panose="020B0604020202020204" pitchFamily="34" charset="0"/>
            </a:endParaRPr>
          </a:p>
          <a:p>
            <a:pPr lvl="1"/>
            <a:endParaRPr lang="en-US" sz="1500" dirty="0" smtClean="0">
              <a:latin typeface="Arial" panose="020B0604020202020204" pitchFamily="34" charset="0"/>
              <a:cs typeface="Arial" panose="020B0604020202020204" pitchFamily="34" charset="0"/>
            </a:endParaRPr>
          </a:p>
          <a:p>
            <a:pPr lvl="1"/>
            <a:r>
              <a:rPr lang="en-US" sz="1500" dirty="0" smtClean="0">
                <a:solidFill>
                  <a:srgbClr val="FF0000"/>
                </a:solidFill>
                <a:latin typeface="Arial" panose="020B0604020202020204" pitchFamily="34" charset="0"/>
                <a:cs typeface="Arial" panose="020B0604020202020204" pitchFamily="34" charset="0"/>
              </a:rPr>
              <a:t>So This </a:t>
            </a:r>
            <a:r>
              <a:rPr lang="en-US" sz="1500" dirty="0">
                <a:solidFill>
                  <a:srgbClr val="FF0000"/>
                </a:solidFill>
                <a:latin typeface="Arial" panose="020B0604020202020204" pitchFamily="34" charset="0"/>
                <a:cs typeface="Arial" panose="020B0604020202020204" pitchFamily="34" charset="0"/>
              </a:rPr>
              <a:t>method will be used only in few business scenarios </a:t>
            </a:r>
          </a:p>
          <a:p>
            <a:pPr marL="742950" lvl="1" indent="-285750">
              <a:buFont typeface="Wingdings" panose="05000000000000000000" pitchFamily="2" charset="2"/>
              <a:buChar char="§"/>
            </a:pPr>
            <a:endParaRPr lang="en-US" sz="15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476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14</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80646"/>
            <a:ext cx="7543800" cy="3093154"/>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b="1" dirty="0" smtClean="0">
                <a:latin typeface="Arial" panose="020B0604020202020204" pitchFamily="34" charset="0"/>
                <a:cs typeface="Arial" panose="020B0604020202020204" pitchFamily="34" charset="0"/>
              </a:rPr>
              <a:t>Using Screen Recording</a:t>
            </a:r>
          </a:p>
          <a:p>
            <a:r>
              <a:rPr lang="en-US" sz="1500" dirty="0" smtClean="0">
                <a:latin typeface="Arial" panose="020B0604020202020204" pitchFamily="34" charset="0"/>
                <a:cs typeface="Arial" panose="020B0604020202020204" pitchFamily="34" charset="0"/>
              </a:rPr>
              <a:t>In this approach we will update the business document/tables using screen recording </a:t>
            </a:r>
          </a:p>
          <a:p>
            <a:endParaRPr lang="en-US" sz="1500" dirty="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Advantages:</a:t>
            </a:r>
          </a:p>
          <a:p>
            <a:pPr marL="742950" lvl="1"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All validations will be taken place and errors will be raised if any</a:t>
            </a:r>
          </a:p>
          <a:p>
            <a:endParaRPr lang="en-US" sz="1500" dirty="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Disadvantages</a:t>
            </a:r>
          </a:p>
          <a:p>
            <a:pPr marL="742950" lvl="1"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Little bit slow comparing  Direct upload/update</a:t>
            </a: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There are two method in this approach</a:t>
            </a:r>
          </a:p>
          <a:p>
            <a:pPr marL="800100" lvl="1" indent="-342900">
              <a:buAutoNum type="arabicPeriod"/>
            </a:pPr>
            <a:r>
              <a:rPr lang="en-US" sz="1500" dirty="0" smtClean="0">
                <a:latin typeface="Arial" panose="020B0604020202020204" pitchFamily="34" charset="0"/>
                <a:cs typeface="Arial" panose="020B0604020202020204" pitchFamily="34" charset="0"/>
              </a:rPr>
              <a:t>Call Transaction Method</a:t>
            </a:r>
          </a:p>
          <a:p>
            <a:pPr marL="800100" lvl="1" indent="-342900">
              <a:buAutoNum type="arabicPeriod"/>
            </a:pPr>
            <a:r>
              <a:rPr lang="en-US" sz="1500" dirty="0" smtClean="0">
                <a:latin typeface="Arial" panose="020B0604020202020204" pitchFamily="34" charset="0"/>
                <a:cs typeface="Arial" panose="020B0604020202020204" pitchFamily="34" charset="0"/>
              </a:rPr>
              <a:t>Session Method</a:t>
            </a:r>
          </a:p>
        </p:txBody>
      </p:sp>
      <p:sp>
        <p:nvSpPr>
          <p:cNvPr id="2" name="TextBox 1"/>
          <p:cNvSpPr txBox="1"/>
          <p:nvPr/>
        </p:nvSpPr>
        <p:spPr>
          <a:xfrm>
            <a:off x="1447800" y="4419600"/>
            <a:ext cx="5634556" cy="118494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500" b="1" dirty="0" smtClean="0">
                <a:latin typeface="Arial" panose="020B0604020202020204" pitchFamily="34" charset="0"/>
                <a:cs typeface="Arial" panose="020B0604020202020204" pitchFamily="34" charset="0"/>
              </a:rPr>
              <a:t> </a:t>
            </a:r>
            <a:r>
              <a:rPr lang="en-US" sz="1500" b="1" dirty="0">
                <a:latin typeface="Arial" panose="020B0604020202020204" pitchFamily="34" charset="0"/>
                <a:cs typeface="Arial" panose="020B0604020202020204" pitchFamily="34" charset="0"/>
              </a:rPr>
              <a:t>Steps for BDC Program:</a:t>
            </a:r>
          </a:p>
          <a:p>
            <a:pPr lvl="2" indent="-342900">
              <a:buAutoNum type="arabicPeriod"/>
            </a:pPr>
            <a:r>
              <a:rPr lang="en-US" sz="1400" dirty="0">
                <a:latin typeface="Arial" panose="020B0604020202020204" pitchFamily="34" charset="0"/>
                <a:cs typeface="Arial" panose="020B0604020202020204" pitchFamily="34" charset="0"/>
              </a:rPr>
              <a:t>Upload data to internal tables</a:t>
            </a:r>
          </a:p>
          <a:p>
            <a:pPr lvl="2" indent="-342900">
              <a:buAutoNum type="arabicPeriod"/>
            </a:pPr>
            <a:r>
              <a:rPr lang="en-US" sz="1400" dirty="0">
                <a:latin typeface="Arial" panose="020B0604020202020204" pitchFamily="34" charset="0"/>
                <a:cs typeface="Arial" panose="020B0604020202020204" pitchFamily="34" charset="0"/>
              </a:rPr>
              <a:t>Fill BDCDATA structures</a:t>
            </a:r>
          </a:p>
          <a:p>
            <a:pPr lvl="2" indent="-342900">
              <a:buAutoNum type="arabicPeriod"/>
            </a:pPr>
            <a:r>
              <a:rPr lang="en-US" sz="1400" dirty="0">
                <a:latin typeface="Arial" panose="020B0604020202020204" pitchFamily="34" charset="0"/>
                <a:cs typeface="Arial" panose="020B0604020202020204" pitchFamily="34" charset="0"/>
              </a:rPr>
              <a:t>Choose any method: Call Transaction or Session Method</a:t>
            </a:r>
          </a:p>
          <a:p>
            <a:pPr lvl="2" indent="-342900">
              <a:buAutoNum type="arabicPeriod"/>
            </a:pPr>
            <a:r>
              <a:rPr lang="en-US" sz="1400" dirty="0">
                <a:latin typeface="Arial" panose="020B0604020202020204" pitchFamily="34" charset="0"/>
                <a:cs typeface="Arial" panose="020B0604020202020204" pitchFamily="34" charset="0"/>
              </a:rPr>
              <a:t>Handle Errors</a:t>
            </a:r>
          </a:p>
        </p:txBody>
      </p:sp>
    </p:spTree>
    <p:extLst>
      <p:ext uri="{BB962C8B-B14F-4D97-AF65-F5344CB8AC3E}">
        <p14:creationId xmlns:p14="http://schemas.microsoft.com/office/powerpoint/2010/main" val="3781700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15</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Rectangle 1"/>
          <p:cNvSpPr/>
          <p:nvPr/>
        </p:nvSpPr>
        <p:spPr>
          <a:xfrm>
            <a:off x="3657600" y="1447800"/>
            <a:ext cx="2306936" cy="2971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latin typeface="Arial" panose="020B0604020202020204" pitchFamily="34" charset="0"/>
                <a:cs typeface="Arial" panose="020B0604020202020204" pitchFamily="34" charset="0"/>
              </a:rPr>
              <a:t>BDC </a:t>
            </a:r>
            <a:r>
              <a:rPr lang="en-US" sz="1400" b="1" u="sng" dirty="0" smtClean="0">
                <a:solidFill>
                  <a:schemeClr val="tx1"/>
                </a:solidFill>
                <a:latin typeface="Arial" panose="020B0604020202020204" pitchFamily="34" charset="0"/>
                <a:cs typeface="Arial" panose="020B0604020202020204" pitchFamily="34" charset="0"/>
              </a:rPr>
              <a:t>Program</a:t>
            </a:r>
          </a:p>
          <a:p>
            <a:pPr algn="ctr"/>
            <a:endParaRPr lang="en-US" sz="1400" b="1" u="sng" dirty="0" smtClean="0">
              <a:solidFill>
                <a:schemeClr val="tx1"/>
              </a:solidFill>
              <a:latin typeface="Arial" panose="020B0604020202020204" pitchFamily="34" charset="0"/>
              <a:cs typeface="Arial" panose="020B0604020202020204" pitchFamily="34" charset="0"/>
            </a:endParaRP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Get/Fetch Non SAP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Validate and Convert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Process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Call the Application program to post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Handle the messages and Display</a:t>
            </a:r>
          </a:p>
          <a:p>
            <a:endParaRPr lang="en-US" sz="1400"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6646904" y="1731818"/>
            <a:ext cx="2116096" cy="2438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latin typeface="Arial" panose="020B0604020202020204" pitchFamily="34" charset="0"/>
                <a:cs typeface="Arial" panose="020B0604020202020204" pitchFamily="34" charset="0"/>
              </a:rPr>
              <a:t>Application </a:t>
            </a:r>
            <a:r>
              <a:rPr lang="en-US" sz="1400" b="1" u="sng" dirty="0" smtClean="0">
                <a:solidFill>
                  <a:schemeClr val="tx1"/>
                </a:solidFill>
                <a:latin typeface="Arial" panose="020B0604020202020204" pitchFamily="34" charset="0"/>
                <a:cs typeface="Arial" panose="020B0604020202020204" pitchFamily="34" charset="0"/>
              </a:rPr>
              <a:t>Program</a:t>
            </a:r>
          </a:p>
          <a:p>
            <a:pPr algn="ctr"/>
            <a:endParaRPr lang="en-US" sz="1400" b="1" u="sng" dirty="0" smtClean="0">
              <a:solidFill>
                <a:schemeClr val="tx1"/>
              </a:solidFill>
              <a:latin typeface="Arial" panose="020B0604020202020204" pitchFamily="34" charset="0"/>
              <a:cs typeface="Arial" panose="020B0604020202020204" pitchFamily="34" charset="0"/>
            </a:endParaRP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It can be Transaction such as ME21, VA01 </a:t>
            </a:r>
            <a:r>
              <a:rPr lang="en-US" sz="1400" dirty="0" smtClean="0">
                <a:solidFill>
                  <a:schemeClr val="tx1"/>
                </a:solidFill>
                <a:latin typeface="Arial" panose="020B0604020202020204" pitchFamily="34" charset="0"/>
                <a:cs typeface="Arial" panose="020B0604020202020204" pitchFamily="34" charset="0"/>
              </a:rPr>
              <a:t>etc.</a:t>
            </a:r>
            <a:endParaRPr lang="en-US" sz="1400" dirty="0" smtClean="0">
              <a:solidFill>
                <a:schemeClr val="tx1"/>
              </a:solidFill>
              <a:latin typeface="Arial" panose="020B0604020202020204" pitchFamily="34" charset="0"/>
              <a:cs typeface="Arial" panose="020B0604020202020204" pitchFamily="34" charset="0"/>
            </a:endParaRP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It can be a Function module or BAPI such as BAPI_PO_CREATE </a:t>
            </a:r>
            <a:r>
              <a:rPr lang="en-US" sz="1400" dirty="0" smtClean="0">
                <a:solidFill>
                  <a:schemeClr val="tx1"/>
                </a:solidFill>
                <a:latin typeface="Arial" panose="020B0604020202020204" pitchFamily="34" charset="0"/>
                <a:cs typeface="Arial" panose="020B0604020202020204" pitchFamily="34" charset="0"/>
              </a:rPr>
              <a:t>etc.</a:t>
            </a:r>
            <a:endParaRPr lang="en-US" sz="1400" dirty="0" smtClean="0">
              <a:solidFill>
                <a:schemeClr val="tx1"/>
              </a:solidFill>
              <a:latin typeface="Arial" panose="020B0604020202020204" pitchFamily="34" charset="0"/>
              <a:cs typeface="Arial" panose="020B0604020202020204" pitchFamily="34" charset="0"/>
            </a:endParaRPr>
          </a:p>
          <a:p>
            <a:endParaRPr lang="en-US" sz="1400" dirty="0">
              <a:solidFill>
                <a:schemeClr val="tx1"/>
              </a:solidFill>
              <a:latin typeface="Arial" panose="020B0604020202020204" pitchFamily="34" charset="0"/>
              <a:cs typeface="Arial" panose="020B0604020202020204" pitchFamily="34" charset="0"/>
            </a:endParaRPr>
          </a:p>
        </p:txBody>
      </p:sp>
      <p:sp>
        <p:nvSpPr>
          <p:cNvPr id="3" name="Flowchart: Magnetic Disk 2"/>
          <p:cNvSpPr/>
          <p:nvPr/>
        </p:nvSpPr>
        <p:spPr>
          <a:xfrm>
            <a:off x="6934200" y="4495800"/>
            <a:ext cx="1676400" cy="959427"/>
          </a:xfrm>
          <a:prstGeom prst="flowChartMagneticDisk">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SAP Database</a:t>
            </a:r>
            <a:endParaRPr lang="en-US" dirty="0">
              <a:solidFill>
                <a:schemeClr val="tx1"/>
              </a:solidFill>
            </a:endParaRPr>
          </a:p>
        </p:txBody>
      </p:sp>
      <p:sp>
        <p:nvSpPr>
          <p:cNvPr id="11" name="Up-Down Arrow 10"/>
          <p:cNvSpPr/>
          <p:nvPr/>
        </p:nvSpPr>
        <p:spPr>
          <a:xfrm>
            <a:off x="7569870" y="4294910"/>
            <a:ext cx="270164" cy="45720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30376" y="2615045"/>
            <a:ext cx="561264" cy="304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5988967" y="2951018"/>
            <a:ext cx="561264" cy="304800"/>
          </a:xfrm>
          <a:prstGeom prst="lef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6400" y="2036618"/>
            <a:ext cx="1447800" cy="1828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chemeClr val="tx1"/>
                </a:solidFill>
                <a:latin typeface="Arial" panose="020B0604020202020204" pitchFamily="34" charset="0"/>
                <a:cs typeface="Arial" panose="020B0604020202020204" pitchFamily="34" charset="0"/>
              </a:rPr>
              <a:t>Data </a:t>
            </a:r>
            <a:r>
              <a:rPr lang="en-US" sz="1400" b="1" u="sng" dirty="0" smtClean="0">
                <a:solidFill>
                  <a:schemeClr val="tx1"/>
                </a:solidFill>
                <a:latin typeface="Arial" panose="020B0604020202020204" pitchFamily="34" charset="0"/>
                <a:cs typeface="Arial" panose="020B0604020202020204" pitchFamily="34" charset="0"/>
              </a:rPr>
              <a:t>Source</a:t>
            </a:r>
          </a:p>
          <a:p>
            <a:pPr algn="ctr"/>
            <a:endParaRPr lang="en-US" sz="1400" b="1" u="sng" dirty="0" smtClean="0">
              <a:solidFill>
                <a:schemeClr val="tx1"/>
              </a:solidFill>
              <a:latin typeface="Arial" panose="020B0604020202020204" pitchFamily="34" charset="0"/>
              <a:cs typeface="Arial" panose="020B0604020202020204" pitchFamily="34" charset="0"/>
            </a:endParaRP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Flat Files</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Data Sets</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Z-Tables</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IDocs </a:t>
            </a:r>
            <a:r>
              <a:rPr lang="en-US" sz="1400" dirty="0" smtClean="0">
                <a:solidFill>
                  <a:schemeClr val="tx1"/>
                </a:solidFill>
                <a:latin typeface="Arial" panose="020B0604020202020204" pitchFamily="34" charset="0"/>
                <a:cs typeface="Arial" panose="020B0604020202020204" pitchFamily="34" charset="0"/>
              </a:rPr>
              <a:t>etc.</a:t>
            </a:r>
            <a:endParaRPr lang="en-US" sz="1400" dirty="0" smtClean="0">
              <a:solidFill>
                <a:schemeClr val="tx1"/>
              </a:solidFill>
              <a:latin typeface="Arial" panose="020B0604020202020204" pitchFamily="34" charset="0"/>
              <a:cs typeface="Arial" panose="020B0604020202020204" pitchFamily="34" charset="0"/>
            </a:endParaRPr>
          </a:p>
        </p:txBody>
      </p:sp>
      <p:sp>
        <p:nvSpPr>
          <p:cNvPr id="17" name="Right Arrow 16"/>
          <p:cNvSpPr/>
          <p:nvPr/>
        </p:nvSpPr>
        <p:spPr>
          <a:xfrm>
            <a:off x="3200400" y="2781300"/>
            <a:ext cx="381000" cy="3048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07391" y="5266491"/>
            <a:ext cx="5465727" cy="70788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000" b="1" dirty="0" smtClean="0">
                <a:solidFill>
                  <a:srgbClr val="FF0000"/>
                </a:solidFill>
              </a:rPr>
              <a:t>Same Diagram Again …...</a:t>
            </a:r>
            <a:endParaRPr lang="en-US" sz="3600" dirty="0">
              <a:solidFill>
                <a:srgbClr val="FF0000"/>
              </a:solidFill>
            </a:endParaRPr>
          </a:p>
        </p:txBody>
      </p:sp>
    </p:spTree>
    <p:extLst>
      <p:ext uri="{BB962C8B-B14F-4D97-AF65-F5344CB8AC3E}">
        <p14:creationId xmlns:p14="http://schemas.microsoft.com/office/powerpoint/2010/main" val="2733087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16</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4" name="TextBox 13"/>
          <p:cNvSpPr txBox="1"/>
          <p:nvPr/>
        </p:nvSpPr>
        <p:spPr>
          <a:xfrm>
            <a:off x="1752599" y="914400"/>
            <a:ext cx="7134225" cy="861774"/>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2500" b="1" dirty="0" smtClean="0">
                <a:latin typeface="Arial" panose="020B0604020202020204" pitchFamily="34" charset="0"/>
                <a:cs typeface="Arial" panose="020B0604020202020204" pitchFamily="34" charset="0"/>
              </a:rPr>
              <a:t>How to call Transaction from your BDC Program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1435962"/>
            <a:ext cx="1647825" cy="1688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3581400"/>
            <a:ext cx="14859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124200" y="4694872"/>
            <a:ext cx="5720474" cy="1323439"/>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b="1" dirty="0" smtClean="0">
                <a:latin typeface="Arial" panose="020B0604020202020204" pitchFamily="34" charset="0"/>
                <a:cs typeface="Arial" panose="020B0604020202020204" pitchFamily="34" charset="0"/>
              </a:rPr>
              <a:t>CALL </a:t>
            </a:r>
            <a:r>
              <a:rPr lang="en-US" sz="1600" b="1" dirty="0">
                <a:latin typeface="Arial" panose="020B0604020202020204" pitchFamily="34" charset="0"/>
                <a:cs typeface="Arial" panose="020B0604020202020204" pitchFamily="34" charset="0"/>
              </a:rPr>
              <a:t>TRANSACTION </a:t>
            </a:r>
            <a:r>
              <a:rPr lang="en-US" sz="1600" b="1" dirty="0" smtClean="0">
                <a:latin typeface="Arial" panose="020B0604020202020204" pitchFamily="34" charset="0"/>
                <a:cs typeface="Arial" panose="020B0604020202020204" pitchFamily="34" charset="0"/>
              </a:rPr>
              <a:t>	&lt;</a:t>
            </a:r>
            <a:r>
              <a:rPr lang="en-US" sz="1600" b="1" dirty="0">
                <a:latin typeface="Arial" panose="020B0604020202020204" pitchFamily="34" charset="0"/>
                <a:cs typeface="Arial" panose="020B0604020202020204" pitchFamily="34" charset="0"/>
              </a:rPr>
              <a:t>Transaction Code&gt; 	</a:t>
            </a:r>
            <a:endParaRPr lang="en-US" sz="1600" b="1" dirty="0" smtClean="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USING </a:t>
            </a:r>
            <a:r>
              <a:rPr lang="en-US" sz="1600" b="1" dirty="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	&lt;</a:t>
            </a:r>
            <a:r>
              <a:rPr lang="en-US" sz="1600" b="1" dirty="0" err="1">
                <a:latin typeface="Arial" panose="020B0604020202020204" pitchFamily="34" charset="0"/>
                <a:cs typeface="Arial" panose="020B0604020202020204" pitchFamily="34" charset="0"/>
              </a:rPr>
              <a:t>bdcdata</a:t>
            </a:r>
            <a:r>
              <a:rPr lang="en-US" sz="1600" b="1" dirty="0">
                <a:latin typeface="Arial" panose="020B0604020202020204" pitchFamily="34" charset="0"/>
                <a:cs typeface="Arial" panose="020B0604020202020204" pitchFamily="34" charset="0"/>
              </a:rPr>
              <a:t>&gt;</a:t>
            </a:r>
          </a:p>
          <a:p>
            <a:r>
              <a:rPr lang="en-US" sz="1600" b="1" dirty="0">
                <a:latin typeface="Arial" panose="020B0604020202020204" pitchFamily="34" charset="0"/>
                <a:cs typeface="Arial" panose="020B0604020202020204" pitchFamily="34" charset="0"/>
              </a:rPr>
              <a:t>	UPDATE 	</a:t>
            </a:r>
            <a:r>
              <a:rPr lang="en-US" sz="1600" b="1" dirty="0" smtClean="0">
                <a:latin typeface="Arial" panose="020B0604020202020204" pitchFamily="34" charset="0"/>
                <a:cs typeface="Arial" panose="020B0604020202020204" pitchFamily="34" charset="0"/>
              </a:rPr>
              <a:t>	&lt;</a:t>
            </a:r>
            <a:r>
              <a:rPr lang="en-US" sz="1600" b="1" dirty="0">
                <a:latin typeface="Arial" panose="020B0604020202020204" pitchFamily="34" charset="0"/>
                <a:cs typeface="Arial" panose="020B0604020202020204" pitchFamily="34" charset="0"/>
              </a:rPr>
              <a:t>update – A or S&gt;</a:t>
            </a:r>
          </a:p>
          <a:p>
            <a:r>
              <a:rPr lang="en-US" sz="1600" b="1" dirty="0">
                <a:latin typeface="Arial" panose="020B0604020202020204" pitchFamily="34" charset="0"/>
                <a:cs typeface="Arial" panose="020B0604020202020204" pitchFamily="34" charset="0"/>
              </a:rPr>
              <a:t>	MODE 		</a:t>
            </a:r>
            <a:r>
              <a:rPr lang="en-US" sz="1600" b="1" dirty="0" smtClean="0">
                <a:latin typeface="Arial" panose="020B0604020202020204" pitchFamily="34" charset="0"/>
                <a:cs typeface="Arial" panose="020B0604020202020204" pitchFamily="34" charset="0"/>
              </a:rPr>
              <a:t>&lt;Mode – A or E or N</a:t>
            </a:r>
            <a:r>
              <a:rPr lang="en-US" sz="1600" b="1" dirty="0">
                <a:latin typeface="Arial" panose="020B0604020202020204" pitchFamily="34" charset="0"/>
                <a:cs typeface="Arial" panose="020B0604020202020204" pitchFamily="34" charset="0"/>
              </a:rPr>
              <a:t>&gt;</a:t>
            </a:r>
          </a:p>
          <a:p>
            <a:r>
              <a:rPr lang="en-US" sz="1600" b="1" dirty="0">
                <a:latin typeface="Arial" panose="020B0604020202020204" pitchFamily="34" charset="0"/>
                <a:cs typeface="Arial" panose="020B0604020202020204" pitchFamily="34" charset="0"/>
              </a:rPr>
              <a:t>	MESSAGES </a:t>
            </a:r>
            <a:r>
              <a:rPr lang="en-US" sz="1600" b="1" dirty="0" smtClean="0">
                <a:latin typeface="Arial" panose="020B0604020202020204" pitchFamily="34" charset="0"/>
                <a:cs typeface="Arial" panose="020B0604020202020204" pitchFamily="34" charset="0"/>
              </a:rPr>
              <a:t>IN	&lt;</a:t>
            </a:r>
            <a:r>
              <a:rPr lang="en-US" sz="1600" b="1" dirty="0" err="1">
                <a:latin typeface="Arial" panose="020B0604020202020204" pitchFamily="34" charset="0"/>
                <a:cs typeface="Arial" panose="020B0604020202020204" pitchFamily="34" charset="0"/>
              </a:rPr>
              <a:t>bdcmsgcoll</a:t>
            </a:r>
            <a:r>
              <a:rPr lang="en-US" sz="1600" b="1" dirty="0">
                <a:latin typeface="Arial" panose="020B0604020202020204" pitchFamily="34" charset="0"/>
                <a:cs typeface="Arial" panose="020B0604020202020204" pitchFamily="34" charset="0"/>
              </a:rPr>
              <a:t>&gt;</a:t>
            </a:r>
            <a:endParaRPr lang="en-US" sz="1600" b="1" dirty="0" smtClean="0">
              <a:latin typeface="Arial" panose="020B0604020202020204" pitchFamily="34" charset="0"/>
              <a:cs typeface="Arial" panose="020B0604020202020204" pitchFamily="34" charset="0"/>
            </a:endParaRPr>
          </a:p>
        </p:txBody>
      </p:sp>
      <p:sp>
        <p:nvSpPr>
          <p:cNvPr id="3" name="Explosion 2 2"/>
          <p:cNvSpPr/>
          <p:nvPr/>
        </p:nvSpPr>
        <p:spPr>
          <a:xfrm>
            <a:off x="2403037" y="2514600"/>
            <a:ext cx="4150163" cy="12954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CALL TRANSACTION </a:t>
            </a:r>
            <a:endParaRPr lang="en-US" sz="1400" dirty="0"/>
          </a:p>
        </p:txBody>
      </p:sp>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6" y="3441406"/>
            <a:ext cx="1724024" cy="1282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180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17</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4" name="TextBox 13"/>
          <p:cNvSpPr txBox="1"/>
          <p:nvPr/>
        </p:nvSpPr>
        <p:spPr>
          <a:xfrm>
            <a:off x="1676400" y="914400"/>
            <a:ext cx="7134225" cy="323165"/>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b="1" dirty="0" smtClean="0">
                <a:latin typeface="Arial" panose="020B0604020202020204" pitchFamily="34" charset="0"/>
                <a:cs typeface="Arial" panose="020B0604020202020204" pitchFamily="34" charset="0"/>
              </a:rPr>
              <a:t>CALL TRANSACTION </a:t>
            </a:r>
            <a:r>
              <a:rPr lang="en-US" sz="1500" dirty="0" smtClean="0">
                <a:latin typeface="Arial" panose="020B0604020202020204" pitchFamily="34" charset="0"/>
                <a:cs typeface="Arial" panose="020B0604020202020204" pitchFamily="34" charset="0"/>
              </a:rPr>
              <a:t>statement calls the transaction as below</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24" y="1344773"/>
            <a:ext cx="28098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752600" y="1871246"/>
            <a:ext cx="7134225" cy="323165"/>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dirty="0" smtClean="0">
                <a:latin typeface="Arial" panose="020B0604020202020204" pitchFamily="34" charset="0"/>
                <a:cs typeface="Arial" panose="020B0604020202020204" pitchFamily="34" charset="0"/>
              </a:rPr>
              <a:t>Whenever this report executed, program will call the transaction as below. </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410" y="2500745"/>
            <a:ext cx="344805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1524000" y="4267200"/>
            <a:ext cx="7134225" cy="1708160"/>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dirty="0" smtClean="0">
                <a:latin typeface="Arial" panose="020B0604020202020204" pitchFamily="34" charset="0"/>
                <a:cs typeface="Arial" panose="020B0604020202020204" pitchFamily="34" charset="0"/>
              </a:rPr>
              <a:t>But at this time we didn’t supply any data from Z-program to ME23 program</a:t>
            </a:r>
          </a:p>
          <a:p>
            <a:r>
              <a:rPr lang="en-US" sz="1500" dirty="0" smtClean="0">
                <a:latin typeface="Arial" panose="020B0604020202020204" pitchFamily="34" charset="0"/>
                <a:cs typeface="Arial" panose="020B0604020202020204" pitchFamily="34" charset="0"/>
              </a:rPr>
              <a:t>We have two ways to supply data</a:t>
            </a:r>
          </a:p>
          <a:p>
            <a:endParaRPr lang="en-US" sz="1500" dirty="0" smtClean="0">
              <a:latin typeface="Arial" panose="020B0604020202020204" pitchFamily="34" charset="0"/>
              <a:cs typeface="Arial" panose="020B0604020202020204" pitchFamily="34" charset="0"/>
            </a:endParaRPr>
          </a:p>
          <a:p>
            <a:pPr marL="800100" lvl="1" indent="-342900">
              <a:buAutoNum type="arabicPeriod"/>
            </a:pPr>
            <a:r>
              <a:rPr lang="en-US" sz="1500" dirty="0" smtClean="0">
                <a:latin typeface="Arial" panose="020B0604020202020204" pitchFamily="34" charset="0"/>
                <a:cs typeface="Arial" panose="020B0604020202020204" pitchFamily="34" charset="0"/>
              </a:rPr>
              <a:t>Using Parameter IDs which are available at Data Element Level: this approach will be used when calling transaction for display purpose</a:t>
            </a:r>
          </a:p>
          <a:p>
            <a:pPr marL="800100" lvl="1" indent="-342900">
              <a:buAutoNum type="arabicPeriod"/>
            </a:pPr>
            <a:r>
              <a:rPr lang="en-US" sz="1500" dirty="0" smtClean="0">
                <a:latin typeface="Arial" panose="020B0604020202020204" pitchFamily="34" charset="0"/>
                <a:cs typeface="Arial" panose="020B0604020202020204" pitchFamily="34" charset="0"/>
              </a:rPr>
              <a:t>Using BDCDATA: this approach will be used when calling transaction for creating or changing the busies document </a:t>
            </a:r>
          </a:p>
        </p:txBody>
      </p:sp>
    </p:spTree>
    <p:extLst>
      <p:ext uri="{BB962C8B-B14F-4D97-AF65-F5344CB8AC3E}">
        <p14:creationId xmlns:p14="http://schemas.microsoft.com/office/powerpoint/2010/main" val="4042780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18</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4" name="TextBox 13"/>
          <p:cNvSpPr txBox="1"/>
          <p:nvPr/>
        </p:nvSpPr>
        <p:spPr>
          <a:xfrm>
            <a:off x="1933575" y="1267361"/>
            <a:ext cx="7134225" cy="1323439"/>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2000" b="1" dirty="0" smtClean="0">
                <a:latin typeface="Arial" panose="020B0604020202020204" pitchFamily="34" charset="0"/>
                <a:cs typeface="Arial" panose="020B0604020202020204" pitchFamily="34" charset="0"/>
              </a:rPr>
              <a:t>“CALLING TRANSACTION” is OK But how to populate Values on to screen Fields from BDC Program </a:t>
            </a:r>
          </a:p>
          <a:p>
            <a:pPr algn="ctr"/>
            <a:r>
              <a:rPr lang="en-US" sz="2000" b="1" dirty="0" smtClean="0">
                <a:latin typeface="Arial" panose="020B0604020202020204" pitchFamily="34" charset="0"/>
                <a:cs typeface="Arial" panose="020B0604020202020204" pitchFamily="34" charset="0"/>
              </a:rPr>
              <a:t>&amp;</a:t>
            </a:r>
          </a:p>
          <a:p>
            <a:pPr algn="ctr"/>
            <a:r>
              <a:rPr lang="en-US" sz="2000" b="1" dirty="0" smtClean="0">
                <a:latin typeface="Arial" panose="020B0604020202020204" pitchFamily="34" charset="0"/>
                <a:cs typeface="Arial" panose="020B0604020202020204" pitchFamily="34" charset="0"/>
              </a:rPr>
              <a:t>How to link BDC Program and Application Program ???</a:t>
            </a: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2638425"/>
            <a:ext cx="184785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1898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19</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676400"/>
            <a:ext cx="25241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953000" y="1828800"/>
            <a:ext cx="3733799" cy="323165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ctr"/>
            <a:r>
              <a:rPr lang="en-US" sz="3600" b="1" dirty="0" smtClean="0"/>
              <a:t>BDC </a:t>
            </a:r>
            <a:r>
              <a:rPr lang="te-IN" sz="3600" b="1" dirty="0" smtClean="0"/>
              <a:t>ప్రోగ్రాం </a:t>
            </a:r>
            <a:r>
              <a:rPr lang="te-IN" sz="3600" b="1" dirty="0"/>
              <a:t>కి </a:t>
            </a:r>
            <a:endParaRPr lang="en-US" sz="3600" b="1" dirty="0" smtClean="0"/>
          </a:p>
          <a:p>
            <a:pPr algn="ctr"/>
            <a:r>
              <a:rPr lang="te-IN" sz="3600" b="1" dirty="0"/>
              <a:t>అప్లికేషన్</a:t>
            </a:r>
            <a:r>
              <a:rPr lang="en-US" sz="3600" b="1" dirty="0" smtClean="0"/>
              <a:t> </a:t>
            </a:r>
            <a:r>
              <a:rPr lang="te-IN" sz="3600" b="1" dirty="0" smtClean="0"/>
              <a:t>ప్రోగ్రాం </a:t>
            </a:r>
            <a:r>
              <a:rPr lang="te-IN" sz="3600" b="1" dirty="0"/>
              <a:t>కి </a:t>
            </a:r>
            <a:endParaRPr lang="en-US" sz="3600" b="1" dirty="0" smtClean="0"/>
          </a:p>
          <a:p>
            <a:pPr algn="ctr"/>
            <a:r>
              <a:rPr lang="te-IN" sz="3600" b="1" dirty="0" smtClean="0"/>
              <a:t>అనుసంధానమైనది</a:t>
            </a:r>
            <a:endParaRPr lang="en-US" sz="3600" b="1" dirty="0" smtClean="0"/>
          </a:p>
          <a:p>
            <a:pPr algn="ctr"/>
            <a:r>
              <a:rPr lang="en-US" sz="4800" b="1" dirty="0" smtClean="0"/>
              <a:t>BDCDATA</a:t>
            </a:r>
          </a:p>
          <a:p>
            <a:pPr algn="ctr"/>
            <a:r>
              <a:rPr lang="te-IN" sz="4000" b="1" dirty="0"/>
              <a:t>నాయన</a:t>
            </a:r>
            <a:endParaRPr lang="en-US" sz="4000" b="1" dirty="0"/>
          </a:p>
        </p:txBody>
      </p:sp>
    </p:spTree>
    <p:extLst>
      <p:ext uri="{BB962C8B-B14F-4D97-AF65-F5344CB8AC3E}">
        <p14:creationId xmlns:p14="http://schemas.microsoft.com/office/powerpoint/2010/main" val="3213903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Overview</a:t>
            </a:r>
            <a:endParaRPr lang="en-US" sz="1200" dirty="0">
              <a:latin typeface="Arial" panose="020B0604020202020204" pitchFamily="34" charset="0"/>
              <a:cs typeface="Arial" panose="020B0604020202020204" pitchFamily="34" charset="0"/>
            </a:endParaRPr>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latin typeface="Arial" panose="020B0604020202020204" pitchFamily="34" charset="0"/>
                <a:cs typeface="Arial" panose="020B0604020202020204" pitchFamily="34" charset="0"/>
              </a:rPr>
              <a:t>BDC</a:t>
            </a:r>
            <a:endParaRPr lang="en-US" sz="1400" dirty="0">
              <a:latin typeface="Arial" panose="020B0604020202020204" pitchFamily="34" charset="0"/>
              <a:cs typeface="Arial" panose="020B0604020202020204" pitchFamily="34" charset="0"/>
            </a:endParaRPr>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File Handling</a:t>
            </a:r>
            <a:endParaRPr lang="en-US" sz="1200" dirty="0">
              <a:latin typeface="Arial" panose="020B0604020202020204" pitchFamily="34" charset="0"/>
              <a:cs typeface="Arial" panose="020B0604020202020204" pitchFamily="34" charset="0"/>
            </a:endParaRPr>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Direct Upload</a:t>
            </a:r>
            <a:endParaRPr lang="en-US" sz="1200" dirty="0">
              <a:latin typeface="Arial" panose="020B0604020202020204" pitchFamily="34" charset="0"/>
              <a:cs typeface="Arial" panose="020B0604020202020204" pitchFamily="34" charset="0"/>
            </a:endParaRPr>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Using Screen Recording</a:t>
            </a:r>
            <a:endParaRPr lang="en-US" sz="1200" dirty="0">
              <a:latin typeface="Arial" panose="020B0604020202020204" pitchFamily="34" charset="0"/>
              <a:cs typeface="Arial" panose="020B0604020202020204" pitchFamily="34" charset="0"/>
            </a:endParaRPr>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latin typeface="Arial" panose="020B0604020202020204" pitchFamily="34" charset="0"/>
                <a:cs typeface="Arial" panose="020B0604020202020204" pitchFamily="34" charset="0"/>
              </a:rPr>
              <a:t>Using Function Modules/BAPIS</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1447800" y="914400"/>
            <a:ext cx="7617303" cy="4832092"/>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400" dirty="0" smtClean="0">
                <a:latin typeface="Arial" panose="020B0604020202020204" pitchFamily="34" charset="0"/>
                <a:cs typeface="Arial" panose="020B0604020202020204" pitchFamily="34" charset="0"/>
              </a:rPr>
              <a:t>BDCs are used It is used to transfer Non SAP data to SAP R/3 system</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Users will create business documents using transactions manually</a:t>
            </a:r>
          </a:p>
          <a:p>
            <a:r>
              <a:rPr lang="en-US" sz="1400" dirty="0" smtClean="0">
                <a:latin typeface="Arial" panose="020B0604020202020204" pitchFamily="34" charset="0"/>
                <a:cs typeface="Arial" panose="020B0604020202020204" pitchFamily="34" charset="0"/>
              </a:rPr>
              <a:t>Ex: </a:t>
            </a:r>
          </a:p>
          <a:p>
            <a:r>
              <a:rPr lang="en-US" sz="1400" dirty="0" smtClean="0">
                <a:latin typeface="Arial" panose="020B0604020202020204" pitchFamily="34" charset="0"/>
                <a:cs typeface="Arial" panose="020B0604020202020204" pitchFamily="34" charset="0"/>
              </a:rPr>
              <a:t>	Purchase orders – ME21/ME21N</a:t>
            </a:r>
          </a:p>
          <a:p>
            <a:r>
              <a:rPr lang="en-US" sz="1400" dirty="0" smtClean="0">
                <a:latin typeface="Arial" panose="020B0604020202020204" pitchFamily="34" charset="0"/>
                <a:cs typeface="Arial" panose="020B0604020202020204" pitchFamily="34" charset="0"/>
              </a:rPr>
              <a:t>	Sales orders  - VA01</a:t>
            </a:r>
          </a:p>
          <a:p>
            <a:r>
              <a:rPr lang="en-US" sz="1400" dirty="0" smtClean="0">
                <a:latin typeface="Arial" panose="020B0604020202020204" pitchFamily="34" charset="0"/>
                <a:cs typeface="Arial" panose="020B0604020202020204" pitchFamily="34" charset="0"/>
              </a:rPr>
              <a:t>	Invoices – VF01 etc.</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But we have following situation where creating business documents manually is a tedious</a:t>
            </a:r>
          </a:p>
          <a:p>
            <a:r>
              <a:rPr lang="en-US" sz="1400" dirty="0" smtClean="0">
                <a:latin typeface="Arial" panose="020B0604020202020204" pitchFamily="34" charset="0"/>
                <a:cs typeface="Arial" panose="020B0604020202020204" pitchFamily="34" charset="0"/>
              </a:rPr>
              <a:t>And time consuming task. </a:t>
            </a:r>
          </a:p>
          <a:p>
            <a:endParaRPr lang="en-US" sz="1400" dirty="0" smtClean="0">
              <a:latin typeface="Arial" panose="020B0604020202020204" pitchFamily="34" charset="0"/>
              <a:cs typeface="Arial" panose="020B0604020202020204" pitchFamily="34" charset="0"/>
            </a:endParaRPr>
          </a:p>
          <a:p>
            <a:pPr marL="342900" indent="-342900">
              <a:buAutoNum type="arabicPeriod"/>
            </a:pPr>
            <a:r>
              <a:rPr lang="en-US" sz="1400" dirty="0" smtClean="0">
                <a:latin typeface="Arial" panose="020B0604020202020204" pitchFamily="34" charset="0"/>
                <a:cs typeface="Arial" panose="020B0604020202020204" pitchFamily="34" charset="0"/>
              </a:rPr>
              <a:t>Migrating data from Non SAP  system to SAP System when implementing SAP </a:t>
            </a:r>
          </a:p>
          <a:p>
            <a:pPr marL="342900" indent="-342900">
              <a:buAutoNum type="arabicPeriod"/>
            </a:pPr>
            <a:r>
              <a:rPr lang="en-US" sz="1400" dirty="0" smtClean="0">
                <a:latin typeface="Arial" panose="020B0604020202020204" pitchFamily="34" charset="0"/>
                <a:cs typeface="Arial" panose="020B0604020202020204" pitchFamily="34" charset="0"/>
              </a:rPr>
              <a:t>If some business still using Non SAP system and data in the Non SAP system needs to be created to the SAP system . </a:t>
            </a:r>
          </a:p>
          <a:p>
            <a:pPr marL="800100" lvl="1" indent="-342900">
              <a:buAutoNum type="arabicPeriod"/>
            </a:pPr>
            <a:r>
              <a:rPr lang="en-US" sz="1400" dirty="0" smtClean="0">
                <a:latin typeface="Arial" panose="020B0604020202020204" pitchFamily="34" charset="0"/>
                <a:cs typeface="Arial" panose="020B0604020202020204" pitchFamily="34" charset="0"/>
              </a:rPr>
              <a:t>In this case bulk amount of data needs to be created or</a:t>
            </a:r>
          </a:p>
          <a:p>
            <a:pPr marL="800100" lvl="1" indent="-342900">
              <a:buAutoNum type="arabicPeriod"/>
            </a:pPr>
            <a:r>
              <a:rPr lang="en-US" sz="1400" dirty="0" smtClean="0">
                <a:latin typeface="Arial" panose="020B0604020202020204" pitchFamily="34" charset="0"/>
                <a:cs typeface="Arial" panose="020B0604020202020204" pitchFamily="34" charset="0"/>
              </a:rPr>
              <a:t>Very frequently it has to be occurred</a:t>
            </a:r>
          </a:p>
          <a:p>
            <a:pPr marL="800100" lvl="1" indent="-342900">
              <a:buAutoNum type="arabicPeriod"/>
            </a:pPr>
            <a:r>
              <a:rPr lang="en-US" sz="1400" dirty="0" smtClean="0">
                <a:latin typeface="Arial" panose="020B0604020202020204" pitchFamily="34" charset="0"/>
                <a:cs typeface="Arial" panose="020B0604020202020204" pitchFamily="34" charset="0"/>
              </a:rPr>
              <a:t>Very rarely it has to be occurred</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r>
              <a:rPr lang="en-US" sz="1400" dirty="0">
                <a:solidFill>
                  <a:srgbClr val="002060"/>
                </a:solidFill>
                <a:latin typeface="Arial" panose="020B0604020202020204" pitchFamily="34" charset="0"/>
                <a:cs typeface="Arial" panose="020B0604020202020204" pitchFamily="34" charset="0"/>
              </a:rPr>
              <a:t>We need a automated program which should create </a:t>
            </a:r>
            <a:r>
              <a:rPr lang="en-US" sz="1400" dirty="0" smtClean="0">
                <a:solidFill>
                  <a:srgbClr val="002060"/>
                </a:solidFill>
                <a:latin typeface="Arial" panose="020B0604020202020204" pitchFamily="34" charset="0"/>
                <a:cs typeface="Arial" panose="020B0604020202020204" pitchFamily="34" charset="0"/>
              </a:rPr>
              <a:t>business Documents automatically With out human intervention called BDCs also called </a:t>
            </a:r>
          </a:p>
          <a:p>
            <a:pPr marL="742950" lvl="1" indent="-285750">
              <a:buFont typeface="Arial" panose="020B0604020202020204" pitchFamily="34" charset="0"/>
              <a:buChar char="•"/>
            </a:pPr>
            <a:r>
              <a:rPr lang="en-US" sz="1400" dirty="0">
                <a:solidFill>
                  <a:srgbClr val="002060"/>
                </a:solidFill>
                <a:latin typeface="Arial" panose="020B0604020202020204" pitchFamily="34" charset="0"/>
                <a:cs typeface="Arial" panose="020B0604020202020204" pitchFamily="34" charset="0"/>
              </a:rPr>
              <a:t>	</a:t>
            </a:r>
            <a:r>
              <a:rPr lang="en-US" sz="1400" dirty="0" smtClean="0">
                <a:solidFill>
                  <a:srgbClr val="00B050"/>
                </a:solidFill>
                <a:latin typeface="Arial" panose="020B0604020202020204" pitchFamily="34" charset="0"/>
                <a:cs typeface="Arial" panose="020B0604020202020204" pitchFamily="34" charset="0"/>
              </a:rPr>
              <a:t>Conversion Programs  or </a:t>
            </a:r>
          </a:p>
          <a:p>
            <a:pPr marL="742950" lvl="1" indent="-285750">
              <a:buFont typeface="Arial" panose="020B0604020202020204" pitchFamily="34" charset="0"/>
              <a:buChar char="•"/>
            </a:pPr>
            <a:r>
              <a:rPr lang="en-US" sz="1400" dirty="0">
                <a:solidFill>
                  <a:srgbClr val="00B050"/>
                </a:solidFill>
                <a:latin typeface="Arial" panose="020B0604020202020204" pitchFamily="34" charset="0"/>
                <a:cs typeface="Arial" panose="020B0604020202020204" pitchFamily="34" charset="0"/>
              </a:rPr>
              <a:t>	</a:t>
            </a:r>
            <a:r>
              <a:rPr lang="en-US" sz="1400" dirty="0" smtClean="0">
                <a:solidFill>
                  <a:srgbClr val="00B050"/>
                </a:solidFill>
                <a:latin typeface="Arial" panose="020B0604020202020204" pitchFamily="34" charset="0"/>
                <a:cs typeface="Arial" panose="020B0604020202020204" pitchFamily="34" charset="0"/>
              </a:rPr>
              <a:t>Interface Programs</a:t>
            </a:r>
          </a:p>
        </p:txBody>
      </p:sp>
    </p:spTree>
    <p:extLst>
      <p:ext uri="{BB962C8B-B14F-4D97-AF65-F5344CB8AC3E}">
        <p14:creationId xmlns:p14="http://schemas.microsoft.com/office/powerpoint/2010/main" val="1373118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20</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447800" y="880646"/>
            <a:ext cx="7543800" cy="1508105"/>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2800" b="1" dirty="0" smtClean="0"/>
              <a:t>What is BDCDATA &amp; What is Screen Recording????</a:t>
            </a:r>
          </a:p>
          <a:p>
            <a:pPr algn="ctr"/>
            <a:r>
              <a:rPr lang="en-US" sz="1600" b="1" dirty="0" smtClean="0"/>
              <a:t>&amp;</a:t>
            </a:r>
          </a:p>
          <a:p>
            <a:pPr algn="ctr"/>
            <a:r>
              <a:rPr lang="en-US" sz="2000" b="1" dirty="0" smtClean="0"/>
              <a:t>How you are going populate fields on screen </a:t>
            </a:r>
            <a:endParaRPr lang="en-US" sz="2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406944"/>
            <a:ext cx="3543300" cy="4146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5410200" y="2755880"/>
            <a:ext cx="3505200" cy="3416320"/>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Technical information of the field</a:t>
            </a:r>
          </a:p>
          <a:p>
            <a:pPr marL="742950" lvl="1" indent="-285750">
              <a:buFont typeface="Wingdings" panose="05000000000000000000" pitchFamily="2" charset="2"/>
              <a:buChar char="§"/>
            </a:pPr>
            <a:r>
              <a:rPr lang="en-US" sz="1600" dirty="0" smtClean="0"/>
              <a:t>Program</a:t>
            </a:r>
          </a:p>
          <a:p>
            <a:pPr marL="742950" lvl="1" indent="-285750">
              <a:buFont typeface="Wingdings" panose="05000000000000000000" pitchFamily="2" charset="2"/>
              <a:buChar char="§"/>
            </a:pPr>
            <a:r>
              <a:rPr lang="en-US" sz="1600" dirty="0" smtClean="0"/>
              <a:t>Screen Number</a:t>
            </a:r>
          </a:p>
          <a:p>
            <a:pPr marL="742950" lvl="1" indent="-285750">
              <a:buFont typeface="Wingdings" panose="05000000000000000000" pitchFamily="2" charset="2"/>
              <a:buChar char="§"/>
            </a:pPr>
            <a:r>
              <a:rPr lang="en-US" sz="1600" dirty="0" smtClean="0"/>
              <a:t>Field Name</a:t>
            </a:r>
          </a:p>
          <a:p>
            <a:pPr marL="742950" lvl="1" indent="-285750">
              <a:buFont typeface="Wingdings" panose="05000000000000000000" pitchFamily="2" charset="2"/>
              <a:buChar char="§"/>
            </a:pPr>
            <a:r>
              <a:rPr lang="en-US" sz="1600" dirty="0" smtClean="0"/>
              <a:t>Value in Field </a:t>
            </a:r>
          </a:p>
          <a:p>
            <a:endParaRPr lang="en-US" sz="1600" dirty="0" smtClean="0"/>
          </a:p>
          <a:p>
            <a:r>
              <a:rPr lang="en-US" sz="1600" dirty="0" smtClean="0"/>
              <a:t>If we want to populate field in the screen programmatically then we have to fill above details in a structure called</a:t>
            </a:r>
          </a:p>
          <a:p>
            <a:endParaRPr lang="en-US" sz="1600" dirty="0"/>
          </a:p>
          <a:p>
            <a:pPr algn="ctr"/>
            <a:r>
              <a:rPr lang="en-US" sz="2400" b="1" dirty="0" smtClean="0"/>
              <a:t>BDCDATA</a:t>
            </a:r>
          </a:p>
          <a:p>
            <a:endParaRPr lang="en-US" sz="1600" dirty="0" smtClean="0"/>
          </a:p>
          <a:p>
            <a:endParaRPr lang="en-US" sz="1600" dirty="0" smtClean="0"/>
          </a:p>
        </p:txBody>
      </p:sp>
    </p:spTree>
    <p:extLst>
      <p:ext uri="{BB962C8B-B14F-4D97-AF65-F5344CB8AC3E}">
        <p14:creationId xmlns:p14="http://schemas.microsoft.com/office/powerpoint/2010/main" val="1109013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21</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657350" y="837548"/>
            <a:ext cx="6724650" cy="338554"/>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BDCDATA is  a structure and having following fields </a:t>
            </a:r>
            <a:endParaRPr lang="en-US" sz="11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143000"/>
            <a:ext cx="4618914" cy="187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371850"/>
            <a:ext cx="46482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1657350" y="3371850"/>
            <a:ext cx="2076450" cy="514350"/>
          </a:xfrm>
          <a:prstGeom prst="wedgeRectCallout">
            <a:avLst>
              <a:gd name="adj1" fmla="val 76327"/>
              <a:gd name="adj2" fmla="val 436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Program &amp; Screen Details</a:t>
            </a:r>
            <a:endParaRPr lang="en-US" sz="1600" dirty="0"/>
          </a:p>
        </p:txBody>
      </p:sp>
      <p:sp>
        <p:nvSpPr>
          <p:cNvPr id="15" name="Rectangular Callout 14"/>
          <p:cNvSpPr/>
          <p:nvPr/>
        </p:nvSpPr>
        <p:spPr>
          <a:xfrm>
            <a:off x="1657350" y="3981450"/>
            <a:ext cx="2095500" cy="361950"/>
          </a:xfrm>
          <a:prstGeom prst="wedgeRectCallout">
            <a:avLst>
              <a:gd name="adj1" fmla="val 166723"/>
              <a:gd name="adj2" fmla="val -207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Function Code Details</a:t>
            </a:r>
            <a:endParaRPr lang="en-US" sz="1600" dirty="0"/>
          </a:p>
        </p:txBody>
      </p:sp>
      <p:sp>
        <p:nvSpPr>
          <p:cNvPr id="11" name="Rectangle 10"/>
          <p:cNvSpPr/>
          <p:nvPr/>
        </p:nvSpPr>
        <p:spPr>
          <a:xfrm>
            <a:off x="6276264" y="4162425"/>
            <a:ext cx="2105736" cy="333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ular Callout 16"/>
          <p:cNvSpPr/>
          <p:nvPr/>
        </p:nvSpPr>
        <p:spPr>
          <a:xfrm>
            <a:off x="1600200" y="4514850"/>
            <a:ext cx="2095500" cy="361950"/>
          </a:xfrm>
          <a:prstGeom prst="wedgeRectCallout">
            <a:avLst>
              <a:gd name="adj1" fmla="val 172012"/>
              <a:gd name="adj2" fmla="val -896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Field Name and Values</a:t>
            </a:r>
            <a:endParaRPr lang="en-US" sz="1600" dirty="0"/>
          </a:p>
        </p:txBody>
      </p:sp>
    </p:spTree>
    <p:extLst>
      <p:ext uri="{BB962C8B-B14F-4D97-AF65-F5344CB8AC3E}">
        <p14:creationId xmlns:p14="http://schemas.microsoft.com/office/powerpoint/2010/main" val="329978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22</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Rectangle 1"/>
          <p:cNvSpPr/>
          <p:nvPr/>
        </p:nvSpPr>
        <p:spPr>
          <a:xfrm>
            <a:off x="1887338" y="1828800"/>
            <a:ext cx="6172200" cy="1354217"/>
          </a:xfrm>
          <a:prstGeom prst="rect">
            <a:avLst/>
          </a:prstGeom>
        </p:spPr>
        <p:txBody>
          <a:bodyPr wrap="square">
            <a:spAutoFit/>
          </a:bodyPr>
          <a:lstStyle/>
          <a:p>
            <a:r>
              <a:rPr lang="en-US" sz="1600" b="1" dirty="0"/>
              <a:t>CALL TRANSACTION 	</a:t>
            </a:r>
            <a:r>
              <a:rPr lang="en-US" sz="1600" b="1" dirty="0" smtClean="0"/>
              <a:t>	&lt;</a:t>
            </a:r>
            <a:r>
              <a:rPr lang="en-US" sz="1600" b="1" dirty="0"/>
              <a:t>Transaction Code&gt; 	</a:t>
            </a:r>
            <a:endParaRPr lang="en-US" sz="1600" b="1" dirty="0" smtClean="0"/>
          </a:p>
          <a:p>
            <a:r>
              <a:rPr lang="en-US" sz="1600" b="1" dirty="0"/>
              <a:t>	</a:t>
            </a:r>
            <a:r>
              <a:rPr lang="en-US" sz="1600" b="1" dirty="0" smtClean="0"/>
              <a:t>USING </a:t>
            </a:r>
            <a:r>
              <a:rPr lang="en-US" sz="1600" b="1" dirty="0"/>
              <a:t>		&lt;</a:t>
            </a:r>
            <a:r>
              <a:rPr lang="en-US" sz="1600" b="1" dirty="0" err="1"/>
              <a:t>bdcdata</a:t>
            </a:r>
            <a:r>
              <a:rPr lang="en-US" sz="1600" b="1" dirty="0"/>
              <a:t>&gt;</a:t>
            </a:r>
          </a:p>
          <a:p>
            <a:r>
              <a:rPr lang="en-US" sz="1600" b="1" dirty="0"/>
              <a:t>	UPDATE 	</a:t>
            </a:r>
            <a:r>
              <a:rPr lang="en-US" sz="1600" b="1" dirty="0" smtClean="0"/>
              <a:t>	&lt;</a:t>
            </a:r>
            <a:r>
              <a:rPr lang="en-US" sz="1600" b="1" dirty="0"/>
              <a:t>update – A or S&gt;</a:t>
            </a:r>
          </a:p>
          <a:p>
            <a:r>
              <a:rPr lang="en-US" sz="1600" b="1" dirty="0"/>
              <a:t>	MODE 		&lt;Mode – A or E or N&gt;</a:t>
            </a:r>
          </a:p>
          <a:p>
            <a:r>
              <a:rPr lang="en-US" sz="1600" b="1" dirty="0"/>
              <a:t>	MESSAGES </a:t>
            </a:r>
            <a:r>
              <a:rPr lang="en-US" sz="1600" b="1" dirty="0" smtClean="0"/>
              <a:t>IN	&lt;</a:t>
            </a:r>
            <a:r>
              <a:rPr lang="en-US" sz="1600" b="1" dirty="0" err="1"/>
              <a:t>bdcmsgcoll</a:t>
            </a:r>
            <a:r>
              <a:rPr lang="en-US" sz="1600" b="1" dirty="0"/>
              <a:t>&gt;</a:t>
            </a:r>
          </a:p>
        </p:txBody>
      </p:sp>
      <p:sp>
        <p:nvSpPr>
          <p:cNvPr id="3" name="TextBox 2"/>
          <p:cNvSpPr txBox="1"/>
          <p:nvPr/>
        </p:nvSpPr>
        <p:spPr>
          <a:xfrm>
            <a:off x="958757" y="4343400"/>
            <a:ext cx="8219879" cy="1246495"/>
          </a:xfrm>
          <a:prstGeom prst="rect">
            <a:avLst/>
          </a:prstGeom>
          <a:noFill/>
        </p:spPr>
        <p:txBody>
          <a:bodyPr wrap="none" rtlCol="0">
            <a:spAutoFit/>
          </a:bodyPr>
          <a:lstStyle/>
          <a:p>
            <a:r>
              <a:rPr lang="en-US" sz="1500" dirty="0" smtClean="0">
                <a:latin typeface="Arial" panose="020B0604020202020204" pitchFamily="34" charset="0"/>
                <a:cs typeface="Arial" panose="020B0604020202020204" pitchFamily="34" charset="0"/>
              </a:rPr>
              <a:t>BDCDATA 	- Screen Values for Application Program screens populated in BDCDATA</a:t>
            </a:r>
          </a:p>
          <a:p>
            <a:r>
              <a:rPr lang="en-US" sz="1500" dirty="0" smtClean="0">
                <a:latin typeface="Arial" panose="020B0604020202020204" pitchFamily="34" charset="0"/>
                <a:cs typeface="Arial" panose="020B0604020202020204" pitchFamily="34" charset="0"/>
              </a:rPr>
              <a:t>UPDATE 	– Parameter for controlling Application Program and Database interaction</a:t>
            </a:r>
          </a:p>
          <a:p>
            <a:r>
              <a:rPr lang="en-US" sz="1500" dirty="0" smtClean="0">
                <a:latin typeface="Arial" panose="020B0604020202020204" pitchFamily="34" charset="0"/>
                <a:cs typeface="Arial" panose="020B0604020202020204" pitchFamily="34" charset="0"/>
              </a:rPr>
              <a:t>MODE 	- Application Program Execution Mode</a:t>
            </a:r>
          </a:p>
          <a:p>
            <a:r>
              <a:rPr lang="en-US" sz="1500" dirty="0" smtClean="0">
                <a:latin typeface="Arial" panose="020B0604020202020204" pitchFamily="34" charset="0"/>
                <a:cs typeface="Arial" panose="020B0604020202020204" pitchFamily="34" charset="0"/>
              </a:rPr>
              <a:t>MESSAGES – Messages raised during application program execution will be collected </a:t>
            </a:r>
          </a:p>
          <a:p>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42680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23</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914400"/>
            <a:ext cx="7258050" cy="5170646"/>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1500" b="1" dirty="0" smtClean="0">
                <a:latin typeface="Arial" panose="020B0604020202020204" pitchFamily="34" charset="0"/>
                <a:cs typeface="Arial" panose="020B0604020202020204" pitchFamily="34" charset="0"/>
              </a:rPr>
              <a:t>Options in CALL TRANSACTION – UPDATE Indicator</a:t>
            </a:r>
          </a:p>
          <a:p>
            <a:endParaRPr lang="en-US" sz="1500" dirty="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Asynchronous-A: </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If this indicator set then program will sends series of records to the update work process and will not wait for the acknowledgement (Success Or Failure)</a:t>
            </a:r>
          </a:p>
          <a:p>
            <a:r>
              <a:rPr lang="en-US" sz="1500" dirty="0" smtClean="0">
                <a:latin typeface="Arial" panose="020B0604020202020204" pitchFamily="34" charset="0"/>
                <a:cs typeface="Arial" panose="020B0604020202020204" pitchFamily="34" charset="0"/>
              </a:rPr>
              <a:t>It will keep transmit the records</a:t>
            </a:r>
          </a:p>
          <a:p>
            <a:endParaRPr lang="en-US" sz="1500" dirty="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Synchronous – S:</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if this indicator set then program will transfer a record to the update work process and wait for the acknowledgement. Once it gets acknowledgement then it transfers the next record will be sent to the update work process and so on. </a:t>
            </a:r>
          </a:p>
          <a:p>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By default it is Asynchronous update</a:t>
            </a:r>
          </a:p>
          <a:p>
            <a:endParaRPr lang="en-US" sz="1500" dirty="0">
              <a:latin typeface="Arial" panose="020B0604020202020204" pitchFamily="34" charset="0"/>
              <a:cs typeface="Arial" panose="020B0604020202020204" pitchFamily="34" charset="0"/>
            </a:endParaRPr>
          </a:p>
          <a:p>
            <a:pPr algn="ctr"/>
            <a:r>
              <a:rPr lang="en-US" sz="1500" b="1" dirty="0">
                <a:latin typeface="Arial" panose="020B0604020202020204" pitchFamily="34" charset="0"/>
                <a:cs typeface="Arial" panose="020B0604020202020204" pitchFamily="34" charset="0"/>
              </a:rPr>
              <a:t>Options in CALL TRANSACTION – </a:t>
            </a:r>
            <a:r>
              <a:rPr lang="en-US" sz="1500" b="1" dirty="0" smtClean="0">
                <a:latin typeface="Arial" panose="020B0604020202020204" pitchFamily="34" charset="0"/>
                <a:cs typeface="Arial" panose="020B0604020202020204" pitchFamily="34" charset="0"/>
              </a:rPr>
              <a:t>MODE </a:t>
            </a:r>
            <a:r>
              <a:rPr lang="en-US" sz="1500" b="1" dirty="0">
                <a:latin typeface="Arial" panose="020B0604020202020204" pitchFamily="34" charset="0"/>
                <a:cs typeface="Arial" panose="020B0604020202020204" pitchFamily="34" charset="0"/>
              </a:rPr>
              <a:t>Indicator</a:t>
            </a:r>
          </a:p>
          <a:p>
            <a:endParaRPr lang="en-US" sz="1500"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A – Display all screens mode</a:t>
            </a:r>
          </a:p>
          <a:p>
            <a:r>
              <a:rPr lang="en-US" sz="1500" dirty="0" smtClean="0">
                <a:latin typeface="Arial" panose="020B0604020202020204" pitchFamily="34" charset="0"/>
                <a:cs typeface="Arial" panose="020B0604020202020204" pitchFamily="34" charset="0"/>
              </a:rPr>
              <a:t>E – Display only Error Screens</a:t>
            </a:r>
          </a:p>
          <a:p>
            <a:r>
              <a:rPr lang="en-US" sz="1500" dirty="0" smtClean="0">
                <a:latin typeface="Arial" panose="020B0604020202020204" pitchFamily="34" charset="0"/>
                <a:cs typeface="Arial" panose="020B0604020202020204" pitchFamily="34" charset="0"/>
              </a:rPr>
              <a:t>N – Display no Screens</a:t>
            </a:r>
          </a:p>
          <a:p>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By default it is ‘A’</a:t>
            </a:r>
          </a:p>
        </p:txBody>
      </p:sp>
    </p:spTree>
    <p:extLst>
      <p:ext uri="{BB962C8B-B14F-4D97-AF65-F5344CB8AC3E}">
        <p14:creationId xmlns:p14="http://schemas.microsoft.com/office/powerpoint/2010/main" val="1805542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24</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447800" y="873710"/>
            <a:ext cx="7258050" cy="2631490"/>
          </a:xfrm>
          <a:prstGeom prst="rect">
            <a:avLst/>
          </a:prstGeom>
          <a:noFill/>
          <a:ln>
            <a:noFill/>
          </a:ln>
          <a:effectLst>
            <a:outerShdw blurRad="57785" dist="33020" dir="3180000" algn="ctr">
              <a:srgbClr val="000000">
                <a:alpha val="30000"/>
              </a:srgbClr>
            </a:outerShdw>
          </a:effectLst>
        </p:spPr>
        <p:txBody>
          <a:bodyPr wrap="square" rtlCol="0">
            <a:spAutoFit/>
          </a:bodyPr>
          <a:lstStyle/>
          <a:p>
            <a:pPr algn="ctr"/>
            <a:r>
              <a:rPr lang="en-US" sz="1500" b="1" dirty="0" smtClean="0">
                <a:latin typeface="Arial" panose="020B0604020202020204" pitchFamily="34" charset="0"/>
                <a:cs typeface="Arial" panose="020B0604020202020204" pitchFamily="34" charset="0"/>
              </a:rPr>
              <a:t>Session Method</a:t>
            </a:r>
          </a:p>
          <a:p>
            <a:endParaRPr lang="en-US" sz="1500" b="1"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In this technique; data will not be updated into the database immediately when running your BDC program.</a:t>
            </a:r>
          </a:p>
          <a:p>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Data files(Sessions or Files or Queues)  on application server will be created whenever we have executed BDC program.  We can process these sessions using transaction </a:t>
            </a:r>
            <a:r>
              <a:rPr lang="en-US" sz="1500" b="1" dirty="0" smtClean="0">
                <a:latin typeface="Arial" panose="020B0604020202020204" pitchFamily="34" charset="0"/>
                <a:cs typeface="Arial" panose="020B0604020202020204" pitchFamily="34" charset="0"/>
              </a:rPr>
              <a:t>SM35</a:t>
            </a:r>
          </a:p>
          <a:p>
            <a:endParaRPr lang="en-US" sz="1500" b="1"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Once we process the sessions then data will be actually updated in the R/3 system database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429000"/>
            <a:ext cx="5643562" cy="32718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6721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25</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581150" y="923121"/>
            <a:ext cx="7258050" cy="5401479"/>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b="1" dirty="0" smtClean="0">
                <a:latin typeface="Arial" panose="020B0604020202020204" pitchFamily="34" charset="0"/>
                <a:cs typeface="Arial" panose="020B0604020202020204" pitchFamily="34" charset="0"/>
              </a:rPr>
              <a:t>Function Modules </a:t>
            </a:r>
            <a:endParaRPr lang="en-US" sz="1500" dirty="0" smtClean="0">
              <a:latin typeface="Arial" panose="020B0604020202020204" pitchFamily="34" charset="0"/>
              <a:cs typeface="Arial" panose="020B0604020202020204" pitchFamily="34" charset="0"/>
            </a:endParaRPr>
          </a:p>
          <a:p>
            <a:pPr marL="342900" indent="-342900">
              <a:buAutoNum type="arabicPeriod"/>
            </a:pPr>
            <a:endParaRPr lang="en-US" sz="1500" dirty="0" smtClean="0">
              <a:latin typeface="Arial" panose="020B0604020202020204" pitchFamily="34" charset="0"/>
              <a:cs typeface="Arial" panose="020B0604020202020204" pitchFamily="34" charset="0"/>
            </a:endParaRPr>
          </a:p>
          <a:p>
            <a:pPr marL="342900" indent="-342900">
              <a:buAutoNum type="arabicPeriod"/>
            </a:pPr>
            <a:r>
              <a:rPr lang="en-US" sz="1500" b="1" dirty="0" smtClean="0">
                <a:latin typeface="Arial" panose="020B0604020202020204" pitchFamily="34" charset="0"/>
                <a:cs typeface="Arial" panose="020B0604020202020204" pitchFamily="34" charset="0"/>
              </a:rPr>
              <a:t>BDC_OPEN_GROUP</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This method is used  to create session on application server and maintained in transaction SM35</a:t>
            </a:r>
          </a:p>
          <a:p>
            <a:r>
              <a:rPr lang="en-US" sz="1500" dirty="0" smtClean="0">
                <a:latin typeface="Arial" panose="020B0604020202020204" pitchFamily="34" charset="0"/>
                <a:cs typeface="Arial" panose="020B0604020202020204" pitchFamily="34" charset="0"/>
              </a:rPr>
              <a:t>Parameters:</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Group: Name of session</a:t>
            </a:r>
          </a:p>
          <a:p>
            <a:r>
              <a:rPr lang="en-US" sz="1500" dirty="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Holddate</a:t>
            </a:r>
            <a:r>
              <a:rPr lang="en-US" sz="1500" dirty="0" smtClean="0">
                <a:latin typeface="Arial" panose="020B0604020202020204" pitchFamily="34" charset="0"/>
                <a:cs typeface="Arial" panose="020B0604020202020204" pitchFamily="34" charset="0"/>
              </a:rPr>
              <a:t>: Session is locked on the provided date</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Keep: (X or Space) Keep or delete after processing completed</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User: SAP user id</a:t>
            </a:r>
          </a:p>
          <a:p>
            <a:endParaRPr lang="en-US" sz="1500" dirty="0" smtClean="0">
              <a:latin typeface="Arial" panose="020B0604020202020204" pitchFamily="34" charset="0"/>
              <a:cs typeface="Arial" panose="020B0604020202020204" pitchFamily="34" charset="0"/>
            </a:endParaRPr>
          </a:p>
          <a:p>
            <a:r>
              <a:rPr lang="en-US" sz="1500" b="1" dirty="0" smtClean="0">
                <a:latin typeface="Arial" panose="020B0604020202020204" pitchFamily="34" charset="0"/>
                <a:cs typeface="Arial" panose="020B0604020202020204" pitchFamily="34" charset="0"/>
              </a:rPr>
              <a:t>2. BDC_INSERT</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This will insert an internal table of structure of BDCDATA on application server</a:t>
            </a:r>
          </a:p>
          <a:p>
            <a:r>
              <a:rPr lang="en-US" sz="1500" dirty="0" smtClean="0">
                <a:latin typeface="Arial" panose="020B0604020202020204" pitchFamily="34" charset="0"/>
                <a:cs typeface="Arial" panose="020B0604020202020204" pitchFamily="34" charset="0"/>
              </a:rPr>
              <a:t>Parameters:</a:t>
            </a:r>
          </a:p>
          <a:p>
            <a:r>
              <a:rPr lang="en-US" sz="1500" dirty="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Tcode</a:t>
            </a:r>
            <a:r>
              <a:rPr lang="en-US" sz="1500" dirty="0" smtClean="0">
                <a:latin typeface="Arial" panose="020B0604020202020204" pitchFamily="34" charset="0"/>
                <a:cs typeface="Arial" panose="020B0604020202020204" pitchFamily="34" charset="0"/>
              </a:rPr>
              <a:t>: Transaction Name</a:t>
            </a:r>
          </a:p>
          <a:p>
            <a:r>
              <a:rPr lang="en-US" sz="1500" dirty="0">
                <a:latin typeface="Arial" panose="020B0604020202020204" pitchFamily="34" charset="0"/>
                <a:cs typeface="Arial" panose="020B0604020202020204" pitchFamily="34" charset="0"/>
              </a:rPr>
              <a:t>	</a:t>
            </a:r>
            <a:r>
              <a:rPr lang="en-US" sz="1500" dirty="0" err="1" smtClean="0">
                <a:latin typeface="Arial" panose="020B0604020202020204" pitchFamily="34" charset="0"/>
                <a:cs typeface="Arial" panose="020B0604020202020204" pitchFamily="34" charset="0"/>
              </a:rPr>
              <a:t>DynproTab</a:t>
            </a:r>
            <a:r>
              <a:rPr lang="en-US" sz="1500" dirty="0" smtClean="0">
                <a:latin typeface="Arial" panose="020B0604020202020204" pitchFamily="34" charset="0"/>
                <a:cs typeface="Arial" panose="020B0604020202020204" pitchFamily="34" charset="0"/>
              </a:rPr>
              <a:t>: BDCDATA internal table</a:t>
            </a:r>
          </a:p>
          <a:p>
            <a:endParaRPr lang="en-US" sz="1500" dirty="0" smtClean="0">
              <a:latin typeface="Arial" panose="020B0604020202020204" pitchFamily="34" charset="0"/>
              <a:cs typeface="Arial" panose="020B0604020202020204" pitchFamily="34" charset="0"/>
            </a:endParaRPr>
          </a:p>
          <a:p>
            <a:pPr marL="342900" indent="-342900">
              <a:buAutoNum type="arabicPeriod" startAt="3"/>
            </a:pPr>
            <a:r>
              <a:rPr lang="en-US" sz="1500" b="1" dirty="0" smtClean="0">
                <a:latin typeface="Arial" panose="020B0604020202020204" pitchFamily="34" charset="0"/>
                <a:cs typeface="Arial" panose="020B0604020202020204" pitchFamily="34" charset="0"/>
              </a:rPr>
              <a:t>BDC_CLOSE_GROUP </a:t>
            </a:r>
          </a:p>
          <a:p>
            <a:r>
              <a:rPr lang="en-US" sz="1500" b="1"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This will close the session on application server</a:t>
            </a:r>
            <a:endParaRPr lang="en-US" sz="1500" dirty="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Note: We no need to write any logic in the BDC program for handling errors/logs as system will automatically handles it in SM35</a:t>
            </a:r>
          </a:p>
        </p:txBody>
      </p:sp>
      <p:sp>
        <p:nvSpPr>
          <p:cNvPr id="12" name="TextBox 11"/>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14340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26</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676400" y="1167348"/>
            <a:ext cx="7258050" cy="3785652"/>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SM35: Batch Input Session Overview</a:t>
            </a:r>
          </a:p>
          <a:p>
            <a:endParaRPr lang="en-US" sz="1600" dirty="0"/>
          </a:p>
          <a:p>
            <a:r>
              <a:rPr lang="en-US" sz="1600" dirty="0" smtClean="0"/>
              <a:t>Status: </a:t>
            </a:r>
          </a:p>
          <a:p>
            <a:r>
              <a:rPr lang="en-US" sz="1600" dirty="0"/>
              <a:t>	</a:t>
            </a:r>
            <a:r>
              <a:rPr lang="en-US" sz="1600" dirty="0" smtClean="0"/>
              <a:t>New:		Newly Created	</a:t>
            </a:r>
          </a:p>
          <a:p>
            <a:r>
              <a:rPr lang="en-US" sz="1600" dirty="0"/>
              <a:t>	</a:t>
            </a:r>
            <a:r>
              <a:rPr lang="en-US" sz="1600" dirty="0" smtClean="0"/>
              <a:t>Incorrect:		Processed but having errors</a:t>
            </a:r>
          </a:p>
          <a:p>
            <a:r>
              <a:rPr lang="en-US" sz="1600" dirty="0"/>
              <a:t>	</a:t>
            </a:r>
            <a:r>
              <a:rPr lang="en-US" sz="1600" dirty="0" smtClean="0"/>
              <a:t>Processed:		Processed Correctly</a:t>
            </a:r>
          </a:p>
          <a:p>
            <a:r>
              <a:rPr lang="en-US" sz="1600" dirty="0"/>
              <a:t>	</a:t>
            </a:r>
            <a:r>
              <a:rPr lang="en-US" sz="1600" dirty="0" smtClean="0"/>
              <a:t>In Process:`	Currently running</a:t>
            </a:r>
          </a:p>
          <a:p>
            <a:r>
              <a:rPr lang="en-US" sz="1600" dirty="0"/>
              <a:t>	</a:t>
            </a:r>
            <a:r>
              <a:rPr lang="en-US" sz="1600" dirty="0" smtClean="0"/>
              <a:t>In Background:	Running in Background</a:t>
            </a:r>
          </a:p>
          <a:p>
            <a:endParaRPr lang="en-US" sz="1600" dirty="0" smtClean="0"/>
          </a:p>
          <a:p>
            <a:r>
              <a:rPr lang="en-US" sz="1600" dirty="0" smtClean="0"/>
              <a:t>We can execute the session in two ways</a:t>
            </a:r>
          </a:p>
          <a:p>
            <a:r>
              <a:rPr lang="en-US" sz="1600" dirty="0"/>
              <a:t>	</a:t>
            </a:r>
            <a:r>
              <a:rPr lang="en-US" sz="1600" dirty="0" smtClean="0"/>
              <a:t>1. Direct – F8</a:t>
            </a:r>
          </a:p>
          <a:p>
            <a:r>
              <a:rPr lang="en-US" sz="1600" dirty="0"/>
              <a:t>	</a:t>
            </a:r>
            <a:r>
              <a:rPr lang="en-US" sz="1600" dirty="0" smtClean="0"/>
              <a:t>2. Background Mode – F5 </a:t>
            </a:r>
          </a:p>
          <a:p>
            <a:endParaRPr lang="en-US" sz="1600" dirty="0"/>
          </a:p>
          <a:p>
            <a:r>
              <a:rPr lang="en-US" sz="1600" dirty="0"/>
              <a:t>L</a:t>
            </a:r>
            <a:r>
              <a:rPr lang="en-US" sz="1600" dirty="0" smtClean="0"/>
              <a:t>og: Click button                          or                      on application tool bar</a:t>
            </a:r>
          </a:p>
          <a:p>
            <a:endParaRPr lang="en-US" sz="16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268067"/>
            <a:ext cx="9398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310324"/>
            <a:ext cx="942975" cy="377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584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27</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TextBox 1"/>
          <p:cNvSpPr txBox="1"/>
          <p:nvPr/>
        </p:nvSpPr>
        <p:spPr>
          <a:xfrm>
            <a:off x="1524000" y="838200"/>
            <a:ext cx="7467600" cy="4770537"/>
          </a:xfrm>
          <a:prstGeom prst="rect">
            <a:avLst/>
          </a:prstGeom>
          <a:noFill/>
        </p:spPr>
        <p:txBody>
          <a:bodyPr wrap="square" rtlCol="0">
            <a:spAutoFit/>
          </a:bodyPr>
          <a:lstStyle/>
          <a:p>
            <a:r>
              <a:rPr lang="en-US" sz="1600" b="1" dirty="0" smtClean="0"/>
              <a:t>Call Transaction </a:t>
            </a:r>
          </a:p>
          <a:p>
            <a:endParaRPr lang="en-US" sz="1600" b="1" dirty="0" smtClean="0"/>
          </a:p>
          <a:p>
            <a:pPr marL="342900" indent="-342900">
              <a:buAutoNum type="arabicPeriod"/>
            </a:pPr>
            <a:r>
              <a:rPr lang="en-US" sz="1600" dirty="0" smtClean="0"/>
              <a:t>Data will be transferred directly to the database</a:t>
            </a:r>
          </a:p>
          <a:p>
            <a:pPr marL="342900" indent="-342900">
              <a:buAutoNum type="arabicPeriod"/>
            </a:pPr>
            <a:r>
              <a:rPr lang="en-US" sz="1600" dirty="0" smtClean="0"/>
              <a:t>Need to handle messages explicitly in BDC program</a:t>
            </a:r>
          </a:p>
          <a:p>
            <a:pPr marL="342900" indent="-342900">
              <a:buAutoNum type="arabicPeriod"/>
            </a:pPr>
            <a:r>
              <a:rPr lang="en-US" sz="1600" dirty="0" smtClean="0"/>
              <a:t>Call transaction in both Synchronous or Asynchronous : </a:t>
            </a:r>
            <a:r>
              <a:rPr lang="en-US" sz="1600" dirty="0" err="1" smtClean="0"/>
              <a:t>sy-subrc</a:t>
            </a:r>
            <a:r>
              <a:rPr lang="en-US" sz="1600" dirty="0" smtClean="0"/>
              <a:t> will be returned</a:t>
            </a:r>
          </a:p>
          <a:p>
            <a:pPr marL="342900" indent="-342900">
              <a:buAutoNum type="arabicPeriod"/>
            </a:pPr>
            <a:r>
              <a:rPr lang="en-US" sz="1600" dirty="0" smtClean="0"/>
              <a:t>Generally for small amount of data</a:t>
            </a:r>
          </a:p>
          <a:p>
            <a:pPr marL="342900" indent="-342900">
              <a:buAutoNum type="arabicPeriod"/>
            </a:pPr>
            <a:endParaRPr lang="en-US" sz="1600" dirty="0"/>
          </a:p>
          <a:p>
            <a:r>
              <a:rPr lang="en-US" sz="1600" b="1" dirty="0" smtClean="0"/>
              <a:t>Session Method:</a:t>
            </a:r>
          </a:p>
          <a:p>
            <a:pPr marL="342900" indent="-342900">
              <a:buAutoNum type="arabicPeriod"/>
            </a:pPr>
            <a:r>
              <a:rPr lang="en-US" sz="1600" dirty="0" smtClean="0"/>
              <a:t>Data will not be transferred to database immediately as sessions are created in Application server</a:t>
            </a:r>
          </a:p>
          <a:p>
            <a:pPr marL="342900" indent="-342900">
              <a:buAutoNum type="arabicPeriod"/>
            </a:pPr>
            <a:r>
              <a:rPr lang="en-US" sz="1600" dirty="0" smtClean="0"/>
              <a:t>Messages handled by the system in SM35</a:t>
            </a:r>
          </a:p>
          <a:p>
            <a:pPr marL="342900" indent="-342900">
              <a:buAutoNum type="arabicPeriod"/>
            </a:pPr>
            <a:r>
              <a:rPr lang="en-US" sz="1600" dirty="0" smtClean="0"/>
              <a:t>Only Synchronous process for updating data</a:t>
            </a:r>
          </a:p>
          <a:p>
            <a:pPr marL="342900" indent="-342900">
              <a:buAutoNum type="arabicPeriod"/>
            </a:pPr>
            <a:r>
              <a:rPr lang="en-US" sz="1600" dirty="0" smtClean="0"/>
              <a:t>SY-SUBRC will not be returned</a:t>
            </a:r>
          </a:p>
          <a:p>
            <a:pPr marL="342900" indent="-342900">
              <a:buAutoNum type="arabicPeriod"/>
            </a:pPr>
            <a:r>
              <a:rPr lang="en-US" sz="1600" dirty="0" smtClean="0"/>
              <a:t>Generally used for huge amount of data</a:t>
            </a:r>
          </a:p>
          <a:p>
            <a:endParaRPr lang="en-US" sz="1600" dirty="0" smtClean="0"/>
          </a:p>
          <a:p>
            <a:r>
              <a:rPr lang="en-US" sz="1600" b="1" dirty="0" smtClean="0"/>
              <a:t>Advantages of BDC</a:t>
            </a:r>
          </a:p>
          <a:p>
            <a:pPr marL="342900" indent="-342900">
              <a:buAutoNum type="arabicPeriod"/>
            </a:pPr>
            <a:r>
              <a:rPr lang="en-US" sz="1600" dirty="0" smtClean="0"/>
              <a:t>No Manual intervention</a:t>
            </a:r>
          </a:p>
          <a:p>
            <a:pPr marL="342900" indent="-342900">
              <a:buAutoNum type="arabicPeriod"/>
            </a:pPr>
            <a:r>
              <a:rPr lang="en-US" sz="1600" dirty="0" smtClean="0"/>
              <a:t>Automatic Data transfer</a:t>
            </a:r>
          </a:p>
          <a:p>
            <a:pPr marL="342900" indent="-342900">
              <a:buAutoNum type="arabicPeriod"/>
            </a:pPr>
            <a:r>
              <a:rPr lang="en-US" sz="1600" dirty="0" smtClean="0"/>
              <a:t>Data integrity maintained</a:t>
            </a:r>
            <a:endParaRPr lang="en-US" sz="1600" dirty="0"/>
          </a:p>
        </p:txBody>
      </p:sp>
      <p:sp>
        <p:nvSpPr>
          <p:cNvPr id="12" name="TextBox 11"/>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916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28</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3" name="TextBox 12"/>
          <p:cNvSpPr txBox="1"/>
          <p:nvPr/>
        </p:nvSpPr>
        <p:spPr>
          <a:xfrm>
            <a:off x="1581150" y="810161"/>
            <a:ext cx="7258050" cy="1323439"/>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600" dirty="0" smtClean="0"/>
              <a:t>Create Business document using Function Module or BAPIs</a:t>
            </a:r>
          </a:p>
          <a:p>
            <a:endParaRPr lang="en-US" sz="1600" dirty="0"/>
          </a:p>
          <a:p>
            <a:r>
              <a:rPr lang="en-US" sz="1600" dirty="0" smtClean="0"/>
              <a:t>We can use function modules or BAPIs to create Business documents . We can use transaction BAPI to check for Business Objects</a:t>
            </a:r>
          </a:p>
          <a:p>
            <a:endParaRPr lang="en-US" sz="1600"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05000"/>
            <a:ext cx="4648200" cy="4614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6210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EF0EFC4-194A-441D-A2F8-28E45AC010BF}" type="slidenum">
              <a:rPr lang="en-US" smtClean="0"/>
              <a:t>3</a:t>
            </a:fld>
            <a:endParaRPr lang="en-US"/>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Layout sets </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SAP Scripts</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Driver Program</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Smartforms</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NACE Configuration</a:t>
            </a:r>
            <a:endParaRPr lang="en-US" sz="1200" dirty="0"/>
          </a:p>
        </p:txBody>
      </p:sp>
      <p:sp>
        <p:nvSpPr>
          <p:cNvPr id="11" name="Pentagon 10"/>
          <p:cNvSpPr/>
          <p:nvPr/>
        </p:nvSpPr>
        <p:spPr>
          <a:xfrm>
            <a:off x="152400" y="38862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Print Parameters</a:t>
            </a:r>
            <a:endParaRPr lang="en-US" sz="1200" dirty="0"/>
          </a:p>
        </p:txBody>
      </p:sp>
      <p:sp>
        <p:nvSpPr>
          <p:cNvPr id="12" name="TextBox 11"/>
          <p:cNvSpPr txBox="1"/>
          <p:nvPr/>
        </p:nvSpPr>
        <p:spPr>
          <a:xfrm>
            <a:off x="1524000" y="926842"/>
            <a:ext cx="8016938" cy="440120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1400" b="1" dirty="0" smtClean="0">
                <a:latin typeface="Arial" panose="020B0604020202020204" pitchFamily="34" charset="0"/>
                <a:cs typeface="Arial" panose="020B0604020202020204" pitchFamily="34" charset="0"/>
              </a:rPr>
              <a:t>Some of Transactions  used </a:t>
            </a:r>
          </a:p>
          <a:p>
            <a:pPr marL="742950" lvl="1"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SE38 		– Write BDC Programs</a:t>
            </a:r>
          </a:p>
          <a:p>
            <a:pPr marL="742950" lvl="1"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SHDB 		-  Screen Recording</a:t>
            </a:r>
          </a:p>
          <a:p>
            <a:pPr marL="742950" lvl="1"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SM35 		– Process Sessions</a:t>
            </a:r>
          </a:p>
          <a:p>
            <a:pPr marL="742950" lvl="1"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SM37 		– Job Overview</a:t>
            </a:r>
          </a:p>
          <a:p>
            <a:pPr marL="742950" lvl="1"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SE37 		– Function Modules</a:t>
            </a:r>
          </a:p>
          <a:p>
            <a:pPr marL="742950" lvl="1"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AL11		- Directory listings in application server</a:t>
            </a:r>
          </a:p>
          <a:p>
            <a:endParaRPr lang="en-US" sz="1400" dirty="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Function Modules Used</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F4_FILENAME 		</a:t>
            </a:r>
            <a:r>
              <a:rPr lang="en-US" sz="1400" dirty="0" smtClean="0">
                <a:latin typeface="Arial" panose="020B0604020202020204" pitchFamily="34" charset="0"/>
                <a:cs typeface="Arial" panose="020B0604020202020204" pitchFamily="34" charset="0"/>
              </a:rPr>
              <a:t>	– </a:t>
            </a:r>
            <a:r>
              <a:rPr lang="en-US" sz="1400" dirty="0" smtClean="0">
                <a:latin typeface="Arial" panose="020B0604020202020204" pitchFamily="34" charset="0"/>
                <a:cs typeface="Arial" panose="020B0604020202020204" pitchFamily="34" charset="0"/>
              </a:rPr>
              <a:t>Get Path of the file in the presentation server</a:t>
            </a:r>
          </a:p>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GUI_UPLOAD/ GUI_DOWNLOAD </a:t>
            </a:r>
            <a:r>
              <a:rPr lang="en-US" sz="1400" dirty="0" smtClean="0">
                <a:latin typeface="Arial" panose="020B0604020202020204" pitchFamily="34" charset="0"/>
                <a:cs typeface="Arial" panose="020B0604020202020204" pitchFamily="34" charset="0"/>
              </a:rPr>
              <a:t>	– </a:t>
            </a:r>
            <a:r>
              <a:rPr lang="en-US" sz="1400" dirty="0" smtClean="0">
                <a:latin typeface="Arial" panose="020B0604020202020204" pitchFamily="34" charset="0"/>
                <a:cs typeface="Arial" panose="020B0604020202020204" pitchFamily="34" charset="0"/>
              </a:rPr>
              <a:t>Upload/download file from/to PS</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TEXT_CONVERT_XLS_TO_SAP 	- </a:t>
            </a:r>
            <a:r>
              <a:rPr lang="en-US" sz="1400" dirty="0" smtClean="0">
                <a:latin typeface="Arial" panose="020B0604020202020204" pitchFamily="34" charset="0"/>
                <a:cs typeface="Arial" panose="020B0604020202020204" pitchFamily="34" charset="0"/>
              </a:rPr>
              <a:t>Upload Excel file from presentation server</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OCS_GET_FILE_INFO 		- Check existence of the file in the application server</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F4_DXFILENAME_TOPRECURSION </a:t>
            </a:r>
            <a:r>
              <a:rPr lang="en-US" sz="1400" dirty="0" smtClean="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Get Path of the file in the application server</a:t>
            </a:r>
            <a:r>
              <a:rPr lang="en-US" sz="1400" dirty="0" smtClean="0">
                <a:latin typeface="Arial" panose="020B0604020202020204" pitchFamily="34" charset="0"/>
                <a:cs typeface="Arial" panose="020B0604020202020204" pitchFamily="34" charset="0"/>
              </a:rPr>
              <a:t> </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EPS_GET_DIRECTORY_LISTING 	- Directory listing in the application server</a:t>
            </a:r>
          </a:p>
          <a:p>
            <a:endParaRPr lang="en-US" sz="1400" dirty="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Commands:</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OPEN DATASET</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TRANSFER</a:t>
            </a:r>
          </a:p>
          <a:p>
            <a:pPr marL="285750" indent="-285750">
              <a:buFont typeface="Wingdings" panose="05000000000000000000" pitchFamily="2" charset="2"/>
              <a:buChar char="q"/>
            </a:pPr>
            <a:r>
              <a:rPr lang="en-US" sz="1400" dirty="0" smtClean="0">
                <a:latin typeface="Arial" panose="020B0604020202020204" pitchFamily="34" charset="0"/>
                <a:cs typeface="Arial" panose="020B0604020202020204" pitchFamily="34" charset="0"/>
              </a:rPr>
              <a:t>CLOSE DATASET</a:t>
            </a:r>
          </a:p>
        </p:txBody>
      </p:sp>
      <p:sp>
        <p:nvSpPr>
          <p:cNvPr id="13" name="TextBox 12"/>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6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4</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2" name="Rectangle 1"/>
          <p:cNvSpPr/>
          <p:nvPr/>
        </p:nvSpPr>
        <p:spPr>
          <a:xfrm>
            <a:off x="3657600" y="1447800"/>
            <a:ext cx="2306936" cy="2971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latin typeface="Arial" panose="020B0604020202020204" pitchFamily="34" charset="0"/>
                <a:cs typeface="Arial" panose="020B0604020202020204" pitchFamily="34" charset="0"/>
              </a:rPr>
              <a:t>BDC Program</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Get/Fetch Non SAP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Validate and Convert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Process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Call the Application program to post the Data</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Handle the messages and Display</a:t>
            </a:r>
          </a:p>
          <a:p>
            <a:endParaRPr lang="en-US" sz="1400"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6646904" y="1731818"/>
            <a:ext cx="2116096" cy="2438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latin typeface="Arial" panose="020B0604020202020204" pitchFamily="34" charset="0"/>
                <a:cs typeface="Arial" panose="020B0604020202020204" pitchFamily="34" charset="0"/>
              </a:rPr>
              <a:t>Application Program</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It can be Transaction such as ME21, VA01 </a:t>
            </a:r>
            <a:r>
              <a:rPr lang="en-US" sz="1400" dirty="0" err="1" smtClean="0">
                <a:solidFill>
                  <a:schemeClr val="tx1"/>
                </a:solidFill>
                <a:latin typeface="Arial" panose="020B0604020202020204" pitchFamily="34" charset="0"/>
                <a:cs typeface="Arial" panose="020B0604020202020204" pitchFamily="34" charset="0"/>
              </a:rPr>
              <a:t>etc</a:t>
            </a:r>
            <a:endParaRPr lang="en-US" sz="1400" dirty="0" smtClean="0">
              <a:solidFill>
                <a:schemeClr val="tx1"/>
              </a:solidFill>
              <a:latin typeface="Arial" panose="020B0604020202020204" pitchFamily="34" charset="0"/>
              <a:cs typeface="Arial" panose="020B0604020202020204" pitchFamily="34" charset="0"/>
            </a:endParaRP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It can be a Function module or BAPI such as BAPI_PO_CREATE </a:t>
            </a:r>
            <a:r>
              <a:rPr lang="en-US" sz="1400" dirty="0" err="1" smtClean="0">
                <a:solidFill>
                  <a:schemeClr val="tx1"/>
                </a:solidFill>
                <a:latin typeface="Arial" panose="020B0604020202020204" pitchFamily="34" charset="0"/>
                <a:cs typeface="Arial" panose="020B0604020202020204" pitchFamily="34" charset="0"/>
              </a:rPr>
              <a:t>etc</a:t>
            </a:r>
            <a:endParaRPr lang="en-US" sz="1400" dirty="0" smtClean="0">
              <a:solidFill>
                <a:schemeClr val="tx1"/>
              </a:solidFill>
              <a:latin typeface="Arial" panose="020B0604020202020204" pitchFamily="34" charset="0"/>
              <a:cs typeface="Arial" panose="020B0604020202020204" pitchFamily="34" charset="0"/>
            </a:endParaRPr>
          </a:p>
          <a:p>
            <a:endParaRPr lang="en-US" sz="1400" dirty="0">
              <a:solidFill>
                <a:schemeClr val="tx1"/>
              </a:solidFill>
              <a:latin typeface="Arial" panose="020B0604020202020204" pitchFamily="34" charset="0"/>
              <a:cs typeface="Arial" panose="020B0604020202020204" pitchFamily="34" charset="0"/>
            </a:endParaRPr>
          </a:p>
        </p:txBody>
      </p:sp>
      <p:sp>
        <p:nvSpPr>
          <p:cNvPr id="3" name="Flowchart: Magnetic Disk 2"/>
          <p:cNvSpPr/>
          <p:nvPr/>
        </p:nvSpPr>
        <p:spPr>
          <a:xfrm>
            <a:off x="6934200" y="4495800"/>
            <a:ext cx="1676400" cy="959427"/>
          </a:xfrm>
          <a:prstGeom prst="flowChartMagneticDisk">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SAP Database</a:t>
            </a:r>
            <a:endParaRPr lang="en-US" dirty="0">
              <a:solidFill>
                <a:schemeClr val="tx1"/>
              </a:solidFill>
            </a:endParaRPr>
          </a:p>
        </p:txBody>
      </p:sp>
      <p:sp>
        <p:nvSpPr>
          <p:cNvPr id="11" name="Up-Down Arrow 10"/>
          <p:cNvSpPr/>
          <p:nvPr/>
        </p:nvSpPr>
        <p:spPr>
          <a:xfrm>
            <a:off x="7569870" y="4294910"/>
            <a:ext cx="270164" cy="457200"/>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30376" y="2615045"/>
            <a:ext cx="561264"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5988967" y="2951018"/>
            <a:ext cx="561264" cy="30480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76400" y="2036618"/>
            <a:ext cx="1447800" cy="1828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chemeClr val="tx1"/>
                </a:solidFill>
                <a:latin typeface="Arial" panose="020B0604020202020204" pitchFamily="34" charset="0"/>
                <a:cs typeface="Arial" panose="020B0604020202020204" pitchFamily="34" charset="0"/>
              </a:rPr>
              <a:t>Data Source</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Flat Files</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Data Sets</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Z-Tables</a:t>
            </a:r>
          </a:p>
          <a:p>
            <a:pPr marL="342900" indent="-342900">
              <a:buAutoNum type="arabicPeriod"/>
            </a:pPr>
            <a:r>
              <a:rPr lang="en-US" sz="1400" dirty="0" smtClean="0">
                <a:solidFill>
                  <a:schemeClr val="tx1"/>
                </a:solidFill>
                <a:latin typeface="Arial" panose="020B0604020202020204" pitchFamily="34" charset="0"/>
                <a:cs typeface="Arial" panose="020B0604020202020204" pitchFamily="34" charset="0"/>
              </a:rPr>
              <a:t>IDocs </a:t>
            </a:r>
            <a:r>
              <a:rPr lang="en-US" sz="1400" dirty="0" err="1" smtClean="0">
                <a:solidFill>
                  <a:schemeClr val="tx1"/>
                </a:solidFill>
                <a:latin typeface="Arial" panose="020B0604020202020204" pitchFamily="34" charset="0"/>
                <a:cs typeface="Arial" panose="020B0604020202020204" pitchFamily="34" charset="0"/>
              </a:rPr>
              <a:t>etc</a:t>
            </a:r>
            <a:endParaRPr lang="en-US" sz="1400" dirty="0" smtClean="0">
              <a:solidFill>
                <a:schemeClr val="tx1"/>
              </a:solidFill>
              <a:latin typeface="Arial" panose="020B0604020202020204" pitchFamily="34" charset="0"/>
              <a:cs typeface="Arial" panose="020B0604020202020204" pitchFamily="34" charset="0"/>
            </a:endParaRPr>
          </a:p>
        </p:txBody>
      </p:sp>
      <p:sp>
        <p:nvSpPr>
          <p:cNvPr id="17" name="Right Arrow 16"/>
          <p:cNvSpPr/>
          <p:nvPr/>
        </p:nvSpPr>
        <p:spPr>
          <a:xfrm>
            <a:off x="3200400" y="2781300"/>
            <a:ext cx="381000"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928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5</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2133600" y="1296412"/>
            <a:ext cx="6629400" cy="286232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500" b="1" dirty="0" smtClean="0">
                <a:latin typeface="Arial" panose="020B0604020202020204" pitchFamily="34" charset="0"/>
                <a:cs typeface="Arial" panose="020B0604020202020204" pitchFamily="34" charset="0"/>
              </a:rPr>
              <a:t>File Handling:</a:t>
            </a:r>
          </a:p>
          <a:p>
            <a:r>
              <a:rPr lang="en-US" sz="1500" dirty="0" smtClean="0">
                <a:latin typeface="Arial" panose="020B0604020202020204" pitchFamily="34" charset="0"/>
                <a:cs typeface="Arial" panose="020B0604020202020204" pitchFamily="34" charset="0"/>
              </a:rPr>
              <a:t>It is a procedure to upload/ download to/from  </a:t>
            </a:r>
          </a:p>
          <a:p>
            <a:pPr marL="742950" lvl="1" indent="-285750">
              <a:buFont typeface="Arial" panose="020B0604020202020204" pitchFamily="34" charset="0"/>
              <a:buChar char="•"/>
            </a:pPr>
            <a:r>
              <a:rPr lang="en-US" sz="1500" dirty="0" smtClean="0">
                <a:latin typeface="Arial" panose="020B0604020202020204" pitchFamily="34" charset="0"/>
                <a:cs typeface="Arial" panose="020B0604020202020204" pitchFamily="34" charset="0"/>
              </a:rPr>
              <a:t>Presentation Server</a:t>
            </a:r>
          </a:p>
          <a:p>
            <a:pPr marL="742950" lvl="1" indent="-285750">
              <a:buFont typeface="Arial" panose="020B0604020202020204" pitchFamily="34" charset="0"/>
              <a:buChar char="•"/>
            </a:pPr>
            <a:r>
              <a:rPr lang="en-US" sz="1500" dirty="0" smtClean="0">
                <a:latin typeface="Arial" panose="020B0604020202020204" pitchFamily="34" charset="0"/>
                <a:cs typeface="Arial" panose="020B0604020202020204" pitchFamily="34" charset="0"/>
              </a:rPr>
              <a:t>Application Server</a:t>
            </a:r>
          </a:p>
          <a:p>
            <a:endParaRPr lang="en-US" sz="1500"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Data can be in the following format in the Presentation server </a:t>
            </a:r>
          </a:p>
          <a:p>
            <a:pPr marL="342900" indent="-342900">
              <a:buAutoNum type="arabicPeriod"/>
            </a:pPr>
            <a:r>
              <a:rPr lang="en-US" sz="1500" dirty="0" smtClean="0">
                <a:latin typeface="Arial" panose="020B0604020202020204" pitchFamily="34" charset="0"/>
                <a:cs typeface="Arial" panose="020B0604020202020204" pitchFamily="34" charset="0"/>
              </a:rPr>
              <a:t>Text file</a:t>
            </a:r>
          </a:p>
          <a:p>
            <a:pPr marL="800100" lvl="1" indent="-342900">
              <a:buAutoNum type="arabicPeriod"/>
            </a:pPr>
            <a:r>
              <a:rPr lang="en-US" sz="1500" dirty="0" smtClean="0">
                <a:latin typeface="Arial" panose="020B0604020202020204" pitchFamily="34" charset="0"/>
                <a:cs typeface="Arial" panose="020B0604020202020204" pitchFamily="34" charset="0"/>
              </a:rPr>
              <a:t>Space separated records</a:t>
            </a:r>
          </a:p>
          <a:p>
            <a:pPr marL="800100" lvl="1" indent="-342900">
              <a:buAutoNum type="arabicPeriod"/>
            </a:pPr>
            <a:r>
              <a:rPr lang="en-US" sz="1500" dirty="0" smtClean="0">
                <a:latin typeface="Arial" panose="020B0604020202020204" pitchFamily="34" charset="0"/>
                <a:cs typeface="Arial" panose="020B0604020202020204" pitchFamily="34" charset="0"/>
              </a:rPr>
              <a:t>Comma separated records</a:t>
            </a:r>
          </a:p>
          <a:p>
            <a:pPr marL="800100" lvl="1" indent="-342900">
              <a:buAutoNum type="arabicPeriod"/>
            </a:pPr>
            <a:r>
              <a:rPr lang="en-US" sz="1500" dirty="0" smtClean="0">
                <a:latin typeface="Arial" panose="020B0604020202020204" pitchFamily="34" charset="0"/>
                <a:cs typeface="Arial" panose="020B0604020202020204" pitchFamily="34" charset="0"/>
              </a:rPr>
              <a:t>Any Delimiter separated records</a:t>
            </a:r>
          </a:p>
          <a:p>
            <a:pPr marL="800100" lvl="1" indent="-342900">
              <a:buAutoNum type="arabicPeriod"/>
            </a:pPr>
            <a:r>
              <a:rPr lang="en-US" sz="1500" dirty="0" smtClean="0">
                <a:latin typeface="Arial" panose="020B0604020202020204" pitchFamily="34" charset="0"/>
                <a:cs typeface="Arial" panose="020B0604020202020204" pitchFamily="34" charset="0"/>
              </a:rPr>
              <a:t>Tab space separated records</a:t>
            </a:r>
          </a:p>
          <a:p>
            <a:pPr marL="342900" indent="-342900">
              <a:buAutoNum type="arabicPeriod"/>
            </a:pPr>
            <a:r>
              <a:rPr lang="en-US" sz="1500" dirty="0" smtClean="0">
                <a:latin typeface="Arial" panose="020B0604020202020204" pitchFamily="34" charset="0"/>
                <a:cs typeface="Arial" panose="020B0604020202020204" pitchFamily="34" charset="0"/>
              </a:rPr>
              <a:t>Excel File</a:t>
            </a:r>
          </a:p>
        </p:txBody>
      </p:sp>
    </p:spTree>
    <p:extLst>
      <p:ext uri="{BB962C8B-B14F-4D97-AF65-F5344CB8AC3E}">
        <p14:creationId xmlns:p14="http://schemas.microsoft.com/office/powerpoint/2010/main" val="206966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6</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905000" y="1079242"/>
            <a:ext cx="6705600" cy="493981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500" b="1" dirty="0" smtClean="0">
                <a:latin typeface="Arial" panose="020B0604020202020204" pitchFamily="34" charset="0"/>
                <a:cs typeface="Arial" panose="020B0604020202020204" pitchFamily="34" charset="0"/>
              </a:rPr>
              <a:t>Handling Files in the Presentation server</a:t>
            </a:r>
          </a:p>
          <a:p>
            <a:pPr marL="342900" indent="-342900">
              <a:buAutoNum type="arabicPeriod"/>
            </a:pPr>
            <a:r>
              <a:rPr lang="en-US" sz="1500" dirty="0" smtClean="0">
                <a:latin typeface="Arial" panose="020B0604020202020204" pitchFamily="34" charset="0"/>
                <a:cs typeface="Arial" panose="020B0604020202020204" pitchFamily="34" charset="0"/>
              </a:rPr>
              <a:t>Upload</a:t>
            </a:r>
          </a:p>
          <a:p>
            <a:pPr marL="800100" lvl="1" indent="-342900">
              <a:buAutoNum type="arabicPeriod"/>
            </a:pPr>
            <a:r>
              <a:rPr lang="en-US" sz="1500" dirty="0" smtClean="0">
                <a:latin typeface="Arial" panose="020B0604020202020204" pitchFamily="34" charset="0"/>
                <a:cs typeface="Arial" panose="020B0604020202020204" pitchFamily="34" charset="0"/>
              </a:rPr>
              <a:t>Choose file and its path</a:t>
            </a:r>
          </a:p>
          <a:p>
            <a:pPr marL="800100" lvl="1" indent="-342900">
              <a:buAutoNum type="arabicPeriod"/>
            </a:pPr>
            <a:r>
              <a:rPr lang="en-US" sz="1500" dirty="0" smtClean="0">
                <a:latin typeface="Arial" panose="020B0604020202020204" pitchFamily="34" charset="0"/>
                <a:cs typeface="Arial" panose="020B0604020202020204" pitchFamily="34" charset="0"/>
              </a:rPr>
              <a:t>Upload file from Presentation Server to internal </a:t>
            </a:r>
            <a:r>
              <a:rPr lang="en-US" sz="1500" dirty="0" smtClean="0">
                <a:latin typeface="Arial" panose="020B0604020202020204" pitchFamily="34" charset="0"/>
                <a:cs typeface="Arial" panose="020B0604020202020204" pitchFamily="34" charset="0"/>
              </a:rPr>
              <a:t>table</a:t>
            </a:r>
          </a:p>
          <a:p>
            <a:pPr lvl="1"/>
            <a:r>
              <a:rPr lang="en-US" sz="1500" dirty="0" smtClean="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342900" indent="-342900">
              <a:buAutoNum type="arabicPeriod"/>
            </a:pPr>
            <a:r>
              <a:rPr lang="en-US" sz="1500" dirty="0" smtClean="0">
                <a:latin typeface="Arial" panose="020B0604020202020204" pitchFamily="34" charset="0"/>
                <a:cs typeface="Arial" panose="020B0604020202020204" pitchFamily="34" charset="0"/>
              </a:rPr>
              <a:t>Download</a:t>
            </a:r>
          </a:p>
          <a:p>
            <a:pPr marL="800100" lvl="1" indent="-342900">
              <a:buAutoNum type="arabicPeriod"/>
            </a:pPr>
            <a:r>
              <a:rPr lang="en-US" sz="1500" dirty="0" smtClean="0">
                <a:latin typeface="Arial" panose="020B0604020202020204" pitchFamily="34" charset="0"/>
                <a:cs typeface="Arial" panose="020B0604020202020204" pitchFamily="34" charset="0"/>
              </a:rPr>
              <a:t>Choose file and its path</a:t>
            </a:r>
          </a:p>
          <a:p>
            <a:pPr marL="800100" lvl="1" indent="-342900">
              <a:buAutoNum type="arabicPeriod"/>
            </a:pPr>
            <a:r>
              <a:rPr lang="en-US" sz="1500" dirty="0" smtClean="0">
                <a:latin typeface="Arial" panose="020B0604020202020204" pitchFamily="34" charset="0"/>
                <a:cs typeface="Arial" panose="020B0604020202020204" pitchFamily="34" charset="0"/>
              </a:rPr>
              <a:t>Download file to Presentation server from internal table</a:t>
            </a:r>
          </a:p>
          <a:p>
            <a:endParaRPr lang="en-US" sz="1500" dirty="0" smtClean="0">
              <a:latin typeface="Arial" panose="020B0604020202020204" pitchFamily="34" charset="0"/>
              <a:cs typeface="Arial" panose="020B0604020202020204" pitchFamily="34" charset="0"/>
            </a:endParaRPr>
          </a:p>
          <a:p>
            <a:r>
              <a:rPr lang="en-US" sz="1500" b="1" u="sng" dirty="0" smtClean="0">
                <a:latin typeface="Arial" panose="020B0604020202020204" pitchFamily="34" charset="0"/>
                <a:cs typeface="Arial" panose="020B0604020202020204" pitchFamily="34" charset="0"/>
              </a:rPr>
              <a:t>Get </a:t>
            </a:r>
            <a:r>
              <a:rPr lang="en-US" sz="1500" b="1" u="sng" dirty="0">
                <a:latin typeface="Arial" panose="020B0604020202020204" pitchFamily="34" charset="0"/>
                <a:cs typeface="Arial" panose="020B0604020202020204" pitchFamily="34" charset="0"/>
              </a:rPr>
              <a:t>Path of the file in the presentation server</a:t>
            </a:r>
          </a:p>
          <a:p>
            <a:pPr marL="285750"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F4_FILENAME </a:t>
            </a: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CL_GUI_FRONTEND_SERVICES</a:t>
            </a:r>
            <a:r>
              <a:rPr lang="en-US" sz="1500" dirty="0">
                <a:latin typeface="Arial" panose="020B0604020202020204" pitchFamily="34" charset="0"/>
                <a:cs typeface="Arial" panose="020B0604020202020204" pitchFamily="34" charset="0"/>
              </a:rPr>
              <a:t>=&gt;FILE_OPEN_DIALOG </a:t>
            </a:r>
            <a:endParaRPr lang="en-US" sz="1500" dirty="0" smtClean="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a:p>
            <a:r>
              <a:rPr lang="en-US" sz="1500" b="1" u="sng" dirty="0" smtClean="0">
                <a:latin typeface="Arial" panose="020B0604020202020204" pitchFamily="34" charset="0"/>
                <a:cs typeface="Arial" panose="020B0604020202020204" pitchFamily="34" charset="0"/>
              </a:rPr>
              <a:t>Upload</a:t>
            </a:r>
            <a:r>
              <a:rPr lang="en-US" sz="1500" dirty="0" smtClean="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GUI_UPLOAD</a:t>
            </a:r>
          </a:p>
          <a:p>
            <a:pPr marL="285750"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TEXT_CONVERT_XLS_TO_SAP</a:t>
            </a:r>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500" dirty="0">
                <a:latin typeface="Arial" panose="020B0604020202020204" pitchFamily="34" charset="0"/>
                <a:cs typeface="Arial" panose="020B0604020202020204" pitchFamily="34" charset="0"/>
              </a:rPr>
              <a:t>CL_GUI_FRONTEND_SERVICES=&gt;GUI_UPLOAD</a:t>
            </a:r>
          </a:p>
          <a:p>
            <a:endParaRPr lang="en-US" sz="1500" dirty="0" smtClean="0">
              <a:latin typeface="Arial" panose="020B0604020202020204" pitchFamily="34" charset="0"/>
              <a:cs typeface="Arial" panose="020B0604020202020204" pitchFamily="34" charset="0"/>
            </a:endParaRPr>
          </a:p>
          <a:p>
            <a:r>
              <a:rPr lang="en-US" sz="1500" b="1" u="sng" dirty="0" smtClean="0">
                <a:latin typeface="Arial" panose="020B0604020202020204" pitchFamily="34" charset="0"/>
                <a:cs typeface="Arial" panose="020B0604020202020204" pitchFamily="34" charset="0"/>
              </a:rPr>
              <a:t>Download</a:t>
            </a:r>
            <a:endParaRPr lang="en-US" sz="1500" b="1" u="sng"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500" dirty="0" smtClean="0">
                <a:latin typeface="Arial" panose="020B0604020202020204" pitchFamily="34" charset="0"/>
                <a:cs typeface="Arial" panose="020B0604020202020204" pitchFamily="34" charset="0"/>
              </a:rPr>
              <a:t>GUI_DOWNLOAD</a:t>
            </a:r>
          </a:p>
          <a:p>
            <a:pPr marL="285750" indent="-285750">
              <a:buFont typeface="Wingdings" panose="05000000000000000000" pitchFamily="2" charset="2"/>
              <a:buChar char="§"/>
            </a:pPr>
            <a:r>
              <a:rPr lang="en-US" sz="1500" dirty="0">
                <a:latin typeface="Arial" panose="020B0604020202020204" pitchFamily="34" charset="0"/>
                <a:cs typeface="Arial" panose="020B0604020202020204" pitchFamily="34" charset="0"/>
              </a:rPr>
              <a:t>CL_GUI_FRONTEND_SERVICES=&gt;GUI_DOWNLOAD</a:t>
            </a:r>
          </a:p>
        </p:txBody>
      </p:sp>
    </p:spTree>
    <p:extLst>
      <p:ext uri="{BB962C8B-B14F-4D97-AF65-F5344CB8AC3E}">
        <p14:creationId xmlns:p14="http://schemas.microsoft.com/office/powerpoint/2010/main" val="830471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7</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2057400" y="1254710"/>
            <a:ext cx="7543800" cy="4939814"/>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r>
              <a:rPr lang="en-US" sz="1500" b="1" dirty="0" smtClean="0">
                <a:latin typeface="Arial" panose="020B0604020202020204" pitchFamily="34" charset="0"/>
                <a:cs typeface="Arial" panose="020B0604020202020204" pitchFamily="34" charset="0"/>
              </a:rPr>
              <a:t>Handling Files in the Application Server</a:t>
            </a:r>
          </a:p>
          <a:p>
            <a:endParaRPr lang="en-US" sz="1500" b="1" dirty="0">
              <a:latin typeface="Arial" panose="020B0604020202020204" pitchFamily="34" charset="0"/>
              <a:cs typeface="Arial" panose="020B0604020202020204" pitchFamily="34" charset="0"/>
            </a:endParaRPr>
          </a:p>
          <a:p>
            <a:r>
              <a:rPr lang="en-US" sz="1500" i="1" dirty="0" smtClean="0">
                <a:latin typeface="Arial" panose="020B0604020202020204" pitchFamily="34" charset="0"/>
                <a:cs typeface="Arial" panose="020B0604020202020204" pitchFamily="34" charset="0"/>
              </a:rPr>
              <a:t>Dataset: File in the Application server is called Dataset</a:t>
            </a:r>
          </a:p>
          <a:p>
            <a:endParaRPr lang="en-US" sz="1500" b="1" dirty="0" smtClean="0">
              <a:latin typeface="Arial" panose="020B0604020202020204" pitchFamily="34" charset="0"/>
              <a:cs typeface="Arial" panose="020B0604020202020204" pitchFamily="34" charset="0"/>
            </a:endParaRPr>
          </a:p>
          <a:p>
            <a:pPr marL="342900" indent="-342900">
              <a:buAutoNum type="arabicPeriod"/>
            </a:pPr>
            <a:r>
              <a:rPr lang="en-US" sz="1500" dirty="0" smtClean="0">
                <a:latin typeface="Arial" panose="020B0604020202020204" pitchFamily="34" charset="0"/>
                <a:cs typeface="Arial" panose="020B0604020202020204" pitchFamily="34" charset="0"/>
              </a:rPr>
              <a:t>Upload from Application Server</a:t>
            </a:r>
          </a:p>
          <a:p>
            <a:pPr marL="800100" lvl="1" indent="-342900">
              <a:buAutoNum type="arabicPeriod"/>
            </a:pPr>
            <a:r>
              <a:rPr lang="en-US" sz="1500" dirty="0" smtClean="0">
                <a:latin typeface="Arial" panose="020B0604020202020204" pitchFamily="34" charset="0"/>
                <a:cs typeface="Arial" panose="020B0604020202020204" pitchFamily="34" charset="0"/>
              </a:rPr>
              <a:t>Choose Directory</a:t>
            </a:r>
          </a:p>
          <a:p>
            <a:pPr marL="800100" lvl="1" indent="-342900">
              <a:buAutoNum type="arabicPeriod"/>
            </a:pPr>
            <a:r>
              <a:rPr lang="en-US" sz="1500" dirty="0" smtClean="0">
                <a:latin typeface="Arial" panose="020B0604020202020204" pitchFamily="34" charset="0"/>
                <a:cs typeface="Arial" panose="020B0604020202020204" pitchFamily="34" charset="0"/>
              </a:rPr>
              <a:t>Open Dataset</a:t>
            </a:r>
          </a:p>
          <a:p>
            <a:pPr marL="800100" lvl="1" indent="-342900">
              <a:buAutoNum type="arabicPeriod"/>
            </a:pPr>
            <a:r>
              <a:rPr lang="en-US" sz="1500" dirty="0" smtClean="0">
                <a:latin typeface="Arial" panose="020B0604020202020204" pitchFamily="34" charset="0"/>
                <a:cs typeface="Arial" panose="020B0604020202020204" pitchFamily="34" charset="0"/>
              </a:rPr>
              <a:t>Read Content</a:t>
            </a:r>
          </a:p>
          <a:p>
            <a:pPr marL="800100" lvl="1" indent="-342900">
              <a:buAutoNum type="arabicPeriod"/>
            </a:pPr>
            <a:r>
              <a:rPr lang="en-US" sz="1500" dirty="0" smtClean="0">
                <a:latin typeface="Arial" panose="020B0604020202020204" pitchFamily="34" charset="0"/>
                <a:cs typeface="Arial" panose="020B0604020202020204" pitchFamily="34" charset="0"/>
              </a:rPr>
              <a:t>Close Dataset</a:t>
            </a:r>
          </a:p>
          <a:p>
            <a:pPr lvl="1"/>
            <a:endParaRPr lang="en-US" sz="1500" dirty="0" smtClean="0">
              <a:latin typeface="Arial" panose="020B0604020202020204" pitchFamily="34" charset="0"/>
              <a:cs typeface="Arial" panose="020B0604020202020204" pitchFamily="34" charset="0"/>
            </a:endParaRPr>
          </a:p>
          <a:p>
            <a:pPr marL="342900" indent="-342900">
              <a:buAutoNum type="arabicPeriod"/>
            </a:pPr>
            <a:r>
              <a:rPr lang="en-US" sz="1500" dirty="0" smtClean="0">
                <a:latin typeface="Arial" panose="020B0604020202020204" pitchFamily="34" charset="0"/>
                <a:cs typeface="Arial" panose="020B0604020202020204" pitchFamily="34" charset="0"/>
              </a:rPr>
              <a:t>Download to Application Server</a:t>
            </a:r>
          </a:p>
          <a:p>
            <a:pPr marL="800100" lvl="1" indent="-342900">
              <a:buAutoNum type="arabicPeriod"/>
            </a:pPr>
            <a:r>
              <a:rPr lang="en-US" sz="1500" dirty="0" smtClean="0">
                <a:latin typeface="Arial" panose="020B0604020202020204" pitchFamily="34" charset="0"/>
                <a:cs typeface="Arial" panose="020B0604020202020204" pitchFamily="34" charset="0"/>
              </a:rPr>
              <a:t>Choose Directory</a:t>
            </a:r>
          </a:p>
          <a:p>
            <a:pPr marL="800100" lvl="1" indent="-342900">
              <a:buAutoNum type="arabicPeriod"/>
            </a:pPr>
            <a:r>
              <a:rPr lang="en-US" sz="1500" dirty="0" smtClean="0">
                <a:latin typeface="Arial" panose="020B0604020202020204" pitchFamily="34" charset="0"/>
                <a:cs typeface="Arial" panose="020B0604020202020204" pitchFamily="34" charset="0"/>
              </a:rPr>
              <a:t>Open Dataset</a:t>
            </a:r>
          </a:p>
          <a:p>
            <a:pPr marL="800100" lvl="1" indent="-342900">
              <a:buAutoNum type="arabicPeriod"/>
            </a:pPr>
            <a:r>
              <a:rPr lang="en-US" sz="1500" dirty="0" smtClean="0">
                <a:latin typeface="Arial" panose="020B0604020202020204" pitchFamily="34" charset="0"/>
                <a:cs typeface="Arial" panose="020B0604020202020204" pitchFamily="34" charset="0"/>
              </a:rPr>
              <a:t>Transfer Data</a:t>
            </a:r>
          </a:p>
          <a:p>
            <a:pPr marL="800100" lvl="1" indent="-342900">
              <a:buAutoNum type="arabicPeriod"/>
            </a:pPr>
            <a:r>
              <a:rPr lang="en-US" sz="1500" dirty="0" smtClean="0">
                <a:latin typeface="Arial" panose="020B0604020202020204" pitchFamily="34" charset="0"/>
                <a:cs typeface="Arial" panose="020B0604020202020204" pitchFamily="34" charset="0"/>
              </a:rPr>
              <a:t>Close Dataset</a:t>
            </a:r>
          </a:p>
          <a:p>
            <a:pPr marL="800100" lvl="1" indent="-342900">
              <a:buAutoNum type="arabicPeriod"/>
            </a:pPr>
            <a:endParaRPr lang="en-US" sz="1500" dirty="0" smtClean="0">
              <a:latin typeface="Arial" panose="020B0604020202020204" pitchFamily="34" charset="0"/>
              <a:cs typeface="Arial" panose="020B0604020202020204" pitchFamily="34" charset="0"/>
            </a:endParaRPr>
          </a:p>
          <a:p>
            <a:endParaRPr lang="en-US" sz="1500" dirty="0" smtClean="0">
              <a:latin typeface="Arial" panose="020B0604020202020204" pitchFamily="34" charset="0"/>
              <a:cs typeface="Arial" panose="020B0604020202020204" pitchFamily="34" charset="0"/>
            </a:endParaRPr>
          </a:p>
          <a:p>
            <a:r>
              <a:rPr lang="en-US" sz="1500" b="1" u="sng" dirty="0" smtClean="0">
                <a:latin typeface="Arial" panose="020B0604020202020204" pitchFamily="34" charset="0"/>
                <a:cs typeface="Arial" panose="020B0604020202020204" pitchFamily="34" charset="0"/>
              </a:rPr>
              <a:t>Get </a:t>
            </a:r>
            <a:r>
              <a:rPr lang="en-US" sz="1500" b="1" u="sng" dirty="0">
                <a:latin typeface="Arial" panose="020B0604020202020204" pitchFamily="34" charset="0"/>
                <a:cs typeface="Arial" panose="020B0604020202020204" pitchFamily="34" charset="0"/>
              </a:rPr>
              <a:t>Path of the file in the presentation server</a:t>
            </a:r>
          </a:p>
          <a:p>
            <a:r>
              <a:rPr lang="en-US" sz="1500" dirty="0" smtClean="0">
                <a:latin typeface="Arial" panose="020B0604020202020204" pitchFamily="34" charset="0"/>
                <a:cs typeface="Arial" panose="020B0604020202020204" pitchFamily="34" charset="0"/>
              </a:rPr>
              <a:t>F4_DXFILENAME_TOPRECURSION</a:t>
            </a:r>
          </a:p>
          <a:p>
            <a:endParaRPr lang="en-US" sz="1500" dirty="0" smtClean="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	</a:t>
            </a:r>
            <a:endParaRPr lang="en-US" sz="15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9843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8</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880411" y="1378527"/>
            <a:ext cx="7543800" cy="3785652"/>
          </a:xfrm>
          <a:prstGeom prst="rect">
            <a:avLst/>
          </a:prstGeom>
          <a:noFill/>
          <a:ln>
            <a:noFill/>
          </a:ln>
          <a:effectLst>
            <a:outerShdw blurRad="57785" dist="33020" dir="3180000" algn="ctr">
              <a:srgbClr val="000000">
                <a:alpha val="30000"/>
              </a:srgbClr>
            </a:outerShdw>
          </a:effectLst>
        </p:spPr>
        <p:txBody>
          <a:bodyPr wrap="square" rtlCol="0">
            <a:spAutoFit/>
          </a:bodyPr>
          <a:lstStyle/>
          <a:p>
            <a:pPr marL="285750" indent="-285750">
              <a:buFont typeface="Wingdings" panose="05000000000000000000" pitchFamily="2" charset="2"/>
              <a:buChar char="§"/>
            </a:pPr>
            <a:r>
              <a:rPr lang="en-US" sz="1500" b="1" dirty="0" smtClean="0">
                <a:latin typeface="Arial" panose="020B0604020202020204" pitchFamily="34" charset="0"/>
                <a:cs typeface="Arial" panose="020B0604020202020204" pitchFamily="34" charset="0"/>
              </a:rPr>
              <a:t>Open Dataset</a:t>
            </a:r>
          </a:p>
          <a:p>
            <a:endParaRPr lang="en-US" sz="1500" dirty="0" smtClean="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OPEN </a:t>
            </a:r>
            <a:r>
              <a:rPr lang="en-US" sz="1500" dirty="0">
                <a:latin typeface="Arial" panose="020B0604020202020204" pitchFamily="34" charset="0"/>
                <a:cs typeface="Arial" panose="020B0604020202020204" pitchFamily="34" charset="0"/>
              </a:rPr>
              <a:t>DATASET </a:t>
            </a:r>
            <a:r>
              <a:rPr lang="en-US" sz="1500" dirty="0" smtClean="0">
                <a:latin typeface="Arial" panose="020B0604020202020204" pitchFamily="34" charset="0"/>
                <a:cs typeface="Arial" panose="020B0604020202020204" pitchFamily="34" charset="0"/>
              </a:rPr>
              <a:t>&lt;dataset Name&gt; </a:t>
            </a:r>
            <a:r>
              <a:rPr lang="en-US" sz="1500" b="1" dirty="0">
                <a:latin typeface="Arial" panose="020B0604020202020204" pitchFamily="34" charset="0"/>
                <a:cs typeface="Arial" panose="020B0604020202020204" pitchFamily="34" charset="0"/>
              </a:rPr>
              <a:t>FOR</a:t>
            </a:r>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&lt;Input/Output&gt; </a:t>
            </a:r>
          </a:p>
          <a:p>
            <a:r>
              <a:rPr lang="en-US" sz="1500" dirty="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	</a:t>
            </a:r>
            <a:r>
              <a:rPr lang="en-US" sz="1500" dirty="0" smtClean="0">
                <a:latin typeface="Arial" panose="020B0604020202020204" pitchFamily="34" charset="0"/>
                <a:cs typeface="Arial" panose="020B0604020202020204" pitchFamily="34" charset="0"/>
              </a:rPr>
              <a:t>IN </a:t>
            </a:r>
            <a:r>
              <a:rPr lang="en-US" sz="1500" dirty="0" smtClean="0">
                <a:latin typeface="Arial" panose="020B0604020202020204" pitchFamily="34" charset="0"/>
                <a:cs typeface="Arial" panose="020B0604020202020204" pitchFamily="34" charset="0"/>
              </a:rPr>
              <a:t>&lt;text Mode/Binary Mode&gt; ENCODING &lt;encoding&gt;</a:t>
            </a:r>
          </a:p>
          <a:p>
            <a:endParaRPr lang="en-US" sz="1500" dirty="0" smtClean="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500" b="1" dirty="0" smtClean="0">
                <a:latin typeface="Arial" panose="020B0604020202020204" pitchFamily="34" charset="0"/>
                <a:cs typeface="Arial" panose="020B0604020202020204" pitchFamily="34" charset="0"/>
              </a:rPr>
              <a:t>Transfer data to Application server:</a:t>
            </a:r>
          </a:p>
          <a:p>
            <a:endParaRPr lang="en-US" sz="1500" dirty="0" smtClean="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TRANSFER </a:t>
            </a:r>
            <a:r>
              <a:rPr lang="en-US" sz="1500" dirty="0" smtClean="0">
                <a:latin typeface="Arial" panose="020B0604020202020204" pitchFamily="34" charset="0"/>
                <a:cs typeface="Arial" panose="020B0604020202020204" pitchFamily="34" charset="0"/>
              </a:rPr>
              <a:t>&lt;</a:t>
            </a:r>
            <a:r>
              <a:rPr lang="en-US" sz="1500" dirty="0" err="1" smtClean="0">
                <a:latin typeface="Arial" panose="020B0604020202020204" pitchFamily="34" charset="0"/>
                <a:cs typeface="Arial" panose="020B0604020202020204" pitchFamily="34" charset="0"/>
              </a:rPr>
              <a:t>dobj</a:t>
            </a:r>
            <a:r>
              <a:rPr lang="en-US" sz="1500" dirty="0" smtClean="0">
                <a:latin typeface="Arial" panose="020B0604020202020204" pitchFamily="34" charset="0"/>
                <a:cs typeface="Arial" panose="020B0604020202020204" pitchFamily="34" charset="0"/>
              </a:rPr>
              <a:t>&gt;TO &lt;dataset&gt; </a:t>
            </a:r>
            <a:r>
              <a:rPr lang="en-US" sz="1500" dirty="0">
                <a:latin typeface="Arial" panose="020B0604020202020204" pitchFamily="34" charset="0"/>
                <a:cs typeface="Arial" panose="020B0604020202020204" pitchFamily="34" charset="0"/>
              </a:rPr>
              <a:t>[LENGTH </a:t>
            </a:r>
            <a:r>
              <a:rPr lang="en-US" sz="1500" dirty="0" err="1">
                <a:latin typeface="Arial" panose="020B0604020202020204" pitchFamily="34" charset="0"/>
                <a:cs typeface="Arial" panose="020B0604020202020204" pitchFamily="34" charset="0"/>
              </a:rPr>
              <a:t>len</a:t>
            </a:r>
            <a:r>
              <a:rPr lang="en-US" sz="1500" dirty="0" smtClean="0">
                <a:latin typeface="Arial" panose="020B0604020202020204" pitchFamily="34" charset="0"/>
                <a:cs typeface="Arial" panose="020B0604020202020204" pitchFamily="34" charset="0"/>
              </a:rPr>
              <a:t>]</a:t>
            </a:r>
          </a:p>
          <a:p>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500" b="1" dirty="0" smtClean="0">
                <a:latin typeface="Arial" panose="020B0604020202020204" pitchFamily="34" charset="0"/>
                <a:cs typeface="Arial" panose="020B0604020202020204" pitchFamily="34" charset="0"/>
              </a:rPr>
              <a:t>Read data from Application server:</a:t>
            </a:r>
          </a:p>
          <a:p>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READ </a:t>
            </a:r>
            <a:r>
              <a:rPr lang="en-US" sz="1500" dirty="0">
                <a:latin typeface="Arial" panose="020B0604020202020204" pitchFamily="34" charset="0"/>
                <a:cs typeface="Arial" panose="020B0604020202020204" pitchFamily="34" charset="0"/>
              </a:rPr>
              <a:t>DATASET </a:t>
            </a:r>
            <a:r>
              <a:rPr lang="en-US" sz="1500" dirty="0" smtClean="0">
                <a:latin typeface="Arial" panose="020B0604020202020204" pitchFamily="34" charset="0"/>
                <a:cs typeface="Arial" panose="020B0604020202020204" pitchFamily="34" charset="0"/>
              </a:rPr>
              <a:t>&lt;dataset name &gt;INTO &lt;</a:t>
            </a:r>
            <a:r>
              <a:rPr lang="en-US" sz="1500" dirty="0" err="1" smtClean="0">
                <a:latin typeface="Arial" panose="020B0604020202020204" pitchFamily="34" charset="0"/>
                <a:cs typeface="Arial" panose="020B0604020202020204" pitchFamily="34" charset="0"/>
              </a:rPr>
              <a:t>dobj</a:t>
            </a:r>
            <a:r>
              <a:rPr lang="en-US" sz="1500" dirty="0" smtClean="0">
                <a:latin typeface="Arial" panose="020B0604020202020204" pitchFamily="34" charset="0"/>
                <a:cs typeface="Arial" panose="020B0604020202020204" pitchFamily="34" charset="0"/>
              </a:rPr>
              <a:t>&gt;</a:t>
            </a:r>
            <a:r>
              <a:rPr lang="en-US" sz="1500" dirty="0">
                <a:latin typeface="Arial" panose="020B0604020202020204" pitchFamily="34" charset="0"/>
                <a:cs typeface="Arial" panose="020B0604020202020204" pitchFamily="34" charset="0"/>
              </a:rPr>
              <a:t/>
            </a:r>
            <a:br>
              <a:rPr lang="en-US" sz="1500" dirty="0">
                <a:latin typeface="Arial" panose="020B0604020202020204" pitchFamily="34" charset="0"/>
                <a:cs typeface="Arial" panose="020B0604020202020204" pitchFamily="34" charset="0"/>
              </a:rPr>
            </a:br>
            <a:endParaRPr lang="en-US" sz="15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500" b="1" dirty="0" smtClean="0">
                <a:latin typeface="Arial" panose="020B0604020202020204" pitchFamily="34" charset="0"/>
                <a:cs typeface="Arial" panose="020B0604020202020204" pitchFamily="34" charset="0"/>
              </a:rPr>
              <a:t>Close Dataset</a:t>
            </a:r>
          </a:p>
          <a:p>
            <a:r>
              <a:rPr lang="en-US" sz="1500" dirty="0">
                <a:latin typeface="Arial" panose="020B0604020202020204" pitchFamily="34" charset="0"/>
                <a:cs typeface="Arial" panose="020B0604020202020204" pitchFamily="34" charset="0"/>
              </a:rPr>
              <a:t>CLOSE DATASET </a:t>
            </a:r>
            <a:r>
              <a:rPr lang="en-US" sz="1500" dirty="0" smtClean="0">
                <a:latin typeface="Arial" panose="020B0604020202020204" pitchFamily="34" charset="0"/>
                <a:cs typeface="Arial" panose="020B0604020202020204" pitchFamily="34" charset="0"/>
              </a:rPr>
              <a:t>&lt;dataset name&gt;</a:t>
            </a:r>
            <a:endParaRPr lang="en-US" sz="1500" dirty="0">
              <a:latin typeface="Arial" panose="020B0604020202020204" pitchFamily="34" charset="0"/>
              <a:cs typeface="Arial" panose="020B0604020202020204" pitchFamily="34" charset="0"/>
            </a:endParaRPr>
          </a:p>
          <a:p>
            <a:r>
              <a:rPr lang="en-US" sz="1500" dirty="0" smtClean="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5748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87338" y="152400"/>
            <a:ext cx="5086650" cy="707886"/>
          </a:xfrm>
          <a:prstGeom prst="rect">
            <a:avLst/>
          </a:prstGeom>
          <a:noFill/>
        </p:spPr>
        <p:txBody>
          <a:bodyPr wrap="none" rtlCol="0">
            <a:spAutoFit/>
          </a:bodyPr>
          <a:lstStyle/>
          <a:p>
            <a:pPr algn="ctr"/>
            <a:r>
              <a:rPr lang="en-US" sz="2000" b="1" dirty="0" smtClean="0">
                <a:latin typeface="Arial" panose="020B0604020202020204" pitchFamily="34" charset="0"/>
                <a:cs typeface="Arial" panose="020B0604020202020204" pitchFamily="34" charset="0"/>
              </a:rPr>
              <a:t>Batch Data Communication/ Conversion</a:t>
            </a:r>
          </a:p>
          <a:p>
            <a:pPr algn="ctr"/>
            <a:r>
              <a:rPr lang="en-US" sz="2000" dirty="0" smtClean="0">
                <a:latin typeface="Arial" panose="020B0604020202020204" pitchFamily="34" charset="0"/>
                <a:cs typeface="Arial" panose="020B0604020202020204" pitchFamily="34" charset="0"/>
              </a:rPr>
              <a:t>Overview</a:t>
            </a:r>
            <a:endParaRPr lang="en-US" sz="2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EF0EFC4-194A-441D-A2F8-28E45AC010BF}" type="slidenum">
              <a:rPr lang="en-US" smtClean="0"/>
              <a:t>9</a:t>
            </a:fld>
            <a:endParaRPr lang="en-US" dirty="0"/>
          </a:p>
        </p:txBody>
      </p:sp>
      <p:sp>
        <p:nvSpPr>
          <p:cNvPr id="5" name="Pentagon 4"/>
          <p:cNvSpPr/>
          <p:nvPr/>
        </p:nvSpPr>
        <p:spPr>
          <a:xfrm>
            <a:off x="152400" y="1600200"/>
            <a:ext cx="12954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Overview</a:t>
            </a:r>
            <a:endParaRPr lang="en-US" sz="1200" dirty="0"/>
          </a:p>
        </p:txBody>
      </p:sp>
      <p:sp>
        <p:nvSpPr>
          <p:cNvPr id="6" name="Pentagon 5"/>
          <p:cNvSpPr/>
          <p:nvPr/>
        </p:nvSpPr>
        <p:spPr>
          <a:xfrm>
            <a:off x="0" y="1143000"/>
            <a:ext cx="1447800" cy="457200"/>
          </a:xfrm>
          <a:prstGeom prst="homePlat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BDC</a:t>
            </a:r>
            <a:endParaRPr lang="en-US" sz="1400" dirty="0"/>
          </a:p>
        </p:txBody>
      </p:sp>
      <p:sp>
        <p:nvSpPr>
          <p:cNvPr id="7" name="Pentagon 6"/>
          <p:cNvSpPr/>
          <p:nvPr/>
        </p:nvSpPr>
        <p:spPr>
          <a:xfrm>
            <a:off x="152400" y="20574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File Handling</a:t>
            </a:r>
            <a:endParaRPr lang="en-US" sz="1200" dirty="0"/>
          </a:p>
        </p:txBody>
      </p:sp>
      <p:sp>
        <p:nvSpPr>
          <p:cNvPr id="8" name="Pentagon 7"/>
          <p:cNvSpPr/>
          <p:nvPr/>
        </p:nvSpPr>
        <p:spPr>
          <a:xfrm>
            <a:off x="152400" y="25146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Direct Upload</a:t>
            </a:r>
            <a:endParaRPr lang="en-US" sz="1200" dirty="0"/>
          </a:p>
        </p:txBody>
      </p:sp>
      <p:sp>
        <p:nvSpPr>
          <p:cNvPr id="9" name="Pentagon 8"/>
          <p:cNvSpPr/>
          <p:nvPr/>
        </p:nvSpPr>
        <p:spPr>
          <a:xfrm>
            <a:off x="152400" y="29718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Screen Recording</a:t>
            </a:r>
            <a:endParaRPr lang="en-US" sz="1200" dirty="0"/>
          </a:p>
        </p:txBody>
      </p:sp>
      <p:sp>
        <p:nvSpPr>
          <p:cNvPr id="10" name="Pentagon 9"/>
          <p:cNvSpPr/>
          <p:nvPr/>
        </p:nvSpPr>
        <p:spPr>
          <a:xfrm>
            <a:off x="152400" y="3429000"/>
            <a:ext cx="1295400" cy="457200"/>
          </a:xfrm>
          <a:prstGeom prst="homePlat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Using Function Modules/BAPIS</a:t>
            </a:r>
            <a:endParaRPr lang="en-US" sz="1200" dirty="0"/>
          </a:p>
        </p:txBody>
      </p:sp>
      <p:sp>
        <p:nvSpPr>
          <p:cNvPr id="19" name="TextBox 18"/>
          <p:cNvSpPr txBox="1"/>
          <p:nvPr/>
        </p:nvSpPr>
        <p:spPr>
          <a:xfrm>
            <a:off x="1676400" y="893802"/>
            <a:ext cx="7543800" cy="553998"/>
          </a:xfrm>
          <a:prstGeom prst="rect">
            <a:avLst/>
          </a:prstGeom>
          <a:noFill/>
          <a:ln>
            <a:noFill/>
          </a:ln>
          <a:effectLst>
            <a:outerShdw blurRad="57785" dist="33020" dir="3180000" algn="ctr">
              <a:srgbClr val="000000">
                <a:alpha val="30000"/>
              </a:srgbClr>
            </a:outerShdw>
          </a:effectLst>
        </p:spPr>
        <p:txBody>
          <a:bodyPr wrap="square" rtlCol="0">
            <a:spAutoFit/>
          </a:bodyPr>
          <a:lstStyle/>
          <a:p>
            <a:r>
              <a:rPr lang="en-US" sz="1500" b="1" dirty="0" smtClean="0">
                <a:latin typeface="Arial" panose="020B0604020202020204" pitchFamily="34" charset="0"/>
                <a:cs typeface="Arial" panose="020B0604020202020204" pitchFamily="34" charset="0"/>
              </a:rPr>
              <a:t>Before Proceeding further Just look at Function process of typical Manufacturing industry to understand better </a:t>
            </a:r>
            <a:endParaRPr lang="en-US" sz="1500" dirty="0">
              <a:latin typeface="Arial" panose="020B0604020202020204" pitchFamily="34" charset="0"/>
              <a:cs typeface="Arial" panose="020B0604020202020204" pitchFamily="34" charset="0"/>
            </a:endParaRPr>
          </a:p>
        </p:txBody>
      </p:sp>
      <p:sp>
        <p:nvSpPr>
          <p:cNvPr id="3" name="Rectangle 2"/>
          <p:cNvSpPr/>
          <p:nvPr/>
        </p:nvSpPr>
        <p:spPr>
          <a:xfrm>
            <a:off x="4495800" y="1808018"/>
            <a:ext cx="1251769"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Bank</a:t>
            </a:r>
            <a:endParaRPr lang="en-US" sz="1400" dirty="0">
              <a:solidFill>
                <a:schemeClr val="tx1"/>
              </a:solidFill>
              <a:latin typeface="Arial" panose="020B0604020202020204" pitchFamily="34" charset="0"/>
              <a:cs typeface="Arial" panose="020B0604020202020204" pitchFamily="34" charset="0"/>
            </a:endParaRPr>
          </a:p>
        </p:txBody>
      </p:sp>
      <p:sp>
        <p:nvSpPr>
          <p:cNvPr id="11" name="Rectangle 10"/>
          <p:cNvSpPr/>
          <p:nvPr/>
        </p:nvSpPr>
        <p:spPr>
          <a:xfrm>
            <a:off x="3200400" y="2514600"/>
            <a:ext cx="4038600" cy="2438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Arial" panose="020B0604020202020204" pitchFamily="34" charset="0"/>
                <a:cs typeface="Arial" panose="020B0604020202020204" pitchFamily="34" charset="0"/>
              </a:rPr>
              <a:t>Organization</a:t>
            </a:r>
          </a:p>
          <a:p>
            <a:endParaRPr lang="en-US" sz="1400" b="1" dirty="0">
              <a:solidFill>
                <a:schemeClr val="tx1"/>
              </a:solidFill>
              <a:latin typeface="Arial" panose="020B0604020202020204" pitchFamily="34" charset="0"/>
              <a:cs typeface="Arial" panose="020B0604020202020204" pitchFamily="34" charset="0"/>
            </a:endParaRPr>
          </a:p>
          <a:p>
            <a:endParaRPr lang="en-US" sz="1400" b="1" dirty="0" smtClean="0">
              <a:solidFill>
                <a:schemeClr val="tx1"/>
              </a:solidFill>
              <a:latin typeface="Arial" panose="020B0604020202020204" pitchFamily="34" charset="0"/>
              <a:cs typeface="Arial" panose="020B0604020202020204" pitchFamily="34" charset="0"/>
            </a:endParaRPr>
          </a:p>
          <a:p>
            <a:endParaRPr lang="en-US" sz="1400" b="1" dirty="0">
              <a:solidFill>
                <a:schemeClr val="tx1"/>
              </a:solidFill>
              <a:latin typeface="Arial" panose="020B0604020202020204" pitchFamily="34" charset="0"/>
              <a:cs typeface="Arial" panose="020B0604020202020204" pitchFamily="34" charset="0"/>
            </a:endParaRPr>
          </a:p>
          <a:p>
            <a:endParaRPr lang="en-US" sz="1400" b="1" dirty="0" smtClean="0">
              <a:solidFill>
                <a:schemeClr val="tx1"/>
              </a:solidFill>
              <a:latin typeface="Arial" panose="020B0604020202020204" pitchFamily="34" charset="0"/>
              <a:cs typeface="Arial" panose="020B0604020202020204" pitchFamily="34" charset="0"/>
            </a:endParaRPr>
          </a:p>
          <a:p>
            <a:endParaRPr lang="en-US" sz="1400" b="1" dirty="0">
              <a:solidFill>
                <a:schemeClr val="tx1"/>
              </a:solidFill>
              <a:latin typeface="Arial" panose="020B0604020202020204" pitchFamily="34" charset="0"/>
              <a:cs typeface="Arial" panose="020B0604020202020204" pitchFamily="34" charset="0"/>
            </a:endParaRPr>
          </a:p>
          <a:p>
            <a:endParaRPr lang="en-US" sz="1400" b="1" dirty="0" smtClean="0">
              <a:solidFill>
                <a:schemeClr val="tx1"/>
              </a:solidFill>
              <a:latin typeface="Arial" panose="020B0604020202020204" pitchFamily="34" charset="0"/>
              <a:cs typeface="Arial" panose="020B0604020202020204" pitchFamily="34" charset="0"/>
            </a:endParaRPr>
          </a:p>
          <a:p>
            <a:endParaRPr lang="en-US" sz="1400" b="1" dirty="0">
              <a:solidFill>
                <a:schemeClr val="tx1"/>
              </a:solidFill>
              <a:latin typeface="Arial" panose="020B0604020202020204" pitchFamily="34" charset="0"/>
              <a:cs typeface="Arial" panose="020B0604020202020204" pitchFamily="34" charset="0"/>
            </a:endParaRPr>
          </a:p>
          <a:p>
            <a:endParaRPr lang="en-US" sz="1400" b="1" dirty="0" smtClean="0">
              <a:solidFill>
                <a:schemeClr val="tx1"/>
              </a:solidFill>
              <a:latin typeface="Arial" panose="020B0604020202020204" pitchFamily="34" charset="0"/>
              <a:cs typeface="Arial" panose="020B0604020202020204" pitchFamily="34" charset="0"/>
            </a:endParaRPr>
          </a:p>
          <a:p>
            <a:endParaRPr lang="en-US" sz="1400" b="1" dirty="0" smtClean="0">
              <a:solidFill>
                <a:schemeClr val="tx1"/>
              </a:solidFill>
              <a:latin typeface="Arial" panose="020B0604020202020204" pitchFamily="34" charset="0"/>
              <a:cs typeface="Arial" panose="020B0604020202020204" pitchFamily="34" charset="0"/>
            </a:endParaRPr>
          </a:p>
          <a:p>
            <a:pPr algn="ctr"/>
            <a:endParaRPr lang="en-US" sz="1400" b="1" dirty="0">
              <a:solidFill>
                <a:schemeClr val="tx1"/>
              </a:solidFill>
              <a:latin typeface="Arial" panose="020B0604020202020204" pitchFamily="34" charset="0"/>
              <a:cs typeface="Arial" panose="020B0604020202020204" pitchFamily="34" charset="0"/>
            </a:endParaRPr>
          </a:p>
          <a:p>
            <a:pPr algn="ctr"/>
            <a:endParaRPr lang="en-US" sz="1400" b="1" dirty="0" smtClean="0">
              <a:solidFill>
                <a:schemeClr val="tx1"/>
              </a:solidFill>
              <a:latin typeface="Arial" panose="020B0604020202020204" pitchFamily="34" charset="0"/>
              <a:cs typeface="Arial" panose="020B0604020202020204" pitchFamily="34" charset="0"/>
            </a:endParaRPr>
          </a:p>
          <a:p>
            <a:pPr algn="ctr"/>
            <a:endParaRPr lang="en-US" sz="1400" b="1" dirty="0">
              <a:solidFill>
                <a:schemeClr val="tx1"/>
              </a:solidFill>
              <a:latin typeface="Arial" panose="020B0604020202020204" pitchFamily="34" charset="0"/>
              <a:cs typeface="Arial" panose="020B0604020202020204" pitchFamily="34" charset="0"/>
            </a:endParaRPr>
          </a:p>
          <a:p>
            <a:pPr algn="ctr"/>
            <a:endParaRPr lang="en-US" sz="1400" b="1" dirty="0">
              <a:solidFill>
                <a:schemeClr val="tx1"/>
              </a:solidFill>
              <a:latin typeface="Arial" panose="020B0604020202020204" pitchFamily="34" charset="0"/>
              <a:cs typeface="Arial" panose="020B0604020202020204" pitchFamily="34" charset="0"/>
            </a:endParaRPr>
          </a:p>
        </p:txBody>
      </p:sp>
      <p:sp>
        <p:nvSpPr>
          <p:cNvPr id="16" name="Flowchart: Process 15"/>
          <p:cNvSpPr/>
          <p:nvPr/>
        </p:nvSpPr>
        <p:spPr>
          <a:xfrm>
            <a:off x="4343400" y="2819400"/>
            <a:ext cx="1741538" cy="533400"/>
          </a:xfrm>
          <a:prstGeom prst="flowChartProcess">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Finance </a:t>
            </a:r>
            <a:r>
              <a:rPr lang="en-US" sz="1400" dirty="0" smtClean="0">
                <a:solidFill>
                  <a:schemeClr val="tx1"/>
                </a:solidFill>
                <a:latin typeface="Arial" panose="020B0604020202020204" pitchFamily="34" charset="0"/>
                <a:cs typeface="Arial" panose="020B0604020202020204" pitchFamily="34" charset="0"/>
              </a:rPr>
              <a:t>Department</a:t>
            </a:r>
          </a:p>
        </p:txBody>
      </p:sp>
      <p:sp>
        <p:nvSpPr>
          <p:cNvPr id="20" name="Rectangle 19"/>
          <p:cNvSpPr/>
          <p:nvPr/>
        </p:nvSpPr>
        <p:spPr>
          <a:xfrm>
            <a:off x="3276600" y="3543300"/>
            <a:ext cx="1219200" cy="571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latin typeface="Arial" panose="020B0604020202020204" pitchFamily="34" charset="0"/>
                <a:cs typeface="Arial" panose="020B0604020202020204" pitchFamily="34" charset="0"/>
              </a:rPr>
              <a:t>Purchasing dept.</a:t>
            </a:r>
            <a:endParaRPr lang="en-US" sz="1300" dirty="0">
              <a:solidFill>
                <a:schemeClr val="tx1"/>
              </a:solidFill>
              <a:latin typeface="Arial" panose="020B0604020202020204" pitchFamily="34" charset="0"/>
              <a:cs typeface="Arial" panose="020B0604020202020204" pitchFamily="34" charset="0"/>
            </a:endParaRPr>
          </a:p>
        </p:txBody>
      </p:sp>
      <p:sp>
        <p:nvSpPr>
          <p:cNvPr id="21" name="Rectangle 20"/>
          <p:cNvSpPr/>
          <p:nvPr/>
        </p:nvSpPr>
        <p:spPr>
          <a:xfrm>
            <a:off x="5867400" y="3543300"/>
            <a:ext cx="1106588" cy="571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Sales Dept.</a:t>
            </a:r>
            <a:endParaRPr lang="en-US" sz="1400" dirty="0">
              <a:solidFill>
                <a:schemeClr val="tx1"/>
              </a:solidFill>
              <a:latin typeface="Arial" panose="020B0604020202020204" pitchFamily="34" charset="0"/>
              <a:cs typeface="Arial" panose="020B0604020202020204" pitchFamily="34" charset="0"/>
            </a:endParaRPr>
          </a:p>
        </p:txBody>
      </p:sp>
      <p:sp>
        <p:nvSpPr>
          <p:cNvPr id="22" name="Flowchart: Process 21"/>
          <p:cNvSpPr/>
          <p:nvPr/>
        </p:nvSpPr>
        <p:spPr>
          <a:xfrm>
            <a:off x="4419600" y="4343400"/>
            <a:ext cx="1741538" cy="5334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Production </a:t>
            </a:r>
            <a:r>
              <a:rPr lang="en-US" sz="1400" dirty="0" smtClean="0">
                <a:solidFill>
                  <a:schemeClr val="tx1"/>
                </a:solidFill>
                <a:latin typeface="Arial" panose="020B0604020202020204" pitchFamily="34" charset="0"/>
                <a:cs typeface="Arial" panose="020B0604020202020204" pitchFamily="34" charset="0"/>
              </a:rPr>
              <a:t>Dept.</a:t>
            </a:r>
            <a:endParaRPr lang="en-US" sz="1400" dirty="0">
              <a:solidFill>
                <a:schemeClr val="tx1"/>
              </a:solidFill>
              <a:latin typeface="Arial" panose="020B0604020202020204" pitchFamily="34" charset="0"/>
              <a:cs typeface="Arial" panose="020B0604020202020204" pitchFamily="34" charset="0"/>
            </a:endParaRPr>
          </a:p>
        </p:txBody>
      </p:sp>
      <p:sp>
        <p:nvSpPr>
          <p:cNvPr id="23" name="Rectangle 22"/>
          <p:cNvSpPr/>
          <p:nvPr/>
        </p:nvSpPr>
        <p:spPr>
          <a:xfrm>
            <a:off x="4648200" y="3487882"/>
            <a:ext cx="1099369" cy="626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Inventory Dept.</a:t>
            </a:r>
            <a:endParaRPr lang="en-US" sz="1400" dirty="0">
              <a:solidFill>
                <a:schemeClr val="tx1"/>
              </a:solidFill>
              <a:latin typeface="Arial" panose="020B0604020202020204" pitchFamily="34" charset="0"/>
              <a:cs typeface="Arial" panose="020B0604020202020204" pitchFamily="34" charset="0"/>
            </a:endParaRPr>
          </a:p>
        </p:txBody>
      </p:sp>
      <p:sp>
        <p:nvSpPr>
          <p:cNvPr id="24" name="Left-Right Arrow 23"/>
          <p:cNvSpPr/>
          <p:nvPr/>
        </p:nvSpPr>
        <p:spPr>
          <a:xfrm>
            <a:off x="2812473" y="3648075"/>
            <a:ext cx="464127" cy="238125"/>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Down Arrow 25"/>
          <p:cNvSpPr/>
          <p:nvPr/>
        </p:nvSpPr>
        <p:spPr>
          <a:xfrm>
            <a:off x="5012915" y="4876800"/>
            <a:ext cx="244885" cy="519545"/>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218345" y="5410200"/>
            <a:ext cx="1953855"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Manufacturing Units</a:t>
            </a:r>
            <a:endParaRPr lang="en-US" sz="1400" dirty="0">
              <a:solidFill>
                <a:schemeClr val="tx1"/>
              </a:solidFill>
              <a:latin typeface="Arial" panose="020B0604020202020204" pitchFamily="34" charset="0"/>
              <a:cs typeface="Arial" panose="020B0604020202020204" pitchFamily="34" charset="0"/>
            </a:endParaRPr>
          </a:p>
        </p:txBody>
      </p:sp>
      <p:sp>
        <p:nvSpPr>
          <p:cNvPr id="29" name="Rectangle 28"/>
          <p:cNvSpPr/>
          <p:nvPr/>
        </p:nvSpPr>
        <p:spPr>
          <a:xfrm>
            <a:off x="1943100" y="3581400"/>
            <a:ext cx="8763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Vendors</a:t>
            </a:r>
            <a:endParaRPr lang="en-US" sz="1400" dirty="0">
              <a:solidFill>
                <a:schemeClr val="tx1"/>
              </a:solidFill>
              <a:latin typeface="Arial" panose="020B0604020202020204" pitchFamily="34" charset="0"/>
              <a:cs typeface="Arial" panose="020B0604020202020204" pitchFamily="34" charset="0"/>
            </a:endParaRPr>
          </a:p>
        </p:txBody>
      </p:sp>
      <p:sp>
        <p:nvSpPr>
          <p:cNvPr id="30" name="Rectangle 29"/>
          <p:cNvSpPr/>
          <p:nvPr/>
        </p:nvSpPr>
        <p:spPr>
          <a:xfrm>
            <a:off x="7620000" y="3619500"/>
            <a:ext cx="10668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panose="020B0604020202020204" pitchFamily="34" charset="0"/>
                <a:cs typeface="Arial" panose="020B0604020202020204" pitchFamily="34" charset="0"/>
              </a:rPr>
              <a:t>Customers</a:t>
            </a:r>
            <a:endParaRPr lang="en-US" sz="1400" dirty="0">
              <a:solidFill>
                <a:schemeClr val="tx1"/>
              </a:solidFill>
              <a:latin typeface="Arial" panose="020B0604020202020204" pitchFamily="34" charset="0"/>
              <a:cs typeface="Arial" panose="020B0604020202020204" pitchFamily="34" charset="0"/>
            </a:endParaRPr>
          </a:p>
        </p:txBody>
      </p:sp>
      <p:sp>
        <p:nvSpPr>
          <p:cNvPr id="31" name="Left-Right Arrow 30"/>
          <p:cNvSpPr/>
          <p:nvPr/>
        </p:nvSpPr>
        <p:spPr>
          <a:xfrm>
            <a:off x="7135090" y="3687473"/>
            <a:ext cx="464127" cy="238125"/>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Down Arrow 31"/>
          <p:cNvSpPr/>
          <p:nvPr/>
        </p:nvSpPr>
        <p:spPr>
          <a:xfrm>
            <a:off x="5012915" y="2223655"/>
            <a:ext cx="244885" cy="519545"/>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7512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1713</Words>
  <Application>Microsoft Office PowerPoint</Application>
  <PresentationFormat>On-screen Show (4:3)</PresentationFormat>
  <Paragraphs>672</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Nadipudi</dc:creator>
  <cp:lastModifiedBy>Nagaraju </cp:lastModifiedBy>
  <cp:revision>431</cp:revision>
  <dcterms:created xsi:type="dcterms:W3CDTF">2006-08-16T00:00:00Z</dcterms:created>
  <dcterms:modified xsi:type="dcterms:W3CDTF">2018-03-01T11:37:07Z</dcterms:modified>
</cp:coreProperties>
</file>