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4E7EE-A7FE-4C1C-B154-B468ECCD8294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4ABB6-6EB7-4261-B595-7DA4D5DF0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32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</a:t>
            </a:r>
            <a:r>
              <a:rPr lang="en-US" baseline="0" dirty="0" smtClean="0"/>
              <a:t>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C3E99-7C02-4FDB-99C3-417739057E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78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</a:t>
            </a:r>
            <a:r>
              <a:rPr lang="en-US" baseline="0" dirty="0" smtClean="0"/>
              <a:t>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C3E99-7C02-4FDB-99C3-417739057E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78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</a:t>
            </a:r>
            <a:r>
              <a:rPr lang="en-US" baseline="0" dirty="0" smtClean="0"/>
              <a:t>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C3E99-7C02-4FDB-99C3-417739057E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78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</a:t>
            </a:r>
            <a:r>
              <a:rPr lang="en-US" baseline="0" dirty="0" smtClean="0"/>
              <a:t>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C3E99-7C02-4FDB-99C3-417739057E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78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</a:t>
            </a:r>
            <a:r>
              <a:rPr lang="en-US" baseline="0" dirty="0" smtClean="0"/>
              <a:t>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C3E99-7C02-4FDB-99C3-417739057E0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78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</a:t>
            </a:r>
            <a:r>
              <a:rPr lang="en-US" baseline="0" dirty="0" smtClean="0"/>
              <a:t>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C3E99-7C02-4FDB-99C3-417739057E0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78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</a:t>
            </a:r>
            <a:r>
              <a:rPr lang="en-US" baseline="0" dirty="0" smtClean="0"/>
              <a:t>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C3E99-7C02-4FDB-99C3-417739057E0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78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</a:t>
            </a:r>
            <a:r>
              <a:rPr lang="en-US" baseline="0" dirty="0" smtClean="0"/>
              <a:t>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C3E99-7C02-4FDB-99C3-417739057E0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786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</a:t>
            </a:r>
            <a:r>
              <a:rPr lang="en-US" baseline="0" dirty="0" smtClean="0"/>
              <a:t>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C3E99-7C02-4FDB-99C3-417739057E0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78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155818" y="228600"/>
            <a:ext cx="1585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Content</a:t>
            </a:r>
            <a:endParaRPr lang="en-US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094627" y="1295400"/>
            <a:ext cx="5638800" cy="4154984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 smtClean="0">
                <a:cs typeface="Aparajita" panose="020B0604020202020204" pitchFamily="34" charset="0"/>
              </a:rPr>
              <a:t>SAP Overview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cs typeface="Aparajita" panose="020B0604020202020204" pitchFamily="34" charset="0"/>
              </a:rPr>
              <a:t>ABAP Dictionary/ Data Dictionary</a:t>
            </a:r>
          </a:p>
          <a:p>
            <a:pPr marL="342900" indent="-342900">
              <a:buAutoNum type="arabicPeriod"/>
            </a:pPr>
            <a:r>
              <a:rPr lang="en-US" sz="2400" dirty="0">
                <a:cs typeface="Aparajita" panose="020B0604020202020204" pitchFamily="34" charset="0"/>
              </a:rPr>
              <a:t>ABAP Basics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cs typeface="Aparajita" panose="020B0604020202020204" pitchFamily="34" charset="0"/>
              </a:rPr>
              <a:t>Reports</a:t>
            </a:r>
          </a:p>
          <a:p>
            <a:pPr marL="342900" indent="-342900">
              <a:buAutoNum type="arabicPeriod"/>
            </a:pPr>
            <a:r>
              <a:rPr lang="en-US" sz="2400" dirty="0">
                <a:cs typeface="Aparajita" panose="020B0604020202020204" pitchFamily="34" charset="0"/>
              </a:rPr>
              <a:t>Module Pool Programming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cs typeface="Aparajita" panose="020B0604020202020204" pitchFamily="34" charset="0"/>
              </a:rPr>
              <a:t>Data </a:t>
            </a:r>
            <a:r>
              <a:rPr lang="en-US" sz="2400" dirty="0">
                <a:cs typeface="Aparajita" panose="020B0604020202020204" pitchFamily="34" charset="0"/>
              </a:rPr>
              <a:t>Conversions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rgbClr val="FF0000"/>
                </a:solidFill>
                <a:cs typeface="Aparajita" panose="020B0604020202020204" pitchFamily="34" charset="0"/>
              </a:rPr>
              <a:t>Modification and </a:t>
            </a:r>
            <a:r>
              <a:rPr lang="en-US" sz="2400" dirty="0" smtClean="0">
                <a:solidFill>
                  <a:srgbClr val="FF0000"/>
                </a:solidFill>
                <a:cs typeface="Aparajita" panose="020B0604020202020204" pitchFamily="34" charset="0"/>
              </a:rPr>
              <a:t>Enhancements</a:t>
            </a:r>
          </a:p>
          <a:p>
            <a:pPr marL="342900" indent="-342900">
              <a:buFontTx/>
              <a:buAutoNum type="arabicPeriod"/>
            </a:pPr>
            <a:r>
              <a:rPr lang="en-US" sz="2400" dirty="0">
                <a:cs typeface="Aparajita" panose="020B0604020202020204" pitchFamily="34" charset="0"/>
              </a:rPr>
              <a:t>Layout Sets – Printing Solutions</a:t>
            </a:r>
          </a:p>
          <a:p>
            <a:pPr marL="342900" indent="-342900">
              <a:buFontTx/>
              <a:buAutoNum type="arabicPeriod"/>
            </a:pPr>
            <a:r>
              <a:rPr lang="en-US" sz="2400" dirty="0">
                <a:cs typeface="Aparajita" panose="020B0604020202020204" pitchFamily="34" charset="0"/>
              </a:rPr>
              <a:t>Layout Sets – Printing </a:t>
            </a:r>
            <a:r>
              <a:rPr lang="en-US" sz="2400" dirty="0" smtClean="0">
                <a:cs typeface="Aparajita" panose="020B0604020202020204" pitchFamily="34" charset="0"/>
              </a:rPr>
              <a:t>Solutions</a:t>
            </a:r>
            <a:endParaRPr lang="en-US" sz="2400" dirty="0">
              <a:solidFill>
                <a:srgbClr val="FF0000"/>
              </a:solidFill>
              <a:cs typeface="Aparajita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2400" dirty="0" smtClean="0">
                <a:cs typeface="Aparajita" panose="020B0604020202020204" pitchFamily="34" charset="0"/>
              </a:rPr>
              <a:t>Connectivity – RFC, IDocs, BAPI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cs typeface="Aparajita" panose="020B0604020202020204" pitchFamily="34" charset="0"/>
              </a:rPr>
              <a:t>OOPs – Programming methodology</a:t>
            </a:r>
            <a:endParaRPr lang="en-US" sz="2400" dirty="0">
              <a:cs typeface="Aparajit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FC4-194A-441D-A2F8-28E45AC010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5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155818" y="228600"/>
            <a:ext cx="1585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Content</a:t>
            </a:r>
            <a:endParaRPr lang="en-US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676400" y="1470660"/>
            <a:ext cx="5105400" cy="1631216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dirty="0" smtClean="0">
                <a:cs typeface="Aparajita" panose="020B0604020202020204" pitchFamily="34" charset="0"/>
              </a:rPr>
              <a:t>Overview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dirty="0" smtClean="0">
                <a:cs typeface="Aparajita" panose="020B0604020202020204" pitchFamily="34" charset="0"/>
              </a:rPr>
              <a:t>User Exits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dirty="0" smtClean="0">
                <a:cs typeface="Aparajita" panose="020B0604020202020204" pitchFamily="34" charset="0"/>
              </a:rPr>
              <a:t>Customer Exits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dirty="0" smtClean="0">
                <a:cs typeface="Aparajita" panose="020B0604020202020204" pitchFamily="34" charset="0"/>
              </a:rPr>
              <a:t>Business Addins</a:t>
            </a:r>
            <a:endParaRPr lang="en-US" dirty="0" smtClean="0">
              <a:cs typeface="Aparajita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dirty="0" smtClean="0">
                <a:cs typeface="Aparajita" panose="020B0604020202020204" pitchFamily="34" charset="0"/>
              </a:rPr>
              <a:t>Enhancement Frameworks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FC4-194A-441D-A2F8-28E45AC010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57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535867" y="152400"/>
            <a:ext cx="1789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Changing Standard</a:t>
            </a:r>
          </a:p>
          <a:p>
            <a:pPr algn="ctr"/>
            <a:r>
              <a:rPr lang="en-US" sz="1600" dirty="0" smtClean="0"/>
              <a:t>Overview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FC4-194A-441D-A2F8-28E45AC010BF}" type="slidenum">
              <a:rPr lang="en-US" smtClean="0"/>
              <a:t>3</a:t>
            </a:fld>
            <a:endParaRPr lang="en-US"/>
          </a:p>
        </p:txBody>
      </p:sp>
      <p:sp>
        <p:nvSpPr>
          <p:cNvPr id="5" name="Pentagon 4"/>
          <p:cNvSpPr/>
          <p:nvPr/>
        </p:nvSpPr>
        <p:spPr>
          <a:xfrm>
            <a:off x="152400" y="1600200"/>
            <a:ext cx="1295400" cy="4572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User Exit</a:t>
            </a:r>
            <a:endParaRPr lang="en-US" sz="1200" dirty="0"/>
          </a:p>
        </p:txBody>
      </p:sp>
      <p:sp>
        <p:nvSpPr>
          <p:cNvPr id="6" name="Pentagon 5"/>
          <p:cNvSpPr/>
          <p:nvPr/>
        </p:nvSpPr>
        <p:spPr>
          <a:xfrm>
            <a:off x="0" y="1143000"/>
            <a:ext cx="1447800" cy="4572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Overview</a:t>
            </a:r>
            <a:endParaRPr lang="en-US" sz="1400" dirty="0"/>
          </a:p>
        </p:txBody>
      </p:sp>
      <p:sp>
        <p:nvSpPr>
          <p:cNvPr id="7" name="Pentagon 6"/>
          <p:cNvSpPr/>
          <p:nvPr/>
        </p:nvSpPr>
        <p:spPr>
          <a:xfrm>
            <a:off x="152400" y="2057400"/>
            <a:ext cx="12954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Customer Exit</a:t>
            </a:r>
            <a:endParaRPr lang="en-US" sz="1200" dirty="0"/>
          </a:p>
        </p:txBody>
      </p:sp>
      <p:sp>
        <p:nvSpPr>
          <p:cNvPr id="8" name="Pentagon 7"/>
          <p:cNvSpPr/>
          <p:nvPr/>
        </p:nvSpPr>
        <p:spPr>
          <a:xfrm>
            <a:off x="152400" y="2514600"/>
            <a:ext cx="12954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BAdi</a:t>
            </a:r>
            <a:endParaRPr lang="en-US" sz="1200" dirty="0"/>
          </a:p>
        </p:txBody>
      </p:sp>
      <p:sp>
        <p:nvSpPr>
          <p:cNvPr id="9" name="Pentagon 8"/>
          <p:cNvSpPr/>
          <p:nvPr/>
        </p:nvSpPr>
        <p:spPr>
          <a:xfrm>
            <a:off x="152400" y="2971800"/>
            <a:ext cx="12954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Enhancement Framework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1447800" y="914400"/>
            <a:ext cx="7617303" cy="2800767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Changing Standard</a:t>
            </a:r>
          </a:p>
          <a:p>
            <a:r>
              <a:rPr lang="en-US" sz="1600" dirty="0" smtClean="0"/>
              <a:t>Configuration or Customizing: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Define the system behavior with out coding</a:t>
            </a:r>
            <a:endParaRPr lang="en-US" sz="1600" dirty="0"/>
          </a:p>
          <a:p>
            <a:endParaRPr lang="en-US" sz="1600" dirty="0" smtClean="0"/>
          </a:p>
          <a:p>
            <a:r>
              <a:rPr lang="en-US" sz="1600" dirty="0" smtClean="0"/>
              <a:t>Enhancement: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Add the code at specified positions provided by SAP without disturbing the standard code</a:t>
            </a:r>
          </a:p>
          <a:p>
            <a:endParaRPr lang="en-US" sz="1600" dirty="0" smtClean="0"/>
          </a:p>
          <a:p>
            <a:r>
              <a:rPr lang="en-US" sz="1600" dirty="0" smtClean="0"/>
              <a:t>Modification: 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Modifying SAP supplied code directly </a:t>
            </a:r>
            <a:endParaRPr lang="en-US" sz="1600" dirty="0"/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28279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535867" y="152400"/>
            <a:ext cx="1789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Changing Standard</a:t>
            </a:r>
          </a:p>
          <a:p>
            <a:pPr algn="ctr"/>
            <a:r>
              <a:rPr lang="en-US" sz="1600" dirty="0" smtClean="0"/>
              <a:t>Overview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FC4-194A-441D-A2F8-28E45AC010BF}" type="slidenum">
              <a:rPr lang="en-US" smtClean="0"/>
              <a:t>4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447799" y="903000"/>
            <a:ext cx="7617303" cy="5262979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Personalization:</a:t>
            </a:r>
          </a:p>
          <a:p>
            <a:r>
              <a:rPr lang="en-US" sz="1600" dirty="0" smtClean="0"/>
              <a:t>It allows to switch off the unnecessary functions of the application transactions for entire business or User group. We can suppress the Screen fields</a:t>
            </a:r>
          </a:p>
          <a:p>
            <a:endParaRPr lang="en-US" sz="1600" dirty="0"/>
          </a:p>
          <a:p>
            <a:r>
              <a:rPr lang="en-US" sz="1600" dirty="0"/>
              <a:t>Modification</a:t>
            </a:r>
            <a:r>
              <a:rPr lang="en-US" sz="1600" dirty="0" smtClean="0"/>
              <a:t>: Any Change that we made to standard SAP delivered object </a:t>
            </a:r>
            <a:endParaRPr lang="en-US" sz="1600" dirty="0"/>
          </a:p>
          <a:p>
            <a:r>
              <a:rPr lang="en-US" sz="1600" dirty="0"/>
              <a:t>Changing SAP objects in customer system. User-exits are comes under this category and those have been inserted in SAP </a:t>
            </a:r>
            <a:r>
              <a:rPr lang="en-US" sz="1600" dirty="0" smtClean="0"/>
              <a:t>Namespace. Include the custom code in between the  standard SAP control flow. 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Customer Developments:</a:t>
            </a:r>
          </a:p>
          <a:p>
            <a:r>
              <a:rPr lang="en-US" sz="1600" dirty="0"/>
              <a:t>Create a Z program which can call standard functionality such as Standard Function Modules or Transactions etc.</a:t>
            </a:r>
          </a:p>
          <a:p>
            <a:endParaRPr lang="en-US" sz="1600" dirty="0"/>
          </a:p>
          <a:p>
            <a:r>
              <a:rPr lang="en-US" sz="1600" dirty="0"/>
              <a:t>Enhancements</a:t>
            </a:r>
            <a:r>
              <a:rPr lang="en-US" sz="1600" dirty="0" smtClean="0"/>
              <a:t>:</a:t>
            </a:r>
          </a:p>
          <a:p>
            <a:r>
              <a:rPr lang="en-US" sz="1600" dirty="0" smtClean="0"/>
              <a:t>Enhancement can be possible at following locations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ABAP Programs – Customer Exit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GUI Interface – Menu Exit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Screens – Screen Exit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Dictionary Level – Table Enhancement ( Structures, Customer Include &amp; Append Structures)</a:t>
            </a:r>
          </a:p>
        </p:txBody>
      </p:sp>
      <p:sp>
        <p:nvSpPr>
          <p:cNvPr id="19" name="Pentagon 18"/>
          <p:cNvSpPr/>
          <p:nvPr/>
        </p:nvSpPr>
        <p:spPr>
          <a:xfrm>
            <a:off x="152400" y="1600200"/>
            <a:ext cx="1295400" cy="4572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User Exit</a:t>
            </a:r>
            <a:endParaRPr lang="en-US" sz="1200" dirty="0"/>
          </a:p>
        </p:txBody>
      </p:sp>
      <p:sp>
        <p:nvSpPr>
          <p:cNvPr id="20" name="Pentagon 19"/>
          <p:cNvSpPr/>
          <p:nvPr/>
        </p:nvSpPr>
        <p:spPr>
          <a:xfrm>
            <a:off x="0" y="1143000"/>
            <a:ext cx="1447800" cy="4572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Overview</a:t>
            </a:r>
            <a:endParaRPr lang="en-US" sz="1400" dirty="0"/>
          </a:p>
        </p:txBody>
      </p:sp>
      <p:sp>
        <p:nvSpPr>
          <p:cNvPr id="21" name="Pentagon 20"/>
          <p:cNvSpPr/>
          <p:nvPr/>
        </p:nvSpPr>
        <p:spPr>
          <a:xfrm>
            <a:off x="152400" y="2057400"/>
            <a:ext cx="12954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Customer Exit</a:t>
            </a:r>
            <a:endParaRPr lang="en-US" sz="1200" dirty="0"/>
          </a:p>
        </p:txBody>
      </p:sp>
      <p:sp>
        <p:nvSpPr>
          <p:cNvPr id="22" name="Pentagon 21"/>
          <p:cNvSpPr/>
          <p:nvPr/>
        </p:nvSpPr>
        <p:spPr>
          <a:xfrm>
            <a:off x="152400" y="2514600"/>
            <a:ext cx="12954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BAdi</a:t>
            </a:r>
            <a:endParaRPr lang="en-US" sz="1200" dirty="0"/>
          </a:p>
        </p:txBody>
      </p:sp>
      <p:sp>
        <p:nvSpPr>
          <p:cNvPr id="23" name="Pentagon 22"/>
          <p:cNvSpPr/>
          <p:nvPr/>
        </p:nvSpPr>
        <p:spPr>
          <a:xfrm>
            <a:off x="152400" y="2971800"/>
            <a:ext cx="12954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Enhancement Framework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4305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535867" y="152400"/>
            <a:ext cx="1789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Changing Standard</a:t>
            </a:r>
          </a:p>
          <a:p>
            <a:pPr algn="ctr"/>
            <a:r>
              <a:rPr lang="en-US" sz="1600" dirty="0" smtClean="0"/>
              <a:t>Overview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FC4-194A-441D-A2F8-28E45AC010BF}" type="slidenum">
              <a:rPr lang="en-US" smtClean="0"/>
              <a:t>5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447799" y="903000"/>
            <a:ext cx="7617303" cy="2800767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Modification: 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Any Change that we made to standard SAP delivered object changing </a:t>
            </a:r>
            <a:r>
              <a:rPr lang="en-US" sz="1600" dirty="0"/>
              <a:t>SAP objects in customer system. User-exits are comes under this category and those have been inserted in SAP </a:t>
            </a:r>
            <a:r>
              <a:rPr lang="en-US" sz="1600" dirty="0" smtClean="0"/>
              <a:t>Namespace. Include the custom code in between the  standard SAP control flow.  </a:t>
            </a:r>
          </a:p>
          <a:p>
            <a:endParaRPr lang="en-US" sz="1600" dirty="0"/>
          </a:p>
          <a:p>
            <a:r>
              <a:rPr lang="en-US" sz="1600" dirty="0" smtClean="0"/>
              <a:t>This is implemented as subroutine call 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b="1" dirty="0" smtClean="0"/>
              <a:t>PERFORM ‘</a:t>
            </a:r>
            <a:r>
              <a:rPr lang="en-US" sz="1600" b="1" dirty="0" err="1" smtClean="0"/>
              <a:t>user_exit_XXXX</a:t>
            </a:r>
            <a:r>
              <a:rPr lang="en-US" sz="1600" b="1" dirty="0" smtClean="0"/>
              <a:t>’</a:t>
            </a:r>
          </a:p>
          <a:p>
            <a:endParaRPr lang="en-US" sz="1600" dirty="0"/>
          </a:p>
          <a:p>
            <a:r>
              <a:rPr lang="en-US" sz="1600" dirty="0" smtClean="0"/>
              <a:t>Example:  Include MV45AFZZ contains sales related routines in SAP R/3. This include is the standard SAP delivered Object but will not be overwritten in the upgrade </a:t>
            </a:r>
          </a:p>
        </p:txBody>
      </p:sp>
      <p:sp>
        <p:nvSpPr>
          <p:cNvPr id="11" name="Pentagon 10"/>
          <p:cNvSpPr/>
          <p:nvPr/>
        </p:nvSpPr>
        <p:spPr>
          <a:xfrm>
            <a:off x="152400" y="1600200"/>
            <a:ext cx="1295400" cy="4572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User Exit</a:t>
            </a:r>
            <a:endParaRPr lang="en-US" sz="1200" dirty="0"/>
          </a:p>
        </p:txBody>
      </p:sp>
      <p:sp>
        <p:nvSpPr>
          <p:cNvPr id="12" name="Pentagon 11"/>
          <p:cNvSpPr/>
          <p:nvPr/>
        </p:nvSpPr>
        <p:spPr>
          <a:xfrm>
            <a:off x="0" y="1143000"/>
            <a:ext cx="1447800" cy="4572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Overview</a:t>
            </a:r>
            <a:endParaRPr lang="en-US" sz="1400" dirty="0"/>
          </a:p>
        </p:txBody>
      </p:sp>
      <p:sp>
        <p:nvSpPr>
          <p:cNvPr id="13" name="Pentagon 12"/>
          <p:cNvSpPr/>
          <p:nvPr/>
        </p:nvSpPr>
        <p:spPr>
          <a:xfrm>
            <a:off x="152400" y="2057400"/>
            <a:ext cx="12954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Customer Exit</a:t>
            </a:r>
            <a:endParaRPr lang="en-US" sz="1200" dirty="0"/>
          </a:p>
        </p:txBody>
      </p:sp>
      <p:sp>
        <p:nvSpPr>
          <p:cNvPr id="14" name="Pentagon 13"/>
          <p:cNvSpPr/>
          <p:nvPr/>
        </p:nvSpPr>
        <p:spPr>
          <a:xfrm>
            <a:off x="152400" y="2514600"/>
            <a:ext cx="12954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BAdi</a:t>
            </a:r>
            <a:endParaRPr lang="en-US" sz="1200" dirty="0"/>
          </a:p>
        </p:txBody>
      </p:sp>
      <p:sp>
        <p:nvSpPr>
          <p:cNvPr id="15" name="Pentagon 14"/>
          <p:cNvSpPr/>
          <p:nvPr/>
        </p:nvSpPr>
        <p:spPr>
          <a:xfrm>
            <a:off x="152400" y="2971800"/>
            <a:ext cx="12954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Enhancement Framework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4170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535867" y="152400"/>
            <a:ext cx="1789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Changing Standard</a:t>
            </a:r>
          </a:p>
          <a:p>
            <a:pPr algn="ctr"/>
            <a:r>
              <a:rPr lang="en-US" sz="1600" dirty="0" smtClean="0"/>
              <a:t>Overview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FC4-194A-441D-A2F8-28E45AC010BF}" type="slidenum">
              <a:rPr lang="en-US" smtClean="0"/>
              <a:t>6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447799" y="903000"/>
            <a:ext cx="7617303" cy="830997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Enhancement via Customer Exits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It is implemented as function modules. It has parameter interface . Whatever the code written under this section is located away from the Standard SAP code</a:t>
            </a:r>
          </a:p>
        </p:txBody>
      </p:sp>
      <p:sp>
        <p:nvSpPr>
          <p:cNvPr id="11" name="Pentagon 10"/>
          <p:cNvSpPr/>
          <p:nvPr/>
        </p:nvSpPr>
        <p:spPr>
          <a:xfrm>
            <a:off x="152400" y="1600200"/>
            <a:ext cx="1295400" cy="4572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User Exit</a:t>
            </a:r>
            <a:endParaRPr lang="en-US" sz="1200" dirty="0"/>
          </a:p>
        </p:txBody>
      </p:sp>
      <p:sp>
        <p:nvSpPr>
          <p:cNvPr id="12" name="Pentagon 11"/>
          <p:cNvSpPr/>
          <p:nvPr/>
        </p:nvSpPr>
        <p:spPr>
          <a:xfrm>
            <a:off x="0" y="1143000"/>
            <a:ext cx="1447800" cy="4572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Overview</a:t>
            </a:r>
            <a:endParaRPr lang="en-US" sz="1400" dirty="0"/>
          </a:p>
        </p:txBody>
      </p:sp>
      <p:sp>
        <p:nvSpPr>
          <p:cNvPr id="13" name="Pentagon 12"/>
          <p:cNvSpPr/>
          <p:nvPr/>
        </p:nvSpPr>
        <p:spPr>
          <a:xfrm>
            <a:off x="152400" y="2057400"/>
            <a:ext cx="12954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Customer Exit</a:t>
            </a:r>
            <a:endParaRPr lang="en-US" sz="1200" dirty="0"/>
          </a:p>
        </p:txBody>
      </p:sp>
      <p:sp>
        <p:nvSpPr>
          <p:cNvPr id="14" name="Pentagon 13"/>
          <p:cNvSpPr/>
          <p:nvPr/>
        </p:nvSpPr>
        <p:spPr>
          <a:xfrm>
            <a:off x="152400" y="2514600"/>
            <a:ext cx="12954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BAdi</a:t>
            </a:r>
            <a:endParaRPr lang="en-US" sz="1200" dirty="0"/>
          </a:p>
        </p:txBody>
      </p:sp>
      <p:sp>
        <p:nvSpPr>
          <p:cNvPr id="15" name="Pentagon 14"/>
          <p:cNvSpPr/>
          <p:nvPr/>
        </p:nvSpPr>
        <p:spPr>
          <a:xfrm>
            <a:off x="152400" y="2971800"/>
            <a:ext cx="12954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Enhancement Framework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1935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535867" y="152400"/>
            <a:ext cx="1789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Changing Standard</a:t>
            </a:r>
          </a:p>
          <a:p>
            <a:pPr algn="ctr"/>
            <a:r>
              <a:rPr lang="en-US" sz="1600" dirty="0" smtClean="0"/>
              <a:t>Overview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FC4-194A-441D-A2F8-28E45AC010BF}" type="slidenum">
              <a:rPr lang="en-US" smtClean="0"/>
              <a:t>7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447799" y="903000"/>
            <a:ext cx="7617303" cy="3293209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Enhancement via BAdis</a:t>
            </a:r>
          </a:p>
          <a:p>
            <a:r>
              <a:rPr lang="en-US" sz="1600" dirty="0" smtClean="0"/>
              <a:t>	Object oriented approach to enhance the Standard SAP Programs.  We can have multiple implementations where as customer exit is having only one implementation</a:t>
            </a:r>
          </a:p>
          <a:p>
            <a:endParaRPr lang="en-US" sz="1600" dirty="0"/>
          </a:p>
          <a:p>
            <a:r>
              <a:rPr lang="en-US" sz="1600" dirty="0" smtClean="0"/>
              <a:t>BAdi is having two </a:t>
            </a:r>
          </a:p>
          <a:p>
            <a:r>
              <a:rPr lang="en-US" sz="1600" dirty="0" smtClean="0"/>
              <a:t>Definition: Some method calls included in Standard SAP Programs</a:t>
            </a:r>
          </a:p>
          <a:p>
            <a:r>
              <a:rPr lang="en-US" sz="1600" dirty="0" smtClean="0"/>
              <a:t>Implementation: incorporating our own logic to suit the scenario is called as implementation</a:t>
            </a:r>
          </a:p>
          <a:p>
            <a:endParaRPr lang="en-US" sz="1600" dirty="0"/>
          </a:p>
          <a:p>
            <a:r>
              <a:rPr lang="en-US" sz="1600" dirty="0" smtClean="0"/>
              <a:t>BAdi is based on concept of Object orientation. Standard program calls a method of BAdi interface.  During the implementation, we will write required code in the method. Method name specified via interface. </a:t>
            </a:r>
          </a:p>
          <a:p>
            <a:r>
              <a:rPr lang="en-US" sz="1600" smtClean="0"/>
              <a:t>Naming convention</a:t>
            </a:r>
            <a:endParaRPr lang="en-US" sz="1600" dirty="0" smtClean="0"/>
          </a:p>
        </p:txBody>
      </p:sp>
      <p:sp>
        <p:nvSpPr>
          <p:cNvPr id="11" name="Pentagon 10"/>
          <p:cNvSpPr/>
          <p:nvPr/>
        </p:nvSpPr>
        <p:spPr>
          <a:xfrm>
            <a:off x="152400" y="1600200"/>
            <a:ext cx="1295400" cy="4572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User Exit</a:t>
            </a:r>
            <a:endParaRPr lang="en-US" sz="1200" dirty="0"/>
          </a:p>
        </p:txBody>
      </p:sp>
      <p:sp>
        <p:nvSpPr>
          <p:cNvPr id="12" name="Pentagon 11"/>
          <p:cNvSpPr/>
          <p:nvPr/>
        </p:nvSpPr>
        <p:spPr>
          <a:xfrm>
            <a:off x="0" y="1143000"/>
            <a:ext cx="1447800" cy="4572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Overview</a:t>
            </a:r>
            <a:endParaRPr lang="en-US" sz="1400" dirty="0"/>
          </a:p>
        </p:txBody>
      </p:sp>
      <p:sp>
        <p:nvSpPr>
          <p:cNvPr id="13" name="Pentagon 12"/>
          <p:cNvSpPr/>
          <p:nvPr/>
        </p:nvSpPr>
        <p:spPr>
          <a:xfrm>
            <a:off x="152400" y="2057400"/>
            <a:ext cx="12954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Customer Exit</a:t>
            </a:r>
            <a:endParaRPr lang="en-US" sz="1200" dirty="0"/>
          </a:p>
        </p:txBody>
      </p:sp>
      <p:sp>
        <p:nvSpPr>
          <p:cNvPr id="14" name="Pentagon 13"/>
          <p:cNvSpPr/>
          <p:nvPr/>
        </p:nvSpPr>
        <p:spPr>
          <a:xfrm>
            <a:off x="152400" y="2514600"/>
            <a:ext cx="12954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BAdi</a:t>
            </a:r>
            <a:endParaRPr lang="en-US" sz="1200" dirty="0"/>
          </a:p>
        </p:txBody>
      </p:sp>
      <p:sp>
        <p:nvSpPr>
          <p:cNvPr id="15" name="Pentagon 14"/>
          <p:cNvSpPr/>
          <p:nvPr/>
        </p:nvSpPr>
        <p:spPr>
          <a:xfrm>
            <a:off x="152400" y="2971800"/>
            <a:ext cx="12954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Enhancement Framework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1870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535867" y="152400"/>
            <a:ext cx="1789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Changing Standard</a:t>
            </a:r>
          </a:p>
          <a:p>
            <a:pPr algn="ctr"/>
            <a:r>
              <a:rPr lang="en-US" sz="1600" dirty="0" smtClean="0"/>
              <a:t>Overview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FC4-194A-441D-A2F8-28E45AC010BF}" type="slidenum">
              <a:rPr lang="en-US" smtClean="0"/>
              <a:t>8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447799" y="903000"/>
            <a:ext cx="7617303" cy="2308324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Enhancement Framework:</a:t>
            </a:r>
          </a:p>
          <a:p>
            <a:r>
              <a:rPr lang="en-US" sz="1600" dirty="0" smtClean="0"/>
              <a:t>	It is a technique to enhance the standard SAP objects. Where following are the different techniques</a:t>
            </a:r>
          </a:p>
          <a:p>
            <a:r>
              <a:rPr lang="en-US" sz="1600" dirty="0" smtClean="0"/>
              <a:t>Source Code Enhancement</a:t>
            </a:r>
          </a:p>
          <a:p>
            <a:r>
              <a:rPr lang="en-US" sz="1600" dirty="0" smtClean="0"/>
              <a:t>Function Group Enhancement</a:t>
            </a:r>
          </a:p>
          <a:p>
            <a:r>
              <a:rPr lang="en-US" sz="1600" dirty="0" smtClean="0"/>
              <a:t>Class Enhancement</a:t>
            </a:r>
          </a:p>
          <a:p>
            <a:r>
              <a:rPr lang="en-US" sz="1600" dirty="0" smtClean="0"/>
              <a:t>Kernel BAdi Enhancement</a:t>
            </a:r>
          </a:p>
          <a:p>
            <a:endParaRPr lang="en-US" sz="1600" dirty="0"/>
          </a:p>
          <a:p>
            <a:r>
              <a:rPr lang="en-US" sz="1600" dirty="0" smtClean="0"/>
              <a:t>Old Classing BAdi is included in Enhancement framework as Kernel BAdi  </a:t>
            </a:r>
          </a:p>
        </p:txBody>
      </p:sp>
      <p:sp>
        <p:nvSpPr>
          <p:cNvPr id="11" name="Pentagon 10"/>
          <p:cNvSpPr/>
          <p:nvPr/>
        </p:nvSpPr>
        <p:spPr>
          <a:xfrm>
            <a:off x="152400" y="1600200"/>
            <a:ext cx="1295400" cy="4572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User Exit</a:t>
            </a:r>
            <a:endParaRPr lang="en-US" sz="1200" dirty="0"/>
          </a:p>
        </p:txBody>
      </p:sp>
      <p:sp>
        <p:nvSpPr>
          <p:cNvPr id="12" name="Pentagon 11"/>
          <p:cNvSpPr/>
          <p:nvPr/>
        </p:nvSpPr>
        <p:spPr>
          <a:xfrm>
            <a:off x="0" y="1143000"/>
            <a:ext cx="1447800" cy="4572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Overview</a:t>
            </a:r>
            <a:endParaRPr lang="en-US" sz="1400" dirty="0"/>
          </a:p>
        </p:txBody>
      </p:sp>
      <p:sp>
        <p:nvSpPr>
          <p:cNvPr id="13" name="Pentagon 12"/>
          <p:cNvSpPr/>
          <p:nvPr/>
        </p:nvSpPr>
        <p:spPr>
          <a:xfrm>
            <a:off x="152400" y="2057400"/>
            <a:ext cx="12954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Customer Exit</a:t>
            </a:r>
            <a:endParaRPr lang="en-US" sz="1200" dirty="0"/>
          </a:p>
        </p:txBody>
      </p:sp>
      <p:sp>
        <p:nvSpPr>
          <p:cNvPr id="14" name="Pentagon 13"/>
          <p:cNvSpPr/>
          <p:nvPr/>
        </p:nvSpPr>
        <p:spPr>
          <a:xfrm>
            <a:off x="152400" y="2514600"/>
            <a:ext cx="12954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BAdi</a:t>
            </a:r>
            <a:endParaRPr lang="en-US" sz="1200" dirty="0"/>
          </a:p>
        </p:txBody>
      </p:sp>
      <p:sp>
        <p:nvSpPr>
          <p:cNvPr id="15" name="Pentagon 14"/>
          <p:cNvSpPr/>
          <p:nvPr/>
        </p:nvSpPr>
        <p:spPr>
          <a:xfrm>
            <a:off x="152400" y="2971800"/>
            <a:ext cx="12954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Enhancement Framework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0575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535867" y="152400"/>
            <a:ext cx="1789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Changing Standard</a:t>
            </a:r>
          </a:p>
          <a:p>
            <a:pPr algn="ctr"/>
            <a:r>
              <a:rPr lang="en-US" sz="1600" dirty="0" smtClean="0"/>
              <a:t>Overview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FC4-194A-441D-A2F8-28E45AC010BF}" type="slidenum">
              <a:rPr lang="en-US" smtClean="0"/>
              <a:t>9</a:t>
            </a:fld>
            <a:endParaRPr lang="en-US"/>
          </a:p>
        </p:txBody>
      </p:sp>
      <p:sp>
        <p:nvSpPr>
          <p:cNvPr id="5" name="Pentagon 4"/>
          <p:cNvSpPr/>
          <p:nvPr/>
        </p:nvSpPr>
        <p:spPr>
          <a:xfrm>
            <a:off x="152400" y="1600200"/>
            <a:ext cx="1295400" cy="4572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" name="Pentagon 5"/>
          <p:cNvSpPr/>
          <p:nvPr/>
        </p:nvSpPr>
        <p:spPr>
          <a:xfrm>
            <a:off x="0" y="1143000"/>
            <a:ext cx="1447800" cy="4572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" name="Pentagon 6"/>
          <p:cNvSpPr/>
          <p:nvPr/>
        </p:nvSpPr>
        <p:spPr>
          <a:xfrm>
            <a:off x="152400" y="2057400"/>
            <a:ext cx="12954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" name="Pentagon 7"/>
          <p:cNvSpPr/>
          <p:nvPr/>
        </p:nvSpPr>
        <p:spPr>
          <a:xfrm>
            <a:off x="152400" y="2514600"/>
            <a:ext cx="12954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" name="Pentagon 8"/>
          <p:cNvSpPr/>
          <p:nvPr/>
        </p:nvSpPr>
        <p:spPr>
          <a:xfrm>
            <a:off x="152400" y="2971800"/>
            <a:ext cx="12954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0" name="Pentagon 9"/>
          <p:cNvSpPr/>
          <p:nvPr/>
        </p:nvSpPr>
        <p:spPr>
          <a:xfrm>
            <a:off x="152400" y="3429000"/>
            <a:ext cx="12954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1447799" y="903000"/>
            <a:ext cx="7617303" cy="3046988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Program Enhancement : it will allow us to execute additional program logic in the SAP application program </a:t>
            </a:r>
          </a:p>
          <a:p>
            <a:endParaRPr lang="en-US" sz="1600" dirty="0" smtClean="0"/>
          </a:p>
          <a:p>
            <a:r>
              <a:rPr lang="en-US" sz="1600" dirty="0" smtClean="0"/>
              <a:t>Customer Exit Function Module: A special function module called by SAP Application Program	</a:t>
            </a:r>
          </a:p>
          <a:p>
            <a:r>
              <a:rPr lang="en-US" sz="1600" dirty="0" smtClean="0"/>
              <a:t>Business Transaction Event: SAP application program dynamically calls a function module in the customer namespace	</a:t>
            </a:r>
          </a:p>
          <a:p>
            <a:r>
              <a:rPr lang="en-US" sz="1600" dirty="0" smtClean="0"/>
              <a:t>Business Add-in: SAP application program call a method of a class or instance of a class. This class lies in the customer name space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50206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335</Words>
  <Application>Microsoft Office PowerPoint</Application>
  <PresentationFormat>On-screen Show (4:3)</PresentationFormat>
  <Paragraphs>146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Nagaraju Nadipudi</dc:creator>
  <cp:lastModifiedBy>Nagaraju </cp:lastModifiedBy>
  <cp:revision>150</cp:revision>
  <dcterms:created xsi:type="dcterms:W3CDTF">2006-08-16T00:00:00Z</dcterms:created>
  <dcterms:modified xsi:type="dcterms:W3CDTF">2016-06-28T01:26:18Z</dcterms:modified>
</cp:coreProperties>
</file>