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58" r:id="rId7"/>
    <p:sldId id="264" r:id="rId8"/>
    <p:sldId id="263" r:id="rId9"/>
    <p:sldId id="265" r:id="rId10"/>
    <p:sldId id="282" r:id="rId11"/>
    <p:sldId id="266" r:id="rId12"/>
    <p:sldId id="275" r:id="rId13"/>
    <p:sldId id="278" r:id="rId14"/>
    <p:sldId id="276" r:id="rId15"/>
    <p:sldId id="281" r:id="rId16"/>
    <p:sldId id="279" r:id="rId17"/>
    <p:sldId id="268" r:id="rId18"/>
    <p:sldId id="280" r:id="rId19"/>
    <p:sldId id="283" r:id="rId20"/>
    <p:sldId id="269" r:id="rId21"/>
    <p:sldId id="271" r:id="rId22"/>
    <p:sldId id="273" r:id="rId23"/>
    <p:sldId id="284" r:id="rId24"/>
    <p:sldId id="285" r:id="rId25"/>
    <p:sldId id="286" r:id="rId26"/>
    <p:sldId id="287"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7EFFFA-1CD2-4278-B874-6239CB2351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168339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7EFFFA-1CD2-4278-B874-6239CB2351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395331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7EFFFA-1CD2-4278-B874-6239CB2351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140730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7EFFFA-1CD2-4278-B874-6239CB2351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224279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EFFFA-1CD2-4278-B874-6239CB2351E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388739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7EFFFA-1CD2-4278-B874-6239CB2351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332380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7EFFFA-1CD2-4278-B874-6239CB2351E6}"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221045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7EFFFA-1CD2-4278-B874-6239CB2351E6}"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204923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FFFA-1CD2-4278-B874-6239CB2351E6}"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15507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EFFFA-1CD2-4278-B874-6239CB2351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53246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EFFFA-1CD2-4278-B874-6239CB2351E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C36AC-71F2-4010-AC93-103FC19D0C3D}" type="slidenum">
              <a:rPr lang="en-US" smtClean="0"/>
              <a:t>‹#›</a:t>
            </a:fld>
            <a:endParaRPr lang="en-US"/>
          </a:p>
        </p:txBody>
      </p:sp>
    </p:spTree>
    <p:extLst>
      <p:ext uri="{BB962C8B-B14F-4D97-AF65-F5344CB8AC3E}">
        <p14:creationId xmlns:p14="http://schemas.microsoft.com/office/powerpoint/2010/main" val="283506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EFFFA-1CD2-4278-B874-6239CB2351E6}" type="datetimeFigureOut">
              <a:rPr lang="en-US" smtClean="0"/>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C36AC-71F2-4010-AC93-103FC19D0C3D}" type="slidenum">
              <a:rPr lang="en-US" smtClean="0"/>
              <a:t>‹#›</a:t>
            </a:fld>
            <a:endParaRPr lang="en-US"/>
          </a:p>
        </p:txBody>
      </p:sp>
    </p:spTree>
    <p:extLst>
      <p:ext uri="{BB962C8B-B14F-4D97-AF65-F5344CB8AC3E}">
        <p14:creationId xmlns:p14="http://schemas.microsoft.com/office/powerpoint/2010/main" val="178037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3115" y="1143000"/>
            <a:ext cx="282353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de-DE" sz="1400" b="1" dirty="0">
                <a:solidFill>
                  <a:schemeClr val="tx2">
                    <a:lumMod val="50000"/>
                  </a:schemeClr>
                </a:solidFill>
              </a:rPr>
              <a:t>Objekt orientierte Programmierung</a:t>
            </a:r>
            <a:endParaRPr lang="en-US" sz="1400" b="1" dirty="0">
              <a:solidFill>
                <a:schemeClr val="tx2">
                  <a:lumMod val="50000"/>
                </a:schemeClr>
              </a:solidFill>
            </a:endParaRPr>
          </a:p>
        </p:txBody>
      </p:sp>
      <p:sp>
        <p:nvSpPr>
          <p:cNvPr id="3" name="Rectangle 2"/>
          <p:cNvSpPr/>
          <p:nvPr/>
        </p:nvSpPr>
        <p:spPr>
          <a:xfrm>
            <a:off x="3354880" y="3805534"/>
            <a:ext cx="2124299"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te-IN" sz="1400" b="1" dirty="0">
                <a:solidFill>
                  <a:schemeClr val="bg2">
                    <a:lumMod val="10000"/>
                  </a:schemeClr>
                </a:solidFill>
              </a:rPr>
              <a:t>ఆబ్జెక్ట్ ఓరియంటెడ్ ప్రోగ్రామింగ్</a:t>
            </a:r>
            <a:endParaRPr lang="en-US" sz="1400" b="1" dirty="0">
              <a:solidFill>
                <a:schemeClr val="bg2">
                  <a:lumMod val="10000"/>
                </a:schemeClr>
              </a:solidFill>
            </a:endParaRPr>
          </a:p>
        </p:txBody>
      </p:sp>
      <p:sp>
        <p:nvSpPr>
          <p:cNvPr id="4" name="Rectangle 3"/>
          <p:cNvSpPr/>
          <p:nvPr/>
        </p:nvSpPr>
        <p:spPr>
          <a:xfrm>
            <a:off x="2036058" y="1763477"/>
            <a:ext cx="126188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1400" b="1" dirty="0" smtClean="0">
                <a:solidFill>
                  <a:schemeClr val="bg2">
                    <a:lumMod val="25000"/>
                  </a:schemeClr>
                </a:solidFill>
              </a:rPr>
              <a:t>面向对象编程</a:t>
            </a:r>
            <a:endParaRPr lang="en-US" sz="1400" b="1" dirty="0">
              <a:solidFill>
                <a:schemeClr val="bg2">
                  <a:lumMod val="25000"/>
                </a:schemeClr>
              </a:solidFill>
            </a:endParaRPr>
          </a:p>
        </p:txBody>
      </p:sp>
      <p:sp>
        <p:nvSpPr>
          <p:cNvPr id="5" name="Rectangle 4"/>
          <p:cNvSpPr/>
          <p:nvPr/>
        </p:nvSpPr>
        <p:spPr>
          <a:xfrm>
            <a:off x="1708747" y="2422026"/>
            <a:ext cx="280871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nl-NL" sz="1400" b="1" dirty="0">
                <a:solidFill>
                  <a:schemeClr val="bg1">
                    <a:lumMod val="50000"/>
                  </a:schemeClr>
                </a:solidFill>
              </a:rPr>
              <a:t>object georiënteerd programmeren</a:t>
            </a:r>
            <a:endParaRPr lang="en-US" sz="1400" b="1" dirty="0">
              <a:solidFill>
                <a:schemeClr val="bg1">
                  <a:lumMod val="50000"/>
                </a:schemeClr>
              </a:solidFill>
            </a:endParaRPr>
          </a:p>
        </p:txBody>
      </p:sp>
      <p:sp>
        <p:nvSpPr>
          <p:cNvPr id="6" name="Rectangle 5"/>
          <p:cNvSpPr/>
          <p:nvPr/>
        </p:nvSpPr>
        <p:spPr>
          <a:xfrm>
            <a:off x="1221796" y="3427511"/>
            <a:ext cx="2449645"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fr-FR" sz="1400" b="1" dirty="0">
                <a:solidFill>
                  <a:schemeClr val="accent3">
                    <a:lumMod val="75000"/>
                  </a:schemeClr>
                </a:solidFill>
              </a:rPr>
              <a:t>programmation orientée objet</a:t>
            </a:r>
            <a:endParaRPr lang="en-US" sz="1400" b="1" dirty="0">
              <a:solidFill>
                <a:schemeClr val="accent3">
                  <a:lumMod val="75000"/>
                </a:schemeClr>
              </a:solidFill>
            </a:endParaRPr>
          </a:p>
        </p:txBody>
      </p:sp>
      <p:sp>
        <p:nvSpPr>
          <p:cNvPr id="7" name="Rectangle 6"/>
          <p:cNvSpPr/>
          <p:nvPr/>
        </p:nvSpPr>
        <p:spPr>
          <a:xfrm>
            <a:off x="3760864" y="2071254"/>
            <a:ext cx="226215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hi-IN" sz="1400" b="1" dirty="0">
                <a:solidFill>
                  <a:schemeClr val="accent5">
                    <a:lumMod val="50000"/>
                  </a:schemeClr>
                </a:solidFill>
              </a:rPr>
              <a:t>ऑब्जेक्ट ओरिएंटेड प्रोग्रामिंग</a:t>
            </a:r>
            <a:endParaRPr lang="en-US" sz="1400" b="1" dirty="0">
              <a:solidFill>
                <a:schemeClr val="accent5">
                  <a:lumMod val="50000"/>
                </a:schemeClr>
              </a:solidFill>
            </a:endParaRPr>
          </a:p>
        </p:txBody>
      </p:sp>
      <p:sp>
        <p:nvSpPr>
          <p:cNvPr id="8" name="Rectangle 7"/>
          <p:cNvSpPr/>
          <p:nvPr/>
        </p:nvSpPr>
        <p:spPr>
          <a:xfrm>
            <a:off x="4712015" y="4156363"/>
            <a:ext cx="2580450"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pt-PT" sz="1400" b="1" dirty="0">
                <a:solidFill>
                  <a:schemeClr val="accent3">
                    <a:lumMod val="75000"/>
                  </a:schemeClr>
                </a:solidFill>
              </a:rPr>
              <a:t>programação orientada a objeto</a:t>
            </a:r>
            <a:endParaRPr lang="en-US" sz="1400" b="1" dirty="0">
              <a:solidFill>
                <a:schemeClr val="accent3">
                  <a:lumMod val="75000"/>
                </a:schemeClr>
              </a:solidFill>
            </a:endParaRPr>
          </a:p>
        </p:txBody>
      </p:sp>
      <p:sp>
        <p:nvSpPr>
          <p:cNvPr id="9" name="Rectangle 8"/>
          <p:cNvSpPr/>
          <p:nvPr/>
        </p:nvSpPr>
        <p:spPr>
          <a:xfrm>
            <a:off x="3671441" y="1465604"/>
            <a:ext cx="4115946"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ru-RU" sz="1400" b="1" dirty="0">
                <a:solidFill>
                  <a:schemeClr val="accent2">
                    <a:lumMod val="50000"/>
                  </a:schemeClr>
                </a:solidFill>
              </a:rPr>
              <a:t>объектно-ориентированного программирования</a:t>
            </a:r>
            <a:endParaRPr lang="en-US" sz="1400" b="1" dirty="0">
              <a:solidFill>
                <a:schemeClr val="accent2">
                  <a:lumMod val="50000"/>
                </a:schemeClr>
              </a:solidFill>
            </a:endParaRPr>
          </a:p>
        </p:txBody>
      </p:sp>
      <p:sp>
        <p:nvSpPr>
          <p:cNvPr id="10" name="Rectangle 9"/>
          <p:cNvSpPr/>
          <p:nvPr/>
        </p:nvSpPr>
        <p:spPr>
          <a:xfrm>
            <a:off x="4190998" y="3273622"/>
            <a:ext cx="2706510"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s-ES" sz="1400" b="1" dirty="0">
                <a:solidFill>
                  <a:schemeClr val="tx1">
                    <a:lumMod val="85000"/>
                    <a:lumOff val="15000"/>
                  </a:schemeClr>
                </a:solidFill>
              </a:rPr>
              <a:t>programación orientada a objetos</a:t>
            </a:r>
            <a:endParaRPr lang="en-US" sz="1400" b="1" dirty="0">
              <a:solidFill>
                <a:schemeClr val="tx1">
                  <a:lumMod val="85000"/>
                  <a:lumOff val="15000"/>
                </a:schemeClr>
              </a:solidFill>
            </a:endParaRPr>
          </a:p>
        </p:txBody>
      </p:sp>
      <p:sp>
        <p:nvSpPr>
          <p:cNvPr id="11" name="Rectangle 10"/>
          <p:cNvSpPr/>
          <p:nvPr/>
        </p:nvSpPr>
        <p:spPr>
          <a:xfrm>
            <a:off x="1637388" y="4310251"/>
            <a:ext cx="2869696"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ta-IN" sz="1400" b="1" dirty="0">
                <a:solidFill>
                  <a:schemeClr val="tx1">
                    <a:lumMod val="75000"/>
                    <a:lumOff val="25000"/>
                  </a:schemeClr>
                </a:solidFill>
              </a:rPr>
              <a:t>பொருள் சார்ந்த நிரலாக்க</a:t>
            </a:r>
            <a:endParaRPr lang="en-US" sz="1400" b="1" dirty="0">
              <a:solidFill>
                <a:schemeClr val="tx1">
                  <a:lumMod val="75000"/>
                  <a:lumOff val="25000"/>
                </a:schemeClr>
              </a:solidFill>
            </a:endParaRPr>
          </a:p>
        </p:txBody>
      </p:sp>
      <p:sp>
        <p:nvSpPr>
          <p:cNvPr id="12" name="Rectangle 11"/>
          <p:cNvSpPr/>
          <p:nvPr/>
        </p:nvSpPr>
        <p:spPr>
          <a:xfrm>
            <a:off x="2362200" y="2738735"/>
            <a:ext cx="5390835" cy="5847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en-US" sz="3200" b="1" dirty="0"/>
              <a:t>Object Oriented </a:t>
            </a:r>
            <a:r>
              <a:rPr lang="en-US" sz="3200" b="1" dirty="0" smtClean="0"/>
              <a:t>Programming </a:t>
            </a:r>
            <a:endParaRPr lang="en-US" sz="3200" b="1" dirty="0"/>
          </a:p>
        </p:txBody>
      </p:sp>
    </p:spTree>
    <p:extLst>
      <p:ext uri="{BB962C8B-B14F-4D97-AF65-F5344CB8AC3E}">
        <p14:creationId xmlns:p14="http://schemas.microsoft.com/office/powerpoint/2010/main" val="213866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10</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 name="TextBox 1"/>
          <p:cNvSpPr txBox="1"/>
          <p:nvPr/>
        </p:nvSpPr>
        <p:spPr>
          <a:xfrm>
            <a:off x="2794523" y="685800"/>
            <a:ext cx="3120213"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Relation Between </a:t>
            </a:r>
          </a:p>
          <a:p>
            <a:pPr algn="ctr"/>
            <a:r>
              <a:rPr lang="en-US" sz="1600" b="1" dirty="0" smtClean="0"/>
              <a:t>4 Concepts &amp; 3 Main Components </a:t>
            </a:r>
            <a:endParaRPr lang="en-US" sz="1600" b="1" dirty="0"/>
          </a:p>
        </p:txBody>
      </p:sp>
      <p:sp>
        <p:nvSpPr>
          <p:cNvPr id="6" name="Rectangle 5"/>
          <p:cNvSpPr/>
          <p:nvPr/>
        </p:nvSpPr>
        <p:spPr>
          <a:xfrm>
            <a:off x="3314700" y="2360007"/>
            <a:ext cx="1295400" cy="1752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Class</a:t>
            </a:r>
          </a:p>
          <a:p>
            <a:pPr algn="ctr"/>
            <a:r>
              <a:rPr lang="en-US" sz="1200" dirty="0" smtClean="0"/>
              <a:t>Data and Functionalities</a:t>
            </a:r>
          </a:p>
          <a:p>
            <a:pPr algn="ctr"/>
            <a:r>
              <a:rPr lang="en-US" sz="1200" dirty="0" smtClean="0"/>
              <a:t>Under Visibility Section</a:t>
            </a:r>
            <a:endParaRPr lang="en-US" sz="1600" dirty="0"/>
          </a:p>
        </p:txBody>
      </p:sp>
      <p:sp>
        <p:nvSpPr>
          <p:cNvPr id="9" name="Rectangle 8"/>
          <p:cNvSpPr/>
          <p:nvPr/>
        </p:nvSpPr>
        <p:spPr>
          <a:xfrm>
            <a:off x="5486400" y="1710660"/>
            <a:ext cx="1295400" cy="17183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Interface</a:t>
            </a:r>
          </a:p>
          <a:p>
            <a:pPr algn="ctr"/>
            <a:r>
              <a:rPr lang="en-US" sz="1200" dirty="0" smtClean="0"/>
              <a:t>Template of Functionalities *</a:t>
            </a:r>
          </a:p>
        </p:txBody>
      </p:sp>
      <p:sp>
        <p:nvSpPr>
          <p:cNvPr id="10" name="Rectangle 9"/>
          <p:cNvSpPr/>
          <p:nvPr/>
        </p:nvSpPr>
        <p:spPr>
          <a:xfrm>
            <a:off x="5562600" y="4191000"/>
            <a:ext cx="1219200" cy="1752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Object</a:t>
            </a:r>
          </a:p>
          <a:p>
            <a:pPr algn="ctr"/>
            <a:r>
              <a:rPr lang="en-US" sz="1200" dirty="0" smtClean="0"/>
              <a:t>Using functionalities</a:t>
            </a:r>
          </a:p>
        </p:txBody>
      </p:sp>
      <p:sp>
        <p:nvSpPr>
          <p:cNvPr id="7" name="Curved Up Arrow 6"/>
          <p:cNvSpPr/>
          <p:nvPr/>
        </p:nvSpPr>
        <p:spPr>
          <a:xfrm rot="4709701">
            <a:off x="2262947" y="3569844"/>
            <a:ext cx="560452" cy="410816"/>
          </a:xfrm>
          <a:prstGeom prst="curved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rot="14228636" flipV="1">
            <a:off x="2690806" y="3300936"/>
            <a:ext cx="642063" cy="406335"/>
          </a:xfrm>
          <a:prstGeom prst="curvedDownArrow">
            <a:avLst>
              <a:gd name="adj1" fmla="val 25000"/>
              <a:gd name="adj2" fmla="val 66356"/>
              <a:gd name="adj3" fmla="val 4687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905000" y="2895600"/>
            <a:ext cx="137313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Encapsulation</a:t>
            </a:r>
            <a:endParaRPr lang="en-US" sz="1600" b="1" dirty="0"/>
          </a:p>
        </p:txBody>
      </p:sp>
      <p:sp>
        <p:nvSpPr>
          <p:cNvPr id="15" name="TextBox 14"/>
          <p:cNvSpPr txBox="1"/>
          <p:nvPr/>
        </p:nvSpPr>
        <p:spPr>
          <a:xfrm>
            <a:off x="4800600" y="3886200"/>
            <a:ext cx="116749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Abstraction</a:t>
            </a:r>
            <a:endParaRPr lang="en-US" sz="1600" b="1" dirty="0"/>
          </a:p>
        </p:txBody>
      </p:sp>
      <p:sp>
        <p:nvSpPr>
          <p:cNvPr id="16" name="Left-Right Arrow 15"/>
          <p:cNvSpPr/>
          <p:nvPr/>
        </p:nvSpPr>
        <p:spPr>
          <a:xfrm>
            <a:off x="4610100" y="2895600"/>
            <a:ext cx="876300" cy="381000"/>
          </a:xfrm>
          <a:prstGeom prst="lef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24745" y="1939260"/>
            <a:ext cx="141885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Polymorphism</a:t>
            </a:r>
            <a:endParaRPr lang="en-US" sz="1600" b="1" dirty="0"/>
          </a:p>
        </p:txBody>
      </p:sp>
      <p:sp>
        <p:nvSpPr>
          <p:cNvPr id="18" name="Rectangle 17"/>
          <p:cNvSpPr/>
          <p:nvPr/>
        </p:nvSpPr>
        <p:spPr>
          <a:xfrm>
            <a:off x="2667000" y="4953000"/>
            <a:ext cx="1932500" cy="1219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Sub Class</a:t>
            </a:r>
          </a:p>
          <a:p>
            <a:pPr algn="ctr"/>
            <a:r>
              <a:rPr lang="en-US" sz="1200" dirty="0" smtClean="0"/>
              <a:t>Data and Functionalities</a:t>
            </a:r>
          </a:p>
          <a:p>
            <a:pPr algn="ctr"/>
            <a:r>
              <a:rPr lang="en-US" sz="1200" dirty="0" smtClean="0"/>
              <a:t>Under Visibility Section and components of Super Class</a:t>
            </a:r>
            <a:endParaRPr lang="en-US" sz="1600" dirty="0"/>
          </a:p>
        </p:txBody>
      </p:sp>
      <p:sp>
        <p:nvSpPr>
          <p:cNvPr id="21" name="Curved Up Arrow 20"/>
          <p:cNvSpPr/>
          <p:nvPr/>
        </p:nvSpPr>
        <p:spPr>
          <a:xfrm rot="4709701">
            <a:off x="1497072" y="5803627"/>
            <a:ext cx="560452" cy="410816"/>
          </a:xfrm>
          <a:prstGeom prst="curved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rot="14228636" flipV="1">
            <a:off x="1924931" y="5534719"/>
            <a:ext cx="642063" cy="406335"/>
          </a:xfrm>
          <a:prstGeom prst="curvedDownArrow">
            <a:avLst>
              <a:gd name="adj1" fmla="val 25000"/>
              <a:gd name="adj2" fmla="val 66356"/>
              <a:gd name="adj3" fmla="val 4687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139125" y="5129383"/>
            <a:ext cx="137313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Encapsulation</a:t>
            </a:r>
            <a:endParaRPr lang="en-US" sz="1600" b="1" dirty="0"/>
          </a:p>
        </p:txBody>
      </p:sp>
      <p:sp>
        <p:nvSpPr>
          <p:cNvPr id="13" name="Left-Right-Up Arrow 12"/>
          <p:cNvSpPr/>
          <p:nvPr/>
        </p:nvSpPr>
        <p:spPr>
          <a:xfrm rot="5400000">
            <a:off x="4293669" y="3803074"/>
            <a:ext cx="894856" cy="1404995"/>
          </a:xfrm>
          <a:prstGeom prst="leftRight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76400" y="4309646"/>
            <a:ext cx="237577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Inheritance &amp; Abstraction</a:t>
            </a:r>
            <a:endParaRPr lang="en-US" sz="1600" b="1" dirty="0"/>
          </a:p>
        </p:txBody>
      </p:sp>
      <p:sp>
        <p:nvSpPr>
          <p:cNvPr id="25" name="TextBox 2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780516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11</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569075"/>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609600"/>
            <a:ext cx="7391400" cy="600164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dirty="0" smtClean="0"/>
              <a:t>The main Component of Object Oriented Programming is </a:t>
            </a:r>
          </a:p>
          <a:p>
            <a:pPr algn="ctr"/>
            <a:r>
              <a:rPr lang="en-US" sz="2000" b="1" dirty="0" smtClean="0"/>
              <a:t>CLASS</a:t>
            </a:r>
            <a:endParaRPr lang="en-US" sz="1600" dirty="0" smtClean="0"/>
          </a:p>
          <a:p>
            <a:r>
              <a:rPr lang="en-US" sz="1600" dirty="0" smtClean="0"/>
              <a:t>Entire class will be divided into sections called visibility sections and each section contains components</a:t>
            </a:r>
          </a:p>
          <a:p>
            <a:endParaRPr lang="en-US" sz="1600" b="1" dirty="0" smtClean="0"/>
          </a:p>
          <a:p>
            <a:r>
              <a:rPr lang="en-US" sz="1600" b="1" dirty="0" smtClean="0"/>
              <a:t>Components of Class</a:t>
            </a:r>
          </a:p>
          <a:p>
            <a:pPr marL="742950" lvl="1" indent="-285750">
              <a:buFont typeface="Wingdings" panose="05000000000000000000" pitchFamily="2" charset="2"/>
              <a:buChar char="§"/>
            </a:pPr>
            <a:r>
              <a:rPr lang="en-US" sz="1400" dirty="0" smtClean="0"/>
              <a:t>Characteristics as </a:t>
            </a:r>
            <a:r>
              <a:rPr lang="en-US" sz="1400" b="1" dirty="0" smtClean="0"/>
              <a:t>Attributes </a:t>
            </a:r>
          </a:p>
          <a:p>
            <a:pPr marL="742950" lvl="1" indent="-285750">
              <a:buFont typeface="Wingdings" panose="05000000000000000000" pitchFamily="2" charset="2"/>
              <a:buChar char="§"/>
            </a:pPr>
            <a:r>
              <a:rPr lang="en-US" sz="1400" dirty="0" smtClean="0"/>
              <a:t>Functionalities as </a:t>
            </a:r>
            <a:r>
              <a:rPr lang="en-US" sz="1400" b="1" dirty="0" smtClean="0"/>
              <a:t>Methods</a:t>
            </a:r>
          </a:p>
          <a:p>
            <a:pPr marL="742950" lvl="1" indent="-285750">
              <a:buFont typeface="Wingdings" panose="05000000000000000000" pitchFamily="2" charset="2"/>
              <a:buChar char="§"/>
            </a:pPr>
            <a:r>
              <a:rPr lang="en-US" sz="1400" dirty="0" smtClean="0"/>
              <a:t>Notify status via </a:t>
            </a:r>
            <a:r>
              <a:rPr lang="en-US" sz="1400" b="1" dirty="0" smtClean="0"/>
              <a:t>Events</a:t>
            </a:r>
            <a:endParaRPr lang="en-US" sz="1600" b="1" dirty="0" smtClean="0"/>
          </a:p>
          <a:p>
            <a:pPr lvl="1"/>
            <a:endParaRPr lang="en-US" sz="1600" dirty="0" smtClean="0"/>
          </a:p>
          <a:p>
            <a:r>
              <a:rPr lang="en-US" sz="1600" dirty="0" smtClean="0"/>
              <a:t>Apart from above we have following </a:t>
            </a:r>
          </a:p>
          <a:p>
            <a:pPr marL="742950" lvl="1" indent="-285750">
              <a:buFont typeface="Arial" panose="020B0604020202020204" pitchFamily="34" charset="0"/>
              <a:buChar char="•"/>
            </a:pPr>
            <a:r>
              <a:rPr lang="en-US" sz="1400" b="1" dirty="0" smtClean="0"/>
              <a:t>Data Types</a:t>
            </a:r>
          </a:p>
          <a:p>
            <a:endParaRPr lang="en-US" sz="1600" dirty="0"/>
          </a:p>
          <a:p>
            <a:r>
              <a:rPr lang="en-US" sz="1600" b="1" dirty="0" smtClean="0"/>
              <a:t>In SAP ABAP, Class is having two parts</a:t>
            </a:r>
          </a:p>
          <a:p>
            <a:pPr marL="742950" lvl="1" indent="-285750">
              <a:buFont typeface="Wingdings" panose="05000000000000000000" pitchFamily="2" charset="2"/>
              <a:buChar char="§"/>
            </a:pPr>
            <a:r>
              <a:rPr lang="en-US" sz="1400" dirty="0" smtClean="0"/>
              <a:t>Definition</a:t>
            </a:r>
          </a:p>
          <a:p>
            <a:pPr marL="742950" lvl="1" indent="-285750">
              <a:buFont typeface="Wingdings" panose="05000000000000000000" pitchFamily="2" charset="2"/>
              <a:buChar char="§"/>
            </a:pPr>
            <a:r>
              <a:rPr lang="en-US" sz="1400" dirty="0" smtClean="0"/>
              <a:t>Implementation</a:t>
            </a:r>
          </a:p>
          <a:p>
            <a:endParaRPr lang="en-US" sz="1600" dirty="0"/>
          </a:p>
          <a:p>
            <a:r>
              <a:rPr lang="en-US" sz="1600" dirty="0" smtClean="0"/>
              <a:t>In the definition Part contains Class components and which are placed in appropriate Visibility section. Visibility sections controls, how can we will access those component s</a:t>
            </a:r>
          </a:p>
          <a:p>
            <a:endParaRPr lang="en-US" sz="1600" dirty="0" smtClean="0"/>
          </a:p>
          <a:p>
            <a:r>
              <a:rPr lang="en-US" sz="1600" b="1" dirty="0" smtClean="0"/>
              <a:t>Visibility sections</a:t>
            </a:r>
          </a:p>
          <a:p>
            <a:r>
              <a:rPr lang="en-US" sz="1400" dirty="0" smtClean="0"/>
              <a:t>Private Section: 	Components accessed Within the Class </a:t>
            </a:r>
          </a:p>
          <a:p>
            <a:r>
              <a:rPr lang="en-US" sz="1400" dirty="0" smtClean="0"/>
              <a:t>Public Section: 	Components accessed Within the Class, Inside the Subclass 			&amp; Outside the </a:t>
            </a:r>
          </a:p>
          <a:p>
            <a:r>
              <a:rPr lang="en-US" sz="1400" dirty="0" smtClean="0"/>
              <a:t>Protected Section: 	Components accessed Within the Class &amp; Inside the Subclass</a:t>
            </a:r>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356301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524000" y="685800"/>
            <a:ext cx="7467600" cy="55707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Class can be of two types based on its creation</a:t>
            </a:r>
          </a:p>
          <a:p>
            <a:pPr marL="742950" lvl="1" indent="-285750">
              <a:buFont typeface="Wingdings" panose="05000000000000000000" pitchFamily="2" charset="2"/>
              <a:buChar char="q"/>
            </a:pPr>
            <a:r>
              <a:rPr lang="en-US" sz="1400" dirty="0" smtClean="0"/>
              <a:t>Local Class</a:t>
            </a:r>
          </a:p>
          <a:p>
            <a:pPr marL="742950" lvl="1" indent="-285750">
              <a:buFont typeface="Wingdings" panose="05000000000000000000" pitchFamily="2" charset="2"/>
              <a:buChar char="q"/>
            </a:pPr>
            <a:r>
              <a:rPr lang="en-US" sz="1400" dirty="0" smtClean="0"/>
              <a:t>Global Class</a:t>
            </a:r>
          </a:p>
          <a:p>
            <a:endParaRPr lang="en-US" sz="1600" dirty="0" smtClean="0"/>
          </a:p>
          <a:p>
            <a:r>
              <a:rPr lang="en-US" sz="1600" dirty="0" smtClean="0"/>
              <a:t>Local class will be created with in the any ABAP Program in </a:t>
            </a:r>
            <a:r>
              <a:rPr lang="en-US" sz="1600" b="1" dirty="0" smtClean="0"/>
              <a:t>SE38</a:t>
            </a:r>
            <a:r>
              <a:rPr lang="en-US" sz="1600" dirty="0" smtClean="0"/>
              <a:t>. we can access this class components in side the same program</a:t>
            </a:r>
          </a:p>
          <a:p>
            <a:endParaRPr lang="en-US" sz="1600" dirty="0"/>
          </a:p>
          <a:p>
            <a:r>
              <a:rPr lang="en-US" sz="1600" dirty="0" smtClean="0"/>
              <a:t>Global class will be declared in </a:t>
            </a:r>
            <a:r>
              <a:rPr lang="en-US" sz="1600" b="1" dirty="0" smtClean="0"/>
              <a:t>SE24</a:t>
            </a:r>
            <a:r>
              <a:rPr lang="en-US" sz="1600" dirty="0" smtClean="0"/>
              <a:t> and Can access components in the across the SAP system</a:t>
            </a:r>
          </a:p>
          <a:p>
            <a:r>
              <a:rPr lang="en-US" sz="1600" b="1" dirty="0" smtClean="0"/>
              <a:t>Syntax: </a:t>
            </a:r>
          </a:p>
          <a:p>
            <a:r>
              <a:rPr lang="en-US" sz="1600" u="sng" dirty="0" smtClean="0"/>
              <a:t>Definition Section</a:t>
            </a:r>
          </a:p>
          <a:p>
            <a:pPr lvl="1"/>
            <a:r>
              <a:rPr lang="en-US" sz="1400" b="1" dirty="0" smtClean="0"/>
              <a:t>CLASS &lt;</a:t>
            </a:r>
            <a:r>
              <a:rPr lang="en-US" sz="1400" b="1" dirty="0" err="1" smtClean="0"/>
              <a:t>Class_Name</a:t>
            </a:r>
            <a:r>
              <a:rPr lang="en-US" sz="1400" b="1" dirty="0" smtClean="0"/>
              <a:t>&gt; DEFINITION.</a:t>
            </a:r>
          </a:p>
          <a:p>
            <a:pPr lvl="1"/>
            <a:r>
              <a:rPr lang="en-US" sz="1400" dirty="0" smtClean="0"/>
              <a:t>	PUBLIC SECTION.</a:t>
            </a:r>
          </a:p>
          <a:p>
            <a:pPr lvl="1"/>
            <a:r>
              <a:rPr lang="en-US" sz="1400" dirty="0"/>
              <a:t>	</a:t>
            </a:r>
            <a:r>
              <a:rPr lang="en-US" sz="1400" dirty="0" smtClean="0"/>
              <a:t>	“Data types, Attributes, Methods &amp; Events</a:t>
            </a:r>
          </a:p>
          <a:p>
            <a:pPr lvl="1"/>
            <a:r>
              <a:rPr lang="en-US" sz="1400" dirty="0" smtClean="0"/>
              <a:t>	PROTECTED SECTION.</a:t>
            </a:r>
          </a:p>
          <a:p>
            <a:pPr lvl="1"/>
            <a:r>
              <a:rPr lang="en-US" sz="1400" dirty="0"/>
              <a:t>		“Data types, Attributes, Methods &amp; </a:t>
            </a:r>
            <a:r>
              <a:rPr lang="en-US" sz="1400" dirty="0" smtClean="0"/>
              <a:t>Events</a:t>
            </a:r>
          </a:p>
          <a:p>
            <a:pPr lvl="1"/>
            <a:r>
              <a:rPr lang="en-US" sz="1400" dirty="0" smtClean="0"/>
              <a:t>	PRIVATE SECTION.</a:t>
            </a:r>
          </a:p>
          <a:p>
            <a:pPr lvl="1"/>
            <a:r>
              <a:rPr lang="en-US" sz="1400" dirty="0"/>
              <a:t>		“Data types, Attributes, Methods &amp; Events</a:t>
            </a:r>
          </a:p>
          <a:p>
            <a:pPr lvl="1"/>
            <a:r>
              <a:rPr lang="en-US" sz="1400" b="1" dirty="0" smtClean="0"/>
              <a:t>ENDCLASS.</a:t>
            </a:r>
          </a:p>
          <a:p>
            <a:pPr lvl="1"/>
            <a:endParaRPr lang="en-US" sz="1400" b="1" dirty="0" smtClean="0"/>
          </a:p>
          <a:p>
            <a:r>
              <a:rPr lang="en-US" sz="1600" u="sng" dirty="0" smtClean="0"/>
              <a:t>Implementation Section</a:t>
            </a:r>
          </a:p>
          <a:p>
            <a:pPr lvl="1"/>
            <a:r>
              <a:rPr lang="en-US" sz="1400" b="1" dirty="0" smtClean="0"/>
              <a:t>CLASS &lt;</a:t>
            </a:r>
            <a:r>
              <a:rPr lang="en-US" sz="1400" b="1" dirty="0" err="1" smtClean="0"/>
              <a:t>Class_Name</a:t>
            </a:r>
            <a:r>
              <a:rPr lang="en-US" sz="1400" b="1" dirty="0" smtClean="0"/>
              <a:t>&gt; IMPLEMENTATION.</a:t>
            </a:r>
          </a:p>
          <a:p>
            <a:pPr lvl="1"/>
            <a:r>
              <a:rPr lang="en-US" sz="1400" dirty="0" smtClean="0"/>
              <a:t>	“Methods Implementation done here</a:t>
            </a:r>
            <a:endParaRPr lang="en-US" sz="1400" dirty="0"/>
          </a:p>
          <a:p>
            <a:pPr lvl="1"/>
            <a:r>
              <a:rPr lang="en-US" sz="1400" b="1" dirty="0" smtClean="0"/>
              <a:t>ENDCLASS.</a:t>
            </a:r>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10541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352800" y="6472093"/>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676400" y="685800"/>
            <a:ext cx="73152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Class Example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654627"/>
            <a:ext cx="4693334" cy="19431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680" y="2771775"/>
            <a:ext cx="5079720" cy="35528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ular Callout 8"/>
          <p:cNvSpPr/>
          <p:nvPr/>
        </p:nvSpPr>
        <p:spPr>
          <a:xfrm>
            <a:off x="1828800" y="1295400"/>
            <a:ext cx="1752600" cy="612648"/>
          </a:xfrm>
          <a:prstGeom prst="wedgeRectCallout">
            <a:avLst>
              <a:gd name="adj1" fmla="val 78706"/>
              <a:gd name="adj2" fmla="val -9806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Definition</a:t>
            </a:r>
            <a:endParaRPr lang="en-US" sz="1400" dirty="0"/>
          </a:p>
        </p:txBody>
      </p:sp>
      <p:sp>
        <p:nvSpPr>
          <p:cNvPr id="10" name="Rectangular Callout 9"/>
          <p:cNvSpPr/>
          <p:nvPr/>
        </p:nvSpPr>
        <p:spPr>
          <a:xfrm>
            <a:off x="6979334" y="4241863"/>
            <a:ext cx="1752600" cy="612648"/>
          </a:xfrm>
          <a:prstGeom prst="wedgeRectCallout">
            <a:avLst>
              <a:gd name="adj1" fmla="val -98369"/>
              <a:gd name="adj2" fmla="val -7544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Implementation</a:t>
            </a:r>
            <a:endParaRPr lang="en-US" sz="1400" dirty="0"/>
          </a:p>
        </p:txBody>
      </p:sp>
      <p:sp>
        <p:nvSpPr>
          <p:cNvPr id="11" name="TextBox 10"/>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779185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 name="TextBox 1"/>
          <p:cNvSpPr txBox="1"/>
          <p:nvPr/>
        </p:nvSpPr>
        <p:spPr>
          <a:xfrm>
            <a:off x="1676400" y="838200"/>
            <a:ext cx="7391400" cy="507831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Object </a:t>
            </a:r>
            <a:r>
              <a:rPr lang="en-US" sz="1600" dirty="0" smtClean="0"/>
              <a:t>is the instance of the Class. In order make use of Class components we need to create Object for the Class. This is applicable for Instance specific components of the Class. Whereas class components can be accessed directly using Class Name</a:t>
            </a:r>
          </a:p>
          <a:p>
            <a:endParaRPr lang="en-US" sz="1600" dirty="0" smtClean="0"/>
          </a:p>
          <a:p>
            <a:r>
              <a:rPr lang="en-US" sz="1400" u="sng" dirty="0" smtClean="0"/>
              <a:t>Following are the steps to access class components</a:t>
            </a:r>
            <a:endParaRPr lang="en-US" sz="1400" u="sng" dirty="0"/>
          </a:p>
          <a:p>
            <a:endParaRPr lang="en-US" sz="1600" dirty="0" smtClean="0"/>
          </a:p>
          <a:p>
            <a:pPr lvl="1"/>
            <a:r>
              <a:rPr lang="en-US" sz="1600" dirty="0" smtClean="0"/>
              <a:t>1. Declare Object for the Class</a:t>
            </a:r>
          </a:p>
          <a:p>
            <a:pPr lvl="1"/>
            <a:r>
              <a:rPr lang="en-US" sz="1400" b="1" dirty="0" smtClean="0"/>
              <a:t>Syntax: </a:t>
            </a:r>
          </a:p>
          <a:p>
            <a:pPr lvl="1"/>
            <a:r>
              <a:rPr lang="en-US" sz="1600" dirty="0"/>
              <a:t>	</a:t>
            </a:r>
            <a:r>
              <a:rPr lang="en-US" sz="1400" b="1" dirty="0" smtClean="0"/>
              <a:t>DATA &lt;OBJECT_NAME&gt; TYPE REF TO &lt;CLASS_NAME&gt;</a:t>
            </a:r>
          </a:p>
          <a:p>
            <a:pPr lvl="1"/>
            <a:endParaRPr lang="en-US" sz="1600" b="1" dirty="0" smtClean="0"/>
          </a:p>
          <a:p>
            <a:pPr lvl="1"/>
            <a:r>
              <a:rPr lang="en-US" sz="1600" dirty="0" smtClean="0"/>
              <a:t>2. Create Object</a:t>
            </a:r>
          </a:p>
          <a:p>
            <a:pPr lvl="1"/>
            <a:r>
              <a:rPr lang="en-US" sz="1400" b="1" dirty="0" smtClean="0"/>
              <a:t>Syntax: </a:t>
            </a:r>
            <a:r>
              <a:rPr lang="en-US" sz="1600" dirty="0" smtClean="0"/>
              <a:t> </a:t>
            </a:r>
          </a:p>
          <a:p>
            <a:pPr lvl="1"/>
            <a:r>
              <a:rPr lang="en-US" sz="1600" dirty="0"/>
              <a:t>	</a:t>
            </a:r>
            <a:r>
              <a:rPr lang="en-US" sz="1400" b="1" dirty="0" smtClean="0"/>
              <a:t>CREATE OBJECT &lt;</a:t>
            </a:r>
            <a:r>
              <a:rPr lang="en-US" sz="1400" b="1" dirty="0" err="1" smtClean="0"/>
              <a:t>object_name</a:t>
            </a:r>
            <a:r>
              <a:rPr lang="en-US" sz="1400" b="1" dirty="0" smtClean="0"/>
              <a:t>&gt;</a:t>
            </a:r>
          </a:p>
          <a:p>
            <a:pPr lvl="1"/>
            <a:endParaRPr lang="en-US" sz="1600" b="1" dirty="0" smtClean="0"/>
          </a:p>
          <a:p>
            <a:pPr lvl="1"/>
            <a:r>
              <a:rPr lang="en-US" sz="1600" dirty="0" smtClean="0"/>
              <a:t>3. Access Components of Class using Object</a:t>
            </a:r>
          </a:p>
          <a:p>
            <a:pPr lvl="1"/>
            <a:r>
              <a:rPr lang="en-US" sz="1400" b="1" dirty="0" smtClean="0"/>
              <a:t>Syntax: </a:t>
            </a:r>
          </a:p>
          <a:p>
            <a:pPr lvl="1"/>
            <a:r>
              <a:rPr lang="en-US" sz="1400" b="1" dirty="0" smtClean="0"/>
              <a:t>	</a:t>
            </a:r>
            <a:r>
              <a:rPr lang="en-US" sz="1400" b="1" u="sng" dirty="0" smtClean="0"/>
              <a:t>Attributes</a:t>
            </a:r>
            <a:endParaRPr lang="en-US" sz="1600" b="1" u="sng" dirty="0" smtClean="0"/>
          </a:p>
          <a:p>
            <a:pPr lvl="1"/>
            <a:r>
              <a:rPr lang="en-US" sz="1600" b="1" dirty="0" smtClean="0"/>
              <a:t>	&lt;</a:t>
            </a:r>
            <a:r>
              <a:rPr lang="en-US" sz="1600" b="1" dirty="0" err="1" smtClean="0"/>
              <a:t>object_name</a:t>
            </a:r>
            <a:r>
              <a:rPr lang="en-US" sz="1600" b="1" dirty="0" smtClean="0"/>
              <a:t>&gt;-&gt;&lt;</a:t>
            </a:r>
            <a:r>
              <a:rPr lang="en-US" sz="1600" b="1" dirty="0" err="1" smtClean="0"/>
              <a:t>attribute_name</a:t>
            </a:r>
            <a:r>
              <a:rPr lang="en-US" sz="1600" b="1" dirty="0" smtClean="0"/>
              <a:t>&gt;</a:t>
            </a:r>
          </a:p>
          <a:p>
            <a:pPr lvl="1"/>
            <a:r>
              <a:rPr lang="en-US" sz="1400" b="1" dirty="0"/>
              <a:t>	</a:t>
            </a:r>
            <a:r>
              <a:rPr lang="en-US" sz="1400" b="1" u="sng" dirty="0" smtClean="0"/>
              <a:t>Method</a:t>
            </a:r>
          </a:p>
          <a:p>
            <a:pPr lvl="1"/>
            <a:r>
              <a:rPr lang="en-US" sz="1400" b="1" dirty="0" smtClean="0"/>
              <a:t>	CALL METHOD &lt;</a:t>
            </a:r>
            <a:r>
              <a:rPr lang="en-US" sz="1400" b="1" dirty="0" err="1" smtClean="0"/>
              <a:t>object_name</a:t>
            </a:r>
            <a:r>
              <a:rPr lang="en-US" sz="1400" b="1" dirty="0" smtClean="0"/>
              <a:t>&gt;-&gt;&lt;</a:t>
            </a:r>
            <a:r>
              <a:rPr lang="en-US" sz="1400" b="1" dirty="0" err="1" smtClean="0"/>
              <a:t>method_name</a:t>
            </a:r>
            <a:r>
              <a:rPr lang="en-US" sz="1400" b="1" dirty="0" smtClean="0"/>
              <a:t>&gt;</a:t>
            </a:r>
            <a:endParaRPr lang="en-US" sz="1600" b="1" dirty="0" smtClean="0"/>
          </a:p>
          <a:p>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320019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537090" y="6458239"/>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1066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p>
        </p:txBody>
      </p:sp>
      <p:sp>
        <p:nvSpPr>
          <p:cNvPr id="20" name="TextBox 19"/>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6367"/>
          <a:stretch/>
        </p:blipFill>
        <p:spPr bwMode="auto">
          <a:xfrm>
            <a:off x="1594445" y="1524000"/>
            <a:ext cx="5492155" cy="235234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11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0" name="TextBox 19"/>
          <p:cNvSpPr txBox="1"/>
          <p:nvPr/>
        </p:nvSpPr>
        <p:spPr>
          <a:xfrm>
            <a:off x="1676400" y="769203"/>
            <a:ext cx="7315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There are two types of Components in </a:t>
            </a:r>
            <a:r>
              <a:rPr lang="en-US" sz="1600" b="1" dirty="0" smtClean="0"/>
              <a:t>CLASS</a:t>
            </a:r>
          </a:p>
          <a:p>
            <a:pPr marL="742950" lvl="1" indent="-285750">
              <a:buFont typeface="Arial" panose="020B0604020202020204" pitchFamily="34" charset="0"/>
              <a:buChar char="•"/>
            </a:pPr>
            <a:r>
              <a:rPr lang="en-US" sz="1400" b="1" dirty="0" smtClean="0"/>
              <a:t>Static Components</a:t>
            </a:r>
          </a:p>
          <a:p>
            <a:pPr marL="742950" lvl="1" indent="-285750">
              <a:buFont typeface="Arial" panose="020B0604020202020204" pitchFamily="34" charset="0"/>
              <a:buChar char="•"/>
            </a:pPr>
            <a:r>
              <a:rPr lang="en-US" sz="1400" b="1" dirty="0" smtClean="0"/>
              <a:t>Instance Components </a:t>
            </a:r>
            <a:r>
              <a:rPr lang="en-US" sz="16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242790880"/>
              </p:ext>
            </p:extLst>
          </p:nvPr>
        </p:nvGraphicFramePr>
        <p:xfrm>
          <a:off x="1676400" y="3581400"/>
          <a:ext cx="7086600" cy="1854200"/>
        </p:xfrm>
        <a:graphic>
          <a:graphicData uri="http://schemas.openxmlformats.org/drawingml/2006/table">
            <a:tbl>
              <a:tblPr firstRow="1" bandRow="1">
                <a:tableStyleId>{8799B23B-EC83-4686-B30A-512413B5E67A}</a:tableStyleId>
              </a:tblPr>
              <a:tblGrid>
                <a:gridCol w="1143000"/>
                <a:gridCol w="1524000"/>
                <a:gridCol w="1600200"/>
                <a:gridCol w="2819400"/>
              </a:tblGrid>
              <a:tr h="370840">
                <a:tc>
                  <a:txBody>
                    <a:bodyPr/>
                    <a:lstStyle/>
                    <a:p>
                      <a:r>
                        <a:rPr lang="en-US" sz="1400" dirty="0" smtClean="0"/>
                        <a:t>Component</a:t>
                      </a:r>
                      <a:endParaRPr lang="en-US" sz="1400" dirty="0"/>
                    </a:p>
                  </a:txBody>
                  <a:tcPr/>
                </a:tc>
                <a:tc>
                  <a:txBody>
                    <a:bodyPr/>
                    <a:lstStyle/>
                    <a:p>
                      <a:r>
                        <a:rPr lang="en-US" sz="1400" dirty="0" smtClean="0"/>
                        <a:t>Static </a:t>
                      </a:r>
                      <a:endParaRPr lang="en-US" sz="1400" dirty="0"/>
                    </a:p>
                  </a:txBody>
                  <a:tcPr/>
                </a:tc>
                <a:tc>
                  <a:txBody>
                    <a:bodyPr/>
                    <a:lstStyle/>
                    <a:p>
                      <a:r>
                        <a:rPr lang="en-US" sz="1400" dirty="0" smtClean="0"/>
                        <a:t>Instance Specific</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Data Type</a:t>
                      </a:r>
                      <a:endParaRPr lang="en-US" sz="1400" dirty="0"/>
                    </a:p>
                  </a:txBody>
                  <a:tcPr/>
                </a:tc>
                <a:tc>
                  <a:txBody>
                    <a:bodyPr/>
                    <a:lstStyle/>
                    <a:p>
                      <a:r>
                        <a:rPr lang="en-US" sz="1400" dirty="0" smtClean="0"/>
                        <a:t>CLASS-TYPES</a:t>
                      </a:r>
                      <a:endParaRPr lang="en-US" sz="1400" dirty="0"/>
                    </a:p>
                  </a:txBody>
                  <a:tcPr/>
                </a:tc>
                <a:tc>
                  <a:txBody>
                    <a:bodyPr/>
                    <a:lstStyle/>
                    <a:p>
                      <a:r>
                        <a:rPr lang="en-US" sz="1400" dirty="0" smtClean="0"/>
                        <a:t>TYPES</a:t>
                      </a:r>
                      <a:endParaRPr lang="en-US" sz="1400" dirty="0"/>
                    </a:p>
                  </a:txBody>
                  <a:tcPr/>
                </a:tc>
                <a:tc>
                  <a:txBody>
                    <a:bodyPr/>
                    <a:lstStyle/>
                    <a:p>
                      <a:r>
                        <a:rPr lang="en-US" sz="1400" dirty="0" smtClean="0"/>
                        <a:t>Declare local data</a:t>
                      </a:r>
                      <a:r>
                        <a:rPr lang="en-US" sz="1400" baseline="0" dirty="0" smtClean="0"/>
                        <a:t> types</a:t>
                      </a:r>
                      <a:endParaRPr lang="en-US" sz="1400" dirty="0"/>
                    </a:p>
                  </a:txBody>
                  <a:tcPr/>
                </a:tc>
              </a:tr>
              <a:tr h="370840">
                <a:tc>
                  <a:txBody>
                    <a:bodyPr/>
                    <a:lstStyle/>
                    <a:p>
                      <a:r>
                        <a:rPr lang="en-US" sz="1400" dirty="0" smtClean="0"/>
                        <a:t>Attribute</a:t>
                      </a:r>
                      <a:endParaRPr lang="en-US" sz="1400" dirty="0"/>
                    </a:p>
                  </a:txBody>
                  <a:tcPr/>
                </a:tc>
                <a:tc>
                  <a:txBody>
                    <a:bodyPr/>
                    <a:lstStyle/>
                    <a:p>
                      <a:r>
                        <a:rPr lang="en-US" sz="1400" dirty="0" smtClean="0"/>
                        <a:t>CLASS-DATA</a:t>
                      </a:r>
                      <a:endParaRPr lang="en-US" sz="1400" dirty="0"/>
                    </a:p>
                  </a:txBody>
                  <a:tcPr/>
                </a:tc>
                <a:tc>
                  <a:txBody>
                    <a:bodyPr/>
                    <a:lstStyle/>
                    <a:p>
                      <a:r>
                        <a:rPr lang="en-US" sz="1400" dirty="0" smtClean="0"/>
                        <a:t>DATA</a:t>
                      </a:r>
                      <a:endParaRPr lang="en-US" sz="1400" dirty="0"/>
                    </a:p>
                  </a:txBody>
                  <a:tcPr/>
                </a:tc>
                <a:tc>
                  <a:txBody>
                    <a:bodyPr/>
                    <a:lstStyle/>
                    <a:p>
                      <a:r>
                        <a:rPr lang="en-US" sz="1400" dirty="0" smtClean="0"/>
                        <a:t>Variables</a:t>
                      </a:r>
                      <a:endParaRPr lang="en-US" sz="1400" dirty="0"/>
                    </a:p>
                  </a:txBody>
                  <a:tcPr/>
                </a:tc>
              </a:tr>
              <a:tr h="370840">
                <a:tc>
                  <a:txBody>
                    <a:bodyPr/>
                    <a:lstStyle/>
                    <a:p>
                      <a:r>
                        <a:rPr lang="en-US" sz="1400" dirty="0" smtClean="0"/>
                        <a:t>Method</a:t>
                      </a:r>
                      <a:endParaRPr lang="en-US" sz="1400" dirty="0"/>
                    </a:p>
                  </a:txBody>
                  <a:tcPr/>
                </a:tc>
                <a:tc>
                  <a:txBody>
                    <a:bodyPr/>
                    <a:lstStyle/>
                    <a:p>
                      <a:r>
                        <a:rPr lang="en-US" sz="1400" dirty="0" smtClean="0"/>
                        <a:t>CLASS-METHODS</a:t>
                      </a:r>
                      <a:endParaRPr lang="en-US" sz="1400" dirty="0"/>
                    </a:p>
                  </a:txBody>
                  <a:tcPr/>
                </a:tc>
                <a:tc>
                  <a:txBody>
                    <a:bodyPr/>
                    <a:lstStyle/>
                    <a:p>
                      <a:r>
                        <a:rPr lang="en-US" sz="1400" dirty="0" smtClean="0"/>
                        <a:t>METHODS</a:t>
                      </a:r>
                      <a:endParaRPr lang="en-US" sz="1400" dirty="0"/>
                    </a:p>
                  </a:txBody>
                  <a:tcPr/>
                </a:tc>
                <a:tc>
                  <a:txBody>
                    <a:bodyPr/>
                    <a:lstStyle/>
                    <a:p>
                      <a:r>
                        <a:rPr lang="en-US" sz="1400" dirty="0" smtClean="0"/>
                        <a:t>Functionalities</a:t>
                      </a:r>
                      <a:endParaRPr lang="en-US" sz="1400" dirty="0"/>
                    </a:p>
                  </a:txBody>
                  <a:tcPr/>
                </a:tc>
              </a:tr>
              <a:tr h="370840">
                <a:tc>
                  <a:txBody>
                    <a:bodyPr/>
                    <a:lstStyle/>
                    <a:p>
                      <a:r>
                        <a:rPr lang="en-US" sz="1400" dirty="0" smtClean="0"/>
                        <a:t>Event</a:t>
                      </a:r>
                      <a:endParaRPr lang="en-US" sz="1400" dirty="0"/>
                    </a:p>
                  </a:txBody>
                  <a:tcPr/>
                </a:tc>
                <a:tc>
                  <a:txBody>
                    <a:bodyPr/>
                    <a:lstStyle/>
                    <a:p>
                      <a:r>
                        <a:rPr lang="en-US" sz="1400" dirty="0" smtClean="0"/>
                        <a:t>CLASS-EVENT</a:t>
                      </a:r>
                      <a:endParaRPr lang="en-US" sz="1400" dirty="0"/>
                    </a:p>
                  </a:txBody>
                  <a:tcPr/>
                </a:tc>
                <a:tc>
                  <a:txBody>
                    <a:bodyPr/>
                    <a:lstStyle/>
                    <a:p>
                      <a:r>
                        <a:rPr lang="en-US" sz="1400" dirty="0" smtClean="0"/>
                        <a:t>EVENT</a:t>
                      </a:r>
                      <a:endParaRPr lang="en-US" sz="1400" dirty="0"/>
                    </a:p>
                  </a:txBody>
                  <a:tcPr/>
                </a:tc>
                <a:tc>
                  <a:txBody>
                    <a:bodyPr/>
                    <a:lstStyle/>
                    <a:p>
                      <a:r>
                        <a:rPr lang="en-US" sz="1400" dirty="0" smtClean="0"/>
                        <a:t>Broadcasting</a:t>
                      </a:r>
                      <a:r>
                        <a:rPr lang="en-US" sz="1400" baseline="0" dirty="0" smtClean="0"/>
                        <a:t> the status of the class</a:t>
                      </a:r>
                      <a:endParaRPr lang="en-US" sz="1400" dirty="0"/>
                    </a:p>
                  </a:txBody>
                  <a:tcPr/>
                </a:tc>
              </a:tr>
            </a:tbl>
          </a:graphicData>
        </a:graphic>
      </p:graphicFrame>
      <p:sp>
        <p:nvSpPr>
          <p:cNvPr id="22" name="TextBox 21"/>
          <p:cNvSpPr txBox="1"/>
          <p:nvPr/>
        </p:nvSpPr>
        <p:spPr>
          <a:xfrm>
            <a:off x="1752600" y="1683603"/>
            <a:ext cx="7315200" cy="181588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For Instance Components, memory is allocated for each time whenever object is created for the class</a:t>
            </a:r>
          </a:p>
          <a:p>
            <a:endParaRPr lang="en-US" sz="1600" dirty="0" smtClean="0"/>
          </a:p>
          <a:p>
            <a:r>
              <a:rPr lang="en-US" sz="1600" dirty="0" smtClean="0"/>
              <a:t>For the Static components only one time memory is allocated during the program execution</a:t>
            </a:r>
          </a:p>
          <a:p>
            <a:endParaRPr lang="en-US" sz="1600" dirty="0"/>
          </a:p>
          <a:p>
            <a:r>
              <a:rPr lang="en-US" sz="1600" dirty="0" smtClean="0"/>
              <a:t>We can declare components with following key words</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7643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17</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7086600" cy="55092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Method is the functionality of the class. </a:t>
            </a:r>
          </a:p>
          <a:p>
            <a:endParaRPr lang="en-US" sz="1600" dirty="0" smtClean="0"/>
          </a:p>
          <a:p>
            <a:r>
              <a:rPr lang="en-US" sz="1600" dirty="0" smtClean="0"/>
              <a:t>Types of Methods</a:t>
            </a:r>
          </a:p>
          <a:p>
            <a:pPr marL="742950" lvl="1" indent="-285750">
              <a:buFont typeface="Wingdings" panose="05000000000000000000" pitchFamily="2" charset="2"/>
              <a:buChar char="q"/>
            </a:pPr>
            <a:r>
              <a:rPr lang="en-US" sz="1600" b="1" dirty="0" smtClean="0"/>
              <a:t>Constructor Methods: </a:t>
            </a:r>
            <a:r>
              <a:rPr lang="en-US" sz="1600" dirty="0" smtClean="0"/>
              <a:t>Special methods, will be called whenever instance is created or first time class is accessed</a:t>
            </a:r>
            <a:endParaRPr lang="en-US" sz="1600" b="1" dirty="0" smtClean="0"/>
          </a:p>
          <a:p>
            <a:pPr marL="742950" lvl="1" indent="-285750">
              <a:buFont typeface="Wingdings" panose="05000000000000000000" pitchFamily="2" charset="2"/>
              <a:buChar char="q"/>
            </a:pPr>
            <a:r>
              <a:rPr lang="en-US" sz="1600" b="1" dirty="0" smtClean="0"/>
              <a:t>Normal Methods: </a:t>
            </a:r>
            <a:r>
              <a:rPr lang="en-US" sz="1600" dirty="0" smtClean="0"/>
              <a:t>it will be called by using instance or Class</a:t>
            </a:r>
          </a:p>
          <a:p>
            <a:pPr marL="742950" lvl="1" indent="-285750">
              <a:buFont typeface="Wingdings" panose="05000000000000000000" pitchFamily="2" charset="2"/>
              <a:buChar char="q"/>
            </a:pPr>
            <a:r>
              <a:rPr lang="en-US" sz="1600" b="1" dirty="0" smtClean="0"/>
              <a:t>Event Handler Methods:</a:t>
            </a:r>
            <a:r>
              <a:rPr lang="en-US" sz="1600" dirty="0" smtClean="0"/>
              <a:t> Special method, it will be called whenever event is raised </a:t>
            </a:r>
          </a:p>
          <a:p>
            <a:endParaRPr lang="en-US" sz="1600" dirty="0" smtClean="0"/>
          </a:p>
          <a:p>
            <a:r>
              <a:rPr lang="en-US" sz="1600" b="1" dirty="0" smtClean="0"/>
              <a:t>Method having</a:t>
            </a:r>
            <a:r>
              <a:rPr lang="en-US" sz="1600" dirty="0" smtClean="0"/>
              <a:t> </a:t>
            </a:r>
          </a:p>
          <a:p>
            <a:pPr marL="742950" lvl="1" indent="-285750">
              <a:buFont typeface="Wingdings" panose="05000000000000000000" pitchFamily="2" charset="2"/>
              <a:buChar char="q"/>
            </a:pPr>
            <a:r>
              <a:rPr lang="en-US" sz="1600" dirty="0" smtClean="0"/>
              <a:t>Importing Parameter</a:t>
            </a:r>
          </a:p>
          <a:p>
            <a:pPr marL="742950" lvl="1" indent="-285750">
              <a:buFont typeface="Wingdings" panose="05000000000000000000" pitchFamily="2" charset="2"/>
              <a:buChar char="q"/>
            </a:pPr>
            <a:r>
              <a:rPr lang="en-US" sz="1600" dirty="0" smtClean="0"/>
              <a:t>Exporting Parameter</a:t>
            </a:r>
          </a:p>
          <a:p>
            <a:endParaRPr lang="en-US" sz="1600" dirty="0" smtClean="0"/>
          </a:p>
          <a:p>
            <a:r>
              <a:rPr lang="en-US" sz="1600" b="1" dirty="0" smtClean="0"/>
              <a:t>Method can be having visibility</a:t>
            </a:r>
          </a:p>
          <a:p>
            <a:pPr marL="742950" lvl="1" indent="-285750">
              <a:buFont typeface="Wingdings" panose="05000000000000000000" pitchFamily="2" charset="2"/>
              <a:buChar char="q"/>
            </a:pPr>
            <a:r>
              <a:rPr lang="en-US" sz="1600" dirty="0" smtClean="0"/>
              <a:t>Public </a:t>
            </a:r>
            <a:endParaRPr lang="en-US" sz="1600" dirty="0"/>
          </a:p>
          <a:p>
            <a:pPr marL="742950" lvl="1" indent="-285750">
              <a:buFont typeface="Wingdings" panose="05000000000000000000" pitchFamily="2" charset="2"/>
              <a:buChar char="q"/>
            </a:pPr>
            <a:r>
              <a:rPr lang="en-US" sz="1600" dirty="0" smtClean="0"/>
              <a:t>Private </a:t>
            </a:r>
          </a:p>
          <a:p>
            <a:pPr marL="742950" lvl="1" indent="-285750">
              <a:buFont typeface="Wingdings" panose="05000000000000000000" pitchFamily="2" charset="2"/>
              <a:buChar char="q"/>
            </a:pPr>
            <a:r>
              <a:rPr lang="en-US" sz="1600" dirty="0" smtClean="0"/>
              <a:t>Protected</a:t>
            </a:r>
          </a:p>
          <a:p>
            <a:endParaRPr lang="en-US" sz="1600" dirty="0"/>
          </a:p>
          <a:p>
            <a:r>
              <a:rPr lang="en-US" sz="1600" b="1" dirty="0" smtClean="0"/>
              <a:t>Methods can be declared as</a:t>
            </a:r>
          </a:p>
          <a:p>
            <a:pPr marL="742950" lvl="1" indent="-285750">
              <a:buFont typeface="Wingdings" panose="05000000000000000000" pitchFamily="2" charset="2"/>
              <a:buChar char="q"/>
            </a:pPr>
            <a:r>
              <a:rPr lang="en-US" sz="1600" dirty="0" smtClean="0"/>
              <a:t>Static – accessed via Class</a:t>
            </a:r>
          </a:p>
          <a:p>
            <a:pPr marL="742950" lvl="1" indent="-285750">
              <a:buFont typeface="Wingdings" panose="05000000000000000000" pitchFamily="2" charset="2"/>
              <a:buChar char="q"/>
            </a:pPr>
            <a:r>
              <a:rPr lang="en-US" sz="1600" dirty="0" smtClean="0"/>
              <a:t>Instance – accessed via Instance </a:t>
            </a:r>
          </a:p>
          <a:p>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044204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18</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465166"/>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762000"/>
            <a:ext cx="7620000" cy="25853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Normal Method: </a:t>
            </a:r>
          </a:p>
          <a:p>
            <a:r>
              <a:rPr lang="en-US" sz="1600" dirty="0" smtClean="0"/>
              <a:t>Method defines the functionality of the Class. Methods can have Import and Export Parameters. We can also pass internal tables. We have to specify type for each parameter</a:t>
            </a:r>
            <a:r>
              <a:rPr lang="en-US" sz="1600" dirty="0"/>
              <a:t>	</a:t>
            </a:r>
            <a:endParaRPr lang="en-US" sz="1600" dirty="0" smtClean="0"/>
          </a:p>
          <a:p>
            <a:r>
              <a:rPr lang="en-US" sz="1400" b="1" dirty="0" smtClean="0"/>
              <a:t>Declaring Method</a:t>
            </a:r>
          </a:p>
          <a:p>
            <a:pPr lvl="1"/>
            <a:r>
              <a:rPr lang="en-US" sz="1400" dirty="0" smtClean="0"/>
              <a:t>METHODS </a:t>
            </a:r>
            <a:r>
              <a:rPr lang="en-US" sz="1400" dirty="0"/>
              <a:t>meth </a:t>
            </a:r>
            <a:endParaRPr lang="en-US" sz="1400" dirty="0" smtClean="0"/>
          </a:p>
          <a:p>
            <a:pPr lvl="1"/>
            <a:r>
              <a:rPr lang="en-US" sz="1400" dirty="0"/>
              <a:t>	</a:t>
            </a:r>
            <a:r>
              <a:rPr lang="en-US" sz="1400" dirty="0" smtClean="0"/>
              <a:t>IMPORTING </a:t>
            </a:r>
            <a:r>
              <a:rPr lang="en-US" sz="1400" dirty="0"/>
              <a:t>[VALUE(]</a:t>
            </a:r>
            <a:r>
              <a:rPr lang="en-US" sz="1400" b="1" dirty="0"/>
              <a:t>i</a:t>
            </a:r>
            <a:r>
              <a:rPr lang="en-US" sz="1400" baseline="-25000" dirty="0"/>
              <a:t>1</a:t>
            </a:r>
            <a:r>
              <a:rPr lang="en-US" sz="1400" b="1" dirty="0"/>
              <a:t> </a:t>
            </a:r>
            <a:r>
              <a:rPr lang="en-US" sz="1400" dirty="0"/>
              <a:t>i</a:t>
            </a:r>
            <a:r>
              <a:rPr lang="en-US" sz="1400" baseline="-25000" dirty="0"/>
              <a:t>2</a:t>
            </a:r>
            <a:r>
              <a:rPr lang="en-US" sz="1400" dirty="0"/>
              <a:t> ... [)] TYPE </a:t>
            </a:r>
            <a:r>
              <a:rPr lang="en-US" sz="1400" dirty="0" err="1"/>
              <a:t>type</a:t>
            </a:r>
            <a:r>
              <a:rPr lang="en-US" sz="1400" dirty="0"/>
              <a:t> [OPTIONAL]...</a:t>
            </a:r>
            <a:br>
              <a:rPr lang="en-US" sz="1400" dirty="0"/>
            </a:br>
            <a:r>
              <a:rPr lang="en-US" sz="1400" dirty="0" smtClean="0"/>
              <a:t>	EXPORTING </a:t>
            </a:r>
            <a:r>
              <a:rPr lang="en-US" sz="1400" dirty="0"/>
              <a:t>[VALUE(]</a:t>
            </a:r>
            <a:r>
              <a:rPr lang="en-US" sz="1400" b="1" dirty="0"/>
              <a:t>e</a:t>
            </a:r>
            <a:r>
              <a:rPr lang="en-US" sz="1400" baseline="-25000" dirty="0"/>
              <a:t>1</a:t>
            </a:r>
            <a:r>
              <a:rPr lang="en-US" sz="1400" b="1" dirty="0"/>
              <a:t> </a:t>
            </a:r>
            <a:r>
              <a:rPr lang="en-US" sz="1400" dirty="0"/>
              <a:t>e</a:t>
            </a:r>
            <a:r>
              <a:rPr lang="en-US" sz="1400" baseline="-25000" dirty="0"/>
              <a:t>2</a:t>
            </a:r>
            <a:r>
              <a:rPr lang="en-US" sz="1400" dirty="0"/>
              <a:t> ... [)] TYPE </a:t>
            </a:r>
            <a:r>
              <a:rPr lang="en-US" sz="1400" dirty="0" err="1"/>
              <a:t>type</a:t>
            </a:r>
            <a:r>
              <a:rPr lang="en-US" sz="1400" dirty="0"/>
              <a:t> ...</a:t>
            </a:r>
            <a:br>
              <a:rPr lang="en-US" sz="1400" dirty="0"/>
            </a:br>
            <a:r>
              <a:rPr lang="en-US" sz="1400" dirty="0" smtClean="0"/>
              <a:t>	CHANGING </a:t>
            </a:r>
            <a:r>
              <a:rPr lang="en-US" sz="1400" dirty="0"/>
              <a:t>[VALUE(]</a:t>
            </a:r>
            <a:r>
              <a:rPr lang="en-US" sz="1400" b="1" dirty="0"/>
              <a:t>c</a:t>
            </a:r>
            <a:r>
              <a:rPr lang="en-US" sz="1400" baseline="-25000" dirty="0"/>
              <a:t>1</a:t>
            </a:r>
            <a:r>
              <a:rPr lang="en-US" sz="1400" b="1" dirty="0"/>
              <a:t> </a:t>
            </a:r>
            <a:r>
              <a:rPr lang="en-US" sz="1400" dirty="0"/>
              <a:t>c</a:t>
            </a:r>
            <a:r>
              <a:rPr lang="en-US" sz="1400" baseline="-25000" dirty="0"/>
              <a:t>2</a:t>
            </a:r>
            <a:r>
              <a:rPr lang="en-US" sz="1400" dirty="0"/>
              <a:t> ... [)] TYPE </a:t>
            </a:r>
            <a:r>
              <a:rPr lang="en-US" sz="1400" dirty="0" err="1"/>
              <a:t>type</a:t>
            </a:r>
            <a:r>
              <a:rPr lang="en-US" sz="1400" dirty="0"/>
              <a:t> [OPTIONAL]...</a:t>
            </a:r>
            <a:br>
              <a:rPr lang="en-US" sz="1400" dirty="0"/>
            </a:br>
            <a:r>
              <a:rPr lang="en-US" sz="1400" dirty="0" smtClean="0"/>
              <a:t>	RETURNING </a:t>
            </a:r>
            <a:r>
              <a:rPr lang="en-US" sz="1400" dirty="0"/>
              <a:t>VALUE(r) </a:t>
            </a:r>
            <a:br>
              <a:rPr lang="en-US" sz="1400" dirty="0"/>
            </a:br>
            <a:r>
              <a:rPr lang="en-US" sz="1400" dirty="0" smtClean="0"/>
              <a:t>	EXCEPTIONS</a:t>
            </a:r>
            <a:r>
              <a:rPr lang="en-US" sz="1400" b="1" dirty="0" smtClean="0"/>
              <a:t>exc</a:t>
            </a:r>
            <a:r>
              <a:rPr lang="en-US" sz="1400" baseline="-25000" dirty="0" smtClean="0"/>
              <a:t>1</a:t>
            </a:r>
            <a:r>
              <a:rPr lang="en-US" sz="1400" b="1" dirty="0" smtClean="0"/>
              <a:t> </a:t>
            </a:r>
            <a:r>
              <a:rPr lang="en-US" sz="1400" dirty="0"/>
              <a:t>exc</a:t>
            </a:r>
            <a:r>
              <a:rPr lang="en-US" sz="1400" baseline="-25000" dirty="0"/>
              <a:t>2</a:t>
            </a:r>
            <a:r>
              <a:rPr lang="en-US" sz="1400" dirty="0"/>
              <a:t> ... </a:t>
            </a:r>
            <a:r>
              <a:rPr lang="en-US" sz="1400" dirty="0" smtClean="0"/>
              <a:t>.</a:t>
            </a:r>
          </a:p>
        </p:txBody>
      </p:sp>
      <p:sp>
        <p:nvSpPr>
          <p:cNvPr id="8" name="TextBox 7"/>
          <p:cNvSpPr txBox="1"/>
          <p:nvPr/>
        </p:nvSpPr>
        <p:spPr>
          <a:xfrm>
            <a:off x="1524000" y="3429000"/>
            <a:ext cx="7620000"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Implementing Method</a:t>
            </a:r>
          </a:p>
          <a:p>
            <a:pPr lvl="1"/>
            <a:r>
              <a:rPr lang="en-US" sz="1400" dirty="0" smtClean="0"/>
              <a:t>Method &lt;</a:t>
            </a:r>
            <a:r>
              <a:rPr lang="en-US" sz="1400" dirty="0" err="1" smtClean="0"/>
              <a:t>method_Name</a:t>
            </a:r>
            <a:r>
              <a:rPr lang="en-US" sz="1400" dirty="0" smtClean="0"/>
              <a:t>&gt;.</a:t>
            </a:r>
            <a:endParaRPr lang="en-US" sz="1400" dirty="0"/>
          </a:p>
          <a:p>
            <a:pPr lvl="1"/>
            <a:r>
              <a:rPr lang="en-US" sz="1400" dirty="0" smtClean="0"/>
              <a:t>	“Processing Logic</a:t>
            </a:r>
          </a:p>
          <a:p>
            <a:pPr lvl="1"/>
            <a:r>
              <a:rPr lang="en-US" sz="1400" dirty="0" err="1" smtClean="0"/>
              <a:t>EndMethod</a:t>
            </a:r>
            <a:r>
              <a:rPr lang="en-US" sz="1400" dirty="0" smtClean="0"/>
              <a:t>.</a:t>
            </a:r>
          </a:p>
          <a:p>
            <a:endParaRPr lang="en-US" sz="1400" b="1" dirty="0" smtClean="0"/>
          </a:p>
          <a:p>
            <a:r>
              <a:rPr lang="en-US" sz="1400" b="1" dirty="0" smtClean="0"/>
              <a:t>Calling Method</a:t>
            </a:r>
            <a:endParaRPr lang="en-US" sz="1400" dirty="0" smtClean="0"/>
          </a:p>
          <a:p>
            <a:pPr lvl="1"/>
            <a:r>
              <a:rPr lang="en-US" sz="1400" dirty="0" smtClean="0"/>
              <a:t>CALL </a:t>
            </a:r>
            <a:r>
              <a:rPr lang="en-US" sz="1400" dirty="0"/>
              <a:t>METHOD meth </a:t>
            </a:r>
            <a:endParaRPr lang="en-US" sz="1400" dirty="0" smtClean="0"/>
          </a:p>
          <a:p>
            <a:pPr lvl="1"/>
            <a:r>
              <a:rPr lang="en-US" sz="1400" dirty="0"/>
              <a:t>	</a:t>
            </a:r>
            <a:r>
              <a:rPr lang="en-US" sz="1400" dirty="0" smtClean="0"/>
              <a:t>EXPORTING </a:t>
            </a:r>
            <a:r>
              <a:rPr lang="en-US" sz="1400" dirty="0"/>
              <a:t>i</a:t>
            </a:r>
            <a:r>
              <a:rPr lang="en-US" sz="1400" baseline="-25000" dirty="0"/>
              <a:t>1</a:t>
            </a:r>
            <a:r>
              <a:rPr lang="en-US" sz="1400" dirty="0"/>
              <a:t> = f</a:t>
            </a:r>
            <a:r>
              <a:rPr lang="en-US" sz="1400" baseline="-25000" dirty="0"/>
              <a:t>1 </a:t>
            </a:r>
            <a:r>
              <a:rPr lang="en-US" sz="1400" dirty="0"/>
              <a:t>i</a:t>
            </a:r>
            <a:r>
              <a:rPr lang="en-US" sz="1400" baseline="-25000" dirty="0"/>
              <a:t>2</a:t>
            </a:r>
            <a:r>
              <a:rPr lang="en-US" sz="1400" dirty="0"/>
              <a:t> =f</a:t>
            </a:r>
            <a:r>
              <a:rPr lang="en-US" sz="1400" baseline="-25000" dirty="0"/>
              <a:t>2 </a:t>
            </a:r>
            <a:r>
              <a:rPr lang="en-US" sz="1400" dirty="0"/>
              <a:t>... </a:t>
            </a:r>
          </a:p>
          <a:p>
            <a:pPr lvl="1"/>
            <a:r>
              <a:rPr lang="en-US" sz="1400" dirty="0" smtClean="0"/>
              <a:t>	IMPORTING </a:t>
            </a:r>
            <a:r>
              <a:rPr lang="en-US" sz="1400" dirty="0"/>
              <a:t>e</a:t>
            </a:r>
            <a:r>
              <a:rPr lang="en-US" sz="1400" baseline="-25000" dirty="0"/>
              <a:t>1</a:t>
            </a:r>
            <a:r>
              <a:rPr lang="en-US" sz="1400" dirty="0"/>
              <a:t> = g</a:t>
            </a:r>
            <a:r>
              <a:rPr lang="en-US" sz="1400" baseline="-25000" dirty="0"/>
              <a:t>1 </a:t>
            </a:r>
            <a:r>
              <a:rPr lang="en-US" sz="1400" dirty="0"/>
              <a:t>e</a:t>
            </a:r>
            <a:r>
              <a:rPr lang="en-US" sz="1400" baseline="-25000" dirty="0"/>
              <a:t>2</a:t>
            </a:r>
            <a:r>
              <a:rPr lang="en-US" sz="1400" dirty="0"/>
              <a:t>=g</a:t>
            </a:r>
            <a:r>
              <a:rPr lang="en-US" sz="1400" baseline="-25000" dirty="0"/>
              <a:t>2 </a:t>
            </a:r>
            <a:r>
              <a:rPr lang="en-US" sz="1400" dirty="0"/>
              <a:t>...</a:t>
            </a:r>
            <a:br>
              <a:rPr lang="en-US" sz="1400" dirty="0"/>
            </a:br>
            <a:r>
              <a:rPr lang="en-US" sz="1400" dirty="0" smtClean="0"/>
              <a:t>	CHANGING </a:t>
            </a:r>
            <a:r>
              <a:rPr lang="en-US" sz="1400" dirty="0"/>
              <a:t>c</a:t>
            </a:r>
            <a:r>
              <a:rPr lang="en-US" sz="1400" baseline="-25000" dirty="0"/>
              <a:t>1</a:t>
            </a:r>
            <a:r>
              <a:rPr lang="en-US" sz="1400" dirty="0"/>
              <a:t> = f</a:t>
            </a:r>
            <a:r>
              <a:rPr lang="en-US" sz="1400" baseline="-25000" dirty="0"/>
              <a:t>1 </a:t>
            </a:r>
            <a:r>
              <a:rPr lang="en-US" sz="1400" dirty="0"/>
              <a:t>c</a:t>
            </a:r>
            <a:r>
              <a:rPr lang="en-US" sz="1400" baseline="-25000" dirty="0"/>
              <a:t>2</a:t>
            </a:r>
            <a:r>
              <a:rPr lang="en-US" sz="1400" dirty="0"/>
              <a:t> =f</a:t>
            </a:r>
            <a:r>
              <a:rPr lang="en-US" sz="1400" baseline="-25000" dirty="0"/>
              <a:t>2 </a:t>
            </a:r>
            <a:r>
              <a:rPr lang="en-US" sz="1400" dirty="0"/>
              <a:t>...</a:t>
            </a:r>
            <a:br>
              <a:rPr lang="en-US" sz="1400" dirty="0"/>
            </a:br>
            <a:r>
              <a:rPr lang="en-US" sz="1400" dirty="0" smtClean="0"/>
              <a:t>	RECEIVING </a:t>
            </a:r>
            <a:r>
              <a:rPr lang="en-US" sz="1400" dirty="0"/>
              <a:t>r = h </a:t>
            </a:r>
            <a:br>
              <a:rPr lang="en-US" sz="1400" dirty="0"/>
            </a:br>
            <a:r>
              <a:rPr lang="en-US" sz="1400" dirty="0" smtClean="0"/>
              <a:t>	EXCEPTIONS </a:t>
            </a:r>
            <a:r>
              <a:rPr lang="en-US" sz="1400" dirty="0"/>
              <a:t>e</a:t>
            </a:r>
            <a:r>
              <a:rPr lang="en-US" sz="1400" baseline="-25000" dirty="0"/>
              <a:t>1</a:t>
            </a:r>
            <a:r>
              <a:rPr lang="en-US" sz="1400" dirty="0"/>
              <a:t> = rc</a:t>
            </a:r>
            <a:r>
              <a:rPr lang="en-US" sz="1400" baseline="-25000" dirty="0"/>
              <a:t>1</a:t>
            </a:r>
            <a:r>
              <a:rPr lang="en-US" sz="1400" dirty="0"/>
              <a:t> e</a:t>
            </a:r>
            <a:r>
              <a:rPr lang="en-US" sz="1400" baseline="-25000" dirty="0"/>
              <a:t>2</a:t>
            </a:r>
            <a:r>
              <a:rPr lang="en-US" sz="1400" dirty="0"/>
              <a:t> =rc</a:t>
            </a:r>
            <a:r>
              <a:rPr lang="en-US" sz="1400" baseline="-25000" dirty="0"/>
              <a:t>2 </a:t>
            </a:r>
            <a:r>
              <a:rPr lang="en-US" sz="1400" dirty="0"/>
              <a:t>...</a:t>
            </a:r>
            <a:endParaRPr lang="en-US" sz="1200" dirty="0"/>
          </a:p>
          <a:p>
            <a:endParaRPr lang="en-US" sz="12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340818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19</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429000" y="6465166"/>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524000" y="762000"/>
            <a:ext cx="76200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endParaRPr lang="en-US" sz="14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184830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447800" y="685800"/>
            <a:ext cx="7696200" cy="51706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There are different types of Applications developed with help of ABAP</a:t>
            </a:r>
          </a:p>
          <a:p>
            <a:pPr marL="800100" lvl="1" indent="-342900">
              <a:buAutoNum type="arabicPeriod"/>
            </a:pPr>
            <a:r>
              <a:rPr lang="en-US" sz="1600" dirty="0" smtClean="0"/>
              <a:t>Reports:  Summarized or Statistical information</a:t>
            </a:r>
          </a:p>
          <a:p>
            <a:pPr marL="800100" lvl="1" indent="-342900">
              <a:buAutoNum type="arabicPeriod"/>
            </a:pPr>
            <a:r>
              <a:rPr lang="en-US" sz="1600" dirty="0" smtClean="0"/>
              <a:t>Module pool Programming: Data entry programs</a:t>
            </a:r>
          </a:p>
          <a:p>
            <a:pPr marL="800100" lvl="1" indent="-342900">
              <a:buAutoNum type="arabicPeriod"/>
            </a:pPr>
            <a:r>
              <a:rPr lang="en-US" sz="1600" dirty="0" smtClean="0"/>
              <a:t>Layout sets: Printing or sending the business documents</a:t>
            </a:r>
          </a:p>
          <a:p>
            <a:pPr marL="800100" lvl="1" indent="-342900">
              <a:buAutoNum type="arabicPeriod"/>
            </a:pPr>
            <a:r>
              <a:rPr lang="en-US" sz="1600" dirty="0" smtClean="0"/>
              <a:t>Conversion: Automation process</a:t>
            </a:r>
          </a:p>
          <a:p>
            <a:pPr marL="800100" lvl="1" indent="-342900">
              <a:buAutoNum type="arabicPeriod"/>
            </a:pPr>
            <a:r>
              <a:rPr lang="en-US" sz="1600" dirty="0" smtClean="0"/>
              <a:t>Enhancement &amp; Modification: Changing or enhancing the standard</a:t>
            </a:r>
          </a:p>
          <a:p>
            <a:pPr marL="800100" lvl="1" indent="-342900">
              <a:buAutoNum type="arabicPeriod"/>
            </a:pPr>
            <a:r>
              <a:rPr lang="en-US" sz="1600" dirty="0" smtClean="0"/>
              <a:t>Connectivity: Connecting with applications in distributed environment or with Partner systems</a:t>
            </a:r>
          </a:p>
          <a:p>
            <a:endParaRPr lang="en-US" sz="1600" dirty="0" smtClean="0"/>
          </a:p>
          <a:p>
            <a:r>
              <a:rPr lang="en-US" sz="1600" dirty="0" smtClean="0"/>
              <a:t>Currently </a:t>
            </a:r>
            <a:r>
              <a:rPr lang="en-US" sz="1600" dirty="0" smtClean="0"/>
              <a:t>applications can be developed using procedure oriented approach where we are using some techniques called</a:t>
            </a:r>
          </a:p>
          <a:p>
            <a:pPr marL="742950" lvl="1" indent="-285750">
              <a:buFont typeface="Wingdings" panose="05000000000000000000" pitchFamily="2" charset="2"/>
              <a:buChar char="§"/>
            </a:pPr>
            <a:r>
              <a:rPr lang="en-US" sz="1600" dirty="0" smtClean="0"/>
              <a:t>Subroutines</a:t>
            </a:r>
          </a:p>
          <a:p>
            <a:pPr marL="742950" lvl="1" indent="-285750">
              <a:buFont typeface="Wingdings" panose="05000000000000000000" pitchFamily="2" charset="2"/>
              <a:buChar char="§"/>
            </a:pPr>
            <a:r>
              <a:rPr lang="en-US" sz="1600" dirty="0" smtClean="0"/>
              <a:t>Function Module</a:t>
            </a:r>
          </a:p>
          <a:p>
            <a:pPr marL="742950" lvl="1" indent="-285750">
              <a:buFont typeface="Wingdings" panose="05000000000000000000" pitchFamily="2" charset="2"/>
              <a:buChar char="§"/>
            </a:pPr>
            <a:r>
              <a:rPr lang="en-US" sz="1600" dirty="0" smtClean="0"/>
              <a:t>Includes </a:t>
            </a:r>
          </a:p>
          <a:p>
            <a:pPr marL="742950" lvl="1" indent="-285750">
              <a:buFont typeface="Wingdings" panose="05000000000000000000" pitchFamily="2" charset="2"/>
              <a:buChar char="§"/>
            </a:pPr>
            <a:r>
              <a:rPr lang="en-US" sz="1600" dirty="0" smtClean="0"/>
              <a:t>Macros</a:t>
            </a:r>
          </a:p>
          <a:p>
            <a:endParaRPr lang="en-US" sz="1600" dirty="0" smtClean="0"/>
          </a:p>
          <a:p>
            <a:r>
              <a:rPr lang="en-US" sz="1600" dirty="0" smtClean="0"/>
              <a:t>Above techniques provide features </a:t>
            </a:r>
            <a:r>
              <a:rPr lang="en-US" b="1" dirty="0" smtClean="0"/>
              <a:t>Reusability</a:t>
            </a:r>
            <a:r>
              <a:rPr lang="en-US" sz="1600" dirty="0" smtClean="0"/>
              <a:t> and </a:t>
            </a:r>
            <a:r>
              <a:rPr lang="en-US" b="1" dirty="0" smtClean="0"/>
              <a:t>Readability</a:t>
            </a:r>
            <a:r>
              <a:rPr lang="en-US" sz="1600" dirty="0" smtClean="0"/>
              <a:t> when developing complex programs. </a:t>
            </a:r>
          </a:p>
          <a:p>
            <a:endParaRPr lang="en-US" sz="1600" dirty="0"/>
          </a:p>
          <a:p>
            <a:pPr algn="ctr"/>
            <a:r>
              <a:rPr lang="en-US" sz="2400" b="1" dirty="0" smtClean="0"/>
              <a:t>Just have a small Look into it!!!!!</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638926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20</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391400"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Constructor Method</a:t>
            </a:r>
          </a:p>
          <a:p>
            <a:r>
              <a:rPr lang="en-US" sz="1600" dirty="0" smtClean="0"/>
              <a:t>Constructor method called automatically whenever object is created. We can also define the constructor method. There are two types of constructor </a:t>
            </a:r>
            <a:r>
              <a:rPr lang="en-US" sz="1600" dirty="0" smtClean="0"/>
              <a:t>methods</a:t>
            </a:r>
          </a:p>
          <a:p>
            <a:endParaRPr lang="en-US" sz="1600" dirty="0" smtClean="0"/>
          </a:p>
          <a:p>
            <a:r>
              <a:rPr lang="en-US" sz="1600" b="1" dirty="0" smtClean="0"/>
              <a:t>Instance Constructor: CONSTRUCTOR</a:t>
            </a:r>
          </a:p>
          <a:p>
            <a:r>
              <a:rPr lang="en-US" sz="1600" dirty="0" smtClean="0"/>
              <a:t>	Parameters: We can pass import Parameters</a:t>
            </a:r>
          </a:p>
          <a:p>
            <a:r>
              <a:rPr lang="en-US" sz="1600" dirty="0"/>
              <a:t>	</a:t>
            </a:r>
            <a:r>
              <a:rPr lang="en-US" sz="1600" dirty="0" smtClean="0"/>
              <a:t>It will be called whenever CREATE OBJECT statement got executed</a:t>
            </a:r>
          </a:p>
          <a:p>
            <a:endParaRPr lang="en-US" sz="1600" dirty="0" smtClean="0"/>
          </a:p>
          <a:p>
            <a:r>
              <a:rPr lang="en-US" sz="1600" b="1" dirty="0" smtClean="0"/>
              <a:t>Static </a:t>
            </a:r>
            <a:r>
              <a:rPr lang="en-US" sz="1600" b="1" dirty="0" smtClean="0"/>
              <a:t>Constructor: CLASS_CONSTRUCTOR</a:t>
            </a:r>
          </a:p>
          <a:p>
            <a:r>
              <a:rPr lang="en-US" sz="1600" dirty="0"/>
              <a:t>	</a:t>
            </a:r>
            <a:r>
              <a:rPr lang="en-US" sz="1600" dirty="0" smtClean="0"/>
              <a:t>Parameters: no Importing and Exporting Parameters</a:t>
            </a:r>
          </a:p>
          <a:p>
            <a:r>
              <a:rPr lang="en-US" sz="1600" dirty="0" smtClean="0"/>
              <a:t>	It will be called whenever first time Class is accessed </a:t>
            </a:r>
            <a:endParaRPr lang="en-US" sz="1400" dirty="0"/>
          </a:p>
          <a:p>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3782458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21</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828800" y="762000"/>
            <a:ext cx="70866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Example: Constructor </a:t>
            </a:r>
            <a:r>
              <a:rPr lang="en-US" sz="1600" dirty="0" smtClean="0"/>
              <a:t>Method</a:t>
            </a:r>
            <a:endParaRPr lang="en-US" sz="1600" dirty="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978084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22</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543800"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Instance vs </a:t>
            </a:r>
            <a:r>
              <a:rPr lang="en-US" sz="1600" b="1" dirty="0" smtClean="0"/>
              <a:t>Static</a:t>
            </a:r>
          </a:p>
          <a:p>
            <a:endParaRPr lang="en-US" sz="1600" dirty="0"/>
          </a:p>
          <a:p>
            <a:r>
              <a:rPr lang="en-US" sz="1600" dirty="0" smtClean="0"/>
              <a:t>We can declare components </a:t>
            </a:r>
            <a:r>
              <a:rPr lang="en-US" sz="1600" dirty="0" smtClean="0"/>
              <a:t>either as Instance components or Static components. </a:t>
            </a:r>
          </a:p>
          <a:p>
            <a:r>
              <a:rPr lang="en-US" sz="1600" dirty="0" smtClean="0"/>
              <a:t>Generally class can hav</a:t>
            </a:r>
            <a:r>
              <a:rPr lang="en-US" sz="1600" dirty="0" smtClean="0"/>
              <a:t>e many instances and each instance having its own memory which will not be shared with other instance.</a:t>
            </a:r>
          </a:p>
          <a:p>
            <a:endParaRPr lang="en-US" sz="1600" dirty="0" smtClean="0"/>
          </a:p>
          <a:p>
            <a:r>
              <a:rPr lang="en-US" sz="1600" dirty="0" smtClean="0"/>
              <a:t>So whatever the component which are declared as instance components are exists for each object separately. </a:t>
            </a:r>
          </a:p>
          <a:p>
            <a:endParaRPr lang="en-US" sz="1600" dirty="0"/>
          </a:p>
          <a:p>
            <a:r>
              <a:rPr lang="en-US" sz="1600" dirty="0" smtClean="0"/>
              <a:t>Components which are declared as static exists only once throughou</a:t>
            </a:r>
            <a:r>
              <a:rPr lang="en-US" sz="1600" dirty="0" smtClean="0"/>
              <a:t>t the class</a:t>
            </a:r>
            <a:endParaRPr lang="en-US" sz="1600" dirty="0"/>
          </a:p>
        </p:txBody>
      </p:sp>
      <p:sp>
        <p:nvSpPr>
          <p:cNvPr id="2" name="Rectangle 1"/>
          <p:cNvSpPr/>
          <p:nvPr/>
        </p:nvSpPr>
        <p:spPr>
          <a:xfrm>
            <a:off x="1447800" y="3733800"/>
            <a:ext cx="1828800" cy="1447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sz="1400" dirty="0" smtClean="0"/>
              <a:t>Instance Components</a:t>
            </a:r>
          </a:p>
          <a:p>
            <a:pPr algn="ctr"/>
            <a:r>
              <a:rPr lang="en-US" sz="1400" dirty="0" smtClean="0"/>
              <a:t>Static Components</a:t>
            </a:r>
            <a:endParaRPr lang="en-US" dirty="0"/>
          </a:p>
        </p:txBody>
      </p:sp>
      <p:sp>
        <p:nvSpPr>
          <p:cNvPr id="8" name="Rectangle 7"/>
          <p:cNvSpPr/>
          <p:nvPr/>
        </p:nvSpPr>
        <p:spPr>
          <a:xfrm>
            <a:off x="3685310" y="3325091"/>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Object#1</a:t>
            </a:r>
          </a:p>
          <a:p>
            <a:pPr algn="ctr"/>
            <a:r>
              <a:rPr lang="en-US" sz="1400" dirty="0" smtClean="0"/>
              <a:t>Instance Components</a:t>
            </a:r>
          </a:p>
        </p:txBody>
      </p:sp>
      <p:sp>
        <p:nvSpPr>
          <p:cNvPr id="10" name="Rectangle 9"/>
          <p:cNvSpPr/>
          <p:nvPr/>
        </p:nvSpPr>
        <p:spPr>
          <a:xfrm>
            <a:off x="3699164" y="4287982"/>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Object#2</a:t>
            </a:r>
          </a:p>
          <a:p>
            <a:pPr algn="ctr"/>
            <a:r>
              <a:rPr lang="en-US" sz="1400" dirty="0" smtClean="0"/>
              <a:t>Instance Components</a:t>
            </a:r>
          </a:p>
        </p:txBody>
      </p:sp>
      <p:sp>
        <p:nvSpPr>
          <p:cNvPr id="11" name="Rectangle 10"/>
          <p:cNvSpPr/>
          <p:nvPr/>
        </p:nvSpPr>
        <p:spPr>
          <a:xfrm>
            <a:off x="3699164" y="5257800"/>
            <a:ext cx="1558636" cy="8174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Components</a:t>
            </a:r>
          </a:p>
        </p:txBody>
      </p:sp>
      <p:sp>
        <p:nvSpPr>
          <p:cNvPr id="7" name="TextBox 6"/>
          <p:cNvSpPr txBox="1"/>
          <p:nvPr/>
        </p:nvSpPr>
        <p:spPr>
          <a:xfrm>
            <a:off x="5562600" y="3934361"/>
            <a:ext cx="3429000"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Whenever object created for the class, memory allocated only for Instance components. </a:t>
            </a:r>
          </a:p>
          <a:p>
            <a:r>
              <a:rPr lang="en-US" sz="1600" dirty="0" smtClean="0"/>
              <a:t>Memory only allocated only one time for static components</a:t>
            </a:r>
            <a:endParaRPr lang="en-US" sz="1600" dirty="0"/>
          </a:p>
        </p:txBody>
      </p:sp>
      <p:sp>
        <p:nvSpPr>
          <p:cNvPr id="13" name="TextBox 12"/>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492401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Keywords to declare static components and Instance components</a:t>
            </a:r>
            <a:endParaRPr lang="en-US" sz="1600" dirty="0"/>
          </a:p>
        </p:txBody>
      </p:sp>
      <p:graphicFrame>
        <p:nvGraphicFramePr>
          <p:cNvPr id="12" name="Table 11"/>
          <p:cNvGraphicFramePr>
            <a:graphicFrameLocks noGrp="1"/>
          </p:cNvGraphicFramePr>
          <p:nvPr>
            <p:extLst>
              <p:ext uri="{D42A27DB-BD31-4B8C-83A1-F6EECF244321}">
                <p14:modId xmlns:p14="http://schemas.microsoft.com/office/powerpoint/2010/main" val="2808796448"/>
              </p:ext>
            </p:extLst>
          </p:nvPr>
        </p:nvGraphicFramePr>
        <p:xfrm>
          <a:off x="1676400" y="1295400"/>
          <a:ext cx="7086600" cy="1854200"/>
        </p:xfrm>
        <a:graphic>
          <a:graphicData uri="http://schemas.openxmlformats.org/drawingml/2006/table">
            <a:tbl>
              <a:tblPr firstRow="1" bandRow="1">
                <a:tableStyleId>{8799B23B-EC83-4686-B30A-512413B5E67A}</a:tableStyleId>
              </a:tblPr>
              <a:tblGrid>
                <a:gridCol w="1143000"/>
                <a:gridCol w="1524000"/>
                <a:gridCol w="1600200"/>
                <a:gridCol w="2819400"/>
              </a:tblGrid>
              <a:tr h="370840">
                <a:tc>
                  <a:txBody>
                    <a:bodyPr/>
                    <a:lstStyle/>
                    <a:p>
                      <a:r>
                        <a:rPr lang="en-US" sz="1400" dirty="0" smtClean="0"/>
                        <a:t>Component</a:t>
                      </a:r>
                      <a:endParaRPr lang="en-US" sz="1400" dirty="0"/>
                    </a:p>
                  </a:txBody>
                  <a:tcPr/>
                </a:tc>
                <a:tc>
                  <a:txBody>
                    <a:bodyPr/>
                    <a:lstStyle/>
                    <a:p>
                      <a:r>
                        <a:rPr lang="en-US" sz="1400" dirty="0" smtClean="0"/>
                        <a:t>Static </a:t>
                      </a:r>
                      <a:endParaRPr lang="en-US" sz="1400" dirty="0"/>
                    </a:p>
                  </a:txBody>
                  <a:tcPr/>
                </a:tc>
                <a:tc>
                  <a:txBody>
                    <a:bodyPr/>
                    <a:lstStyle/>
                    <a:p>
                      <a:r>
                        <a:rPr lang="en-US" sz="1400" dirty="0" smtClean="0"/>
                        <a:t>Instance Specific</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Data Type</a:t>
                      </a:r>
                      <a:endParaRPr lang="en-US" sz="1400" dirty="0"/>
                    </a:p>
                  </a:txBody>
                  <a:tcPr/>
                </a:tc>
                <a:tc>
                  <a:txBody>
                    <a:bodyPr/>
                    <a:lstStyle/>
                    <a:p>
                      <a:r>
                        <a:rPr lang="en-US" sz="1400" dirty="0" smtClean="0"/>
                        <a:t>CLASS-TYPES</a:t>
                      </a:r>
                      <a:endParaRPr lang="en-US" sz="1400" dirty="0"/>
                    </a:p>
                  </a:txBody>
                  <a:tcPr/>
                </a:tc>
                <a:tc>
                  <a:txBody>
                    <a:bodyPr/>
                    <a:lstStyle/>
                    <a:p>
                      <a:r>
                        <a:rPr lang="en-US" sz="1400" dirty="0" smtClean="0"/>
                        <a:t>TYPES</a:t>
                      </a:r>
                      <a:endParaRPr lang="en-US" sz="1400" dirty="0"/>
                    </a:p>
                  </a:txBody>
                  <a:tcPr/>
                </a:tc>
                <a:tc>
                  <a:txBody>
                    <a:bodyPr/>
                    <a:lstStyle/>
                    <a:p>
                      <a:r>
                        <a:rPr lang="en-US" sz="1400" dirty="0" smtClean="0"/>
                        <a:t>Declare local data</a:t>
                      </a:r>
                      <a:r>
                        <a:rPr lang="en-US" sz="1400" baseline="0" dirty="0" smtClean="0"/>
                        <a:t> types</a:t>
                      </a:r>
                      <a:endParaRPr lang="en-US" sz="1400" dirty="0"/>
                    </a:p>
                  </a:txBody>
                  <a:tcPr/>
                </a:tc>
              </a:tr>
              <a:tr h="370840">
                <a:tc>
                  <a:txBody>
                    <a:bodyPr/>
                    <a:lstStyle/>
                    <a:p>
                      <a:r>
                        <a:rPr lang="en-US" sz="1400" dirty="0" smtClean="0"/>
                        <a:t>Attribute</a:t>
                      </a:r>
                      <a:endParaRPr lang="en-US" sz="1400" dirty="0"/>
                    </a:p>
                  </a:txBody>
                  <a:tcPr/>
                </a:tc>
                <a:tc>
                  <a:txBody>
                    <a:bodyPr/>
                    <a:lstStyle/>
                    <a:p>
                      <a:r>
                        <a:rPr lang="en-US" sz="1400" dirty="0" smtClean="0"/>
                        <a:t>CLASS-DATA</a:t>
                      </a:r>
                      <a:endParaRPr lang="en-US" sz="1400" dirty="0"/>
                    </a:p>
                  </a:txBody>
                  <a:tcPr/>
                </a:tc>
                <a:tc>
                  <a:txBody>
                    <a:bodyPr/>
                    <a:lstStyle/>
                    <a:p>
                      <a:r>
                        <a:rPr lang="en-US" sz="1400" dirty="0" smtClean="0"/>
                        <a:t>DATA</a:t>
                      </a:r>
                      <a:endParaRPr lang="en-US" sz="1400" dirty="0"/>
                    </a:p>
                  </a:txBody>
                  <a:tcPr/>
                </a:tc>
                <a:tc>
                  <a:txBody>
                    <a:bodyPr/>
                    <a:lstStyle/>
                    <a:p>
                      <a:r>
                        <a:rPr lang="en-US" sz="1400" dirty="0" smtClean="0"/>
                        <a:t>Variables</a:t>
                      </a:r>
                      <a:endParaRPr lang="en-US" sz="1400" dirty="0"/>
                    </a:p>
                  </a:txBody>
                  <a:tcPr/>
                </a:tc>
              </a:tr>
              <a:tr h="370840">
                <a:tc>
                  <a:txBody>
                    <a:bodyPr/>
                    <a:lstStyle/>
                    <a:p>
                      <a:r>
                        <a:rPr lang="en-US" sz="1400" dirty="0" smtClean="0"/>
                        <a:t>Method</a:t>
                      </a:r>
                      <a:endParaRPr lang="en-US" sz="1400" dirty="0"/>
                    </a:p>
                  </a:txBody>
                  <a:tcPr/>
                </a:tc>
                <a:tc>
                  <a:txBody>
                    <a:bodyPr/>
                    <a:lstStyle/>
                    <a:p>
                      <a:r>
                        <a:rPr lang="en-US" sz="1400" dirty="0" smtClean="0"/>
                        <a:t>CLASS-METHODS</a:t>
                      </a:r>
                      <a:endParaRPr lang="en-US" sz="1400" dirty="0"/>
                    </a:p>
                  </a:txBody>
                  <a:tcPr/>
                </a:tc>
                <a:tc>
                  <a:txBody>
                    <a:bodyPr/>
                    <a:lstStyle/>
                    <a:p>
                      <a:r>
                        <a:rPr lang="en-US" sz="1400" dirty="0" smtClean="0"/>
                        <a:t>METHODS</a:t>
                      </a:r>
                      <a:endParaRPr lang="en-US" sz="1400" dirty="0"/>
                    </a:p>
                  </a:txBody>
                  <a:tcPr/>
                </a:tc>
                <a:tc>
                  <a:txBody>
                    <a:bodyPr/>
                    <a:lstStyle/>
                    <a:p>
                      <a:r>
                        <a:rPr lang="en-US" sz="1400" dirty="0" smtClean="0"/>
                        <a:t>Functionalities</a:t>
                      </a:r>
                      <a:endParaRPr lang="en-US" sz="1400" dirty="0"/>
                    </a:p>
                  </a:txBody>
                  <a:tcPr/>
                </a:tc>
              </a:tr>
              <a:tr h="370840">
                <a:tc>
                  <a:txBody>
                    <a:bodyPr/>
                    <a:lstStyle/>
                    <a:p>
                      <a:r>
                        <a:rPr lang="en-US" sz="1400" dirty="0" smtClean="0"/>
                        <a:t>Event</a:t>
                      </a:r>
                      <a:endParaRPr lang="en-US" sz="1400" dirty="0"/>
                    </a:p>
                  </a:txBody>
                  <a:tcPr/>
                </a:tc>
                <a:tc>
                  <a:txBody>
                    <a:bodyPr/>
                    <a:lstStyle/>
                    <a:p>
                      <a:r>
                        <a:rPr lang="en-US" sz="1400" dirty="0" smtClean="0"/>
                        <a:t>CLASS-EVENT</a:t>
                      </a:r>
                      <a:endParaRPr lang="en-US" sz="1400" dirty="0"/>
                    </a:p>
                  </a:txBody>
                  <a:tcPr/>
                </a:tc>
                <a:tc>
                  <a:txBody>
                    <a:bodyPr/>
                    <a:lstStyle/>
                    <a:p>
                      <a:r>
                        <a:rPr lang="en-US" sz="1400" dirty="0" smtClean="0"/>
                        <a:t>EVENT</a:t>
                      </a:r>
                      <a:endParaRPr lang="en-US" sz="1400" dirty="0"/>
                    </a:p>
                  </a:txBody>
                  <a:tcPr/>
                </a:tc>
                <a:tc>
                  <a:txBody>
                    <a:bodyPr/>
                    <a:lstStyle/>
                    <a:p>
                      <a:r>
                        <a:rPr lang="en-US" sz="1400" dirty="0" smtClean="0"/>
                        <a:t>Broadcasting</a:t>
                      </a:r>
                      <a:r>
                        <a:rPr lang="en-US" sz="1400" baseline="0" dirty="0" smtClean="0"/>
                        <a:t> the status of the class</a:t>
                      </a:r>
                      <a:endParaRPr lang="en-US" sz="1400" dirty="0"/>
                    </a:p>
                  </a:txBody>
                  <a:tcPr/>
                </a:tc>
              </a:tr>
            </a:tbl>
          </a:graphicData>
        </a:graphic>
      </p:graphicFrame>
      <p:sp>
        <p:nvSpPr>
          <p:cNvPr id="13" name="TextBox 12"/>
          <p:cNvSpPr txBox="1"/>
          <p:nvPr/>
        </p:nvSpPr>
        <p:spPr>
          <a:xfrm>
            <a:off x="1371600" y="3352800"/>
            <a:ext cx="75438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Note:</a:t>
            </a:r>
          </a:p>
          <a:p>
            <a:pPr marL="342900" indent="-342900">
              <a:buAutoNum type="arabicPeriod"/>
            </a:pPr>
            <a:r>
              <a:rPr lang="en-US" sz="1600" dirty="0" smtClean="0"/>
              <a:t>Instance components can be accessed via Object </a:t>
            </a:r>
          </a:p>
          <a:p>
            <a:pPr marL="342900" indent="-342900">
              <a:buAutoNum type="arabicPeriod"/>
            </a:pPr>
            <a:r>
              <a:rPr lang="en-US" sz="1600" dirty="0" smtClean="0"/>
              <a:t>2. Static components can be accessed via Class as well as Object</a:t>
            </a:r>
          </a:p>
        </p:txBody>
      </p:sp>
      <p:sp>
        <p:nvSpPr>
          <p:cNvPr id="14" name="TextBox 13"/>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694833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72491" y="809738"/>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Example</a:t>
            </a:r>
            <a:endParaRPr lang="en-US" sz="16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4055038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72491" y="809738"/>
            <a:ext cx="7543800" cy="36625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Events: </a:t>
            </a:r>
          </a:p>
          <a:p>
            <a:r>
              <a:rPr lang="en-US" sz="1600" dirty="0" smtClean="0"/>
              <a:t>Events are class components which are used to send some status to outside. Generally events inform the current state of the object using interface parameters</a:t>
            </a:r>
          </a:p>
          <a:p>
            <a:r>
              <a:rPr lang="en-US" sz="1600" dirty="0" smtClean="0"/>
              <a:t> it is a two step process</a:t>
            </a:r>
          </a:p>
          <a:p>
            <a:endParaRPr lang="en-US" sz="1600" dirty="0"/>
          </a:p>
          <a:p>
            <a:pPr lvl="1"/>
            <a:r>
              <a:rPr lang="en-US" sz="1600" b="1" dirty="0" smtClean="0"/>
              <a:t>a. Events Raising</a:t>
            </a:r>
          </a:p>
          <a:p>
            <a:pPr marL="1257300" lvl="2" indent="-342900">
              <a:buAutoNum type="arabicPeriod"/>
            </a:pPr>
            <a:r>
              <a:rPr lang="en-US" sz="1400" dirty="0" smtClean="0"/>
              <a:t>Create a event</a:t>
            </a:r>
          </a:p>
          <a:p>
            <a:pPr marL="1257300" lvl="2" indent="-342900">
              <a:buAutoNum type="arabicPeriod"/>
            </a:pPr>
            <a:r>
              <a:rPr lang="en-US" sz="1400" dirty="0" smtClean="0"/>
              <a:t>Raise an event</a:t>
            </a:r>
            <a:endParaRPr lang="en-US" sz="1600" dirty="0" smtClean="0"/>
          </a:p>
          <a:p>
            <a:pPr lvl="1"/>
            <a:endParaRPr lang="en-US" sz="1600" dirty="0"/>
          </a:p>
          <a:p>
            <a:pPr lvl="1"/>
            <a:r>
              <a:rPr lang="en-US" sz="1600" b="1" dirty="0" smtClean="0"/>
              <a:t>b. Event Handling</a:t>
            </a:r>
          </a:p>
          <a:p>
            <a:pPr marL="1257300" lvl="2" indent="-342900">
              <a:buAutoNum type="arabicPeriod"/>
            </a:pPr>
            <a:r>
              <a:rPr lang="en-US" sz="1400" dirty="0" smtClean="0"/>
              <a:t>Create event handling method</a:t>
            </a:r>
          </a:p>
          <a:p>
            <a:pPr marL="1257300" lvl="2" indent="-342900">
              <a:buAutoNum type="arabicPeriod"/>
            </a:pPr>
            <a:r>
              <a:rPr lang="en-US" sz="1400" dirty="0" smtClean="0"/>
              <a:t>Register event handling method</a:t>
            </a:r>
            <a:endParaRPr lang="en-US" sz="1600" dirty="0" smtClean="0"/>
          </a:p>
          <a:p>
            <a:endParaRPr lang="en-US" sz="1600" dirty="0"/>
          </a:p>
          <a:p>
            <a:r>
              <a:rPr lang="en-US" sz="1600" dirty="0" smtClean="0"/>
              <a:t>Events can be raised (Declared &amp; Raised ) and Handled (Event Handling Method &amp; Register the event handler method) in the same class or in different classes </a:t>
            </a:r>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816687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24000" y="836474"/>
            <a:ext cx="7543800" cy="175432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Declaring &amp; Triggering</a:t>
            </a:r>
          </a:p>
          <a:p>
            <a:pPr algn="ctr"/>
            <a:r>
              <a:rPr lang="en-US" sz="1600" b="1" dirty="0" smtClean="0"/>
              <a:t>Declaring</a:t>
            </a:r>
          </a:p>
          <a:p>
            <a:r>
              <a:rPr lang="en-US" sz="1600" b="1" dirty="0" smtClean="0"/>
              <a:t>	Static Event</a:t>
            </a:r>
          </a:p>
          <a:p>
            <a:pPr marL="0" lvl="1"/>
            <a:r>
              <a:rPr lang="en-US" sz="1200" dirty="0" smtClean="0"/>
              <a:t>	</a:t>
            </a:r>
            <a:r>
              <a:rPr lang="en-US" sz="1400" dirty="0" smtClean="0"/>
              <a:t>CLASS-EVENTS </a:t>
            </a:r>
            <a:r>
              <a:rPr lang="en-US" sz="1400" dirty="0" err="1"/>
              <a:t>evt</a:t>
            </a:r>
            <a:r>
              <a:rPr lang="en-US" sz="1400" dirty="0"/>
              <a:t> EXPORTING... VALUE(e1 e2 ...) TYPE </a:t>
            </a:r>
            <a:r>
              <a:rPr lang="en-US" sz="1400" dirty="0" err="1"/>
              <a:t>type</a:t>
            </a:r>
            <a:r>
              <a:rPr lang="en-US" sz="1400" dirty="0"/>
              <a:t> [OPTIONAL].. </a:t>
            </a:r>
            <a:endParaRPr lang="en-US" sz="1200" dirty="0"/>
          </a:p>
          <a:p>
            <a:endParaRPr lang="en-US" sz="1600" dirty="0"/>
          </a:p>
          <a:p>
            <a:r>
              <a:rPr lang="en-US" sz="1600" b="1" dirty="0" smtClean="0"/>
              <a:t>	Instance Event</a:t>
            </a:r>
          </a:p>
          <a:p>
            <a:pPr lvl="1"/>
            <a:r>
              <a:rPr lang="en-US" sz="1200" dirty="0" smtClean="0"/>
              <a:t>	</a:t>
            </a:r>
            <a:r>
              <a:rPr lang="en-US" sz="1400" dirty="0" smtClean="0"/>
              <a:t>EVENTS </a:t>
            </a:r>
            <a:r>
              <a:rPr lang="en-US" sz="1400" dirty="0" err="1"/>
              <a:t>evt</a:t>
            </a:r>
            <a:r>
              <a:rPr lang="en-US" sz="1400" dirty="0"/>
              <a:t> EXPORTING... VALUE(e1 e2 ...) TYPE </a:t>
            </a:r>
            <a:r>
              <a:rPr lang="en-US" sz="1400" dirty="0" err="1"/>
              <a:t>type</a:t>
            </a:r>
            <a:r>
              <a:rPr lang="en-US" sz="1400" dirty="0"/>
              <a:t> [OPTIONAL].. </a:t>
            </a:r>
            <a:endParaRPr lang="en-US" sz="14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
        <p:nvSpPr>
          <p:cNvPr id="7" name="TextBox 6"/>
          <p:cNvSpPr txBox="1"/>
          <p:nvPr/>
        </p:nvSpPr>
        <p:spPr>
          <a:xfrm>
            <a:off x="1524000" y="3081278"/>
            <a:ext cx="7543800"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de-DE" sz="1400" dirty="0"/>
              <a:t>When you declare an event, you can use the </a:t>
            </a:r>
            <a:r>
              <a:rPr lang="de-DE" sz="1400" b="1" dirty="0"/>
              <a:t>EXPORTING</a:t>
            </a:r>
            <a:r>
              <a:rPr lang="de-DE" sz="1400" dirty="0"/>
              <a:t>addition to specify parameters that are passed to the event handler. </a:t>
            </a:r>
            <a:r>
              <a:rPr lang="de-DE" sz="1400" dirty="0" smtClean="0"/>
              <a:t>The </a:t>
            </a:r>
            <a:r>
              <a:rPr lang="de-DE" sz="1400" dirty="0"/>
              <a:t>parameters are always passed by value. </a:t>
            </a:r>
            <a:endParaRPr lang="de-DE" sz="1400" dirty="0" smtClean="0"/>
          </a:p>
          <a:p>
            <a:endParaRPr lang="de-DE" sz="1400" dirty="0" smtClean="0"/>
          </a:p>
          <a:p>
            <a:r>
              <a:rPr lang="de-DE" sz="1400" dirty="0" smtClean="0"/>
              <a:t>Instance </a:t>
            </a:r>
            <a:r>
              <a:rPr lang="de-DE" sz="1400" dirty="0"/>
              <a:t>events always contain the implicit parameter</a:t>
            </a:r>
            <a:r>
              <a:rPr lang="de-DE" sz="1400" b="1" dirty="0"/>
              <a:t>SENDER</a:t>
            </a:r>
            <a:r>
              <a:rPr lang="de-DE" sz="1400" dirty="0"/>
              <a:t>, which has the type of a reference to the type or the interface in which the event is declared</a:t>
            </a:r>
            <a:r>
              <a:rPr lang="de-DE" sz="1400" dirty="0" smtClean="0"/>
              <a:t>.</a:t>
            </a:r>
          </a:p>
          <a:p>
            <a:endParaRPr lang="de-DE" sz="1400" dirty="0"/>
          </a:p>
          <a:p>
            <a:pPr algn="ctr"/>
            <a:r>
              <a:rPr lang="de-DE" sz="1600" b="1" dirty="0" smtClean="0"/>
              <a:t>Triggering Events</a:t>
            </a:r>
            <a:endParaRPr lang="de-DE" sz="1400" b="1" dirty="0" smtClean="0"/>
          </a:p>
          <a:p>
            <a:r>
              <a:rPr lang="en-US" sz="1600" dirty="0" smtClean="0"/>
              <a:t>Instance event triggered by Instance Method and Static event triggered by any method</a:t>
            </a:r>
          </a:p>
          <a:p>
            <a:endParaRPr lang="en-US" sz="1600" dirty="0"/>
          </a:p>
          <a:p>
            <a:pPr lvl="2"/>
            <a:r>
              <a:rPr lang="en-US" sz="1400" dirty="0"/>
              <a:t>RAISE EVENT </a:t>
            </a:r>
            <a:r>
              <a:rPr lang="en-US" sz="1400" dirty="0" err="1"/>
              <a:t>evt</a:t>
            </a:r>
            <a:r>
              <a:rPr lang="en-US" sz="1400" dirty="0"/>
              <a:t> EXPORTING e</a:t>
            </a:r>
            <a:r>
              <a:rPr lang="en-US" sz="1400" baseline="-25000" dirty="0"/>
              <a:t>1</a:t>
            </a:r>
            <a:r>
              <a:rPr lang="en-US" sz="1400" dirty="0"/>
              <a:t> = f</a:t>
            </a:r>
            <a:r>
              <a:rPr lang="en-US" sz="1400" baseline="-25000" dirty="0"/>
              <a:t>1 </a:t>
            </a:r>
            <a:r>
              <a:rPr lang="en-US" sz="1400" dirty="0"/>
              <a:t>e</a:t>
            </a:r>
            <a:r>
              <a:rPr lang="en-US" sz="1400" baseline="-25000" dirty="0"/>
              <a:t>2</a:t>
            </a:r>
            <a:r>
              <a:rPr lang="en-US" sz="1400" dirty="0"/>
              <a:t> = f</a:t>
            </a:r>
            <a:r>
              <a:rPr lang="en-US" sz="1400" baseline="-25000" dirty="0"/>
              <a:t>2</a:t>
            </a:r>
            <a:r>
              <a:rPr lang="en-US" sz="1400" dirty="0"/>
              <a:t> </a:t>
            </a:r>
            <a:r>
              <a:rPr lang="en-US" sz="1400" dirty="0" smtClean="0"/>
              <a:t>...</a:t>
            </a:r>
            <a:endParaRPr lang="en-US" sz="1600" dirty="0" smtClean="0"/>
          </a:p>
          <a:p>
            <a:endParaRPr lang="en-US" sz="1600" dirty="0"/>
          </a:p>
          <a:p>
            <a:r>
              <a:rPr lang="en-US" sz="1600" dirty="0"/>
              <a:t>The self-reference </a:t>
            </a:r>
            <a:r>
              <a:rPr lang="en-US" sz="1600" b="1" dirty="0"/>
              <a:t>me</a:t>
            </a:r>
            <a:r>
              <a:rPr lang="en-US" sz="1600" dirty="0"/>
              <a:t> is automatically passed to the implicit parameter </a:t>
            </a:r>
            <a:r>
              <a:rPr lang="en-US" sz="1600" b="1" dirty="0"/>
              <a:t>sender</a:t>
            </a:r>
            <a:endParaRPr lang="en-US" sz="1600" dirty="0" smtClean="0"/>
          </a:p>
        </p:txBody>
      </p:sp>
    </p:spTree>
    <p:extLst>
      <p:ext uri="{BB962C8B-B14F-4D97-AF65-F5344CB8AC3E}">
        <p14:creationId xmlns:p14="http://schemas.microsoft.com/office/powerpoint/2010/main" val="2562878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27</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3" name="TextBox 12"/>
          <p:cNvSpPr txBox="1"/>
          <p:nvPr/>
        </p:nvSpPr>
        <p:spPr>
          <a:xfrm>
            <a:off x="1524000" y="836474"/>
            <a:ext cx="7543800" cy="53553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Handling Events</a:t>
            </a:r>
          </a:p>
          <a:p>
            <a:endParaRPr lang="en-US" sz="1600" dirty="0" smtClean="0"/>
          </a:p>
          <a:p>
            <a:r>
              <a:rPr lang="en-US" sz="1600" dirty="0" smtClean="0"/>
              <a:t>Events are handled using special methods. It contains two steps</a:t>
            </a:r>
          </a:p>
          <a:p>
            <a:pPr lvl="1"/>
            <a:r>
              <a:rPr lang="en-US" sz="1400" dirty="0" smtClean="0"/>
              <a:t>1. Define event handler method for the event</a:t>
            </a:r>
          </a:p>
          <a:p>
            <a:pPr lvl="1"/>
            <a:r>
              <a:rPr lang="en-US" sz="1400" dirty="0" smtClean="0"/>
              <a:t>2. Register event handler method for the event</a:t>
            </a:r>
            <a:endParaRPr lang="en-US" sz="1600" dirty="0" smtClean="0"/>
          </a:p>
          <a:p>
            <a:endParaRPr lang="en-US" sz="1600" dirty="0"/>
          </a:p>
          <a:p>
            <a:pPr algn="ctr"/>
            <a:r>
              <a:rPr lang="en-US" sz="1600" b="1" dirty="0" smtClean="0"/>
              <a:t>Declaring event handler method</a:t>
            </a:r>
          </a:p>
          <a:p>
            <a:r>
              <a:rPr lang="en-US" sz="1600" dirty="0" smtClean="0"/>
              <a:t>We can declare event handle r method same as normal method</a:t>
            </a:r>
          </a:p>
          <a:p>
            <a:r>
              <a:rPr lang="en-US" sz="1400" b="1" dirty="0" smtClean="0"/>
              <a:t>Syntax</a:t>
            </a:r>
            <a:endParaRPr lang="en-US" sz="1400" b="1" dirty="0" smtClean="0"/>
          </a:p>
          <a:p>
            <a:r>
              <a:rPr lang="en-US" sz="1600" dirty="0" smtClean="0"/>
              <a:t>	</a:t>
            </a:r>
            <a:r>
              <a:rPr lang="en-US" sz="1400" dirty="0" smtClean="0"/>
              <a:t>METHODS </a:t>
            </a:r>
            <a:r>
              <a:rPr lang="en-US" sz="1400" dirty="0"/>
              <a:t>meth FOR EVENT </a:t>
            </a:r>
            <a:r>
              <a:rPr lang="en-US" sz="1400" dirty="0" err="1"/>
              <a:t>evt</a:t>
            </a:r>
            <a:r>
              <a:rPr lang="en-US" sz="1400" dirty="0"/>
              <a:t> OF </a:t>
            </a:r>
            <a:r>
              <a:rPr lang="en-US" sz="1400" dirty="0" err="1"/>
              <a:t>cif</a:t>
            </a:r>
            <a:r>
              <a:rPr lang="en-US" sz="1400" dirty="0"/>
              <a:t> IMPORTING e</a:t>
            </a:r>
            <a:r>
              <a:rPr lang="en-US" sz="1400" baseline="-25000" dirty="0"/>
              <a:t>1</a:t>
            </a:r>
            <a:r>
              <a:rPr lang="en-US" sz="1400" dirty="0"/>
              <a:t> e</a:t>
            </a:r>
            <a:r>
              <a:rPr lang="en-US" sz="1400" baseline="-25000" dirty="0"/>
              <a:t>2</a:t>
            </a:r>
            <a:r>
              <a:rPr lang="en-US" sz="1400" dirty="0"/>
              <a:t> </a:t>
            </a:r>
            <a:r>
              <a:rPr lang="en-US" sz="1400" dirty="0" smtClean="0"/>
              <a:t>...</a:t>
            </a:r>
          </a:p>
          <a:p>
            <a:endParaRPr lang="en-US" sz="1400" dirty="0"/>
          </a:p>
          <a:p>
            <a:pPr lvl="1"/>
            <a:r>
              <a:rPr lang="en-US" sz="1400" dirty="0" err="1" smtClean="0"/>
              <a:t>Evt</a:t>
            </a:r>
            <a:r>
              <a:rPr lang="en-US" sz="1400" dirty="0" smtClean="0"/>
              <a:t> – Event Name</a:t>
            </a:r>
          </a:p>
          <a:p>
            <a:pPr lvl="1"/>
            <a:r>
              <a:rPr lang="en-US" sz="1400" dirty="0" err="1" smtClean="0"/>
              <a:t>Cif</a:t>
            </a:r>
            <a:r>
              <a:rPr lang="en-US" sz="1400" dirty="0" smtClean="0"/>
              <a:t> – Class or Interface Name</a:t>
            </a:r>
          </a:p>
          <a:p>
            <a:endParaRPr lang="en-US" sz="1400" dirty="0"/>
          </a:p>
          <a:p>
            <a:pPr algn="ctr"/>
            <a:r>
              <a:rPr lang="en-US" sz="1600" b="1" dirty="0" smtClean="0"/>
              <a:t>Registering Event  handler method</a:t>
            </a:r>
          </a:p>
          <a:p>
            <a:r>
              <a:rPr lang="en-US" sz="1600" dirty="0" smtClean="0"/>
              <a:t>We need to register event handler method to react to the event using following statement </a:t>
            </a:r>
          </a:p>
          <a:p>
            <a:r>
              <a:rPr lang="en-US" sz="1400" b="1" dirty="0" smtClean="0"/>
              <a:t>Syntax</a:t>
            </a:r>
            <a:endParaRPr lang="en-US" b="1" dirty="0"/>
          </a:p>
          <a:p>
            <a:r>
              <a:rPr lang="da-DK" sz="1400" dirty="0" smtClean="0"/>
              <a:t>	SET </a:t>
            </a:r>
            <a:r>
              <a:rPr lang="da-DK" sz="1400" dirty="0"/>
              <a:t>HANDLER h</a:t>
            </a:r>
            <a:r>
              <a:rPr lang="da-DK" sz="1400" baseline="-25000" dirty="0"/>
              <a:t>1</a:t>
            </a:r>
            <a:r>
              <a:rPr lang="da-DK" sz="1400" dirty="0"/>
              <a:t> h</a:t>
            </a:r>
            <a:r>
              <a:rPr lang="da-DK" sz="1400" baseline="-25000" dirty="0"/>
              <a:t>2</a:t>
            </a:r>
            <a:r>
              <a:rPr lang="da-DK" sz="1400" dirty="0"/>
              <a:t> ... [FOR</a:t>
            </a:r>
            <a:r>
              <a:rPr lang="da-DK" sz="1400" dirty="0" smtClean="0"/>
              <a:t>]...[{ref|</a:t>
            </a:r>
            <a:r>
              <a:rPr lang="en-US" sz="1400" dirty="0"/>
              <a:t>FOR ALL INSTANCES</a:t>
            </a:r>
            <a:r>
              <a:rPr lang="da-DK" sz="1400" dirty="0" smtClean="0"/>
              <a:t>}]</a:t>
            </a:r>
          </a:p>
          <a:p>
            <a:endParaRPr lang="da-DK" sz="1400" dirty="0"/>
          </a:p>
          <a:p>
            <a:r>
              <a:rPr lang="en-US" sz="1400" b="1" dirty="0"/>
              <a:t>Timing of Event Handling</a:t>
            </a:r>
          </a:p>
          <a:p>
            <a:r>
              <a:rPr lang="en-US" sz="1400" dirty="0"/>
              <a:t>After the </a:t>
            </a:r>
            <a:r>
              <a:rPr lang="en-US" sz="1400" b="1" dirty="0"/>
              <a:t>RAISE </a:t>
            </a:r>
            <a:r>
              <a:rPr lang="en-US" sz="1400" b="1" dirty="0" smtClean="0"/>
              <a:t>EVENT </a:t>
            </a:r>
            <a:r>
              <a:rPr lang="en-US" sz="1400" dirty="0" smtClean="0"/>
              <a:t>statement</a:t>
            </a:r>
            <a:r>
              <a:rPr lang="en-US" sz="1400" dirty="0"/>
              <a:t>, all registered handler methods are executed before the next statement is </a:t>
            </a:r>
            <a:r>
              <a:rPr lang="en-US" sz="1400" dirty="0" smtClean="0"/>
              <a:t>processed</a:t>
            </a:r>
            <a:endParaRPr lang="en-US" sz="14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
        <p:nvSpPr>
          <p:cNvPr id="7" name="TextBox 6"/>
          <p:cNvSpPr txBox="1"/>
          <p:nvPr/>
        </p:nvSpPr>
        <p:spPr>
          <a:xfrm>
            <a:off x="1524000" y="3081278"/>
            <a:ext cx="75438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endParaRPr lang="en-US" sz="1600" dirty="0" smtClean="0"/>
          </a:p>
        </p:txBody>
      </p:sp>
    </p:spTree>
    <p:extLst>
      <p:ext uri="{BB962C8B-B14F-4D97-AF65-F5344CB8AC3E}">
        <p14:creationId xmlns:p14="http://schemas.microsoft.com/office/powerpoint/2010/main" val="4044106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828800" y="762000"/>
            <a:ext cx="7239000"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In the Modularization techniques, Most of the time functionality can be reused with help of Function Modules. You might have developed function modules. </a:t>
            </a:r>
          </a:p>
          <a:p>
            <a:endParaRPr lang="en-US" sz="1600" dirty="0"/>
          </a:p>
          <a:p>
            <a:pPr algn="ctr"/>
            <a:r>
              <a:rPr lang="en-US" sz="1600" b="1" dirty="0" smtClean="0"/>
              <a:t>What would be the result of Below Report ZRABCD????</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2" name="Rectangle 11"/>
          <p:cNvSpPr/>
          <p:nvPr/>
        </p:nvSpPr>
        <p:spPr>
          <a:xfrm>
            <a:off x="6248400" y="2057400"/>
            <a:ext cx="2705100" cy="3124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Function Group: ZXYZ</a:t>
            </a:r>
          </a:p>
          <a:p>
            <a:pPr algn="ctr"/>
            <a:r>
              <a:rPr lang="en-US" sz="1200" dirty="0" smtClean="0"/>
              <a:t>Global Variable</a:t>
            </a:r>
          </a:p>
          <a:p>
            <a:pPr algn="ctr"/>
            <a:r>
              <a:rPr lang="en-US" sz="1200" dirty="0" smtClean="0"/>
              <a:t> </a:t>
            </a:r>
            <a:r>
              <a:rPr lang="en-US" sz="1200" dirty="0" err="1" smtClean="0"/>
              <a:t>g_ebelnTYPE</a:t>
            </a:r>
            <a:r>
              <a:rPr lang="en-US" sz="1200" dirty="0" smtClean="0"/>
              <a:t> </a:t>
            </a:r>
            <a:r>
              <a:rPr lang="en-US" sz="1200" dirty="0" err="1" smtClean="0"/>
              <a:t>ebeln</a:t>
            </a:r>
            <a:r>
              <a:rPr lang="en-US" sz="1200" dirty="0" smtClean="0"/>
              <a:t>.</a:t>
            </a:r>
            <a:endParaRPr lang="en-US" sz="1200" dirty="0"/>
          </a:p>
          <a:p>
            <a:pPr algn="ctr"/>
            <a:endParaRPr lang="en-US" sz="1200" dirty="0" smtClean="0"/>
          </a:p>
          <a:p>
            <a:pPr algn="ctr"/>
            <a:r>
              <a:rPr lang="en-US" sz="1200" dirty="0" smtClean="0"/>
              <a:t>Function Module</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a:p>
        </p:txBody>
      </p:sp>
      <p:sp>
        <p:nvSpPr>
          <p:cNvPr id="14" name="Rectangle 13"/>
          <p:cNvSpPr/>
          <p:nvPr/>
        </p:nvSpPr>
        <p:spPr>
          <a:xfrm>
            <a:off x="6858000" y="3657600"/>
            <a:ext cx="1600200" cy="1219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Function </a:t>
            </a:r>
            <a:r>
              <a:rPr lang="en-US" sz="1200" b="1" dirty="0" smtClean="0"/>
              <a:t>SET_VALUE</a:t>
            </a:r>
            <a:r>
              <a:rPr lang="en-US" sz="1200" dirty="0" smtClean="0"/>
              <a:t>.</a:t>
            </a:r>
          </a:p>
          <a:p>
            <a:r>
              <a:rPr lang="en-US" sz="1200" dirty="0" smtClean="0"/>
              <a:t>Importing </a:t>
            </a:r>
            <a:r>
              <a:rPr lang="en-US" sz="1200" dirty="0" err="1" smtClean="0"/>
              <a:t>i_ebeln</a:t>
            </a:r>
            <a:r>
              <a:rPr lang="en-US" sz="1200" dirty="0" smtClean="0"/>
              <a:t> </a:t>
            </a:r>
          </a:p>
          <a:p>
            <a:r>
              <a:rPr lang="en-US" sz="1200" u="sng" dirty="0" smtClean="0"/>
              <a:t>Code:</a:t>
            </a:r>
          </a:p>
          <a:p>
            <a:r>
              <a:rPr lang="en-US" sz="1200" dirty="0" err="1" smtClean="0"/>
              <a:t>g_ebeln</a:t>
            </a:r>
            <a:r>
              <a:rPr lang="en-US" sz="1200" dirty="0" smtClean="0"/>
              <a:t> = </a:t>
            </a:r>
            <a:r>
              <a:rPr lang="en-US" sz="1200" dirty="0" err="1" smtClean="0"/>
              <a:t>i_ebeln</a:t>
            </a:r>
            <a:r>
              <a:rPr lang="en-US" sz="1200" dirty="0" smtClean="0"/>
              <a:t>.</a:t>
            </a:r>
          </a:p>
          <a:p>
            <a:r>
              <a:rPr lang="en-US" sz="1200" dirty="0" err="1" smtClean="0"/>
              <a:t>Endfunction</a:t>
            </a:r>
            <a:endParaRPr lang="en-US" sz="1200" dirty="0" smtClean="0"/>
          </a:p>
        </p:txBody>
      </p:sp>
      <p:sp>
        <p:nvSpPr>
          <p:cNvPr id="19" name="Rectangle 18"/>
          <p:cNvSpPr/>
          <p:nvPr/>
        </p:nvSpPr>
        <p:spPr>
          <a:xfrm>
            <a:off x="2043545" y="2133600"/>
            <a:ext cx="2552700" cy="317236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 Program: ZRABCD</a:t>
            </a:r>
          </a:p>
          <a:p>
            <a:pPr algn="ctr"/>
            <a:r>
              <a:rPr lang="en-US" sz="1400" dirty="0" smtClean="0"/>
              <a:t>.</a:t>
            </a:r>
            <a:endParaRPr lang="en-US" sz="1400" dirty="0"/>
          </a:p>
          <a:p>
            <a:pPr algn="ctr"/>
            <a:r>
              <a:rPr lang="en-US" sz="1400" dirty="0" smtClean="0"/>
              <a:t>.</a:t>
            </a:r>
          </a:p>
          <a:p>
            <a:pPr algn="ctr"/>
            <a:r>
              <a:rPr lang="en-US" sz="1400" dirty="0" smtClean="0"/>
              <a:t>.</a:t>
            </a:r>
          </a:p>
          <a:p>
            <a:pPr algn="ctr"/>
            <a:r>
              <a:rPr lang="en-US" sz="1400" dirty="0" smtClean="0"/>
              <a:t>Call Function ‘SET_VALUE’</a:t>
            </a:r>
          </a:p>
          <a:p>
            <a:pPr algn="ctr"/>
            <a:r>
              <a:rPr lang="en-US" sz="1400" dirty="0" smtClean="0"/>
              <a:t>Exporting </a:t>
            </a:r>
            <a:r>
              <a:rPr lang="en-US" sz="1400" dirty="0" err="1" smtClean="0"/>
              <a:t>i_ebeln</a:t>
            </a:r>
            <a:r>
              <a:rPr lang="en-US" sz="1400" dirty="0" smtClean="0"/>
              <a:t> = ‘101’</a:t>
            </a:r>
          </a:p>
          <a:p>
            <a:pPr algn="ctr"/>
            <a:r>
              <a:rPr lang="en-US" sz="1400" dirty="0" smtClean="0"/>
              <a:t>.</a:t>
            </a:r>
          </a:p>
          <a:p>
            <a:pPr algn="ctr"/>
            <a:r>
              <a:rPr lang="en-US" sz="1400" dirty="0" smtClean="0"/>
              <a:t>.</a:t>
            </a:r>
            <a:endParaRPr lang="en-US" sz="1400" dirty="0"/>
          </a:p>
          <a:p>
            <a:pPr algn="ctr"/>
            <a:r>
              <a:rPr lang="en-US" sz="1400" dirty="0" smtClean="0"/>
              <a:t>Call Function ‘SET_VALUE’</a:t>
            </a:r>
          </a:p>
          <a:p>
            <a:pPr algn="ctr"/>
            <a:r>
              <a:rPr lang="en-US" sz="1400" dirty="0" smtClean="0"/>
              <a:t>Exporting </a:t>
            </a:r>
            <a:r>
              <a:rPr lang="en-US" sz="1400" dirty="0" err="1" smtClean="0"/>
              <a:t>i_ebeln</a:t>
            </a:r>
            <a:r>
              <a:rPr lang="en-US" sz="1400" dirty="0" smtClean="0"/>
              <a:t> = ‘102’</a:t>
            </a:r>
            <a:endParaRPr lang="en-US" sz="1400" dirty="0"/>
          </a:p>
          <a:p>
            <a:pPr algn="ctr"/>
            <a:endParaRPr lang="en-US" sz="1400" dirty="0" smtClean="0"/>
          </a:p>
          <a:p>
            <a:pPr algn="ctr"/>
            <a:endParaRPr lang="en-US" sz="1400" dirty="0" smtClean="0"/>
          </a:p>
        </p:txBody>
      </p:sp>
      <p:sp>
        <p:nvSpPr>
          <p:cNvPr id="22" name="TextBox 21"/>
          <p:cNvSpPr txBox="1"/>
          <p:nvPr/>
        </p:nvSpPr>
        <p:spPr>
          <a:xfrm>
            <a:off x="1981200" y="5376446"/>
            <a:ext cx="72390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Only Purchase Order ‘102’ is available in the global variable G_EBELN. </a:t>
            </a:r>
          </a:p>
          <a:p>
            <a:endParaRPr lang="en-US" sz="1600" dirty="0"/>
          </a:p>
          <a:p>
            <a:pPr algn="ctr"/>
            <a:r>
              <a:rPr lang="en-US" sz="1600" dirty="0" smtClean="0"/>
              <a:t>Then what if program is still requires ‘101’??</a:t>
            </a:r>
          </a:p>
        </p:txBody>
      </p:sp>
      <p:sp>
        <p:nvSpPr>
          <p:cNvPr id="11" name="TextBox 10"/>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56447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524000" y="685800"/>
            <a:ext cx="7543800" cy="280076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You might be thinking about Internal table to fix the issue. Right??? Simply declare internal table in the function group and keep on add the Purchase Orders to it. This is not a problem at all. We can write some piece of additional code to overcome this situation.   </a:t>
            </a:r>
          </a:p>
          <a:p>
            <a:endParaRPr lang="en-US" sz="1600" dirty="0"/>
          </a:p>
          <a:p>
            <a:endParaRPr lang="en-US" sz="1600" dirty="0" smtClean="0"/>
          </a:p>
          <a:p>
            <a:r>
              <a:rPr lang="en-US" sz="1600" dirty="0" smtClean="0"/>
              <a:t>So we will extend the example. Let us assume that there are some other data as well.  For example</a:t>
            </a:r>
          </a:p>
          <a:p>
            <a:endParaRPr lang="en-US" sz="1600" dirty="0" smtClean="0"/>
          </a:p>
          <a:p>
            <a:pPr marL="800100" lvl="1" indent="-342900">
              <a:buAutoNum type="arabicPeriod"/>
            </a:pPr>
            <a:r>
              <a:rPr lang="en-US" sz="1600" dirty="0" smtClean="0"/>
              <a:t>Purchase Header </a:t>
            </a:r>
          </a:p>
          <a:p>
            <a:pPr marL="800100" lvl="1" indent="-342900">
              <a:buAutoNum type="arabicPeriod"/>
            </a:pPr>
            <a:r>
              <a:rPr lang="en-US" sz="1600" dirty="0" smtClean="0"/>
              <a:t>Purchase Item</a:t>
            </a:r>
          </a:p>
          <a:p>
            <a:pPr marL="800100" lvl="1" indent="-342900">
              <a:buAutoNum type="arabicPeriod"/>
            </a:pPr>
            <a:r>
              <a:rPr lang="en-US" sz="1600" dirty="0" smtClean="0"/>
              <a:t>Purchase Schedule lines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24" name="TextBox 23"/>
          <p:cNvSpPr txBox="1"/>
          <p:nvPr/>
        </p:nvSpPr>
        <p:spPr>
          <a:xfrm>
            <a:off x="1524000" y="3817203"/>
            <a:ext cx="76200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We will take example data for the above and represent in different formats</a:t>
            </a:r>
          </a:p>
          <a:p>
            <a:pPr marL="742950" lvl="1" indent="-285750">
              <a:buFont typeface="Wingdings" panose="05000000000000000000" pitchFamily="2" charset="2"/>
              <a:buChar char="Ø"/>
            </a:pPr>
            <a:r>
              <a:rPr lang="en-US" sz="1600" dirty="0" smtClean="0"/>
              <a:t>one way is All the data combined together </a:t>
            </a:r>
          </a:p>
          <a:p>
            <a:pPr marL="742950" lvl="1" indent="-285750">
              <a:buFont typeface="Wingdings" panose="05000000000000000000" pitchFamily="2" charset="2"/>
              <a:buChar char="Ø"/>
            </a:pPr>
            <a:r>
              <a:rPr lang="en-US" sz="1600" dirty="0" smtClean="0"/>
              <a:t>Second way is logically group the data</a:t>
            </a:r>
          </a:p>
        </p:txBody>
      </p:sp>
      <p:sp>
        <p:nvSpPr>
          <p:cNvPr id="8" name="TextBox 7"/>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25535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4034559291"/>
              </p:ext>
            </p:extLst>
          </p:nvPr>
        </p:nvGraphicFramePr>
        <p:xfrm>
          <a:off x="1981200" y="876300"/>
          <a:ext cx="2495097" cy="762000"/>
        </p:xfrm>
        <a:graphic>
          <a:graphicData uri="http://schemas.openxmlformats.org/drawingml/2006/table">
            <a:tbl>
              <a:tblPr>
                <a:tableStyleId>{5C22544A-7EE6-4342-B048-85BDC9FD1C3A}</a:tableStyleId>
              </a:tblPr>
              <a:tblGrid>
                <a:gridCol w="644525"/>
                <a:gridCol w="1110343"/>
                <a:gridCol w="740229"/>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ABC</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ABC</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664100381"/>
              </p:ext>
            </p:extLst>
          </p:nvPr>
        </p:nvGraphicFramePr>
        <p:xfrm>
          <a:off x="4495800" y="1752600"/>
          <a:ext cx="4572001" cy="1714500"/>
        </p:xfrm>
        <a:graphic>
          <a:graphicData uri="http://schemas.openxmlformats.org/drawingml/2006/table">
            <a:tbl>
              <a:tblPr>
                <a:tableStyleId>{5C22544A-7EE6-4342-B048-85BDC9FD1C3A}</a:tableStyleId>
              </a:tblPr>
              <a:tblGrid>
                <a:gridCol w="675806"/>
                <a:gridCol w="609177"/>
                <a:gridCol w="609177"/>
                <a:gridCol w="850310"/>
                <a:gridCol w="609177"/>
                <a:gridCol w="609177"/>
                <a:gridCol w="609177"/>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Bolt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395183185"/>
              </p:ext>
            </p:extLst>
          </p:nvPr>
        </p:nvGraphicFramePr>
        <p:xfrm>
          <a:off x="1949449" y="3519055"/>
          <a:ext cx="3147048" cy="2667000"/>
        </p:xfrm>
        <a:graphic>
          <a:graphicData uri="http://schemas.openxmlformats.org/drawingml/2006/table">
            <a:tbl>
              <a:tblPr>
                <a:tableStyleId>{5C22544A-7EE6-4342-B048-85BDC9FD1C3A}</a:tableStyleId>
              </a:tblPr>
              <a:tblGrid>
                <a:gridCol w="644525"/>
                <a:gridCol w="608979"/>
                <a:gridCol w="608979"/>
                <a:gridCol w="675586"/>
                <a:gridCol w="608979"/>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01.01.2016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12" name="Rounded Rectangular Callout 11"/>
          <p:cNvSpPr/>
          <p:nvPr/>
        </p:nvSpPr>
        <p:spPr>
          <a:xfrm>
            <a:off x="5562600" y="9144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Header Internal table</a:t>
            </a:r>
            <a:endParaRPr lang="en-US" sz="1400" dirty="0"/>
          </a:p>
        </p:txBody>
      </p:sp>
      <p:sp>
        <p:nvSpPr>
          <p:cNvPr id="22" name="Rounded Rectangular Callout 21"/>
          <p:cNvSpPr/>
          <p:nvPr/>
        </p:nvSpPr>
        <p:spPr>
          <a:xfrm>
            <a:off x="6400800" y="44196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Schedule Lines Internal table</a:t>
            </a:r>
            <a:endParaRPr lang="en-US" sz="1400" dirty="0"/>
          </a:p>
        </p:txBody>
      </p:sp>
      <p:sp>
        <p:nvSpPr>
          <p:cNvPr id="24" name="Rounded Rectangular Callout 23"/>
          <p:cNvSpPr/>
          <p:nvPr/>
        </p:nvSpPr>
        <p:spPr>
          <a:xfrm>
            <a:off x="1905000" y="2362200"/>
            <a:ext cx="1905000" cy="457200"/>
          </a:xfrm>
          <a:prstGeom prst="wedgeRoundRectCallout">
            <a:avLst>
              <a:gd name="adj1" fmla="val 76290"/>
              <a:gd name="adj2" fmla="val -82955"/>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Item Internal Table</a:t>
            </a:r>
            <a:endParaRPr lang="en-US" sz="1400" dirty="0"/>
          </a:p>
        </p:txBody>
      </p:sp>
      <p:sp>
        <p:nvSpPr>
          <p:cNvPr id="14" name="Rectangle 13"/>
          <p:cNvSpPr/>
          <p:nvPr/>
        </p:nvSpPr>
        <p:spPr>
          <a:xfrm>
            <a:off x="5334000" y="5194012"/>
            <a:ext cx="3429000" cy="8309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1600" dirty="0" smtClean="0"/>
              <a:t>It seems the example is straight forward. Simply some set of internal tables.</a:t>
            </a:r>
            <a:endParaRPr lang="en-US" sz="1600" dirty="0"/>
          </a:p>
        </p:txBody>
      </p:sp>
      <p:sp>
        <p:nvSpPr>
          <p:cNvPr id="15" name="TextBox 1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769571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2057400" y="1109246"/>
            <a:ext cx="7239000"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We will try to represent same data in different format</a:t>
            </a:r>
          </a:p>
        </p:txBody>
      </p:sp>
      <p:graphicFrame>
        <p:nvGraphicFramePr>
          <p:cNvPr id="12" name="Table 11"/>
          <p:cNvGraphicFramePr>
            <a:graphicFrameLocks noGrp="1"/>
          </p:cNvGraphicFramePr>
          <p:nvPr>
            <p:extLst>
              <p:ext uri="{D42A27DB-BD31-4B8C-83A1-F6EECF244321}">
                <p14:modId xmlns:p14="http://schemas.microsoft.com/office/powerpoint/2010/main" val="324511413"/>
              </p:ext>
            </p:extLst>
          </p:nvPr>
        </p:nvGraphicFramePr>
        <p:xfrm>
          <a:off x="2133600" y="1714500"/>
          <a:ext cx="1828800" cy="571500"/>
        </p:xfrm>
        <a:graphic>
          <a:graphicData uri="http://schemas.openxmlformats.org/drawingml/2006/table">
            <a:tbl>
              <a:tblPr>
                <a:tableStyleId>{5C22544A-7EE6-4342-B048-85BDC9FD1C3A}</a:tableStyleId>
              </a:tblPr>
              <a:tblGrid>
                <a:gridCol w="91440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90801134"/>
              </p:ext>
            </p:extLst>
          </p:nvPr>
        </p:nvGraphicFramePr>
        <p:xfrm>
          <a:off x="4197566" y="2133600"/>
          <a:ext cx="4113214" cy="762000"/>
        </p:xfrm>
        <a:graphic>
          <a:graphicData uri="http://schemas.openxmlformats.org/drawingml/2006/table">
            <a:tbl>
              <a:tblPr>
                <a:tableStyleId>{5C22544A-7EE6-4342-B048-85BDC9FD1C3A}</a:tableStyleId>
              </a:tblPr>
              <a:tblGrid>
                <a:gridCol w="657225"/>
                <a:gridCol w="588963"/>
                <a:gridCol w="547688"/>
                <a:gridCol w="831850"/>
                <a:gridCol w="338138"/>
                <a:gridCol w="581025"/>
                <a:gridCol w="568325"/>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Bolt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91148006"/>
              </p:ext>
            </p:extLst>
          </p:nvPr>
        </p:nvGraphicFramePr>
        <p:xfrm>
          <a:off x="1981200" y="3048000"/>
          <a:ext cx="3131561" cy="1333500"/>
        </p:xfrm>
        <a:graphic>
          <a:graphicData uri="http://schemas.openxmlformats.org/drawingml/2006/table">
            <a:tbl>
              <a:tblPr>
                <a:tableStyleId>{5C22544A-7EE6-4342-B048-85BDC9FD1C3A}</a:tableStyleId>
              </a:tblPr>
              <a:tblGrid>
                <a:gridCol w="644525"/>
                <a:gridCol w="573088"/>
                <a:gridCol w="546100"/>
                <a:gridCol w="692150"/>
                <a:gridCol w="67569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20.01.2016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101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22" name="TextBox 21"/>
          <p:cNvSpPr txBox="1"/>
          <p:nvPr/>
        </p:nvSpPr>
        <p:spPr>
          <a:xfrm>
            <a:off x="1828800" y="4579203"/>
            <a:ext cx="7239000" cy="169277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Here also some set of internal tables and work area. </a:t>
            </a:r>
            <a:endParaRPr lang="en-US" sz="1600" dirty="0"/>
          </a:p>
          <a:p>
            <a:endParaRPr lang="en-US" sz="1600" dirty="0" smtClean="0"/>
          </a:p>
          <a:p>
            <a:pPr algn="ctr"/>
            <a:r>
              <a:rPr lang="en-US" sz="1600" dirty="0" smtClean="0"/>
              <a:t>But Can you find something different ????????????????????????????????</a:t>
            </a:r>
          </a:p>
          <a:p>
            <a:endParaRPr lang="en-US" sz="1600" dirty="0"/>
          </a:p>
          <a:p>
            <a:pPr algn="ctr"/>
            <a:r>
              <a:rPr lang="en-US" sz="2400" b="1" dirty="0" smtClean="0"/>
              <a:t>Not Yet…..</a:t>
            </a:r>
          </a:p>
          <a:p>
            <a:endParaRPr lang="en-US" sz="1600" dirty="0" smtClean="0"/>
          </a:p>
        </p:txBody>
      </p:sp>
      <p:sp>
        <p:nvSpPr>
          <p:cNvPr id="24" name="Rounded Rectangular Callout 23"/>
          <p:cNvSpPr/>
          <p:nvPr/>
        </p:nvSpPr>
        <p:spPr>
          <a:xfrm>
            <a:off x="5448300" y="1447800"/>
            <a:ext cx="2209800" cy="457200"/>
          </a:xfrm>
          <a:prstGeom prst="wedgeRoundRectCallout">
            <a:avLst>
              <a:gd name="adj1" fmla="val -101465"/>
              <a:gd name="adj2" fmla="val 47348"/>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Header</a:t>
            </a:r>
            <a:endParaRPr lang="en-US" sz="1400" dirty="0"/>
          </a:p>
        </p:txBody>
      </p:sp>
      <p:sp>
        <p:nvSpPr>
          <p:cNvPr id="25" name="Rounded Rectangular Callout 24"/>
          <p:cNvSpPr/>
          <p:nvPr/>
        </p:nvSpPr>
        <p:spPr>
          <a:xfrm>
            <a:off x="1447800" y="2362200"/>
            <a:ext cx="2209800" cy="457200"/>
          </a:xfrm>
          <a:prstGeom prst="wedgeRoundRectCallout">
            <a:avLst>
              <a:gd name="adj1" fmla="val 65933"/>
              <a:gd name="adj2" fmla="val -4167"/>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Item</a:t>
            </a:r>
            <a:endParaRPr lang="en-US" sz="1400" dirty="0"/>
          </a:p>
        </p:txBody>
      </p:sp>
      <p:sp>
        <p:nvSpPr>
          <p:cNvPr id="26" name="Rounded Rectangular Callout 25"/>
          <p:cNvSpPr/>
          <p:nvPr/>
        </p:nvSpPr>
        <p:spPr>
          <a:xfrm>
            <a:off x="6248400" y="3602182"/>
            <a:ext cx="2209800" cy="457200"/>
          </a:xfrm>
          <a:prstGeom prst="wedgeRoundRectCallout">
            <a:avLst>
              <a:gd name="adj1" fmla="val -99584"/>
              <a:gd name="adj2" fmla="val -4356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Order Schedule</a:t>
            </a:r>
            <a:endParaRPr lang="en-US" sz="1400" dirty="0"/>
          </a:p>
        </p:txBody>
      </p:sp>
      <p:sp>
        <p:nvSpPr>
          <p:cNvPr id="15" name="TextBox 14"/>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949278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5" name="TextBox 4"/>
          <p:cNvSpPr txBox="1"/>
          <p:nvPr/>
        </p:nvSpPr>
        <p:spPr>
          <a:xfrm>
            <a:off x="3505200" y="152400"/>
            <a:ext cx="2209800" cy="461665"/>
          </a:xfrm>
          <a:prstGeom prst="rect">
            <a:avLst/>
          </a:prstGeom>
          <a:noFill/>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p:spPr>
        <p:txBody>
          <a:bodyPr/>
          <a:lstStyle/>
          <a:p>
            <a:r>
              <a:rPr lang="en-US" dirty="0" smtClean="0"/>
              <a:t>Please send Suggestions @ raju.nts@gmail.com</a:t>
            </a:r>
            <a:endParaRPr lang="en-US" dirty="0"/>
          </a:p>
        </p:txBody>
      </p:sp>
      <p:sp>
        <p:nvSpPr>
          <p:cNvPr id="19" name="TextBox 18"/>
          <p:cNvSpPr txBox="1"/>
          <p:nvPr/>
        </p:nvSpPr>
        <p:spPr>
          <a:xfrm>
            <a:off x="1828800" y="762000"/>
            <a:ext cx="1447800" cy="276999"/>
          </a:xfrm>
          <a:prstGeom prst="rect">
            <a:avLst/>
          </a:prstGeom>
          <a:noFill/>
        </p:spPr>
        <p:txBody>
          <a:bodyPr wrap="square" rtlCol="0">
            <a:spAutoFit/>
          </a:bodyPr>
          <a:lstStyle/>
          <a:p>
            <a:r>
              <a:rPr lang="en-US" sz="1200" b="1" dirty="0" smtClean="0"/>
              <a:t>Purchase Order#2</a:t>
            </a:r>
          </a:p>
        </p:txBody>
      </p:sp>
      <p:graphicFrame>
        <p:nvGraphicFramePr>
          <p:cNvPr id="2" name="Table 1"/>
          <p:cNvGraphicFramePr>
            <a:graphicFrameLocks noGrp="1"/>
          </p:cNvGraphicFramePr>
          <p:nvPr>
            <p:extLst>
              <p:ext uri="{D42A27DB-BD31-4B8C-83A1-F6EECF244321}">
                <p14:modId xmlns:p14="http://schemas.microsoft.com/office/powerpoint/2010/main" val="2516649309"/>
              </p:ext>
            </p:extLst>
          </p:nvPr>
        </p:nvGraphicFramePr>
        <p:xfrm>
          <a:off x="1981200" y="1226127"/>
          <a:ext cx="1784350" cy="571500"/>
        </p:xfrm>
        <a:graphic>
          <a:graphicData uri="http://schemas.openxmlformats.org/drawingml/2006/table">
            <a:tbl>
              <a:tblPr>
                <a:tableStyleId>{5C22544A-7EE6-4342-B048-85BDC9FD1C3A}</a:tableStyleId>
              </a:tblPr>
              <a:tblGrid>
                <a:gridCol w="86995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40524027"/>
              </p:ext>
            </p:extLst>
          </p:nvPr>
        </p:nvGraphicFramePr>
        <p:xfrm>
          <a:off x="3886200" y="1543050"/>
          <a:ext cx="4104493" cy="571500"/>
        </p:xfrm>
        <a:graphic>
          <a:graphicData uri="http://schemas.openxmlformats.org/drawingml/2006/table">
            <a:tbl>
              <a:tblPr>
                <a:tableStyleId>{5C22544A-7EE6-4342-B048-85BDC9FD1C3A}</a:tableStyleId>
              </a:tblPr>
              <a:tblGrid>
                <a:gridCol w="644525"/>
                <a:gridCol w="573088"/>
                <a:gridCol w="531813"/>
                <a:gridCol w="804863"/>
                <a:gridCol w="331788"/>
                <a:gridCol w="609208"/>
                <a:gridCol w="60920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933545899"/>
              </p:ext>
            </p:extLst>
          </p:nvPr>
        </p:nvGraphicFramePr>
        <p:xfrm>
          <a:off x="1939419" y="2202873"/>
          <a:ext cx="3131561" cy="571500"/>
        </p:xfrm>
        <a:graphic>
          <a:graphicData uri="http://schemas.openxmlformats.org/drawingml/2006/table">
            <a:tbl>
              <a:tblPr>
                <a:tableStyleId>{5C22544A-7EE6-4342-B048-85BDC9FD1C3A}</a:tableStyleId>
              </a:tblPr>
              <a:tblGrid>
                <a:gridCol w="644525"/>
                <a:gridCol w="573088"/>
                <a:gridCol w="546100"/>
                <a:gridCol w="692150"/>
                <a:gridCol w="67569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422210319"/>
              </p:ext>
            </p:extLst>
          </p:nvPr>
        </p:nvGraphicFramePr>
        <p:xfrm>
          <a:off x="2254250" y="3924300"/>
          <a:ext cx="1784350" cy="571500"/>
        </p:xfrm>
        <a:graphic>
          <a:graphicData uri="http://schemas.openxmlformats.org/drawingml/2006/table">
            <a:tbl>
              <a:tblPr>
                <a:tableStyleId>{5C22544A-7EE6-4342-B048-85BDC9FD1C3A}</a:tableStyleId>
              </a:tblPr>
              <a:tblGrid>
                <a:gridCol w="869950"/>
                <a:gridCol w="914400"/>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103</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b="1" u="none" strike="noStrike" dirty="0" err="1">
                          <a:effectLst/>
                        </a:rPr>
                        <a:t>Pur</a:t>
                      </a:r>
                      <a:r>
                        <a:rPr lang="en-US" sz="1100" b="1" u="none" strike="noStrike" dirty="0">
                          <a:effectLst/>
                        </a:rPr>
                        <a:t>. Doc. 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dirty="0">
                          <a:effectLst/>
                        </a:rPr>
                        <a:t>Vendor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ABC</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165853168"/>
              </p:ext>
            </p:extLst>
          </p:nvPr>
        </p:nvGraphicFramePr>
        <p:xfrm>
          <a:off x="4316802" y="3962400"/>
          <a:ext cx="4065198" cy="762000"/>
        </p:xfrm>
        <a:graphic>
          <a:graphicData uri="http://schemas.openxmlformats.org/drawingml/2006/table">
            <a:tbl>
              <a:tblPr>
                <a:tableStyleId>{5C22544A-7EE6-4342-B048-85BDC9FD1C3A}</a:tableStyleId>
              </a:tblPr>
              <a:tblGrid>
                <a:gridCol w="644525"/>
                <a:gridCol w="573088"/>
                <a:gridCol w="531813"/>
                <a:gridCol w="804863"/>
                <a:gridCol w="331788"/>
                <a:gridCol w="569913"/>
                <a:gridCol w="609208"/>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Material</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Quantity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UoM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Net Price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Currency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Light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Wheel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INR</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Tyre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INR</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710191457"/>
              </p:ext>
            </p:extLst>
          </p:nvPr>
        </p:nvGraphicFramePr>
        <p:xfrm>
          <a:off x="2126239" y="4876800"/>
          <a:ext cx="3019426" cy="1143000"/>
        </p:xfrm>
        <a:graphic>
          <a:graphicData uri="http://schemas.openxmlformats.org/drawingml/2006/table">
            <a:tbl>
              <a:tblPr>
                <a:tableStyleId>{5C22544A-7EE6-4342-B048-85BDC9FD1C3A}</a:tableStyleId>
              </a:tblPr>
              <a:tblGrid>
                <a:gridCol w="644525"/>
                <a:gridCol w="573088"/>
                <a:gridCol w="546100"/>
                <a:gridCol w="692150"/>
                <a:gridCol w="563563"/>
              </a:tblGrid>
              <a:tr h="190500">
                <a:tc>
                  <a:txBody>
                    <a:bodyPr/>
                    <a:lstStyle/>
                    <a:p>
                      <a:pPr algn="l" fontAlgn="b"/>
                      <a:r>
                        <a:rPr lang="en-US" sz="1100" b="1" u="none" strike="noStrike" dirty="0" err="1">
                          <a:effectLst/>
                        </a:rPr>
                        <a:t>Pur</a:t>
                      </a:r>
                      <a:r>
                        <a:rPr lang="en-US" sz="1100" b="1" u="none" strike="noStrike" dirty="0">
                          <a:effectLst/>
                        </a:rPr>
                        <a:t>. Order</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err="1">
                          <a:effectLst/>
                        </a:rPr>
                        <a:t>Pur</a:t>
                      </a:r>
                      <a:r>
                        <a:rPr lang="en-US" sz="1100" b="1" u="none" strike="noStrike" dirty="0">
                          <a:effectLst/>
                        </a:rPr>
                        <a:t>. Item</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Sch. Line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Del. Date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Quantity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01.01.2016</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05.01.2016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10.01.2016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27" name="Rectangle 26"/>
          <p:cNvSpPr/>
          <p:nvPr/>
        </p:nvSpPr>
        <p:spPr>
          <a:xfrm>
            <a:off x="1828800" y="1143000"/>
            <a:ext cx="6934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905000" y="3810000"/>
            <a:ext cx="693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81200" y="3380601"/>
            <a:ext cx="1447800" cy="276999"/>
          </a:xfrm>
          <a:prstGeom prst="rect">
            <a:avLst/>
          </a:prstGeom>
          <a:noFill/>
        </p:spPr>
        <p:txBody>
          <a:bodyPr wrap="square" rtlCol="0">
            <a:spAutoFit/>
          </a:bodyPr>
          <a:lstStyle/>
          <a:p>
            <a:r>
              <a:rPr lang="en-US" sz="1200" b="1" dirty="0" smtClean="0"/>
              <a:t>Purchase Order#3</a:t>
            </a:r>
          </a:p>
        </p:txBody>
      </p:sp>
      <p:sp>
        <p:nvSpPr>
          <p:cNvPr id="16" name="TextBox 15"/>
          <p:cNvSpPr txBox="1"/>
          <p:nvPr/>
        </p:nvSpPr>
        <p:spPr>
          <a:xfrm>
            <a:off x="76200" y="754320"/>
            <a:ext cx="1600200" cy="3600986"/>
          </a:xfrm>
          <a:prstGeom prst="rect">
            <a:avLst/>
          </a:prstGeom>
          <a:noFill/>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56223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600200" y="762000"/>
            <a:ext cx="7391400" cy="54168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b="1" dirty="0" smtClean="0"/>
              <a:t>Now???? </a:t>
            </a:r>
          </a:p>
          <a:p>
            <a:pPr algn="ctr"/>
            <a:r>
              <a:rPr lang="en-US" sz="2000" b="1" dirty="0" smtClean="0"/>
              <a:t>Any difference ????</a:t>
            </a:r>
          </a:p>
          <a:p>
            <a:endParaRPr lang="en-US" sz="1600" dirty="0"/>
          </a:p>
          <a:p>
            <a:r>
              <a:rPr lang="en-US" sz="1600" dirty="0" smtClean="0"/>
              <a:t>In first approach, we have combined all the data based on technical prospective. But in the second approach still using technical prospective, But we have combined data based on some real time entity representation</a:t>
            </a:r>
          </a:p>
          <a:p>
            <a:endParaRPr lang="en-US" sz="1600" dirty="0" smtClean="0"/>
          </a:p>
          <a:p>
            <a:r>
              <a:rPr lang="en-US" sz="1600" dirty="0" smtClean="0"/>
              <a:t>First way is procedure oriented. Second way is Object Oriented. So in the Object oriented approach we will </a:t>
            </a:r>
            <a:r>
              <a:rPr lang="en-US" b="1" dirty="0" smtClean="0"/>
              <a:t>represent data the in more realistic</a:t>
            </a:r>
            <a:r>
              <a:rPr lang="en-US" sz="1600" dirty="0" smtClean="0"/>
              <a:t>. So we will mostly bind the data that is tightly related. </a:t>
            </a:r>
          </a:p>
          <a:p>
            <a:endParaRPr lang="en-US" sz="1600" dirty="0"/>
          </a:p>
          <a:p>
            <a:r>
              <a:rPr lang="en-US" sz="1600" dirty="0" smtClean="0"/>
              <a:t>Till now we have seen is Data part. Now look into the features of the Object Oriented Programming in terms  of Readability, Reusability &amp; Extendibility</a:t>
            </a:r>
          </a:p>
          <a:p>
            <a:endParaRPr lang="en-US" sz="1600" dirty="0" smtClean="0"/>
          </a:p>
          <a:p>
            <a:r>
              <a:rPr lang="en-US" sz="1600" dirty="0" smtClean="0"/>
              <a:t>Features of Object Oriented Programming</a:t>
            </a:r>
          </a:p>
          <a:p>
            <a:endParaRPr lang="en-US" sz="1600" dirty="0" smtClean="0"/>
          </a:p>
          <a:p>
            <a:pPr marL="800100" lvl="1" indent="-342900">
              <a:buAutoNum type="arabicPeriod"/>
            </a:pPr>
            <a:r>
              <a:rPr lang="en-US" sz="1600" dirty="0" smtClean="0"/>
              <a:t>Encapsulation</a:t>
            </a:r>
          </a:p>
          <a:p>
            <a:pPr marL="800100" lvl="1" indent="-342900">
              <a:buAutoNum type="arabicPeriod"/>
            </a:pPr>
            <a:r>
              <a:rPr lang="en-US" sz="1600" dirty="0" smtClean="0"/>
              <a:t>Abstraction</a:t>
            </a:r>
          </a:p>
          <a:p>
            <a:pPr marL="800100" lvl="1" indent="-342900">
              <a:buAutoNum type="arabicPeriod"/>
            </a:pPr>
            <a:r>
              <a:rPr lang="en-US" sz="1600" dirty="0" smtClean="0"/>
              <a:t>Inheritance</a:t>
            </a:r>
          </a:p>
          <a:p>
            <a:pPr marL="800100" lvl="1" indent="-342900">
              <a:buAutoNum type="arabicPeriod"/>
            </a:pPr>
            <a:r>
              <a:rPr lang="en-US" sz="1600" dirty="0" smtClean="0"/>
              <a:t>Polymorphism</a:t>
            </a:r>
          </a:p>
          <a:p>
            <a:endParaRPr lang="en-US" sz="1600" dirty="0" smtClean="0"/>
          </a:p>
        </p:txBody>
      </p:sp>
      <p:sp>
        <p:nvSpPr>
          <p:cNvPr id="7" name="TextBox 6"/>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221494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9</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19" name="TextBox 18"/>
          <p:cNvSpPr txBox="1"/>
          <p:nvPr/>
        </p:nvSpPr>
        <p:spPr>
          <a:xfrm>
            <a:off x="1433945" y="609600"/>
            <a:ext cx="7176655"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Encapsulation</a:t>
            </a:r>
            <a:r>
              <a:rPr lang="en-US" sz="1600" dirty="0" smtClean="0"/>
              <a:t>: </a:t>
            </a:r>
          </a:p>
          <a:p>
            <a:r>
              <a:rPr lang="en-US" sz="1600" dirty="0" smtClean="0"/>
              <a:t>Bind Data and functionality together</a:t>
            </a:r>
          </a:p>
          <a:p>
            <a:endParaRPr lang="en-US" sz="1600" dirty="0"/>
          </a:p>
          <a:p>
            <a:r>
              <a:rPr lang="en-US" sz="1600" b="1" dirty="0" smtClean="0"/>
              <a:t>Abstraction</a:t>
            </a:r>
            <a:r>
              <a:rPr lang="en-US" sz="1600" dirty="0" smtClean="0"/>
              <a:t>: </a:t>
            </a:r>
          </a:p>
          <a:p>
            <a:r>
              <a:rPr lang="en-US" sz="1600" dirty="0" smtClean="0"/>
              <a:t>Provide access to required data and functionality to the outside world</a:t>
            </a:r>
          </a:p>
          <a:p>
            <a:endParaRPr lang="en-US" sz="1600" dirty="0"/>
          </a:p>
          <a:p>
            <a:r>
              <a:rPr lang="en-US" sz="1600" b="1" dirty="0" smtClean="0"/>
              <a:t>Inheritance</a:t>
            </a:r>
            <a:r>
              <a:rPr lang="en-US" sz="1600" dirty="0" smtClean="0"/>
              <a:t>: </a:t>
            </a:r>
          </a:p>
          <a:p>
            <a:r>
              <a:rPr lang="en-US" sz="1600" dirty="0" smtClean="0"/>
              <a:t>Reduce the repetitive code by reusing existing coding using inheritance</a:t>
            </a:r>
          </a:p>
          <a:p>
            <a:endParaRPr lang="en-US" sz="1600" dirty="0"/>
          </a:p>
          <a:p>
            <a:r>
              <a:rPr lang="en-US" sz="1600" b="1" dirty="0" smtClean="0"/>
              <a:t>Polymorphism</a:t>
            </a:r>
            <a:r>
              <a:rPr lang="en-US" sz="1600" dirty="0" smtClean="0"/>
              <a:t>:</a:t>
            </a:r>
          </a:p>
          <a:p>
            <a:r>
              <a:rPr lang="en-US" sz="1600" dirty="0" smtClean="0"/>
              <a:t>When reusing the functionality using inheritance, without disturbing the  existing logic in the method  we can provide our custom implementation </a:t>
            </a:r>
          </a:p>
        </p:txBody>
      </p:sp>
      <p:sp>
        <p:nvSpPr>
          <p:cNvPr id="7" name="TextBox 6"/>
          <p:cNvSpPr txBox="1"/>
          <p:nvPr/>
        </p:nvSpPr>
        <p:spPr>
          <a:xfrm>
            <a:off x="1413163" y="3711476"/>
            <a:ext cx="7176655"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600" b="1" dirty="0" smtClean="0"/>
              <a:t>3 Things in OOPs</a:t>
            </a:r>
          </a:p>
          <a:p>
            <a:endParaRPr lang="en-US" sz="1600" dirty="0"/>
          </a:p>
          <a:p>
            <a:r>
              <a:rPr lang="en-US" sz="1600" b="1" dirty="0" smtClean="0"/>
              <a:t>Interface:</a:t>
            </a:r>
          </a:p>
          <a:p>
            <a:r>
              <a:rPr lang="en-US" sz="1600" dirty="0" smtClean="0"/>
              <a:t>Template of Public components with out implementation. Used in framework based programming</a:t>
            </a:r>
          </a:p>
          <a:p>
            <a:endParaRPr lang="en-US" sz="1600" dirty="0"/>
          </a:p>
          <a:p>
            <a:r>
              <a:rPr lang="en-US" sz="1600" b="1" dirty="0" smtClean="0"/>
              <a:t>Class:</a:t>
            </a:r>
            <a:r>
              <a:rPr lang="en-US" sz="1600" dirty="0" smtClean="0"/>
              <a:t> Data definitions and associated functionalities under visibility sections  </a:t>
            </a:r>
          </a:p>
          <a:p>
            <a:endParaRPr lang="en-US" sz="1600" dirty="0"/>
          </a:p>
          <a:p>
            <a:r>
              <a:rPr lang="en-US" sz="1600" b="1" dirty="0" smtClean="0"/>
              <a:t>Object:</a:t>
            </a:r>
            <a:r>
              <a:rPr lang="en-US" sz="1600" dirty="0" smtClean="0"/>
              <a:t> Using class functionalities from outside of the class</a:t>
            </a:r>
            <a:endParaRPr lang="en-US" sz="1600" dirty="0" smtClean="0"/>
          </a:p>
        </p:txBody>
      </p:sp>
      <p:sp>
        <p:nvSpPr>
          <p:cNvPr id="9" name="TextBox 8"/>
          <p:cNvSpPr txBox="1"/>
          <p:nvPr/>
        </p:nvSpPr>
        <p:spPr>
          <a:xfrm>
            <a:off x="76200" y="754320"/>
            <a:ext cx="1600200" cy="36009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Object</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a:solidFill>
                  <a:schemeClr val="tx1">
                    <a:lumMod val="85000"/>
                    <a:lumOff val="15000"/>
                  </a:schemeClr>
                </a:solidFill>
              </a:rPr>
              <a:t>Comparison</a:t>
            </a:r>
          </a:p>
          <a:p>
            <a:pPr marL="285750" indent="-285750">
              <a:buFont typeface="Wingdings" panose="05000000000000000000" pitchFamily="2" charset="2"/>
              <a:buChar char="v"/>
            </a:pPr>
            <a:r>
              <a:rPr lang="en-US" sz="1400" dirty="0">
                <a:solidFill>
                  <a:schemeClr val="tx1">
                    <a:lumMod val="85000"/>
                    <a:lumOff val="15000"/>
                  </a:schemeClr>
                </a:solidFill>
              </a:rPr>
              <a:t>Example</a:t>
            </a:r>
          </a:p>
          <a:p>
            <a:pPr marL="285750" indent="-285750">
              <a:buFont typeface="Wingdings" panose="05000000000000000000" pitchFamily="2" charset="2"/>
              <a:buChar char="v"/>
            </a:pPr>
            <a:r>
              <a:rPr lang="en-US" sz="1400" dirty="0" smtClean="0">
                <a:solidFill>
                  <a:schemeClr val="tx1">
                    <a:lumMod val="85000"/>
                    <a:lumOff val="15000"/>
                  </a:schemeClr>
                </a:solidFill>
              </a:rPr>
              <a:t>Features of ABAP Objects</a:t>
            </a:r>
          </a:p>
          <a:p>
            <a:pPr marL="285750" indent="-285750">
              <a:buFont typeface="Wingdings" panose="05000000000000000000" pitchFamily="2" charset="2"/>
              <a:buChar char="v"/>
            </a:pPr>
            <a:r>
              <a:rPr lang="en-US" sz="1400" dirty="0" smtClean="0">
                <a:solidFill>
                  <a:schemeClr val="tx1">
                    <a:lumMod val="85000"/>
                    <a:lumOff val="15000"/>
                  </a:schemeClr>
                </a:solidFill>
              </a:rPr>
              <a:t>Class</a:t>
            </a:r>
          </a:p>
          <a:p>
            <a:pPr marL="285750" indent="-285750">
              <a:buFont typeface="Wingdings" panose="05000000000000000000" pitchFamily="2" charset="2"/>
              <a:buChar char="v"/>
            </a:pPr>
            <a:r>
              <a:rPr lang="en-US" sz="1400" dirty="0" smtClean="0">
                <a:solidFill>
                  <a:schemeClr val="tx1">
                    <a:lumMod val="85000"/>
                    <a:lumOff val="15000"/>
                  </a:schemeClr>
                </a:solidFill>
              </a:rPr>
              <a:t>Object</a:t>
            </a:r>
          </a:p>
          <a:p>
            <a:pPr marL="285750" indent="-285750">
              <a:buFont typeface="Wingdings" panose="05000000000000000000" pitchFamily="2" charset="2"/>
              <a:buChar char="v"/>
            </a:pPr>
            <a:r>
              <a:rPr lang="en-US" sz="1400" dirty="0" smtClean="0">
                <a:solidFill>
                  <a:schemeClr val="tx1">
                    <a:lumMod val="85000"/>
                    <a:lumOff val="15000"/>
                  </a:schemeClr>
                </a:solidFill>
              </a:rPr>
              <a:t>Methods</a:t>
            </a:r>
          </a:p>
          <a:p>
            <a:pPr marL="285750" indent="-285750">
              <a:buFont typeface="Wingdings" panose="05000000000000000000" pitchFamily="2" charset="2"/>
              <a:buChar char="v"/>
            </a:pPr>
            <a:r>
              <a:rPr lang="en-US" sz="1400" dirty="0" smtClean="0">
                <a:solidFill>
                  <a:schemeClr val="tx1">
                    <a:lumMod val="85000"/>
                    <a:lumOff val="15000"/>
                  </a:schemeClr>
                </a:solidFill>
              </a:rPr>
              <a:t>Static vs Instance</a:t>
            </a:r>
            <a:endParaRPr lang="en-US" sz="1400" dirty="0" smtClean="0">
              <a:solidFill>
                <a:schemeClr val="tx1">
                  <a:lumMod val="85000"/>
                  <a:lumOff val="15000"/>
                </a:schemeClr>
              </a:solidFill>
            </a:endParaRPr>
          </a:p>
          <a:p>
            <a:pPr marL="285750" indent="-285750">
              <a:buFont typeface="Wingdings" panose="05000000000000000000" pitchFamily="2" charset="2"/>
              <a:buChar char="v"/>
            </a:pPr>
            <a:r>
              <a:rPr lang="en-US" sz="1400" dirty="0" smtClean="0"/>
              <a:t>Events</a:t>
            </a:r>
          </a:p>
          <a:p>
            <a:pPr marL="285750" indent="-285750">
              <a:buFont typeface="Wingdings" panose="05000000000000000000" pitchFamily="2" charset="2"/>
              <a:buChar char="v"/>
            </a:pPr>
            <a:r>
              <a:rPr lang="en-US" sz="1400" dirty="0" smtClean="0"/>
              <a:t>Inheritance</a:t>
            </a:r>
          </a:p>
          <a:p>
            <a:pPr marL="285750" indent="-285750">
              <a:buFont typeface="Wingdings" panose="05000000000000000000" pitchFamily="2" charset="2"/>
              <a:buChar char="v"/>
            </a:pPr>
            <a:r>
              <a:rPr lang="en-US" sz="1400" dirty="0" smtClean="0"/>
              <a:t>Interfaces</a:t>
            </a:r>
            <a:endParaRPr lang="en-US" sz="1400" dirty="0" smtClean="0"/>
          </a:p>
          <a:p>
            <a:pPr marL="285750" indent="-285750">
              <a:buFont typeface="Wingdings" panose="05000000000000000000" pitchFamily="2" charset="2"/>
              <a:buChar char="v"/>
            </a:pPr>
            <a:endParaRPr lang="en-US" sz="1600" dirty="0" smtClean="0"/>
          </a:p>
          <a:p>
            <a:endParaRPr lang="en-US" sz="1600" dirty="0"/>
          </a:p>
        </p:txBody>
      </p:sp>
    </p:spTree>
    <p:extLst>
      <p:ext uri="{BB962C8B-B14F-4D97-AF65-F5344CB8AC3E}">
        <p14:creationId xmlns:p14="http://schemas.microsoft.com/office/powerpoint/2010/main" val="1826978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2630</Words>
  <Application>Microsoft Office PowerPoint</Application>
  <PresentationFormat>On-screen Show (4:3)</PresentationFormat>
  <Paragraphs>1080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dc:creator>
  <cp:lastModifiedBy>Nagaraju </cp:lastModifiedBy>
  <cp:revision>597</cp:revision>
  <dcterms:created xsi:type="dcterms:W3CDTF">2015-12-26T13:09:23Z</dcterms:created>
  <dcterms:modified xsi:type="dcterms:W3CDTF">2016-01-24T07:05:02Z</dcterms:modified>
</cp:coreProperties>
</file>