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7" r:id="rId10"/>
    <p:sldId id="264" r:id="rId11"/>
    <p:sldId id="268" r:id="rId12"/>
    <p:sldId id="265"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69834" y="655523"/>
            <a:ext cx="5945795" cy="17543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US" sz="3600" b="1" dirty="0" smtClean="0"/>
              <a:t>Object Oriented Programming</a:t>
            </a:r>
          </a:p>
          <a:p>
            <a:pPr algn="ctr"/>
            <a:r>
              <a:rPr lang="en-US" sz="3600" b="1" dirty="0"/>
              <a:t>&amp;</a:t>
            </a:r>
            <a:endParaRPr lang="en-US" sz="3600" b="1" dirty="0" smtClean="0"/>
          </a:p>
          <a:p>
            <a:pPr algn="ctr"/>
            <a:r>
              <a:rPr lang="en-US" sz="3600" b="1" dirty="0" smtClean="0"/>
              <a:t>SAP Webdynpro ABAP</a:t>
            </a:r>
            <a:endParaRPr lang="en-US" sz="3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4448175" cy="29084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110" y="3505200"/>
            <a:ext cx="3466290" cy="1964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694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10</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676400" y="1676400"/>
            <a:ext cx="6781800" cy="320087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chapter you will familiar with </a:t>
            </a:r>
          </a:p>
          <a:p>
            <a:endParaRPr lang="en-US" sz="2000" b="1" dirty="0" smtClean="0"/>
          </a:p>
          <a:p>
            <a:pPr marL="800100" lvl="1" indent="-342900">
              <a:buFont typeface="Wingdings" panose="05000000000000000000" pitchFamily="2" charset="2"/>
              <a:buChar char="q"/>
            </a:pPr>
            <a:r>
              <a:rPr lang="en-US" dirty="0" smtClean="0"/>
              <a:t>What is Context</a:t>
            </a:r>
          </a:p>
          <a:p>
            <a:pPr marL="1257300" lvl="2" indent="-342900">
              <a:buFont typeface="Wingdings" panose="05000000000000000000" pitchFamily="2" charset="2"/>
              <a:buChar char="q"/>
            </a:pPr>
            <a:r>
              <a:rPr lang="en-US" dirty="0" smtClean="0"/>
              <a:t>Context Node</a:t>
            </a:r>
          </a:p>
          <a:p>
            <a:pPr marL="1257300" lvl="2" indent="-342900">
              <a:buFont typeface="Wingdings" panose="05000000000000000000" pitchFamily="2" charset="2"/>
              <a:buChar char="q"/>
            </a:pPr>
            <a:r>
              <a:rPr lang="en-US" dirty="0" smtClean="0"/>
              <a:t>Context Element</a:t>
            </a:r>
          </a:p>
          <a:p>
            <a:pPr marL="800100" lvl="1" indent="-342900">
              <a:buFont typeface="Wingdings" panose="05000000000000000000" pitchFamily="2" charset="2"/>
              <a:buChar char="q"/>
            </a:pPr>
            <a:r>
              <a:rPr lang="en-US" dirty="0" smtClean="0"/>
              <a:t>How to bind Context to UI element</a:t>
            </a:r>
          </a:p>
          <a:p>
            <a:pPr marL="800100" lvl="1" indent="-342900">
              <a:buFont typeface="Wingdings" panose="05000000000000000000" pitchFamily="2" charset="2"/>
              <a:buChar char="q"/>
            </a:pPr>
            <a:r>
              <a:rPr lang="en-US" dirty="0" smtClean="0"/>
              <a:t>How to Set &amp; Get Data to &amp; From Context</a:t>
            </a:r>
          </a:p>
          <a:p>
            <a:pPr marL="800100" lvl="1" indent="-342900">
              <a:buFont typeface="Wingdings" panose="05000000000000000000" pitchFamily="2" charset="2"/>
              <a:buChar char="q"/>
            </a:pPr>
            <a:r>
              <a:rPr lang="en-US" dirty="0" smtClean="0"/>
              <a:t>What are the interfaces and Methods used to do the above</a:t>
            </a:r>
          </a:p>
          <a:p>
            <a:pPr marL="800100" lvl="1" indent="-342900">
              <a:buFont typeface="Wingdings" panose="05000000000000000000" pitchFamily="2" charset="2"/>
              <a:buChar char="q"/>
            </a:pPr>
            <a:r>
              <a:rPr lang="en-US" dirty="0" smtClean="0"/>
              <a:t>Table Control UI Element </a:t>
            </a:r>
          </a:p>
          <a:p>
            <a:pPr marL="800100" lvl="1" indent="-342900">
              <a:buFont typeface="Wingdings" panose="05000000000000000000" pitchFamily="2" charset="2"/>
              <a:buChar char="q"/>
            </a:pPr>
            <a:r>
              <a:rPr lang="en-US" dirty="0" smtClean="0"/>
              <a:t>What are Hook Methods and What is the Role of Hook Methods</a:t>
            </a:r>
          </a:p>
        </p:txBody>
      </p:sp>
    </p:spTree>
    <p:extLst>
      <p:ext uri="{BB962C8B-B14F-4D97-AF65-F5344CB8AC3E}">
        <p14:creationId xmlns:p14="http://schemas.microsoft.com/office/powerpoint/2010/main" val="163638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11</a:t>
            </a:fld>
            <a:endParaRPr lang="en-US"/>
          </a:p>
        </p:txBody>
      </p:sp>
      <p:sp>
        <p:nvSpPr>
          <p:cNvPr id="5" name="TextBox 4"/>
          <p:cNvSpPr txBox="1"/>
          <p:nvPr/>
        </p:nvSpPr>
        <p:spPr>
          <a:xfrm>
            <a:off x="16764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Example#2: UI Element &amp; Context </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62000"/>
            <a:ext cx="1600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Context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Binding Context to UI Element</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Set &amp; Get Data to Context </a:t>
            </a:r>
          </a:p>
          <a:p>
            <a:pPr marL="285750" indent="-285750">
              <a:buFont typeface="Wingdings" panose="05000000000000000000" pitchFamily="2" charset="2"/>
              <a:buChar char="v"/>
            </a:pPr>
            <a:r>
              <a:rPr lang="en-US" sz="1400" dirty="0" smtClean="0">
                <a:solidFill>
                  <a:srgbClr val="C00000"/>
                </a:solidFill>
              </a:rPr>
              <a:t>Hook Methods</a:t>
            </a:r>
          </a:p>
          <a:p>
            <a:endParaRPr lang="en-US" sz="1600" dirty="0">
              <a:solidFill>
                <a:srgbClr val="C00000"/>
              </a:solidFill>
            </a:endParaRPr>
          </a:p>
        </p:txBody>
      </p:sp>
    </p:spTree>
    <p:extLst>
      <p:ext uri="{BB962C8B-B14F-4D97-AF65-F5344CB8AC3E}">
        <p14:creationId xmlns:p14="http://schemas.microsoft.com/office/powerpoint/2010/main" val="487540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12</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 Navigation through Plugs &amp; View Container UI Element</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447800" y="1371600"/>
            <a:ext cx="6781800" cy="403187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navigate from one View to Another View</a:t>
            </a:r>
          </a:p>
          <a:p>
            <a:pPr marL="800100" lvl="1" indent="-342900">
              <a:buFont typeface="Wingdings" panose="05000000000000000000" pitchFamily="2" charset="2"/>
              <a:buChar char="q"/>
            </a:pPr>
            <a:r>
              <a:rPr lang="en-US" dirty="0" smtClean="0"/>
              <a:t>Inbound &amp; Outbound Plugs</a:t>
            </a:r>
          </a:p>
          <a:p>
            <a:pPr marL="800100" lvl="1" indent="-342900">
              <a:buFont typeface="Wingdings" panose="05000000000000000000" pitchFamily="2" charset="2"/>
              <a:buChar char="q"/>
            </a:pPr>
            <a:r>
              <a:rPr lang="en-US" dirty="0" smtClean="0"/>
              <a:t>Embedding Views on to the Window</a:t>
            </a:r>
          </a:p>
          <a:p>
            <a:pPr marL="800100" lvl="1" indent="-342900">
              <a:buFont typeface="Wingdings" panose="05000000000000000000" pitchFamily="2" charset="2"/>
              <a:buChar char="q"/>
            </a:pPr>
            <a:r>
              <a:rPr lang="en-US" dirty="0" smtClean="0"/>
              <a:t>Establish Navigation Links among Views</a:t>
            </a:r>
          </a:p>
          <a:p>
            <a:pPr marL="800100" lvl="1" indent="-342900">
              <a:buFont typeface="Wingdings" panose="05000000000000000000" pitchFamily="2" charset="2"/>
              <a:buChar char="q"/>
            </a:pPr>
            <a:r>
              <a:rPr lang="en-US" dirty="0"/>
              <a:t>How to share data among multiple Views</a:t>
            </a:r>
          </a:p>
          <a:p>
            <a:pPr marL="1257300" lvl="2" indent="-342900">
              <a:buFont typeface="Wingdings" panose="05000000000000000000" pitchFamily="2" charset="2"/>
              <a:buChar char="q"/>
            </a:pPr>
            <a:r>
              <a:rPr lang="en-US" dirty="0"/>
              <a:t>Context Mapping</a:t>
            </a:r>
          </a:p>
          <a:p>
            <a:pPr marL="1257300" lvl="2" indent="-342900">
              <a:buFont typeface="Wingdings" panose="05000000000000000000" pitchFamily="2" charset="2"/>
              <a:buChar char="q"/>
            </a:pPr>
            <a:r>
              <a:rPr lang="en-US" dirty="0"/>
              <a:t>Component Controller Attributes</a:t>
            </a:r>
          </a:p>
          <a:p>
            <a:pPr marL="1257300" lvl="2" indent="-342900">
              <a:buFont typeface="Wingdings" panose="05000000000000000000" pitchFamily="2" charset="2"/>
              <a:buChar char="q"/>
            </a:pPr>
            <a:r>
              <a:rPr lang="en-US" dirty="0"/>
              <a:t>Outbound </a:t>
            </a:r>
            <a:r>
              <a:rPr lang="en-US" dirty="0" smtClean="0"/>
              <a:t>Plugs</a:t>
            </a:r>
            <a:endParaRPr lang="en-US" dirty="0" smtClean="0"/>
          </a:p>
          <a:p>
            <a:pPr marL="800100" lvl="1" indent="-342900">
              <a:buFont typeface="Wingdings" panose="05000000000000000000" pitchFamily="2" charset="2"/>
              <a:buChar char="q"/>
            </a:pPr>
            <a:r>
              <a:rPr lang="en-US" dirty="0" smtClean="0"/>
              <a:t>Calling Fire method to initiate the Navigation</a:t>
            </a:r>
            <a:endParaRPr lang="en-US" dirty="0" smtClean="0"/>
          </a:p>
          <a:p>
            <a:pPr marL="800100" lvl="1" indent="-342900">
              <a:buFont typeface="Wingdings" panose="05000000000000000000" pitchFamily="2" charset="2"/>
              <a:buChar char="q"/>
            </a:pPr>
            <a:r>
              <a:rPr lang="en-US" dirty="0" smtClean="0"/>
              <a:t>Displaying multiple view on same view using View Container UI Element </a:t>
            </a:r>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436265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13</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Example#3: Navigation through Plugs &amp; View Container UI Element</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200167" y="1476893"/>
            <a:ext cx="1600200" cy="400109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Navigation </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Inbound &amp; Outbound Plugs</a:t>
            </a:r>
          </a:p>
          <a:p>
            <a:pPr marL="285750" indent="-285750">
              <a:buFont typeface="Wingdings" panose="05000000000000000000" pitchFamily="2" charset="2"/>
              <a:buChar char="v"/>
            </a:pPr>
            <a:r>
              <a:rPr lang="en-US" sz="1400" dirty="0" smtClean="0">
                <a:solidFill>
                  <a:srgbClr val="C00000"/>
                </a:solidFill>
              </a:rPr>
              <a:t>Embedding Views</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Creating Navigation Links</a:t>
            </a:r>
          </a:p>
          <a:p>
            <a:pPr marL="285750" indent="-285750">
              <a:buFont typeface="Wingdings" panose="05000000000000000000" pitchFamily="2" charset="2"/>
              <a:buChar char="v"/>
            </a:pPr>
            <a:r>
              <a:rPr lang="en-US" sz="1400" dirty="0" smtClean="0">
                <a:solidFill>
                  <a:srgbClr val="C00000"/>
                </a:solidFill>
              </a:rPr>
              <a:t>Sharing Data among views</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Calling Fire Method</a:t>
            </a:r>
          </a:p>
          <a:p>
            <a:pPr marL="285750" indent="-285750">
              <a:buFont typeface="Wingdings" panose="05000000000000000000" pitchFamily="2" charset="2"/>
              <a:buChar char="v"/>
            </a:pPr>
            <a:r>
              <a:rPr lang="en-US" sz="1400" dirty="0" smtClean="0">
                <a:solidFill>
                  <a:srgbClr val="C00000"/>
                </a:solidFill>
              </a:rPr>
              <a:t>View Container UI Element</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4013814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14</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Example#4: Component Usage </a:t>
            </a:r>
          </a:p>
          <a:p>
            <a:pPr algn="ctr"/>
            <a:r>
              <a:rPr lang="en-US" sz="2400" b="1" dirty="0" smtClean="0"/>
              <a:t>ALV Table, Select-Options &amp; F4 Help</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34778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What is Component Usage</a:t>
            </a:r>
          </a:p>
          <a:p>
            <a:pPr marL="800100" lvl="1" indent="-342900">
              <a:buFont typeface="Wingdings" panose="05000000000000000000" pitchFamily="2" charset="2"/>
              <a:buChar char="q"/>
            </a:pPr>
            <a:r>
              <a:rPr lang="en-US" dirty="0" smtClean="0"/>
              <a:t>How to use other Components in our component</a:t>
            </a:r>
          </a:p>
          <a:p>
            <a:pPr marL="800100" lvl="1" indent="-342900">
              <a:buFont typeface="Wingdings" panose="05000000000000000000" pitchFamily="2" charset="2"/>
              <a:buChar char="q"/>
            </a:pPr>
            <a:r>
              <a:rPr lang="en-US" dirty="0" smtClean="0"/>
              <a:t>What is the Interface view</a:t>
            </a:r>
          </a:p>
          <a:p>
            <a:pPr marL="800100" lvl="1" indent="-342900">
              <a:buFont typeface="Wingdings" panose="05000000000000000000" pitchFamily="2" charset="2"/>
              <a:buChar char="q"/>
            </a:pPr>
            <a:r>
              <a:rPr lang="en-US" dirty="0" smtClean="0"/>
              <a:t>How can we access the resources of Used component</a:t>
            </a:r>
          </a:p>
          <a:p>
            <a:pPr marL="800100" lvl="1" indent="-342900">
              <a:buFont typeface="Wingdings" panose="05000000000000000000" pitchFamily="2" charset="2"/>
              <a:buChar char="q"/>
            </a:pPr>
            <a:r>
              <a:rPr lang="en-US" dirty="0" smtClean="0"/>
              <a:t>How to transfer data to Used component</a:t>
            </a:r>
          </a:p>
          <a:p>
            <a:pPr marL="1257300" lvl="2" indent="-342900">
              <a:buFont typeface="Wingdings" panose="05000000000000000000" pitchFamily="2" charset="2"/>
              <a:buChar char="q"/>
            </a:pPr>
            <a:r>
              <a:rPr lang="en-US" dirty="0" smtClean="0"/>
              <a:t>ALV Table – Component 	</a:t>
            </a:r>
            <a:r>
              <a:rPr lang="en-US" b="1" dirty="0" smtClean="0"/>
              <a:t>SALV_WD_TABLE</a:t>
            </a:r>
          </a:p>
          <a:p>
            <a:pPr marL="1257300" lvl="2" indent="-342900">
              <a:buFont typeface="Wingdings" panose="05000000000000000000" pitchFamily="2" charset="2"/>
              <a:buChar char="q"/>
            </a:pPr>
            <a:r>
              <a:rPr lang="en-US" dirty="0" smtClean="0"/>
              <a:t>Select Options 		</a:t>
            </a:r>
            <a:r>
              <a:rPr lang="en-US" b="1" dirty="0" smtClean="0"/>
              <a:t>WDR_SELECT_OPTIONS</a:t>
            </a:r>
          </a:p>
          <a:p>
            <a:pPr marL="1257300" lvl="2" indent="-342900">
              <a:buFont typeface="Wingdings" panose="05000000000000000000" pitchFamily="2" charset="2"/>
              <a:buChar char="q"/>
            </a:pPr>
            <a:r>
              <a:rPr lang="en-US" dirty="0" smtClean="0"/>
              <a:t>F4 Help 		</a:t>
            </a:r>
            <a:r>
              <a:rPr lang="en-US" b="1" dirty="0" smtClean="0"/>
              <a:t>WDR_OVS</a:t>
            </a:r>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580371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15</a:t>
            </a:fld>
            <a:endParaRPr lang="en-US"/>
          </a:p>
        </p:txBody>
      </p:sp>
      <p:sp>
        <p:nvSpPr>
          <p:cNvPr id="5" name="TextBox 4"/>
          <p:cNvSpPr txBox="1"/>
          <p:nvPr/>
        </p:nvSpPr>
        <p:spPr>
          <a:xfrm>
            <a:off x="1828800" y="152400"/>
            <a:ext cx="54102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Example#4: Component Usage </a:t>
            </a:r>
          </a:p>
          <a:p>
            <a:pPr algn="ctr"/>
            <a:r>
              <a:rPr lang="en-US" sz="2400" b="1" dirty="0" smtClean="0"/>
              <a:t>ALV Table, Select-Options &amp; F4 Help</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1295400"/>
            <a:ext cx="1600200" cy="27084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Component Usage</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Interface View</a:t>
            </a:r>
          </a:p>
          <a:p>
            <a:pPr marL="285750" indent="-285750">
              <a:buFont typeface="Wingdings" panose="05000000000000000000" pitchFamily="2" charset="2"/>
              <a:buChar char="v"/>
            </a:pPr>
            <a:r>
              <a:rPr lang="en-US" sz="1400" dirty="0" smtClean="0">
                <a:solidFill>
                  <a:srgbClr val="C00000"/>
                </a:solidFill>
              </a:rPr>
              <a:t>Resource of Used Component</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ALV Table</a:t>
            </a:r>
          </a:p>
          <a:p>
            <a:pPr marL="285750" indent="-285750">
              <a:buFont typeface="Wingdings" panose="05000000000000000000" pitchFamily="2" charset="2"/>
              <a:buChar char="v"/>
            </a:pPr>
            <a:r>
              <a:rPr lang="en-US" sz="1400" dirty="0" smtClean="0">
                <a:solidFill>
                  <a:srgbClr val="C00000"/>
                </a:solidFill>
              </a:rPr>
              <a:t>Select Options</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F4 Help</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4138591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16</a:t>
            </a:fld>
            <a:endParaRPr lang="en-US"/>
          </a:p>
        </p:txBody>
      </p:sp>
      <p:sp>
        <p:nvSpPr>
          <p:cNvPr id="5" name="TextBox 4"/>
          <p:cNvSpPr txBox="1"/>
          <p:nvPr/>
        </p:nvSpPr>
        <p:spPr>
          <a:xfrm>
            <a:off x="18288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Example#5: Assistance Class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20928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What is Purpose of Assistance Class</a:t>
            </a:r>
          </a:p>
          <a:p>
            <a:pPr marL="800100" lvl="1" indent="-342900">
              <a:buFont typeface="Wingdings" panose="05000000000000000000" pitchFamily="2" charset="2"/>
              <a:buChar char="q"/>
            </a:pPr>
            <a:r>
              <a:rPr lang="en-US" dirty="0" smtClean="0"/>
              <a:t>How to create Assistance Class</a:t>
            </a:r>
          </a:p>
          <a:p>
            <a:pPr marL="800100" lvl="1" indent="-342900">
              <a:buFont typeface="Wingdings" panose="05000000000000000000" pitchFamily="2" charset="2"/>
              <a:buChar char="q"/>
            </a:pPr>
            <a:r>
              <a:rPr lang="en-US" dirty="0" smtClean="0"/>
              <a:t>How to use Assistance Class</a:t>
            </a:r>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509895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17</a:t>
            </a:fld>
            <a:endParaRPr lang="en-US"/>
          </a:p>
        </p:txBody>
      </p:sp>
      <p:sp>
        <p:nvSpPr>
          <p:cNvPr id="5" name="TextBox 4"/>
          <p:cNvSpPr txBox="1"/>
          <p:nvPr/>
        </p:nvSpPr>
        <p:spPr>
          <a:xfrm>
            <a:off x="1828800" y="152400"/>
            <a:ext cx="54102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Example#5: Assistance Class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1295400"/>
            <a:ext cx="1600200" cy="184665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Assistance Class</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How to use Assistance Class</a:t>
            </a:r>
            <a:endParaRPr lang="en-US" sz="1400" dirty="0" smtClean="0">
              <a:solidFill>
                <a:srgbClr val="C00000"/>
              </a:solidFill>
            </a:endParaRP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2942733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18</a:t>
            </a:fld>
            <a:endParaRPr lang="en-US"/>
          </a:p>
        </p:txBody>
      </p:sp>
      <p:sp>
        <p:nvSpPr>
          <p:cNvPr id="5" name="TextBox 4"/>
          <p:cNvSpPr txBox="1"/>
          <p:nvPr/>
        </p:nvSpPr>
        <p:spPr>
          <a:xfrm>
            <a:off x="1447800" y="300335"/>
            <a:ext cx="66294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Example#6: Message Handling, POP UP Dialogs, Layouts &amp; OTR</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37548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handle Messages in Webdynpro</a:t>
            </a:r>
          </a:p>
          <a:p>
            <a:pPr marL="800100" lvl="1" indent="-342900">
              <a:buFont typeface="Wingdings" panose="05000000000000000000" pitchFamily="2" charset="2"/>
              <a:buChar char="q"/>
            </a:pPr>
            <a:r>
              <a:rPr lang="en-US" dirty="0" smtClean="0"/>
              <a:t>POP Window</a:t>
            </a:r>
          </a:p>
          <a:p>
            <a:pPr marL="800100" lvl="1" indent="-342900">
              <a:buFont typeface="Wingdings" panose="05000000000000000000" pitchFamily="2" charset="2"/>
              <a:buChar char="q"/>
            </a:pPr>
            <a:r>
              <a:rPr lang="en-US" dirty="0" smtClean="0"/>
              <a:t>Handling Events for Pop UP Windows</a:t>
            </a:r>
          </a:p>
          <a:p>
            <a:pPr marL="800100" lvl="1" indent="-342900">
              <a:buFont typeface="Wingdings" panose="05000000000000000000" pitchFamily="2" charset="2"/>
              <a:buChar char="q"/>
            </a:pPr>
            <a:r>
              <a:rPr lang="en-US" dirty="0" smtClean="0"/>
              <a:t>Online Text Repository</a:t>
            </a:r>
            <a:endParaRPr lang="en-US" dirty="0" smtClean="0"/>
          </a:p>
          <a:p>
            <a:pPr marL="800100" lvl="1" indent="-342900">
              <a:buFont typeface="Wingdings" panose="05000000000000000000" pitchFamily="2" charset="2"/>
              <a:buChar char="q"/>
            </a:pPr>
            <a:r>
              <a:rPr lang="en-US" dirty="0" smtClean="0"/>
              <a:t>Different Types of Layouts</a:t>
            </a:r>
          </a:p>
          <a:p>
            <a:pPr marL="1257300" lvl="2" indent="-342900">
              <a:buFont typeface="Wingdings" panose="05000000000000000000" pitchFamily="2" charset="2"/>
              <a:buChar char="q"/>
            </a:pPr>
            <a:r>
              <a:rPr lang="en-US" dirty="0" smtClean="0"/>
              <a:t>Flow Layout</a:t>
            </a:r>
          </a:p>
          <a:p>
            <a:pPr marL="1257300" lvl="2" indent="-342900">
              <a:buFont typeface="Wingdings" panose="05000000000000000000" pitchFamily="2" charset="2"/>
              <a:buChar char="q"/>
            </a:pPr>
            <a:r>
              <a:rPr lang="en-US" dirty="0" smtClean="0"/>
              <a:t>Row Layout</a:t>
            </a:r>
          </a:p>
          <a:p>
            <a:pPr marL="1257300" lvl="2" indent="-342900">
              <a:buFont typeface="Wingdings" panose="05000000000000000000" pitchFamily="2" charset="2"/>
              <a:buChar char="q"/>
            </a:pPr>
            <a:r>
              <a:rPr lang="en-US" dirty="0" smtClean="0"/>
              <a:t>Grid Layout</a:t>
            </a:r>
          </a:p>
          <a:p>
            <a:pPr marL="1257300" lvl="2" indent="-342900">
              <a:buFont typeface="Wingdings" panose="05000000000000000000" pitchFamily="2" charset="2"/>
              <a:buChar char="q"/>
            </a:pPr>
            <a:r>
              <a:rPr lang="en-US" dirty="0" smtClean="0"/>
              <a:t>Matrix Layout</a:t>
            </a: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347066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19</a:t>
            </a:fld>
            <a:endParaRPr lang="en-US"/>
          </a:p>
        </p:txBody>
      </p:sp>
      <p:sp>
        <p:nvSpPr>
          <p:cNvPr id="5" name="TextBox 4"/>
          <p:cNvSpPr txBox="1"/>
          <p:nvPr/>
        </p:nvSpPr>
        <p:spPr>
          <a:xfrm>
            <a:off x="1143000" y="152400"/>
            <a:ext cx="6705600" cy="83099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a:t>Example#6: Message Handling, POP UP </a:t>
            </a:r>
            <a:r>
              <a:rPr lang="en-US" sz="2400" b="1" dirty="0" smtClean="0"/>
              <a:t>Dialogs,  Layouts &amp; OTR</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1295400"/>
            <a:ext cx="160020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Message Handling</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Pop Up Dialogs</a:t>
            </a:r>
          </a:p>
          <a:p>
            <a:pPr marL="285750" indent="-285750">
              <a:buFont typeface="Wingdings" panose="05000000000000000000" pitchFamily="2" charset="2"/>
              <a:buChar char="v"/>
            </a:pPr>
            <a:r>
              <a:rPr lang="en-US" sz="1400" dirty="0" smtClean="0">
                <a:solidFill>
                  <a:srgbClr val="C00000"/>
                </a:solidFill>
              </a:rPr>
              <a:t>Layouts</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1983267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1219200" y="1600200"/>
            <a:ext cx="7162800" cy="4038600"/>
            <a:chOff x="990600" y="1752600"/>
            <a:chExt cx="7162800" cy="4038600"/>
          </a:xfrm>
        </p:grpSpPr>
        <p:sp>
          <p:nvSpPr>
            <p:cNvPr id="2" name="Snip Diagonal Corner Rectangle 1"/>
            <p:cNvSpPr/>
            <p:nvPr/>
          </p:nvSpPr>
          <p:spPr>
            <a:xfrm>
              <a:off x="990600" y="1752600"/>
              <a:ext cx="7162800" cy="4038600"/>
            </a:xfrm>
            <a:prstGeom prst="snip2DiagRect">
              <a:avLst>
                <a:gd name="adj1" fmla="val 1653"/>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grpSp>
          <p:nvGrpSpPr>
            <p:cNvPr id="11" name="Group 10"/>
            <p:cNvGrpSpPr/>
            <p:nvPr/>
          </p:nvGrpSpPr>
          <p:grpSpPr>
            <a:xfrm>
              <a:off x="1295400" y="1984510"/>
              <a:ext cx="2286000" cy="1411430"/>
              <a:chOff x="3200401" y="2334490"/>
              <a:chExt cx="2438400" cy="1475509"/>
            </a:xfrm>
          </p:grpSpPr>
          <p:sp>
            <p:nvSpPr>
              <p:cNvPr id="13" name="Cube 12"/>
              <p:cNvSpPr/>
              <p:nvPr/>
            </p:nvSpPr>
            <p:spPr>
              <a:xfrm>
                <a:off x="3200401" y="2334490"/>
                <a:ext cx="2438400" cy="1475509"/>
              </a:xfrm>
              <a:prstGeom prst="cube">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050" dirty="0" smtClean="0">
                  <a:solidFill>
                    <a:schemeClr val="tx1"/>
                  </a:solidFill>
                </a:endParaRPr>
              </a:p>
              <a:p>
                <a:pPr algn="ctr"/>
                <a:endParaRPr lang="en-US" sz="1050" dirty="0">
                  <a:solidFill>
                    <a:schemeClr val="tx1"/>
                  </a:solidFill>
                </a:endParaRPr>
              </a:p>
              <a:p>
                <a:pPr algn="ctr"/>
                <a:r>
                  <a:rPr lang="en-US" sz="1050" dirty="0" smtClean="0">
                    <a:solidFill>
                      <a:schemeClr val="tx1"/>
                    </a:solidFill>
                  </a:rPr>
                  <a:t> </a:t>
                </a:r>
              </a:p>
              <a:p>
                <a:pPr algn="ctr"/>
                <a:r>
                  <a:rPr lang="en-US" sz="1050" dirty="0" smtClean="0">
                    <a:solidFill>
                      <a:schemeClr val="tx1"/>
                    </a:solidFill>
                  </a:rPr>
                  <a:t>       </a:t>
                </a:r>
                <a:r>
                  <a:rPr lang="en-US" sz="900" dirty="0" smtClean="0">
                    <a:solidFill>
                      <a:schemeClr val="tx1"/>
                    </a:solidFill>
                  </a:rPr>
                  <a:t>Procedure Oriented Approach</a:t>
                </a:r>
              </a:p>
              <a:p>
                <a:pPr algn="ctr"/>
                <a:endParaRPr lang="en-US" sz="1000" dirty="0">
                  <a:solidFill>
                    <a:schemeClr val="tx1"/>
                  </a:solidFill>
                </a:endParaRPr>
              </a:p>
              <a:p>
                <a:pPr algn="ctr"/>
                <a:endParaRPr lang="en-US" sz="100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endParaRPr lang="en-US" sz="1050" dirty="0">
                  <a:solidFill>
                    <a:schemeClr val="tx1"/>
                  </a:solidFill>
                </a:endParaRPr>
              </a:p>
              <a:p>
                <a:pPr algn="ctr"/>
                <a:endParaRPr lang="en-US" sz="1050" dirty="0" smtClean="0">
                  <a:solidFill>
                    <a:schemeClr val="tx1"/>
                  </a:solidFill>
                </a:endParaRPr>
              </a:p>
              <a:p>
                <a:pPr algn="ctr"/>
                <a:r>
                  <a:rPr lang="en-US" sz="1050" dirty="0" smtClean="0">
                    <a:solidFill>
                      <a:schemeClr val="tx1"/>
                    </a:solidFill>
                  </a:rPr>
                  <a:t>  </a:t>
                </a:r>
                <a:endParaRPr lang="en-US" sz="1050" dirty="0">
                  <a:solidFill>
                    <a:schemeClr val="tx1"/>
                  </a:solidFill>
                </a:endParaRPr>
              </a:p>
            </p:txBody>
          </p:sp>
          <p:sp>
            <p:nvSpPr>
              <p:cNvPr id="14" name="Cube 13"/>
              <p:cNvSpPr/>
              <p:nvPr/>
            </p:nvSpPr>
            <p:spPr>
              <a:xfrm>
                <a:off x="3352800" y="2755322"/>
                <a:ext cx="762000" cy="481445"/>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solidFill>
                      <a:schemeClr val="tx1"/>
                    </a:solidFill>
                  </a:rPr>
                  <a:t>Includes</a:t>
                </a:r>
                <a:endParaRPr lang="en-US" sz="900" dirty="0">
                  <a:solidFill>
                    <a:schemeClr val="tx1"/>
                  </a:solidFill>
                </a:endParaRPr>
              </a:p>
            </p:txBody>
          </p:sp>
          <p:sp>
            <p:nvSpPr>
              <p:cNvPr id="15" name="Cube 14"/>
              <p:cNvSpPr/>
              <p:nvPr/>
            </p:nvSpPr>
            <p:spPr>
              <a:xfrm>
                <a:off x="4343400" y="2795156"/>
                <a:ext cx="762000" cy="441612"/>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solidFill>
                      <a:schemeClr val="tx1"/>
                    </a:solidFill>
                  </a:rPr>
                  <a:t>Forms</a:t>
                </a:r>
                <a:endParaRPr lang="en-US" sz="900" dirty="0">
                  <a:solidFill>
                    <a:schemeClr val="tx1"/>
                  </a:solidFill>
                </a:endParaRPr>
              </a:p>
            </p:txBody>
          </p:sp>
          <p:sp>
            <p:nvSpPr>
              <p:cNvPr id="16" name="Cube 15"/>
              <p:cNvSpPr/>
              <p:nvPr/>
            </p:nvSpPr>
            <p:spPr>
              <a:xfrm>
                <a:off x="3733800" y="3276600"/>
                <a:ext cx="990600" cy="481445"/>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solidFill>
                      <a:schemeClr val="tx1"/>
                    </a:solidFill>
                  </a:rPr>
                  <a:t>Function Groups</a:t>
                </a:r>
                <a:endParaRPr lang="en-US" sz="1000" dirty="0">
                  <a:solidFill>
                    <a:schemeClr val="tx1"/>
                  </a:solidFill>
                </a:endParaRPr>
              </a:p>
            </p:txBody>
          </p:sp>
        </p:grpSp>
        <p:grpSp>
          <p:nvGrpSpPr>
            <p:cNvPr id="17" name="Group 16"/>
            <p:cNvGrpSpPr/>
            <p:nvPr/>
          </p:nvGrpSpPr>
          <p:grpSpPr>
            <a:xfrm>
              <a:off x="5456125" y="4128896"/>
              <a:ext cx="2362200" cy="1485900"/>
              <a:chOff x="5943600" y="3467100"/>
              <a:chExt cx="2208004" cy="1562100"/>
            </a:xfrm>
          </p:grpSpPr>
          <p:sp>
            <p:nvSpPr>
              <p:cNvPr id="18" name="Cube 17"/>
              <p:cNvSpPr/>
              <p:nvPr/>
            </p:nvSpPr>
            <p:spPr>
              <a:xfrm>
                <a:off x="5943600" y="3467100"/>
                <a:ext cx="2208004" cy="1562100"/>
              </a:xfrm>
              <a:prstGeom prst="cub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solidFill>
                      <a:schemeClr val="tx1"/>
                    </a:solidFill>
                  </a:rPr>
                  <a:t>       Object Oriented Approach</a:t>
                </a:r>
              </a:p>
              <a:p>
                <a:pPr algn="ctr"/>
                <a:endParaRPr lang="en-US" sz="1000" dirty="0" smtClean="0">
                  <a:solidFill>
                    <a:schemeClr val="tx1"/>
                  </a:solidFill>
                </a:endParaRPr>
              </a:p>
              <a:p>
                <a:pPr algn="ctr"/>
                <a:endParaRPr lang="en-US" sz="1000" dirty="0">
                  <a:solidFill>
                    <a:schemeClr val="tx1"/>
                  </a:solidFill>
                </a:endParaRPr>
              </a:p>
              <a:p>
                <a:pPr algn="ctr"/>
                <a:endParaRPr lang="en-US" sz="1000" dirty="0" smtClean="0">
                  <a:solidFill>
                    <a:schemeClr val="tx1"/>
                  </a:solidFill>
                </a:endParaRPr>
              </a:p>
              <a:p>
                <a:pPr algn="ctr"/>
                <a:endParaRPr lang="en-US" sz="1000" dirty="0">
                  <a:solidFill>
                    <a:schemeClr val="tx1"/>
                  </a:solidFill>
                </a:endParaRPr>
              </a:p>
              <a:p>
                <a:pPr algn="ctr"/>
                <a:endParaRPr lang="en-US" sz="1000" dirty="0" smtClean="0">
                  <a:solidFill>
                    <a:schemeClr val="tx1"/>
                  </a:solidFill>
                </a:endParaRPr>
              </a:p>
              <a:p>
                <a:pPr algn="ctr"/>
                <a:endParaRPr lang="en-US" sz="1000" dirty="0">
                  <a:solidFill>
                    <a:schemeClr val="tx1"/>
                  </a:solidFill>
                </a:endParaRPr>
              </a:p>
              <a:p>
                <a:pPr algn="ctr"/>
                <a:endParaRPr lang="en-US" sz="1000" dirty="0" smtClean="0">
                  <a:solidFill>
                    <a:schemeClr val="tx1"/>
                  </a:solidFill>
                </a:endParaRPr>
              </a:p>
              <a:p>
                <a:pPr algn="ctr"/>
                <a:endParaRPr lang="en-US" sz="1000" dirty="0">
                  <a:solidFill>
                    <a:schemeClr val="tx1"/>
                  </a:solidFill>
                </a:endParaRPr>
              </a:p>
              <a:p>
                <a:pPr algn="ctr"/>
                <a:endParaRPr lang="en-US" sz="1000" dirty="0">
                  <a:solidFill>
                    <a:schemeClr val="tx1"/>
                  </a:solidFill>
                </a:endParaRPr>
              </a:p>
            </p:txBody>
          </p:sp>
          <p:sp>
            <p:nvSpPr>
              <p:cNvPr id="19" name="Cube 18"/>
              <p:cNvSpPr/>
              <p:nvPr/>
            </p:nvSpPr>
            <p:spPr>
              <a:xfrm>
                <a:off x="6019800" y="3938155"/>
                <a:ext cx="7620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Class</a:t>
                </a:r>
                <a:endParaRPr lang="en-US" sz="1050" dirty="0">
                  <a:solidFill>
                    <a:schemeClr val="tx1"/>
                  </a:solidFill>
                </a:endParaRPr>
              </a:p>
            </p:txBody>
          </p:sp>
          <p:sp>
            <p:nvSpPr>
              <p:cNvPr id="20" name="Cube 19"/>
              <p:cNvSpPr/>
              <p:nvPr/>
            </p:nvSpPr>
            <p:spPr>
              <a:xfrm>
                <a:off x="6934200" y="3938155"/>
                <a:ext cx="7620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Object</a:t>
                </a:r>
                <a:endParaRPr lang="en-US" sz="1050" dirty="0">
                  <a:solidFill>
                    <a:schemeClr val="tx1"/>
                  </a:solidFill>
                </a:endParaRPr>
              </a:p>
            </p:txBody>
          </p:sp>
          <p:sp>
            <p:nvSpPr>
              <p:cNvPr id="21" name="Cube 20"/>
              <p:cNvSpPr/>
              <p:nvPr/>
            </p:nvSpPr>
            <p:spPr>
              <a:xfrm>
                <a:off x="6477000" y="4471555"/>
                <a:ext cx="914400" cy="481445"/>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solidFill>
                      <a:schemeClr val="tx1"/>
                    </a:solidFill>
                  </a:rPr>
                  <a:t>Interface</a:t>
                </a:r>
                <a:endParaRPr lang="en-US" sz="1050" dirty="0">
                  <a:solidFill>
                    <a:schemeClr val="tx1"/>
                  </a:solidFill>
                </a:endParaRPr>
              </a:p>
            </p:txBody>
          </p:sp>
        </p:grpSp>
        <p:sp>
          <p:nvSpPr>
            <p:cNvPr id="6" name="Flowchart: Predefined Process 5"/>
            <p:cNvSpPr/>
            <p:nvPr/>
          </p:nvSpPr>
          <p:spPr>
            <a:xfrm>
              <a:off x="1721643" y="376846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Reports</a:t>
              </a:r>
              <a:endParaRPr lang="en-US" sz="1100" dirty="0">
                <a:solidFill>
                  <a:schemeClr val="tx1"/>
                </a:solidFill>
              </a:endParaRPr>
            </a:p>
          </p:txBody>
        </p:sp>
        <p:sp>
          <p:nvSpPr>
            <p:cNvPr id="22" name="Flowchart: Predefined Process 21"/>
            <p:cNvSpPr/>
            <p:nvPr/>
          </p:nvSpPr>
          <p:spPr>
            <a:xfrm>
              <a:off x="2438398" y="4548672"/>
              <a:ext cx="1133475" cy="514562"/>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Module Pool</a:t>
              </a:r>
              <a:endParaRPr lang="en-US" sz="1100" dirty="0">
                <a:solidFill>
                  <a:schemeClr val="tx1"/>
                </a:solidFill>
              </a:endParaRPr>
            </a:p>
          </p:txBody>
        </p:sp>
        <p:sp>
          <p:nvSpPr>
            <p:cNvPr id="23" name="Flowchart: Predefined Process 22"/>
            <p:cNvSpPr/>
            <p:nvPr/>
          </p:nvSpPr>
          <p:spPr>
            <a:xfrm>
              <a:off x="3886200" y="4411402"/>
              <a:ext cx="1176339" cy="477877"/>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Conversions</a:t>
              </a:r>
              <a:endParaRPr lang="en-US" sz="1100" dirty="0">
                <a:solidFill>
                  <a:schemeClr val="tx1"/>
                </a:solidFill>
              </a:endParaRPr>
            </a:p>
          </p:txBody>
        </p:sp>
        <p:sp>
          <p:nvSpPr>
            <p:cNvPr id="24" name="Flowchart: Predefined Process 23"/>
            <p:cNvSpPr/>
            <p:nvPr/>
          </p:nvSpPr>
          <p:spPr>
            <a:xfrm>
              <a:off x="5896778" y="2843898"/>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Webdynpro ABAP</a:t>
              </a:r>
              <a:endParaRPr lang="en-US" sz="1100" dirty="0">
                <a:solidFill>
                  <a:schemeClr val="tx1"/>
                </a:solidFill>
              </a:endParaRPr>
            </a:p>
          </p:txBody>
        </p:sp>
        <p:sp>
          <p:nvSpPr>
            <p:cNvPr id="25" name="Flowchart: Predefined Process 24"/>
            <p:cNvSpPr/>
            <p:nvPr/>
          </p:nvSpPr>
          <p:spPr>
            <a:xfrm>
              <a:off x="3886200" y="373380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BAdis</a:t>
              </a:r>
              <a:endParaRPr lang="en-US" sz="1100" dirty="0">
                <a:solidFill>
                  <a:schemeClr val="tx1"/>
                </a:solidFill>
              </a:endParaRPr>
            </a:p>
          </p:txBody>
        </p:sp>
        <p:sp>
          <p:nvSpPr>
            <p:cNvPr id="26" name="Flowchart: Predefined Process 25"/>
            <p:cNvSpPr/>
            <p:nvPr/>
          </p:nvSpPr>
          <p:spPr>
            <a:xfrm>
              <a:off x="3848100" y="312420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User Exits &amp; Customer Exits</a:t>
              </a:r>
              <a:endParaRPr lang="en-US" sz="1100" dirty="0">
                <a:solidFill>
                  <a:schemeClr val="tx1"/>
                </a:solidFill>
              </a:endParaRPr>
            </a:p>
          </p:txBody>
        </p:sp>
        <p:sp>
          <p:nvSpPr>
            <p:cNvPr id="27" name="Flowchart: Predefined Process 26"/>
            <p:cNvSpPr/>
            <p:nvPr/>
          </p:nvSpPr>
          <p:spPr>
            <a:xfrm>
              <a:off x="3810000" y="2438400"/>
              <a:ext cx="1219200" cy="49833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100" dirty="0" smtClean="0">
                  <a:solidFill>
                    <a:schemeClr val="tx1"/>
                  </a:solidFill>
                </a:rPr>
                <a:t>RFCs</a:t>
              </a:r>
              <a:endParaRPr lang="en-US" sz="1100" dirty="0">
                <a:solidFill>
                  <a:schemeClr val="tx1"/>
                </a:solidFill>
              </a:endParaRPr>
            </a:p>
          </p:txBody>
        </p:sp>
      </p:grpSp>
      <p:sp>
        <p:nvSpPr>
          <p:cNvPr id="28" name="Rectangle 27"/>
          <p:cNvSpPr/>
          <p:nvPr/>
        </p:nvSpPr>
        <p:spPr>
          <a:xfrm>
            <a:off x="1576490" y="228600"/>
            <a:ext cx="5932521" cy="101566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algn="ctr"/>
            <a:r>
              <a:rPr lang="en-US" sz="2000" b="1" dirty="0" smtClean="0"/>
              <a:t>Different types of Applications developed using ABAP </a:t>
            </a:r>
          </a:p>
          <a:p>
            <a:pPr algn="ctr"/>
            <a:r>
              <a:rPr lang="en-US" sz="2000" b="1" dirty="0" smtClean="0"/>
              <a:t>&amp; </a:t>
            </a:r>
          </a:p>
          <a:p>
            <a:pPr algn="ctr"/>
            <a:r>
              <a:rPr lang="en-US" sz="2000" b="1" dirty="0" smtClean="0"/>
              <a:t>Programming methodologies used</a:t>
            </a:r>
            <a:endParaRPr lang="en-US" sz="2000" b="1" dirty="0"/>
          </a:p>
        </p:txBody>
      </p:sp>
      <p:grpSp>
        <p:nvGrpSpPr>
          <p:cNvPr id="29" name="Group 28"/>
          <p:cNvGrpSpPr/>
          <p:nvPr/>
        </p:nvGrpSpPr>
        <p:grpSpPr>
          <a:xfrm>
            <a:off x="1172081" y="4672125"/>
            <a:ext cx="856238" cy="759043"/>
            <a:chOff x="1172081" y="4672125"/>
            <a:chExt cx="856238" cy="759043"/>
          </a:xfrm>
        </p:grpSpPr>
        <p:sp>
          <p:nvSpPr>
            <p:cNvPr id="10" name="Chevron 9"/>
            <p:cNvSpPr/>
            <p:nvPr/>
          </p:nvSpPr>
          <p:spPr>
            <a:xfrm rot="8705922">
              <a:off x="1511589" y="4672125"/>
              <a:ext cx="516730" cy="530443"/>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2" name="Chevron 31"/>
            <p:cNvSpPr/>
            <p:nvPr/>
          </p:nvSpPr>
          <p:spPr>
            <a:xfrm rot="8705922">
              <a:off x="1172081" y="4900725"/>
              <a:ext cx="516730" cy="530443"/>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grpSp>
        <p:nvGrpSpPr>
          <p:cNvPr id="34" name="Group 33"/>
          <p:cNvGrpSpPr/>
          <p:nvPr/>
        </p:nvGrpSpPr>
        <p:grpSpPr>
          <a:xfrm rot="10800000">
            <a:off x="7391400" y="1755558"/>
            <a:ext cx="856238" cy="759042"/>
            <a:chOff x="1172081" y="4672126"/>
            <a:chExt cx="856238" cy="759042"/>
          </a:xfrm>
        </p:grpSpPr>
        <p:sp>
          <p:nvSpPr>
            <p:cNvPr id="35" name="Chevron 34"/>
            <p:cNvSpPr/>
            <p:nvPr/>
          </p:nvSpPr>
          <p:spPr>
            <a:xfrm rot="8705922">
              <a:off x="1511589" y="4672126"/>
              <a:ext cx="516730" cy="530443"/>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6" name="Chevron 35"/>
            <p:cNvSpPr/>
            <p:nvPr/>
          </p:nvSpPr>
          <p:spPr>
            <a:xfrm rot="8705922">
              <a:off x="1172081" y="4900725"/>
              <a:ext cx="516730" cy="530443"/>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776591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20</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Example#7: Custom Component Reusability</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How to use Other custom component in our Component</a:t>
            </a:r>
          </a:p>
          <a:p>
            <a:pPr marL="800100" lvl="1" indent="-342900">
              <a:buFont typeface="Wingdings" panose="05000000000000000000" pitchFamily="2" charset="2"/>
              <a:buChar char="q"/>
            </a:pPr>
            <a:r>
              <a:rPr lang="en-US" dirty="0" smtClean="0"/>
              <a:t>How to exchange data between the components</a:t>
            </a:r>
          </a:p>
          <a:p>
            <a:pPr marL="800100" lvl="1" indent="-342900">
              <a:buFont typeface="Wingdings" panose="05000000000000000000" pitchFamily="2" charset="2"/>
              <a:buChar char="q"/>
            </a:pPr>
            <a:r>
              <a:rPr lang="en-US" dirty="0" smtClean="0"/>
              <a:t>How to Call  methods of used component</a:t>
            </a:r>
          </a:p>
          <a:p>
            <a:pPr marL="800100" lvl="1" indent="-342900">
              <a:buFont typeface="Wingdings" panose="05000000000000000000" pitchFamily="2" charset="2"/>
              <a:buChar char="q"/>
            </a:pPr>
            <a:r>
              <a:rPr lang="en-US" dirty="0" smtClean="0"/>
              <a:t>How to handle events of used Component</a:t>
            </a:r>
            <a:endParaRPr lang="en-US" dirty="0" smtClean="0"/>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003160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21</a:t>
            </a:fld>
            <a:endParaRPr lang="en-US"/>
          </a:p>
        </p:txBody>
      </p:sp>
      <p:sp>
        <p:nvSpPr>
          <p:cNvPr id="5" name="TextBox 4"/>
          <p:cNvSpPr txBox="1"/>
          <p:nvPr/>
        </p:nvSpPr>
        <p:spPr>
          <a:xfrm>
            <a:off x="1143000" y="152400"/>
            <a:ext cx="6705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Example#7: Custom Component Reusability</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1295400"/>
            <a:ext cx="1600200"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Define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Reuse Component</a:t>
            </a:r>
            <a:endParaRPr lang="en-US" sz="1400" dirty="0" smtClean="0">
              <a:solidFill>
                <a:srgbClr val="C00000"/>
              </a:solidFill>
            </a:endParaRP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3108484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22</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Example#8: Dynamic Programming</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Change Properties of UI elements Dynamically</a:t>
            </a:r>
          </a:p>
          <a:p>
            <a:pPr marL="800100" lvl="1" indent="-342900">
              <a:buFont typeface="Wingdings" panose="05000000000000000000" pitchFamily="2" charset="2"/>
              <a:buChar char="q"/>
            </a:pPr>
            <a:r>
              <a:rPr lang="en-US" dirty="0" smtClean="0"/>
              <a:t>Dynamic Context</a:t>
            </a:r>
          </a:p>
          <a:p>
            <a:pPr marL="800100" lvl="1" indent="-342900">
              <a:buFont typeface="Wingdings" panose="05000000000000000000" pitchFamily="2" charset="2"/>
              <a:buChar char="q"/>
            </a:pPr>
            <a:r>
              <a:rPr lang="en-US" dirty="0" smtClean="0"/>
              <a:t>Dynamic Component Reusability</a:t>
            </a:r>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3516452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23</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Example#8: Dynamic Programming</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7" name="TextBox 6"/>
          <p:cNvSpPr txBox="1"/>
          <p:nvPr/>
        </p:nvSpPr>
        <p:spPr>
          <a:xfrm>
            <a:off x="76200" y="129540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Change Properties Dynamically</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Dynamic Context</a:t>
            </a:r>
          </a:p>
          <a:p>
            <a:pPr marL="285750" indent="-285750">
              <a:buFont typeface="Wingdings" panose="05000000000000000000" pitchFamily="2" charset="2"/>
              <a:buChar char="v"/>
            </a:pPr>
            <a:r>
              <a:rPr lang="en-US" sz="1400" dirty="0" smtClean="0">
                <a:solidFill>
                  <a:srgbClr val="C00000"/>
                </a:solidFill>
              </a:rPr>
              <a:t>Dynamic Component Reusability</a:t>
            </a:r>
          </a:p>
          <a:p>
            <a:pPr marL="285750" indent="-285750">
              <a:buFont typeface="Wingdings" panose="05000000000000000000" pitchFamily="2" charset="2"/>
              <a:buChar char="v"/>
            </a:pPr>
            <a:endParaRPr lang="en-US" sz="14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2328926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24</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Example#9: Complex Controls: Tree &amp; Tab Strip</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Handling Tree UI Element</a:t>
            </a:r>
          </a:p>
          <a:p>
            <a:pPr marL="800100" lvl="1" indent="-342900">
              <a:buFont typeface="Wingdings" panose="05000000000000000000" pitchFamily="2" charset="2"/>
              <a:buChar char="q"/>
            </a:pPr>
            <a:r>
              <a:rPr lang="en-US" dirty="0" smtClean="0"/>
              <a:t>Handling Tab Strip UI Element </a:t>
            </a:r>
          </a:p>
          <a:p>
            <a:pPr lvl="1"/>
            <a:endParaRPr lang="en-US" dirty="0" smtClean="0"/>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1330295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25</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a:t>Example#9: Complex Controls: Tree &amp; Tab Strip</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7" name="TextBox 6"/>
          <p:cNvSpPr txBox="1"/>
          <p:nvPr/>
        </p:nvSpPr>
        <p:spPr>
          <a:xfrm>
            <a:off x="76200" y="1295400"/>
            <a:ext cx="1600200" cy="7386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Tree </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Tab Strip</a:t>
            </a:r>
          </a:p>
        </p:txBody>
      </p:sp>
    </p:spTree>
    <p:extLst>
      <p:ext uri="{BB962C8B-B14F-4D97-AF65-F5344CB8AC3E}">
        <p14:creationId xmlns:p14="http://schemas.microsoft.com/office/powerpoint/2010/main" val="2299876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26</a:t>
            </a:fld>
            <a:endParaRPr lang="en-US"/>
          </a:p>
        </p:txBody>
      </p:sp>
      <p:sp>
        <p:nvSpPr>
          <p:cNvPr id="5" name="TextBox 4"/>
          <p:cNvSpPr txBox="1"/>
          <p:nvPr/>
        </p:nvSpPr>
        <p:spPr>
          <a:xfrm>
            <a:off x="1447800" y="300335"/>
            <a:ext cx="66294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Example#10: Component Configuration</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1295400" y="1524000"/>
            <a:ext cx="6781800" cy="23698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With this example you will familiar with </a:t>
            </a:r>
          </a:p>
          <a:p>
            <a:endParaRPr lang="en-US" sz="2000" b="1" dirty="0" smtClean="0"/>
          </a:p>
          <a:p>
            <a:pPr marL="800100" lvl="1" indent="-342900">
              <a:buFont typeface="Wingdings" panose="05000000000000000000" pitchFamily="2" charset="2"/>
              <a:buChar char="q"/>
            </a:pPr>
            <a:r>
              <a:rPr lang="en-US" dirty="0" smtClean="0"/>
              <a:t>Component Configuration</a:t>
            </a:r>
          </a:p>
          <a:p>
            <a:pPr marL="800100" lvl="1" indent="-342900">
              <a:buFont typeface="Wingdings" panose="05000000000000000000" pitchFamily="2" charset="2"/>
              <a:buChar char="q"/>
            </a:pPr>
            <a:endParaRPr lang="en-US" dirty="0" smtClean="0"/>
          </a:p>
          <a:p>
            <a:pPr lvl="1"/>
            <a:endParaRPr lang="en-US" dirty="0" smtClean="0"/>
          </a:p>
          <a:p>
            <a:pPr marL="800100" lvl="1" indent="-342900">
              <a:buFont typeface="Wingdings" panose="05000000000000000000" pitchFamily="2" charset="2"/>
              <a:buChar char="q"/>
            </a:pPr>
            <a:endParaRPr lang="en-US" dirty="0" smtClean="0"/>
          </a:p>
          <a:p>
            <a:pPr lvl="1"/>
            <a:endParaRPr lang="en-US" dirty="0" smtClean="0"/>
          </a:p>
          <a:p>
            <a:pPr marL="1257300" lvl="2" indent="-342900">
              <a:buFont typeface="Wingdings" panose="05000000000000000000" pitchFamily="2" charset="2"/>
              <a:buChar char="q"/>
            </a:pPr>
            <a:endParaRPr lang="en-US" dirty="0" smtClean="0"/>
          </a:p>
        </p:txBody>
      </p:sp>
    </p:spTree>
    <p:extLst>
      <p:ext uri="{BB962C8B-B14F-4D97-AF65-F5344CB8AC3E}">
        <p14:creationId xmlns:p14="http://schemas.microsoft.com/office/powerpoint/2010/main" val="401463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3</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2" name="TextBox 1"/>
          <p:cNvSpPr txBox="1"/>
          <p:nvPr/>
        </p:nvSpPr>
        <p:spPr>
          <a:xfrm>
            <a:off x="1447800" y="733723"/>
            <a:ext cx="7696200" cy="29238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Webdynpro for ABAP is the UI technology to develop web application on ABAP environment using MVC paradigm. So we will be able to access applications from different platforms such as Browsers, mobile and hand held devices without using SAP GUI .</a:t>
            </a:r>
          </a:p>
          <a:p>
            <a:endParaRPr lang="en-US" sz="1600" dirty="0" smtClean="0"/>
          </a:p>
          <a:p>
            <a:r>
              <a:rPr lang="en-US" sz="1600" b="1" dirty="0" smtClean="0"/>
              <a:t>MVC paradigm offers following </a:t>
            </a:r>
          </a:p>
          <a:p>
            <a:endParaRPr lang="en-US" sz="1600" dirty="0" smtClean="0"/>
          </a:p>
          <a:p>
            <a:pPr marL="742950" lvl="1" indent="-285750">
              <a:buFont typeface="Courier New" panose="02070309020205020404" pitchFamily="49" charset="0"/>
              <a:buChar char="o"/>
            </a:pPr>
            <a:r>
              <a:rPr lang="en-US" sz="1400" dirty="0"/>
              <a:t>Clear separation of business logic and display logic</a:t>
            </a:r>
          </a:p>
          <a:p>
            <a:pPr marL="742950" lvl="1" indent="-285750">
              <a:buFont typeface="Courier New" panose="02070309020205020404" pitchFamily="49" charset="0"/>
              <a:buChar char="o"/>
            </a:pPr>
            <a:r>
              <a:rPr lang="en-US" sz="1400" dirty="0"/>
              <a:t>Uniform </a:t>
            </a:r>
            <a:r>
              <a:rPr lang="en-US" sz="1400" dirty="0" smtClean="0"/>
              <a:t>meta model </a:t>
            </a:r>
            <a:r>
              <a:rPr lang="en-US" sz="1400" dirty="0"/>
              <a:t>for all types of user interfaces</a:t>
            </a:r>
          </a:p>
          <a:p>
            <a:pPr marL="742950" lvl="1" indent="-285750">
              <a:buFont typeface="Courier New" panose="02070309020205020404" pitchFamily="49" charset="0"/>
              <a:buChar char="o"/>
            </a:pPr>
            <a:r>
              <a:rPr lang="en-US" sz="1400" dirty="0"/>
              <a:t>Execution on a number of client platforms</a:t>
            </a:r>
          </a:p>
          <a:p>
            <a:pPr marL="742950" lvl="1" indent="-285750">
              <a:buFont typeface="Courier New" panose="02070309020205020404" pitchFamily="49" charset="0"/>
              <a:buChar char="o"/>
            </a:pPr>
            <a:r>
              <a:rPr lang="en-US" sz="1400" dirty="0"/>
              <a:t>Extensive platform independence of interfaces</a:t>
            </a:r>
            <a:endParaRPr lang="en-US" sz="1600" dirty="0"/>
          </a:p>
          <a:p>
            <a:endParaRPr lang="en-US" sz="1600" dirty="0" smtClean="0"/>
          </a:p>
          <a:p>
            <a:r>
              <a:rPr lang="en-US" sz="1600" dirty="0" smtClean="0"/>
              <a:t>Simply say, we can </a:t>
            </a:r>
            <a:r>
              <a:rPr lang="en-US" sz="1600" dirty="0"/>
              <a:t>develop web enabled SAP applications to </a:t>
            </a:r>
            <a:r>
              <a:rPr lang="en-US" sz="1600" dirty="0" smtClean="0"/>
              <a:t>run from Web Browser</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Webdynpro</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smtClean="0">
                <a:solidFill>
                  <a:schemeClr val="tx1">
                    <a:lumMod val="85000"/>
                    <a:lumOff val="15000"/>
                  </a:schemeClr>
                </a:solidFill>
              </a:rPr>
              <a:t>Basics</a:t>
            </a:r>
          </a:p>
          <a:p>
            <a:pPr marL="285750" indent="-285750">
              <a:buFont typeface="Wingdings" panose="05000000000000000000" pitchFamily="2" charset="2"/>
              <a:buChar char="v"/>
            </a:pPr>
            <a:r>
              <a:rPr lang="en-US" sz="1400" dirty="0" smtClean="0">
                <a:solidFill>
                  <a:schemeClr val="tx1">
                    <a:lumMod val="85000"/>
                    <a:lumOff val="15000"/>
                  </a:schemeClr>
                </a:solidFill>
              </a:rPr>
              <a:t>Cross Component Programming</a:t>
            </a:r>
          </a:p>
          <a:p>
            <a:pPr marL="285750" indent="-285750">
              <a:buFont typeface="Wingdings" panose="05000000000000000000" pitchFamily="2" charset="2"/>
              <a:buChar char="v"/>
            </a:pPr>
            <a:r>
              <a:rPr lang="en-US" sz="1400" dirty="0" smtClean="0">
                <a:solidFill>
                  <a:schemeClr val="tx1">
                    <a:lumMod val="85000"/>
                    <a:lumOff val="15000"/>
                  </a:schemeClr>
                </a:solidFill>
              </a:rPr>
              <a:t>Dynamic Programming</a:t>
            </a:r>
          </a:p>
          <a:p>
            <a:endParaRPr lang="en-US" sz="1600" dirty="0" smtClean="0"/>
          </a:p>
          <a:p>
            <a:endParaRPr lang="en-US" sz="1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872300"/>
            <a:ext cx="4014787" cy="25285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907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4</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Webdynpro</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smtClean="0">
                <a:solidFill>
                  <a:schemeClr val="tx1">
                    <a:lumMod val="85000"/>
                    <a:lumOff val="15000"/>
                  </a:schemeClr>
                </a:solidFill>
              </a:rPr>
              <a:t>Basics</a:t>
            </a:r>
          </a:p>
          <a:p>
            <a:pPr marL="285750" indent="-285750">
              <a:buFont typeface="Wingdings" panose="05000000000000000000" pitchFamily="2" charset="2"/>
              <a:buChar char="v"/>
            </a:pPr>
            <a:r>
              <a:rPr lang="en-US" sz="1400" dirty="0" smtClean="0">
                <a:solidFill>
                  <a:schemeClr val="tx1">
                    <a:lumMod val="85000"/>
                    <a:lumOff val="15000"/>
                  </a:schemeClr>
                </a:solidFill>
              </a:rPr>
              <a:t>Cross Component Programming</a:t>
            </a:r>
          </a:p>
          <a:p>
            <a:pPr marL="285750" indent="-285750">
              <a:buFont typeface="Wingdings" panose="05000000000000000000" pitchFamily="2" charset="2"/>
              <a:buChar char="v"/>
            </a:pPr>
            <a:r>
              <a:rPr lang="en-US" sz="1400" dirty="0" smtClean="0">
                <a:solidFill>
                  <a:schemeClr val="tx1">
                    <a:lumMod val="85000"/>
                    <a:lumOff val="15000"/>
                  </a:schemeClr>
                </a:solidFill>
              </a:rPr>
              <a:t>Dynamic Programming</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93656"/>
            <a:ext cx="5715000" cy="382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28800" y="838200"/>
            <a:ext cx="6781800" cy="830997"/>
          </a:xfrm>
          <a:prstGeom prst="rect">
            <a:avLst/>
          </a:prstGeom>
          <a:noFill/>
        </p:spPr>
        <p:txBody>
          <a:bodyPr wrap="square" rtlCol="0">
            <a:spAutoFit/>
          </a:bodyPr>
          <a:lstStyle/>
          <a:p>
            <a:r>
              <a:rPr lang="en-US" sz="1600" dirty="0" smtClean="0"/>
              <a:t>ICM: Internet Communication Manager will act as interface between SAP &amp; Internet. We are also having Webdynpro for Java. Now focus only on Webdynpro for ABAP (</a:t>
            </a:r>
            <a:r>
              <a:rPr lang="en-US" sz="1600" b="1" dirty="0" smtClean="0"/>
              <a:t>WD4A</a:t>
            </a:r>
            <a:r>
              <a:rPr lang="en-US" sz="1600" dirty="0" smtClean="0"/>
              <a:t>)</a:t>
            </a:r>
            <a:endParaRPr lang="en-US" sz="1600" dirty="0"/>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762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5</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Webdynpro</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smtClean="0">
                <a:solidFill>
                  <a:schemeClr val="tx1">
                    <a:lumMod val="85000"/>
                    <a:lumOff val="15000"/>
                  </a:schemeClr>
                </a:solidFill>
              </a:rPr>
              <a:t>Basics</a:t>
            </a:r>
          </a:p>
          <a:p>
            <a:pPr marL="285750" indent="-285750">
              <a:buFont typeface="Wingdings" panose="05000000000000000000" pitchFamily="2" charset="2"/>
              <a:buChar char="v"/>
            </a:pPr>
            <a:r>
              <a:rPr lang="en-US" sz="1400" dirty="0" smtClean="0">
                <a:solidFill>
                  <a:schemeClr val="tx1">
                    <a:lumMod val="85000"/>
                    <a:lumOff val="15000"/>
                  </a:schemeClr>
                </a:solidFill>
              </a:rPr>
              <a:t>Cross Component Programming</a:t>
            </a:r>
          </a:p>
          <a:p>
            <a:pPr marL="285750" indent="-285750">
              <a:buFont typeface="Wingdings" panose="05000000000000000000" pitchFamily="2" charset="2"/>
              <a:buChar char="v"/>
            </a:pPr>
            <a:r>
              <a:rPr lang="en-US" sz="1400" dirty="0" smtClean="0">
                <a:solidFill>
                  <a:schemeClr val="tx1">
                    <a:lumMod val="85000"/>
                    <a:lumOff val="15000"/>
                  </a:schemeClr>
                </a:solidFill>
              </a:rPr>
              <a:t>Dynamic Programming</a:t>
            </a:r>
          </a:p>
          <a:p>
            <a:endParaRPr lang="en-US" sz="1600" dirty="0" smtClean="0"/>
          </a:p>
          <a:p>
            <a:endParaRPr lang="en-US" sz="1600" dirty="0"/>
          </a:p>
        </p:txBody>
      </p:sp>
      <p:sp>
        <p:nvSpPr>
          <p:cNvPr id="6" name="TextBox 5"/>
          <p:cNvSpPr txBox="1"/>
          <p:nvPr/>
        </p:nvSpPr>
        <p:spPr>
          <a:xfrm>
            <a:off x="1600200" y="762000"/>
            <a:ext cx="6781800" cy="437042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Development Environment:</a:t>
            </a:r>
          </a:p>
          <a:p>
            <a:r>
              <a:rPr lang="en-US" sz="1600" dirty="0" smtClean="0"/>
              <a:t>	Webdynpro is framework based programming where we will focus on UI design and business logic . Rest of activities such as communicating with Browser </a:t>
            </a:r>
            <a:r>
              <a:rPr lang="en-US" sz="1600" dirty="0" err="1" smtClean="0"/>
              <a:t>etc</a:t>
            </a:r>
            <a:r>
              <a:rPr lang="en-US" sz="1600" dirty="0"/>
              <a:t> </a:t>
            </a:r>
            <a:r>
              <a:rPr lang="en-US" sz="1600" dirty="0" smtClean="0"/>
              <a:t>will be taken care by the Framework environment </a:t>
            </a:r>
          </a:p>
          <a:p>
            <a:r>
              <a:rPr lang="en-US" sz="1600" dirty="0" smtClean="0"/>
              <a:t> </a:t>
            </a:r>
          </a:p>
          <a:p>
            <a:pPr lvl="1"/>
            <a:r>
              <a:rPr lang="en-US" sz="1600" dirty="0" smtClean="0"/>
              <a:t>1. Graphical tools provided </a:t>
            </a:r>
          </a:p>
          <a:p>
            <a:pPr marL="1200150" lvl="2" indent="-285750">
              <a:buFont typeface="Courier New" panose="02070309020205020404" pitchFamily="49" charset="0"/>
              <a:buChar char="o"/>
            </a:pPr>
            <a:r>
              <a:rPr lang="en-US" sz="1400" dirty="0" smtClean="0"/>
              <a:t>To design Layout of User Interface UI</a:t>
            </a:r>
          </a:p>
          <a:p>
            <a:pPr marL="1200150" lvl="2" indent="-285750">
              <a:buFont typeface="Courier New" panose="02070309020205020404" pitchFamily="49" charset="0"/>
              <a:buChar char="o"/>
            </a:pPr>
            <a:r>
              <a:rPr lang="en-US" sz="1400" dirty="0" smtClean="0"/>
              <a:t>To pass to and from UI elements such as Input fields, check box, tables etc. </a:t>
            </a:r>
          </a:p>
          <a:p>
            <a:pPr marL="1200150" lvl="2" indent="-285750">
              <a:buFont typeface="Courier New" panose="02070309020205020404" pitchFamily="49" charset="0"/>
              <a:buChar char="o"/>
            </a:pPr>
            <a:r>
              <a:rPr lang="en-US" sz="1400" dirty="0" smtClean="0"/>
              <a:t>To write the business logic</a:t>
            </a:r>
          </a:p>
          <a:p>
            <a:pPr lvl="2"/>
            <a:endParaRPr lang="en-US" sz="1400" dirty="0" smtClean="0"/>
          </a:p>
          <a:p>
            <a:pPr lvl="1"/>
            <a:r>
              <a:rPr lang="en-US" sz="1600" dirty="0" smtClean="0"/>
              <a:t>2. Clear separation between Business logic and display logic</a:t>
            </a:r>
          </a:p>
          <a:p>
            <a:pPr lvl="1"/>
            <a:r>
              <a:rPr lang="en-US" sz="1600" dirty="0" smtClean="0"/>
              <a:t>3. By default every Webdynpro application is structured according to the Model View controller programming model</a:t>
            </a:r>
          </a:p>
          <a:p>
            <a:endParaRPr lang="en-US" sz="1600" dirty="0" smtClean="0"/>
          </a:p>
          <a:p>
            <a:pPr lvl="2"/>
            <a:r>
              <a:rPr lang="en-US" sz="1600" b="1" dirty="0" smtClean="0"/>
              <a:t>Model</a:t>
            </a:r>
            <a:r>
              <a:rPr lang="en-US" sz="1600" dirty="0" smtClean="0"/>
              <a:t>: An interface to access the backend data</a:t>
            </a:r>
          </a:p>
          <a:p>
            <a:pPr lvl="2"/>
            <a:r>
              <a:rPr lang="en-US" sz="1600" b="1" dirty="0" smtClean="0"/>
              <a:t>View : </a:t>
            </a:r>
            <a:r>
              <a:rPr lang="en-US" sz="1600" dirty="0" smtClean="0"/>
              <a:t>It represent the data on to the UI</a:t>
            </a:r>
          </a:p>
          <a:p>
            <a:pPr lvl="2"/>
            <a:r>
              <a:rPr lang="en-US" sz="1600" b="1" dirty="0" smtClean="0"/>
              <a:t>Controller:</a:t>
            </a:r>
            <a:r>
              <a:rPr lang="en-US" sz="1600" dirty="0" smtClean="0"/>
              <a:t> simply connects the View and Model</a:t>
            </a:r>
          </a:p>
          <a:p>
            <a:pPr lvl="1"/>
            <a:endParaRPr lang="en-US" sz="1400" b="1" dirty="0"/>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752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6</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Webdynpro</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smtClean="0">
                <a:solidFill>
                  <a:schemeClr val="tx1">
                    <a:lumMod val="85000"/>
                    <a:lumOff val="15000"/>
                  </a:schemeClr>
                </a:solidFill>
              </a:rPr>
              <a:t>Basics</a:t>
            </a:r>
          </a:p>
          <a:p>
            <a:pPr marL="285750" indent="-285750">
              <a:buFont typeface="Wingdings" panose="05000000000000000000" pitchFamily="2" charset="2"/>
              <a:buChar char="v"/>
            </a:pPr>
            <a:r>
              <a:rPr lang="en-US" sz="1400" dirty="0" smtClean="0">
                <a:solidFill>
                  <a:schemeClr val="tx1">
                    <a:lumMod val="85000"/>
                    <a:lumOff val="15000"/>
                  </a:schemeClr>
                </a:solidFill>
              </a:rPr>
              <a:t>Cross Component Programming</a:t>
            </a:r>
          </a:p>
          <a:p>
            <a:pPr marL="285750" indent="-285750">
              <a:buFont typeface="Wingdings" panose="05000000000000000000" pitchFamily="2" charset="2"/>
              <a:buChar char="v"/>
            </a:pPr>
            <a:r>
              <a:rPr lang="en-US" sz="1400" dirty="0" smtClean="0">
                <a:solidFill>
                  <a:schemeClr val="tx1">
                    <a:lumMod val="85000"/>
                    <a:lumOff val="15000"/>
                  </a:schemeClr>
                </a:solidFill>
              </a:rPr>
              <a:t>Dynamic Programming</a:t>
            </a:r>
          </a:p>
          <a:p>
            <a:endParaRPr lang="en-US" sz="1600" dirty="0" smtClean="0"/>
          </a:p>
          <a:p>
            <a:endParaRPr lang="en-US" sz="1600" dirty="0"/>
          </a:p>
        </p:txBody>
      </p:sp>
      <p:sp>
        <p:nvSpPr>
          <p:cNvPr id="6" name="TextBox 5"/>
          <p:cNvSpPr txBox="1"/>
          <p:nvPr/>
        </p:nvSpPr>
        <p:spPr>
          <a:xfrm>
            <a:off x="1600200" y="762000"/>
            <a:ext cx="6781800" cy="44935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Things to know before starting Webdynpro Apps</a:t>
            </a:r>
          </a:p>
          <a:p>
            <a:endParaRPr lang="en-US" sz="1600" b="1" dirty="0"/>
          </a:p>
          <a:p>
            <a:r>
              <a:rPr lang="en-US" sz="1600" b="1" dirty="0" smtClean="0"/>
              <a:t>Transactions Used: </a:t>
            </a:r>
          </a:p>
          <a:p>
            <a:pPr marL="742950" lvl="1" indent="-285750">
              <a:buFont typeface="Wingdings" panose="05000000000000000000" pitchFamily="2" charset="2"/>
              <a:buChar char="§"/>
            </a:pPr>
            <a:r>
              <a:rPr lang="en-US" sz="1600" dirty="0" smtClean="0"/>
              <a:t>SE80 – Object Browser</a:t>
            </a:r>
          </a:p>
          <a:p>
            <a:pPr marL="742950" lvl="1" indent="-285750">
              <a:buFont typeface="Wingdings" panose="05000000000000000000" pitchFamily="2" charset="2"/>
              <a:buChar char="§"/>
            </a:pPr>
            <a:r>
              <a:rPr lang="en-US" sz="1600" dirty="0" smtClean="0"/>
              <a:t>SE24 – Class </a:t>
            </a:r>
          </a:p>
          <a:p>
            <a:pPr marL="742950" lvl="1" indent="-285750">
              <a:buFont typeface="Wingdings" panose="05000000000000000000" pitchFamily="2" charset="2"/>
              <a:buChar char="§"/>
            </a:pPr>
            <a:r>
              <a:rPr lang="en-US" sz="1600" dirty="0" smtClean="0"/>
              <a:t>SICF – Internet Services activation</a:t>
            </a:r>
          </a:p>
          <a:p>
            <a:endParaRPr lang="en-US" sz="1600" b="1" dirty="0" smtClean="0"/>
          </a:p>
          <a:p>
            <a:r>
              <a:rPr lang="en-US" sz="1600" b="1" dirty="0" smtClean="0"/>
              <a:t>Parts</a:t>
            </a:r>
          </a:p>
          <a:p>
            <a:pPr marL="742950" lvl="1" indent="-285750">
              <a:buFont typeface="Wingdings" panose="05000000000000000000" pitchFamily="2" charset="2"/>
              <a:buChar char="§"/>
            </a:pPr>
            <a:r>
              <a:rPr lang="en-US" sz="1600" dirty="0" smtClean="0"/>
              <a:t>Webdynpro Component </a:t>
            </a:r>
          </a:p>
          <a:p>
            <a:pPr marL="742950" lvl="1" indent="-285750">
              <a:buFont typeface="Wingdings" panose="05000000000000000000" pitchFamily="2" charset="2"/>
              <a:buChar char="§"/>
            </a:pPr>
            <a:r>
              <a:rPr lang="en-US" sz="1600" dirty="0" smtClean="0"/>
              <a:t>Window</a:t>
            </a:r>
          </a:p>
          <a:p>
            <a:pPr marL="742950" lvl="1" indent="-285750">
              <a:buFont typeface="Wingdings" panose="05000000000000000000" pitchFamily="2" charset="2"/>
              <a:buChar char="§"/>
            </a:pPr>
            <a:r>
              <a:rPr lang="en-US" sz="1600" dirty="0" smtClean="0"/>
              <a:t>View</a:t>
            </a:r>
          </a:p>
          <a:p>
            <a:pPr marL="742950" lvl="1" indent="-285750">
              <a:buFont typeface="Wingdings" panose="05000000000000000000" pitchFamily="2" charset="2"/>
              <a:buChar char="§"/>
            </a:pPr>
            <a:r>
              <a:rPr lang="en-US" sz="1600" dirty="0" smtClean="0"/>
              <a:t>Controllers (Component, Custom, Window &amp; View Controller)</a:t>
            </a:r>
          </a:p>
          <a:p>
            <a:pPr marL="742950" lvl="1" indent="-285750">
              <a:buFont typeface="Wingdings" panose="05000000000000000000" pitchFamily="2" charset="2"/>
              <a:buChar char="§"/>
            </a:pPr>
            <a:r>
              <a:rPr lang="en-US" sz="1600" dirty="0" smtClean="0"/>
              <a:t>Layout </a:t>
            </a:r>
          </a:p>
          <a:p>
            <a:pPr marL="742950" lvl="1" indent="-285750">
              <a:buFont typeface="Wingdings" panose="05000000000000000000" pitchFamily="2" charset="2"/>
              <a:buChar char="§"/>
            </a:pPr>
            <a:r>
              <a:rPr lang="en-US" sz="1600" dirty="0" smtClean="0"/>
              <a:t>Context</a:t>
            </a:r>
          </a:p>
          <a:p>
            <a:pPr marL="742950" lvl="1" indent="-285750">
              <a:buFont typeface="Wingdings" panose="05000000000000000000" pitchFamily="2" charset="2"/>
              <a:buChar char="§"/>
            </a:pPr>
            <a:r>
              <a:rPr lang="en-US" sz="1600" dirty="0" smtClean="0"/>
              <a:t>Attributes</a:t>
            </a:r>
          </a:p>
          <a:p>
            <a:pPr marL="742950" lvl="1" indent="-285750">
              <a:buFont typeface="Wingdings" panose="05000000000000000000" pitchFamily="2" charset="2"/>
              <a:buChar char="§"/>
            </a:pPr>
            <a:r>
              <a:rPr lang="en-US" sz="1600" dirty="0" smtClean="0"/>
              <a:t>Webdynpro Application</a:t>
            </a:r>
          </a:p>
          <a:p>
            <a:endParaRPr lang="en-US" sz="1600" b="1" dirty="0"/>
          </a:p>
          <a:p>
            <a:endParaRPr lang="en-US" sz="1400" b="1" dirty="0"/>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796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7</a:t>
            </a:fld>
            <a:endParaRPr lang="en-US"/>
          </a:p>
        </p:txBody>
      </p:sp>
      <p:sp>
        <p:nvSpPr>
          <p:cNvPr id="5" name="TextBox 4"/>
          <p:cNvSpPr txBox="1"/>
          <p:nvPr/>
        </p:nvSpPr>
        <p:spPr>
          <a:xfrm>
            <a:off x="3505200" y="152400"/>
            <a:ext cx="22098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ABAP Objects</a:t>
            </a:r>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3083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SAP Webdynpro</a:t>
            </a:r>
          </a:p>
          <a:p>
            <a:pPr marL="285750" indent="-285750">
              <a:buFont typeface="Wingdings" panose="05000000000000000000" pitchFamily="2" charset="2"/>
              <a:buChar char="v"/>
            </a:pPr>
            <a:r>
              <a:rPr lang="en-US" sz="1400" dirty="0">
                <a:solidFill>
                  <a:schemeClr val="tx1">
                    <a:lumMod val="85000"/>
                    <a:lumOff val="15000"/>
                  </a:schemeClr>
                </a:solidFill>
              </a:rPr>
              <a:t>Overview</a:t>
            </a:r>
          </a:p>
          <a:p>
            <a:pPr marL="285750" indent="-285750">
              <a:buFont typeface="Wingdings" panose="05000000000000000000" pitchFamily="2" charset="2"/>
              <a:buChar char="v"/>
            </a:pPr>
            <a:r>
              <a:rPr lang="en-US" sz="1400" dirty="0" smtClean="0">
                <a:solidFill>
                  <a:schemeClr val="tx1">
                    <a:lumMod val="85000"/>
                    <a:lumOff val="15000"/>
                  </a:schemeClr>
                </a:solidFill>
              </a:rPr>
              <a:t>Basics</a:t>
            </a:r>
          </a:p>
          <a:p>
            <a:pPr marL="285750" indent="-285750">
              <a:buFont typeface="Wingdings" panose="05000000000000000000" pitchFamily="2" charset="2"/>
              <a:buChar char="v"/>
            </a:pPr>
            <a:r>
              <a:rPr lang="en-US" sz="1400" dirty="0" smtClean="0">
                <a:solidFill>
                  <a:schemeClr val="tx1">
                    <a:lumMod val="85000"/>
                    <a:lumOff val="15000"/>
                  </a:schemeClr>
                </a:solidFill>
              </a:rPr>
              <a:t>Cross Component Programming</a:t>
            </a:r>
          </a:p>
          <a:p>
            <a:pPr marL="285750" indent="-285750">
              <a:buFont typeface="Wingdings" panose="05000000000000000000" pitchFamily="2" charset="2"/>
              <a:buChar char="v"/>
            </a:pPr>
            <a:r>
              <a:rPr lang="en-US" sz="1400" dirty="0" smtClean="0">
                <a:solidFill>
                  <a:schemeClr val="tx1">
                    <a:lumMod val="85000"/>
                    <a:lumOff val="15000"/>
                  </a:schemeClr>
                </a:solidFill>
              </a:rPr>
              <a:t>Dynamic Programming</a:t>
            </a:r>
          </a:p>
          <a:p>
            <a:endParaRPr lang="en-US" sz="1600" dirty="0" smtClean="0"/>
          </a:p>
          <a:p>
            <a:endParaRPr lang="en-US" sz="1600" dirty="0"/>
          </a:p>
        </p:txBody>
      </p:sp>
      <p:sp>
        <p:nvSpPr>
          <p:cNvPr id="6" name="TextBox 5"/>
          <p:cNvSpPr txBox="1"/>
          <p:nvPr/>
        </p:nvSpPr>
        <p:spPr>
          <a:xfrm>
            <a:off x="1600200" y="762000"/>
            <a:ext cx="6781800" cy="424731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Component:  </a:t>
            </a:r>
          </a:p>
          <a:p>
            <a:r>
              <a:rPr lang="en-US" sz="1600" b="1" dirty="0"/>
              <a:t>	</a:t>
            </a:r>
            <a:r>
              <a:rPr lang="en-US" sz="1600" dirty="0" smtClean="0"/>
              <a:t>It is a central, reusable unit of the application project </a:t>
            </a:r>
          </a:p>
          <a:p>
            <a:endParaRPr lang="en-US" sz="1600" dirty="0" smtClean="0"/>
          </a:p>
          <a:p>
            <a:r>
              <a:rPr lang="en-US" sz="1600" b="1" dirty="0" smtClean="0"/>
              <a:t>View:</a:t>
            </a:r>
            <a:r>
              <a:rPr lang="en-US" sz="1600" dirty="0" smtClean="0"/>
              <a:t> </a:t>
            </a:r>
          </a:p>
          <a:p>
            <a:r>
              <a:rPr lang="en-US" sz="1600" dirty="0"/>
              <a:t>	</a:t>
            </a:r>
            <a:r>
              <a:rPr lang="en-US" sz="1600" dirty="0" smtClean="0"/>
              <a:t>it is a smallest unit of Webdynpro application visible for the user. All the required UI elements(Input fields, Check box, Tables </a:t>
            </a:r>
            <a:r>
              <a:rPr lang="en-US" sz="1600" dirty="0" err="1" smtClean="0"/>
              <a:t>etc</a:t>
            </a:r>
            <a:r>
              <a:rPr lang="en-US" sz="1600" dirty="0" smtClean="0"/>
              <a:t>) are arranged in view. It is similar to Screen design in Module pool programming</a:t>
            </a:r>
          </a:p>
          <a:p>
            <a:endParaRPr lang="en-US" sz="1600" dirty="0"/>
          </a:p>
          <a:p>
            <a:r>
              <a:rPr lang="en-US" sz="1600" b="1" dirty="0" smtClean="0"/>
              <a:t>Context: </a:t>
            </a:r>
          </a:p>
          <a:p>
            <a:r>
              <a:rPr lang="en-US" sz="1600" dirty="0"/>
              <a:t>	</a:t>
            </a:r>
            <a:r>
              <a:rPr lang="en-US" sz="1600" dirty="0" smtClean="0"/>
              <a:t>Context is used to pass data to and from UI elements. Data will be arranged in hierarchical structure called context Nodes and Attributes</a:t>
            </a:r>
          </a:p>
          <a:p>
            <a:endParaRPr lang="en-US" sz="1400" b="1" dirty="0" smtClean="0"/>
          </a:p>
          <a:p>
            <a:r>
              <a:rPr lang="en-US" sz="1600" b="1" dirty="0" smtClean="0"/>
              <a:t>Controller: </a:t>
            </a:r>
            <a:endParaRPr lang="en-US" sz="1400" b="1" dirty="0" smtClean="0"/>
          </a:p>
          <a:p>
            <a:r>
              <a:rPr lang="en-US" sz="1600" dirty="0" smtClean="0"/>
              <a:t>	It is  the actual location where we will write business logic. As it Webdynpro app uses  OOPs concepts, need to implement logic in Methods. Controller contains some predefined method definitions called Hook Method and we can write our own methods</a:t>
            </a:r>
            <a:endParaRPr lang="en-US" sz="1600" dirty="0"/>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1604" y="152400"/>
            <a:ext cx="839996" cy="5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1981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8</a:t>
            </a:fld>
            <a:endParaRPr lang="en-US"/>
          </a:p>
        </p:txBody>
      </p:sp>
      <p:sp>
        <p:nvSpPr>
          <p:cNvPr id="5" name="TextBox 4"/>
          <p:cNvSpPr txBox="1"/>
          <p:nvPr/>
        </p:nvSpPr>
        <p:spPr>
          <a:xfrm>
            <a:off x="2362200" y="300335"/>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6" name="TextBox 5"/>
          <p:cNvSpPr txBox="1"/>
          <p:nvPr/>
        </p:nvSpPr>
        <p:spPr>
          <a:xfrm>
            <a:off x="2209800" y="1524000"/>
            <a:ext cx="5257800" cy="264687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b="1" dirty="0" smtClean="0"/>
              <a:t>In this chapter we will familiar with </a:t>
            </a:r>
          </a:p>
          <a:p>
            <a:endParaRPr lang="en-US" sz="2000" b="1" dirty="0" smtClean="0"/>
          </a:p>
          <a:p>
            <a:pPr marL="800100" lvl="1" indent="-342900">
              <a:buFont typeface="Wingdings" panose="05000000000000000000" pitchFamily="2" charset="2"/>
              <a:buChar char="q"/>
            </a:pPr>
            <a:r>
              <a:rPr lang="en-US" dirty="0" smtClean="0"/>
              <a:t>How to create Webdynpro component</a:t>
            </a:r>
          </a:p>
          <a:p>
            <a:pPr marL="800100" lvl="1" indent="-342900">
              <a:buFont typeface="Wingdings" panose="05000000000000000000" pitchFamily="2" charset="2"/>
              <a:buChar char="q"/>
            </a:pPr>
            <a:r>
              <a:rPr lang="en-US" dirty="0" smtClean="0"/>
              <a:t>What is Webdynpro Component</a:t>
            </a:r>
          </a:p>
          <a:p>
            <a:pPr marL="800100" lvl="1" indent="-342900">
              <a:buFont typeface="Wingdings" panose="05000000000000000000" pitchFamily="2" charset="2"/>
              <a:buChar char="q"/>
            </a:pPr>
            <a:r>
              <a:rPr lang="en-US" dirty="0" smtClean="0"/>
              <a:t>What is Window</a:t>
            </a:r>
          </a:p>
          <a:p>
            <a:pPr marL="800100" lvl="1" indent="-342900">
              <a:buFont typeface="Wingdings" panose="05000000000000000000" pitchFamily="2" charset="2"/>
              <a:buChar char="q"/>
            </a:pPr>
            <a:r>
              <a:rPr lang="en-US" dirty="0" smtClean="0"/>
              <a:t>What is View </a:t>
            </a:r>
          </a:p>
          <a:p>
            <a:pPr marL="800100" lvl="1" indent="-342900">
              <a:buFont typeface="Wingdings" panose="05000000000000000000" pitchFamily="2" charset="2"/>
              <a:buChar char="q"/>
            </a:pPr>
            <a:r>
              <a:rPr lang="en-US" dirty="0" smtClean="0"/>
              <a:t>What is Interface View</a:t>
            </a:r>
          </a:p>
          <a:p>
            <a:pPr marL="800100" lvl="1" indent="-342900">
              <a:buFont typeface="Wingdings" panose="05000000000000000000" pitchFamily="2" charset="2"/>
              <a:buChar char="q"/>
            </a:pPr>
            <a:r>
              <a:rPr lang="en-US" dirty="0" smtClean="0"/>
              <a:t>What is Web Application </a:t>
            </a:r>
          </a:p>
          <a:p>
            <a:pPr marL="800100" lvl="1" indent="-342900">
              <a:buFont typeface="Wingdings" panose="05000000000000000000" pitchFamily="2" charset="2"/>
              <a:buChar char="q"/>
            </a:pPr>
            <a:r>
              <a:rPr lang="en-US" dirty="0" smtClean="0"/>
              <a:t>How to test the Web Application </a:t>
            </a:r>
            <a:endParaRPr lang="en-US" dirty="0"/>
          </a:p>
        </p:txBody>
      </p:sp>
    </p:spTree>
    <p:extLst>
      <p:ext uri="{BB962C8B-B14F-4D97-AF65-F5344CB8AC3E}">
        <p14:creationId xmlns:p14="http://schemas.microsoft.com/office/powerpoint/2010/main" val="3915227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fld id="{6EF0EFC4-194A-441D-A2F8-28E45AC010BF}" type="slidenum">
              <a:rPr lang="en-US" smtClean="0"/>
              <a:t>9</a:t>
            </a:fld>
            <a:endParaRPr lang="en-US"/>
          </a:p>
        </p:txBody>
      </p:sp>
      <p:sp>
        <p:nvSpPr>
          <p:cNvPr id="5" name="TextBox 4"/>
          <p:cNvSpPr txBox="1"/>
          <p:nvPr/>
        </p:nvSpPr>
        <p:spPr>
          <a:xfrm>
            <a:off x="2362200" y="152400"/>
            <a:ext cx="4038600"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400" b="1" dirty="0" smtClean="0"/>
              <a:t>Example#1: First Example</a:t>
            </a:r>
            <a:endParaRPr lang="en-US" sz="2400" b="1" dirty="0" smtClean="0"/>
          </a:p>
        </p:txBody>
      </p:sp>
      <p:sp>
        <p:nvSpPr>
          <p:cNvPr id="3" name="Footer Placeholder 2"/>
          <p:cNvSpPr>
            <a:spLocks noGrp="1"/>
          </p:cNvSpPr>
          <p:nvPr>
            <p:ph type="ftr" sz="quarter" idx="11"/>
          </p:nvPr>
        </p:nvSpPr>
        <p:spPr>
          <a:xfrm>
            <a:off x="3124200" y="6356350"/>
            <a:ext cx="4953000" cy="36512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smtClean="0"/>
              <a:t>Please send Suggestions @ raju.nts@gmail.com</a:t>
            </a:r>
            <a:endParaRPr lang="en-US" dirty="0"/>
          </a:p>
        </p:txBody>
      </p:sp>
      <p:sp>
        <p:nvSpPr>
          <p:cNvPr id="8" name="TextBox 7"/>
          <p:cNvSpPr txBox="1"/>
          <p:nvPr/>
        </p:nvSpPr>
        <p:spPr>
          <a:xfrm>
            <a:off x="76200" y="754320"/>
            <a:ext cx="1600200" cy="249299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C00000"/>
                </a:solidFill>
              </a:rPr>
              <a:t>SAP Webdynpro</a:t>
            </a:r>
          </a:p>
          <a:p>
            <a:pPr marL="285750" indent="-285750">
              <a:buFont typeface="Wingdings" panose="05000000000000000000" pitchFamily="2" charset="2"/>
              <a:buChar char="v"/>
            </a:pPr>
            <a:r>
              <a:rPr lang="en-US" sz="1400" dirty="0" smtClean="0">
                <a:solidFill>
                  <a:srgbClr val="C00000"/>
                </a:solidFill>
              </a:rPr>
              <a:t>Webdynpro Component</a:t>
            </a:r>
            <a:endParaRPr lang="en-US" sz="1400" dirty="0">
              <a:solidFill>
                <a:srgbClr val="C00000"/>
              </a:solidFill>
            </a:endParaRPr>
          </a:p>
          <a:p>
            <a:pPr marL="285750" indent="-285750">
              <a:buFont typeface="Wingdings" panose="05000000000000000000" pitchFamily="2" charset="2"/>
              <a:buChar char="v"/>
            </a:pPr>
            <a:r>
              <a:rPr lang="en-US" sz="1400" dirty="0" smtClean="0">
                <a:solidFill>
                  <a:srgbClr val="C00000"/>
                </a:solidFill>
              </a:rPr>
              <a:t>Window</a:t>
            </a:r>
            <a:endParaRPr lang="en-US" sz="1400" dirty="0" smtClean="0">
              <a:solidFill>
                <a:srgbClr val="C00000"/>
              </a:solidFill>
            </a:endParaRPr>
          </a:p>
          <a:p>
            <a:pPr marL="285750" indent="-285750">
              <a:buFont typeface="Wingdings" panose="05000000000000000000" pitchFamily="2" charset="2"/>
              <a:buChar char="v"/>
            </a:pPr>
            <a:r>
              <a:rPr lang="en-US" sz="1400" dirty="0" smtClean="0">
                <a:solidFill>
                  <a:srgbClr val="C00000"/>
                </a:solidFill>
              </a:rPr>
              <a:t>View</a:t>
            </a:r>
          </a:p>
          <a:p>
            <a:pPr marL="285750" indent="-285750">
              <a:buFont typeface="Wingdings" panose="05000000000000000000" pitchFamily="2" charset="2"/>
              <a:buChar char="v"/>
            </a:pPr>
            <a:r>
              <a:rPr lang="en-US" sz="1400" dirty="0" smtClean="0">
                <a:solidFill>
                  <a:srgbClr val="C00000"/>
                </a:solidFill>
              </a:rPr>
              <a:t>Layout</a:t>
            </a:r>
          </a:p>
          <a:p>
            <a:pPr marL="285750" indent="-285750">
              <a:buFont typeface="Wingdings" panose="05000000000000000000" pitchFamily="2" charset="2"/>
              <a:buChar char="v"/>
            </a:pPr>
            <a:r>
              <a:rPr lang="en-US" sz="1400" dirty="0" smtClean="0">
                <a:solidFill>
                  <a:srgbClr val="C00000"/>
                </a:solidFill>
              </a:rPr>
              <a:t>UI element Properties</a:t>
            </a:r>
          </a:p>
          <a:p>
            <a:pPr marL="285750" indent="-285750">
              <a:buFont typeface="Wingdings" panose="05000000000000000000" pitchFamily="2" charset="2"/>
              <a:buChar char="v"/>
            </a:pPr>
            <a:r>
              <a:rPr lang="en-US" sz="1400" dirty="0" smtClean="0">
                <a:solidFill>
                  <a:srgbClr val="C00000"/>
                </a:solidFill>
              </a:rPr>
              <a:t>Web Application</a:t>
            </a:r>
            <a:endParaRPr lang="en-US" sz="1600" dirty="0" smtClean="0">
              <a:solidFill>
                <a:srgbClr val="C00000"/>
              </a:solidFill>
            </a:endParaRPr>
          </a:p>
          <a:p>
            <a:endParaRPr lang="en-US" sz="1600" dirty="0">
              <a:solidFill>
                <a:srgbClr val="C00000"/>
              </a:solidFill>
            </a:endParaRPr>
          </a:p>
        </p:txBody>
      </p:sp>
    </p:spTree>
    <p:extLst>
      <p:ext uri="{BB962C8B-B14F-4D97-AF65-F5344CB8AC3E}">
        <p14:creationId xmlns:p14="http://schemas.microsoft.com/office/powerpoint/2010/main" val="239245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997</Words>
  <Application>Microsoft Office PowerPoint</Application>
  <PresentationFormat>On-screen Show (4:3)</PresentationFormat>
  <Paragraphs>319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187</cp:revision>
  <dcterms:created xsi:type="dcterms:W3CDTF">2006-08-16T00:00:00Z</dcterms:created>
  <dcterms:modified xsi:type="dcterms:W3CDTF">2016-02-21T09:39:16Z</dcterms:modified>
</cp:coreProperties>
</file>