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9" r:id="rId14"/>
    <p:sldId id="258" r:id="rId15"/>
    <p:sldId id="26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950A2-9DD0-45FF-AA8D-76A3A6E2AB01}">
          <p14:sldIdLst>
            <p14:sldId id="25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9"/>
            <p14:sldId id="258"/>
            <p14:sldId id="26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2EDD-5019-48F0-B3E9-73A06FD945A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3FF5-2368-453D-8A75-B884AA21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F5-2368-453D-8A75-B884AA218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2BBBC8-E6BC-4E5E-B754-5033ACB63860}" type="datetime1">
              <a:rPr lang="en-US" smtClean="0"/>
              <a:t>3/15/2016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948C1D-52BC-4582-B648-F0A1EEF59BB0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F616F-2DF1-4B1F-824A-2B1649BE3A7C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C62CF-9E4C-41BA-9E5B-2CACB9631372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37F4F-145F-4659-95BC-7F9F11A7871A}" type="datetime1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EA8DC-15FC-4FC4-982C-7426359B0F7A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7E3C3-DF0C-4278-A20B-FF2D17BDB089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32F09-AFE5-4CEE-9FA5-C66CF9CA1762}" type="datetime1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1314EC-8437-47C4-8906-0CE1E7D5ABB0}" type="datetime1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B6FF29-C550-4CB5-956D-0371F830BAA3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781C75-FE7D-4C27-9FD7-B592FFA64544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248F53-3E5B-4DCC-B5A9-2F636F0ADEAA}" type="datetime1">
              <a:rPr lang="en-US" smtClean="0"/>
              <a:t>3/15/2016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Suggestions @raju.nts@gmail.com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192033-E13E-436A-BDA8-9AEE32A57E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51218" y="3048000"/>
            <a:ext cx="4357609" cy="13849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OBJECT </a:t>
            </a:r>
          </a:p>
          <a:p>
            <a:pPr algn="ctr"/>
            <a:r>
              <a:rPr lang="en-US" sz="2800" b="1" dirty="0" smtClean="0"/>
              <a:t>ORIENTED </a:t>
            </a:r>
          </a:p>
          <a:p>
            <a:pPr algn="ctr"/>
            <a:r>
              <a:rPr lang="en-US" sz="2800" b="1" dirty="0" smtClean="0"/>
              <a:t>PROGRAMMING 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3" y="2667000"/>
            <a:ext cx="2968337" cy="208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896" y="457200"/>
            <a:ext cx="2652103" cy="18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62000" y="533400"/>
            <a:ext cx="4357609" cy="13849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PROCEDURE </a:t>
            </a:r>
          </a:p>
          <a:p>
            <a:pPr algn="ctr"/>
            <a:r>
              <a:rPr lang="en-US" sz="2800" b="1" dirty="0" smtClean="0"/>
              <a:t>ORIENTED </a:t>
            </a:r>
          </a:p>
          <a:p>
            <a:pPr algn="ctr"/>
            <a:r>
              <a:rPr lang="en-US" sz="2800" b="1" dirty="0" smtClean="0"/>
              <a:t>PROGRAMMING </a:t>
            </a:r>
            <a:endParaRPr lang="en-US" sz="2800" b="1" dirty="0"/>
          </a:p>
        </p:txBody>
      </p:sp>
      <p:sp>
        <p:nvSpPr>
          <p:cNvPr id="2" name="Left Arrow 1"/>
          <p:cNvSpPr/>
          <p:nvPr/>
        </p:nvSpPr>
        <p:spPr>
          <a:xfrm>
            <a:off x="4419600" y="914400"/>
            <a:ext cx="1219200" cy="559865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10000" y="3352800"/>
            <a:ext cx="1219200" cy="5334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52400"/>
            <a:ext cx="22098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ABAP Objects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Please send Suggestions @ raju.nts@gmail.com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609600"/>
            <a:ext cx="4368277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Relation Between </a:t>
            </a:r>
          </a:p>
          <a:p>
            <a:pPr algn="ctr"/>
            <a:r>
              <a:rPr lang="en-US" sz="1600" b="1" dirty="0" smtClean="0"/>
              <a:t>4 Concepts &amp; 3 Main Components </a:t>
            </a:r>
            <a:endParaRPr lang="en-US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1371600"/>
            <a:ext cx="5867400" cy="4578601"/>
            <a:chOff x="990600" y="1710660"/>
            <a:chExt cx="5867400" cy="4578601"/>
          </a:xfrm>
        </p:grpSpPr>
        <p:sp>
          <p:nvSpPr>
            <p:cNvPr id="6" name="Rectangle 5"/>
            <p:cNvSpPr/>
            <p:nvPr/>
          </p:nvSpPr>
          <p:spPr>
            <a:xfrm>
              <a:off x="3314700" y="2360007"/>
              <a:ext cx="1295400" cy="17526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Class</a:t>
              </a:r>
            </a:p>
            <a:p>
              <a:pPr algn="ctr"/>
              <a:r>
                <a:rPr lang="en-US" sz="1200" dirty="0" smtClean="0"/>
                <a:t>Data and Functionalities</a:t>
              </a:r>
            </a:p>
            <a:p>
              <a:pPr algn="ctr"/>
              <a:r>
                <a:rPr lang="en-US" sz="1200" dirty="0" smtClean="0"/>
                <a:t>Under Visibility Section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6400" y="1710660"/>
              <a:ext cx="1295400" cy="171834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Interface</a:t>
              </a:r>
            </a:p>
            <a:p>
              <a:pPr algn="ctr"/>
              <a:r>
                <a:rPr lang="en-US" sz="1200" dirty="0" smtClean="0"/>
                <a:t>Template of Functionalities *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4191000"/>
              <a:ext cx="1295400" cy="17526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Object</a:t>
              </a:r>
            </a:p>
            <a:p>
              <a:pPr algn="ctr"/>
              <a:r>
                <a:rPr lang="en-US" sz="1200" dirty="0" smtClean="0"/>
                <a:t>Using functionalities</a:t>
              </a:r>
            </a:p>
          </p:txBody>
        </p:sp>
        <p:sp>
          <p:nvSpPr>
            <p:cNvPr id="7" name="Curved Up Arrow 6"/>
            <p:cNvSpPr/>
            <p:nvPr/>
          </p:nvSpPr>
          <p:spPr>
            <a:xfrm rot="4709701">
              <a:off x="2262947" y="3569844"/>
              <a:ext cx="560452" cy="410816"/>
            </a:xfrm>
            <a:prstGeom prst="curvedUp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 rot="14228636" flipV="1">
              <a:off x="2690806" y="3300936"/>
              <a:ext cx="642063" cy="406335"/>
            </a:xfrm>
            <a:prstGeom prst="curvedDownArrow">
              <a:avLst>
                <a:gd name="adj1" fmla="val 25000"/>
                <a:gd name="adj2" fmla="val 66356"/>
                <a:gd name="adj3" fmla="val 46872"/>
              </a:avLst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2600" y="2895600"/>
              <a:ext cx="1373133" cy="33855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Encapsulation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0600" y="3886200"/>
              <a:ext cx="1167499" cy="33855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Abstraction</a:t>
              </a:r>
              <a:endParaRPr lang="en-US" sz="1600" b="1" dirty="0"/>
            </a:p>
          </p:txBody>
        </p:sp>
        <p:sp>
          <p:nvSpPr>
            <p:cNvPr id="16" name="Left-Right Arrow 15"/>
            <p:cNvSpPr/>
            <p:nvPr/>
          </p:nvSpPr>
          <p:spPr>
            <a:xfrm>
              <a:off x="4610100" y="2895600"/>
              <a:ext cx="876300" cy="381000"/>
            </a:xfrm>
            <a:prstGeom prst="leftRigh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90075" y="1939260"/>
              <a:ext cx="1418850" cy="33855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Polymorphism</a:t>
              </a:r>
              <a:endParaRPr lang="en-US" sz="16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67000" y="4953000"/>
              <a:ext cx="1932500" cy="12192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Sub Class</a:t>
              </a:r>
            </a:p>
            <a:p>
              <a:pPr algn="ctr"/>
              <a:r>
                <a:rPr lang="en-US" sz="1200" dirty="0" smtClean="0"/>
                <a:t>Data and Functionalities</a:t>
              </a:r>
            </a:p>
            <a:p>
              <a:pPr algn="ctr"/>
              <a:r>
                <a:rPr lang="en-US" sz="1200" dirty="0" smtClean="0"/>
                <a:t>Under Visibility Section and components of Super Class</a:t>
              </a:r>
              <a:endParaRPr lang="en-US" sz="1600" dirty="0"/>
            </a:p>
          </p:txBody>
        </p:sp>
        <p:sp>
          <p:nvSpPr>
            <p:cNvPr id="21" name="Curved Up Arrow 20"/>
            <p:cNvSpPr/>
            <p:nvPr/>
          </p:nvSpPr>
          <p:spPr>
            <a:xfrm rot="4709701">
              <a:off x="1497072" y="5803627"/>
              <a:ext cx="560452" cy="410816"/>
            </a:xfrm>
            <a:prstGeom prst="curvedUp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/>
            <p:cNvSpPr/>
            <p:nvPr/>
          </p:nvSpPr>
          <p:spPr>
            <a:xfrm rot="14228636" flipV="1">
              <a:off x="1924931" y="5534719"/>
              <a:ext cx="642063" cy="406335"/>
            </a:xfrm>
            <a:prstGeom prst="curvedDownArrow">
              <a:avLst>
                <a:gd name="adj1" fmla="val 25000"/>
                <a:gd name="adj2" fmla="val 66356"/>
                <a:gd name="adj3" fmla="val 46872"/>
              </a:avLst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0600" y="5129383"/>
              <a:ext cx="1373133" cy="33855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Encapsulation</a:t>
              </a:r>
              <a:endParaRPr lang="en-US" sz="1600" b="1" dirty="0"/>
            </a:p>
          </p:txBody>
        </p:sp>
        <p:sp>
          <p:nvSpPr>
            <p:cNvPr id="13" name="Left-Right-Up Arrow 12"/>
            <p:cNvSpPr/>
            <p:nvPr/>
          </p:nvSpPr>
          <p:spPr>
            <a:xfrm rot="5400000">
              <a:off x="4293669" y="3803074"/>
              <a:ext cx="894856" cy="1404995"/>
            </a:xfrm>
            <a:prstGeom prst="leftRightUp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47800" y="4385846"/>
              <a:ext cx="2375779" cy="33855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Inheritance &amp; Abstraction</a:t>
              </a:r>
              <a:endParaRPr lang="en-US" sz="16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0281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52400"/>
            <a:ext cx="22098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ABAP Objects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569075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Please send Suggestions @ raju.nts@gmail.com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661749"/>
            <a:ext cx="8610600" cy="427809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main Component of Object Oriented Programming is </a:t>
            </a:r>
          </a:p>
          <a:p>
            <a:pPr algn="ctr"/>
            <a:r>
              <a:rPr lang="en-US" b="1" dirty="0" smtClean="0"/>
              <a:t>CLASS</a:t>
            </a:r>
          </a:p>
          <a:p>
            <a:pPr algn="ctr"/>
            <a:endParaRPr lang="en-US" sz="1400" dirty="0" smtClean="0"/>
          </a:p>
          <a:p>
            <a:r>
              <a:rPr lang="en-US" sz="1400" dirty="0" smtClean="0"/>
              <a:t>Entire class will be divided into sections called visibility sections and each section contains components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Components of Class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Characteristics as </a:t>
            </a:r>
            <a:r>
              <a:rPr lang="en-US" sz="1200" b="1" dirty="0" smtClean="0"/>
              <a:t>Attributes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Functionalities as </a:t>
            </a:r>
            <a:r>
              <a:rPr lang="en-US" sz="1200" b="1" dirty="0" smtClean="0"/>
              <a:t>Methods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Notify status via </a:t>
            </a:r>
            <a:r>
              <a:rPr lang="en-US" sz="1200" b="1" dirty="0" smtClean="0"/>
              <a:t>Events</a:t>
            </a:r>
            <a:endParaRPr lang="en-US" sz="1400" b="1" dirty="0" smtClean="0"/>
          </a:p>
          <a:p>
            <a:pPr lvl="1"/>
            <a:endParaRPr lang="en-US" sz="1400" dirty="0" smtClean="0"/>
          </a:p>
          <a:p>
            <a:r>
              <a:rPr lang="en-US" sz="1400" dirty="0" smtClean="0"/>
              <a:t>Apart from above we have following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 smtClean="0"/>
              <a:t>Data Types</a:t>
            </a:r>
          </a:p>
          <a:p>
            <a:endParaRPr lang="en-US" sz="1400" dirty="0"/>
          </a:p>
          <a:p>
            <a:r>
              <a:rPr lang="en-US" sz="1400" b="1" dirty="0" smtClean="0"/>
              <a:t>In SAP ABAP, Class is having two parts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Definition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Implementation</a:t>
            </a:r>
          </a:p>
          <a:p>
            <a:endParaRPr lang="en-US" sz="1400" dirty="0"/>
          </a:p>
          <a:p>
            <a:r>
              <a:rPr lang="en-US" sz="1400" dirty="0" smtClean="0"/>
              <a:t>In the definition Part contains Class components and which are placed in appropriate Visibility section. Visibility sections controls, how can we will access those component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721927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Class Components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2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52400"/>
            <a:ext cx="22098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ABAP Objects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569075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Please send Suggestions @ raju.nts@gmail.com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1600200"/>
            <a:ext cx="861060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Visibility sections</a:t>
            </a:r>
          </a:p>
          <a:p>
            <a:r>
              <a:rPr lang="en-US" sz="1400" dirty="0" smtClean="0"/>
              <a:t>Private Section: 	Components accessed Within the Class </a:t>
            </a:r>
          </a:p>
          <a:p>
            <a:r>
              <a:rPr lang="en-US" sz="1400" dirty="0" smtClean="0"/>
              <a:t>Public Section: 	Components accessed Within the Class, Inside the Subclass 			&amp; Outside the </a:t>
            </a:r>
          </a:p>
          <a:p>
            <a:r>
              <a:rPr lang="en-US" sz="1400" dirty="0" smtClean="0"/>
              <a:t>Protected Section: 	Components accessed Within the Class &amp; Inside the Subclass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40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6055" y="813182"/>
            <a:ext cx="40386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Example#1: First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524000"/>
            <a:ext cx="6781800" cy="209288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this chapter we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Encapsulation – via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Defining Class Components: Data &amp; Methods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Abstraction – Visibility Section and Object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Accessing the Class Components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40959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81000"/>
            <a:ext cx="54102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Example#2: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1371600"/>
            <a:ext cx="6781800" cy="98488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chapter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the Constructor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2323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304800"/>
            <a:ext cx="54102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Example#3: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3709" y="1371600"/>
            <a:ext cx="5257800" cy="181588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Event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define &amp; Raise Events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handle Events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33140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448270"/>
            <a:ext cx="54102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Example#4: Static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1371600"/>
            <a:ext cx="6781800" cy="292387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are Static Components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declare and Use Static Components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Data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Methods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Events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Instance vs Static Components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Class Constructor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27509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52400"/>
            <a:ext cx="54102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Example#5:Local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6781800" cy="153888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Define Local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implement Local Class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6971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83232"/>
            <a:ext cx="54102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Example#6: Inheritance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1523999"/>
            <a:ext cx="6781800" cy="375487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inheritance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achieve inheritance in ABAP Objects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Super Class vs Child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Behavior of various components in Inheritance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Data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Methods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dirty="0" smtClean="0"/>
              <a:t>Redefinition: Polymorphism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Events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dirty="0" smtClean="0"/>
              <a:t>Constructor</a:t>
            </a:r>
          </a:p>
          <a:p>
            <a:pPr lvl="1"/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1076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6294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Example#7: Polymorphism - Interfaces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6781800" cy="181588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Interface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define interfaces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implement Interfaces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39916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6055" y="813182"/>
            <a:ext cx="40386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SAP ABAP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524000"/>
            <a:ext cx="5867400" cy="236988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this chapter we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Overview about ABAP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Procedure Oriented Approach and Techniques used under this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Object Oriented Approach and what are the Techniques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31696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629400" cy="83099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Example#8: Private, Public Protected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6781800" cy="236988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Private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Public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Protected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/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24257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6294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Example#9: Abstract Class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6781800" cy="209288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Abstract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How to implement Abstract Methods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/>
            <a:endParaRPr lang="en-US" dirty="0" smtClean="0"/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27011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6294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Example#10: Final Class &amp; Friend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6781800" cy="126188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Final Class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What is Friend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364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mtClean="0"/>
              <a:t>Suggestions @raju.nts@gmail.com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300335"/>
            <a:ext cx="66294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Example#11: Exception Handling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1523999"/>
            <a:ext cx="6781800" cy="98488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this example you will familiar with </a:t>
            </a:r>
          </a:p>
          <a:p>
            <a:endParaRPr lang="en-US" sz="2000" b="1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Exception Classes and Usage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9862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p Arrow 30"/>
          <p:cNvSpPr/>
          <p:nvPr/>
        </p:nvSpPr>
        <p:spPr>
          <a:xfrm>
            <a:off x="1981200" y="2057400"/>
            <a:ext cx="1143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3695700" y="2057400"/>
            <a:ext cx="1143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6477000" y="2057400"/>
            <a:ext cx="1143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705100" y="1981200"/>
            <a:ext cx="1143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495800" y="1981200"/>
            <a:ext cx="1143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7239000" y="1981200"/>
            <a:ext cx="1143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825" y="3925431"/>
            <a:ext cx="8343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Note: With this approach we can observe following things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Subroutines/Function Modules capable of calculating the result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Main Program is responsible for deciding and transferring data to Subroutines and Function Modules</a:t>
            </a:r>
            <a:endParaRPr lang="en-US" sz="1400" dirty="0" smtClean="0">
              <a:solidFill>
                <a:srgbClr val="00206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With this kind of programming model, Main program can keep </a:t>
            </a:r>
            <a:r>
              <a:rPr lang="en-US" sz="2400" b="1" dirty="0" smtClean="0">
                <a:solidFill>
                  <a:srgbClr val="002060"/>
                </a:solidFill>
              </a:rPr>
              <a:t>only one copy</a:t>
            </a:r>
            <a:r>
              <a:rPr lang="en-US" sz="1400" dirty="0" smtClean="0">
                <a:solidFill>
                  <a:srgbClr val="002060"/>
                </a:solidFill>
              </a:rPr>
              <a:t> of data at a time</a:t>
            </a:r>
          </a:p>
          <a:p>
            <a:pPr marL="800100" lvl="1" indent="-342900"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</a:rPr>
              <a:t>No Classification of Data</a:t>
            </a:r>
            <a:r>
              <a:rPr lang="en-US" sz="1400" dirty="0" smtClean="0">
                <a:solidFill>
                  <a:srgbClr val="002060"/>
                </a:solidFill>
              </a:rPr>
              <a:t>.. Only decide when calling the routine </a:t>
            </a:r>
          </a:p>
          <a:p>
            <a:pPr marL="800100" lvl="1" indent="-342900">
              <a:buAutoNum type="arabicPeriod"/>
            </a:pPr>
            <a:endParaRPr lang="en-US" sz="1400" dirty="0" smtClean="0">
              <a:solidFill>
                <a:srgbClr val="00206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"/>
            <a:ext cx="7772400" cy="3733800"/>
            <a:chOff x="685800" y="838200"/>
            <a:chExt cx="7772400" cy="3733800"/>
          </a:xfrm>
        </p:grpSpPr>
        <p:sp>
          <p:nvSpPr>
            <p:cNvPr id="6" name="Rectangle 5"/>
            <p:cNvSpPr/>
            <p:nvPr/>
          </p:nvSpPr>
          <p:spPr>
            <a:xfrm>
              <a:off x="685800" y="1981200"/>
              <a:ext cx="7772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Main Program</a:t>
              </a:r>
            </a:p>
            <a:p>
              <a:pPr algn="ctr"/>
              <a:r>
                <a:rPr lang="en-US" sz="1400" dirty="0" smtClean="0"/>
                <a:t>Main Program is responsible for holding data </a:t>
              </a:r>
            </a:p>
            <a:p>
              <a:pPr algn="ctr"/>
              <a:r>
                <a:rPr lang="en-US" sz="1400" dirty="0" smtClean="0"/>
                <a:t>Supply data to Subroutines/Function Modules </a:t>
              </a:r>
            </a:p>
            <a:p>
              <a:pPr algn="ctr"/>
              <a:r>
                <a:rPr lang="en-US" sz="1400" dirty="0" smtClean="0"/>
                <a:t>For Calculation Purpose</a:t>
              </a:r>
            </a:p>
            <a:p>
              <a:pPr algn="ctr"/>
              <a:r>
                <a:rPr lang="en-US" sz="1400" dirty="0" smtClean="0"/>
                <a:t>Main Program has to decide which data to which Block</a:t>
              </a:r>
              <a:endParaRPr lang="en-US" sz="14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828800" y="838200"/>
              <a:ext cx="1143000" cy="1219200"/>
              <a:chOff x="1143000" y="838200"/>
              <a:chExt cx="1143000" cy="1219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143000" y="838200"/>
                <a:ext cx="1143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Subroutine/ Function Module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1219200" y="1676400"/>
                <a:ext cx="228600" cy="381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1981200" y="1676400"/>
                <a:ext cx="228600" cy="381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1400" y="838200"/>
              <a:ext cx="1143000" cy="1219200"/>
              <a:chOff x="1143000" y="838200"/>
              <a:chExt cx="1143000" cy="1219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43000" y="838200"/>
                <a:ext cx="1143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Subroutine/ Function Module</a:t>
                </a:r>
                <a:endParaRPr lang="en-US" sz="1200" dirty="0"/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19200" y="1676400"/>
                <a:ext cx="228600" cy="381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Process 19"/>
              <p:cNvSpPr/>
              <p:nvPr/>
            </p:nvSpPr>
            <p:spPr>
              <a:xfrm>
                <a:off x="1981200" y="1676400"/>
                <a:ext cx="228600" cy="381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24600" y="838200"/>
              <a:ext cx="1143000" cy="1219200"/>
              <a:chOff x="1143000" y="838200"/>
              <a:chExt cx="1143000" cy="1219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143000" y="838200"/>
                <a:ext cx="1143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Subroutine/Function Module</a:t>
                </a:r>
                <a:endParaRPr lang="en-US" sz="1200" dirty="0"/>
              </a:p>
            </p:txBody>
          </p:sp>
          <p:sp>
            <p:nvSpPr>
              <p:cNvPr id="23" name="Flowchart: Process 22"/>
              <p:cNvSpPr/>
              <p:nvPr/>
            </p:nvSpPr>
            <p:spPr>
              <a:xfrm>
                <a:off x="1219200" y="1676400"/>
                <a:ext cx="228600" cy="381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Process 23"/>
              <p:cNvSpPr/>
              <p:nvPr/>
            </p:nvSpPr>
            <p:spPr>
              <a:xfrm>
                <a:off x="1981200" y="1676400"/>
                <a:ext cx="228600" cy="3810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Pentagon 26"/>
            <p:cNvSpPr/>
            <p:nvPr/>
          </p:nvSpPr>
          <p:spPr>
            <a:xfrm rot="16200000">
              <a:off x="685801" y="3733800"/>
              <a:ext cx="838200" cy="533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Enters</a:t>
              </a:r>
              <a:endParaRPr lang="en-US" sz="1200" dirty="0"/>
            </a:p>
          </p:txBody>
        </p:sp>
        <p:sp>
          <p:nvSpPr>
            <p:cNvPr id="28" name="Pentagon 27"/>
            <p:cNvSpPr/>
            <p:nvPr/>
          </p:nvSpPr>
          <p:spPr>
            <a:xfrm rot="5400000">
              <a:off x="7696200" y="3886200"/>
              <a:ext cx="838200" cy="53340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Exit</a:t>
              </a:r>
              <a:endParaRPr lang="en-US" sz="16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600200" y="3429000"/>
              <a:ext cx="6096000" cy="2286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Document 41"/>
            <p:cNvSpPr/>
            <p:nvPr/>
          </p:nvSpPr>
          <p:spPr>
            <a:xfrm>
              <a:off x="838200" y="2514600"/>
              <a:ext cx="1562100" cy="914400"/>
            </a:xfrm>
            <a:prstGeom prst="flowChartDocumen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All global Data Available here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5900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066800" y="1066800"/>
            <a:ext cx="3048000" cy="2819400"/>
            <a:chOff x="1066800" y="1066800"/>
            <a:chExt cx="3048000" cy="2819400"/>
          </a:xfrm>
        </p:grpSpPr>
        <p:sp>
          <p:nvSpPr>
            <p:cNvPr id="29" name="Flowchart: Internal Storage 28"/>
            <p:cNvSpPr/>
            <p:nvPr/>
          </p:nvSpPr>
          <p:spPr>
            <a:xfrm>
              <a:off x="1066800" y="1066800"/>
              <a:ext cx="3048000" cy="2819400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524000" y="1524000"/>
              <a:ext cx="2460913" cy="2095500"/>
              <a:chOff x="815687" y="762000"/>
              <a:chExt cx="2765713" cy="2590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95400" y="1295400"/>
                <a:ext cx="1721427" cy="14478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14" name="Up Arrow Callout 13"/>
              <p:cNvSpPr/>
              <p:nvPr/>
            </p:nvSpPr>
            <p:spPr>
              <a:xfrm>
                <a:off x="1295400" y="2362200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  <p:sp>
            <p:nvSpPr>
              <p:cNvPr id="45" name="Up Arrow Callout 44"/>
              <p:cNvSpPr/>
              <p:nvPr/>
            </p:nvSpPr>
            <p:spPr>
              <a:xfrm rot="16200000">
                <a:off x="2247900" y="1562101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  <p:sp>
            <p:nvSpPr>
              <p:cNvPr id="46" name="Up Arrow Callout 45"/>
              <p:cNvSpPr/>
              <p:nvPr/>
            </p:nvSpPr>
            <p:spPr>
              <a:xfrm rot="16200000" flipV="1">
                <a:off x="445943" y="1512744"/>
                <a:ext cx="1676400" cy="936912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  <p:sp>
            <p:nvSpPr>
              <p:cNvPr id="47" name="Up Arrow Callout 46"/>
              <p:cNvSpPr/>
              <p:nvPr/>
            </p:nvSpPr>
            <p:spPr>
              <a:xfrm flipV="1">
                <a:off x="1340427" y="762000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956274" y="1066800"/>
              <a:ext cx="1502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Class Definition</a:t>
              </a:r>
              <a:endParaRPr lang="en-US" sz="16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2000" y="1066800"/>
            <a:ext cx="3048000" cy="2819400"/>
            <a:chOff x="1066800" y="1066800"/>
            <a:chExt cx="3048000" cy="2819400"/>
          </a:xfrm>
        </p:grpSpPr>
        <p:sp>
          <p:nvSpPr>
            <p:cNvPr id="57" name="Flowchart: Internal Storage 56"/>
            <p:cNvSpPr/>
            <p:nvPr/>
          </p:nvSpPr>
          <p:spPr>
            <a:xfrm>
              <a:off x="1066800" y="1066800"/>
              <a:ext cx="3048000" cy="2819400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1524000"/>
              <a:ext cx="2460913" cy="2095500"/>
              <a:chOff x="815687" y="762000"/>
              <a:chExt cx="2765713" cy="25908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295400" y="1295400"/>
                <a:ext cx="1721427" cy="14478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61" name="Up Arrow Callout 60"/>
              <p:cNvSpPr/>
              <p:nvPr/>
            </p:nvSpPr>
            <p:spPr>
              <a:xfrm>
                <a:off x="1295400" y="2362200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  <p:sp>
            <p:nvSpPr>
              <p:cNvPr id="62" name="Up Arrow Callout 61"/>
              <p:cNvSpPr/>
              <p:nvPr/>
            </p:nvSpPr>
            <p:spPr>
              <a:xfrm rot="16200000">
                <a:off x="2247900" y="1562101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  <p:sp>
            <p:nvSpPr>
              <p:cNvPr id="63" name="Up Arrow Callout 62"/>
              <p:cNvSpPr/>
              <p:nvPr/>
            </p:nvSpPr>
            <p:spPr>
              <a:xfrm rot="16200000" flipV="1">
                <a:off x="445943" y="1512744"/>
                <a:ext cx="1676400" cy="936912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  <p:sp>
            <p:nvSpPr>
              <p:cNvPr id="64" name="Up Arrow Callout 63"/>
              <p:cNvSpPr/>
              <p:nvPr/>
            </p:nvSpPr>
            <p:spPr>
              <a:xfrm flipV="1">
                <a:off x="1340427" y="762000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Functionality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956274" y="1066800"/>
              <a:ext cx="1502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Class Definition</a:t>
              </a:r>
              <a:endParaRPr lang="en-US" sz="1600" b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38200" y="41910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 Object Oriented Programming, First step is to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Identify different types of Data &amp; associated functionalities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Classifying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Grouping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2696670" y="2286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Classifying and Grouping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2441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1143000" y="3657600"/>
            <a:ext cx="7772400" cy="25146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Program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971800" y="952979"/>
            <a:ext cx="2375695" cy="2121274"/>
            <a:chOff x="1066800" y="1066800"/>
            <a:chExt cx="3048000" cy="2819400"/>
          </a:xfrm>
        </p:grpSpPr>
        <p:sp>
          <p:nvSpPr>
            <p:cNvPr id="29" name="Flowchart: Internal Storage 28"/>
            <p:cNvSpPr/>
            <p:nvPr/>
          </p:nvSpPr>
          <p:spPr>
            <a:xfrm>
              <a:off x="1066800" y="1066800"/>
              <a:ext cx="3048000" cy="2819400"/>
            </a:xfrm>
            <a:prstGeom prst="flowChartInternal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524000" y="1524000"/>
              <a:ext cx="2460913" cy="2095500"/>
              <a:chOff x="815687" y="762000"/>
              <a:chExt cx="2765713" cy="2590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95400" y="1295400"/>
                <a:ext cx="1721427" cy="14478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Data </a:t>
                </a:r>
                <a:endParaRPr lang="en-US" sz="1400" dirty="0"/>
              </a:p>
            </p:txBody>
          </p:sp>
          <p:sp>
            <p:nvSpPr>
              <p:cNvPr id="14" name="Up Arrow Callout 13"/>
              <p:cNvSpPr/>
              <p:nvPr/>
            </p:nvSpPr>
            <p:spPr>
              <a:xfrm>
                <a:off x="1295400" y="2362200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Functionality</a:t>
                </a:r>
                <a:endParaRPr lang="en-US" sz="1200" dirty="0"/>
              </a:p>
            </p:txBody>
          </p:sp>
          <p:sp>
            <p:nvSpPr>
              <p:cNvPr id="45" name="Up Arrow Callout 44"/>
              <p:cNvSpPr/>
              <p:nvPr/>
            </p:nvSpPr>
            <p:spPr>
              <a:xfrm rot="16200000">
                <a:off x="2247900" y="1562101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Functionality</a:t>
                </a:r>
                <a:endParaRPr lang="en-US" sz="1100" dirty="0"/>
              </a:p>
            </p:txBody>
          </p:sp>
          <p:sp>
            <p:nvSpPr>
              <p:cNvPr id="46" name="Up Arrow Callout 45"/>
              <p:cNvSpPr/>
              <p:nvPr/>
            </p:nvSpPr>
            <p:spPr>
              <a:xfrm rot="16200000" flipV="1">
                <a:off x="445943" y="1512744"/>
                <a:ext cx="1676400" cy="936912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Functionality</a:t>
                </a:r>
                <a:endParaRPr lang="en-US" sz="1100" dirty="0"/>
              </a:p>
            </p:txBody>
          </p:sp>
          <p:sp>
            <p:nvSpPr>
              <p:cNvPr id="47" name="Up Arrow Callout 46"/>
              <p:cNvSpPr/>
              <p:nvPr/>
            </p:nvSpPr>
            <p:spPr>
              <a:xfrm flipV="1">
                <a:off x="1340427" y="762000"/>
                <a:ext cx="1676400" cy="990600"/>
              </a:xfrm>
              <a:prstGeom prst="upArrowCallout">
                <a:avLst>
                  <a:gd name="adj1" fmla="val 18388"/>
                  <a:gd name="adj2" fmla="val 29959"/>
                  <a:gd name="adj3" fmla="val 25000"/>
                  <a:gd name="adj4" fmla="val 4514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Functionality</a:t>
                </a:r>
                <a:endParaRPr lang="en-US" sz="12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956274" y="1066800"/>
              <a:ext cx="1502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Class Definition</a:t>
              </a:r>
              <a:endParaRPr lang="en-US" sz="1600" b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696670" y="381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Multiple Copies</a:t>
            </a:r>
            <a:endParaRPr lang="en-US" sz="2400" b="1" dirty="0"/>
          </a:p>
        </p:txBody>
      </p:sp>
      <p:sp>
        <p:nvSpPr>
          <p:cNvPr id="2" name="Flowchart: Document 1"/>
          <p:cNvSpPr/>
          <p:nvPr/>
        </p:nvSpPr>
        <p:spPr>
          <a:xfrm>
            <a:off x="1752600" y="3733800"/>
            <a:ext cx="1143000" cy="990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Object#1</a:t>
            </a:r>
            <a:endParaRPr lang="en-US" dirty="0"/>
          </a:p>
        </p:txBody>
      </p:sp>
      <p:sp>
        <p:nvSpPr>
          <p:cNvPr id="23" name="Flowchart: Document 22"/>
          <p:cNvSpPr/>
          <p:nvPr/>
        </p:nvSpPr>
        <p:spPr>
          <a:xfrm>
            <a:off x="3429000" y="3733800"/>
            <a:ext cx="1143000" cy="990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Object#2</a:t>
            </a:r>
            <a:endParaRPr lang="en-US" dirty="0"/>
          </a:p>
        </p:txBody>
      </p:sp>
      <p:sp>
        <p:nvSpPr>
          <p:cNvPr id="24" name="Flowchart: Document 23"/>
          <p:cNvSpPr/>
          <p:nvPr/>
        </p:nvSpPr>
        <p:spPr>
          <a:xfrm>
            <a:off x="5181600" y="3733800"/>
            <a:ext cx="1143000" cy="990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314700"/>
            <a:ext cx="4343400" cy="114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209800" y="3429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810000" y="3429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562600" y="3429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 flipH="1">
            <a:off x="4118796" y="3048001"/>
            <a:ext cx="154597" cy="3238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5029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In this scenario, Program is only responsible for Creating Object and Call the functionalities. No need to take care/distribute the data to functionalities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2" name="Pentagon 31"/>
          <p:cNvSpPr/>
          <p:nvPr/>
        </p:nvSpPr>
        <p:spPr>
          <a:xfrm rot="16200000">
            <a:off x="1143001" y="6019800"/>
            <a:ext cx="838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Enters</a:t>
            </a:r>
            <a:endParaRPr lang="en-US" sz="1200" dirty="0"/>
          </a:p>
        </p:txBody>
      </p:sp>
      <p:sp>
        <p:nvSpPr>
          <p:cNvPr id="33" name="Pentagon 32"/>
          <p:cNvSpPr/>
          <p:nvPr/>
        </p:nvSpPr>
        <p:spPr>
          <a:xfrm rot="5400000">
            <a:off x="8153400" y="6096000"/>
            <a:ext cx="838200" cy="533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6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52400"/>
            <a:ext cx="31242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ABAP Objects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0935"/>
            <a:ext cx="2682145" cy="86177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Now two things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Classification Of Data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Multiple of Copies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429470"/>
            <a:ext cx="7672293" cy="20313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</a:t>
            </a:r>
          </a:p>
          <a:p>
            <a:r>
              <a:rPr lang="en-US" sz="1400" dirty="0" smtClean="0"/>
              <a:t>Object Oriented Programming </a:t>
            </a:r>
            <a:r>
              <a:rPr lang="en-US" sz="1400" b="1" dirty="0" smtClean="0"/>
              <a:t>Mandatory</a:t>
            </a:r>
            <a:r>
              <a:rPr lang="en-US" sz="1400" dirty="0" smtClean="0"/>
              <a:t> in </a:t>
            </a:r>
          </a:p>
          <a:p>
            <a:r>
              <a:rPr lang="en-US" sz="1400" dirty="0" smtClean="0"/>
              <a:t>If Programming model supports: Example: BAdis, Webdynpro </a:t>
            </a:r>
          </a:p>
          <a:p>
            <a:endParaRPr lang="en-US" sz="1400" dirty="0" smtClean="0"/>
          </a:p>
          <a:p>
            <a:r>
              <a:rPr lang="en-US" sz="1400" dirty="0" smtClean="0"/>
              <a:t>It is </a:t>
            </a:r>
            <a:r>
              <a:rPr lang="en-US" sz="1400" b="1" dirty="0" smtClean="0"/>
              <a:t>good</a:t>
            </a:r>
            <a:r>
              <a:rPr lang="en-US" sz="1400" dirty="0" smtClean="0"/>
              <a:t> to use</a:t>
            </a:r>
          </a:p>
          <a:p>
            <a:r>
              <a:rPr lang="en-US" sz="1400" dirty="0" smtClean="0"/>
              <a:t>If Programs contains too much of data and data should be available in multiple copies</a:t>
            </a:r>
          </a:p>
          <a:p>
            <a:endParaRPr lang="en-US" sz="1400" dirty="0"/>
          </a:p>
          <a:p>
            <a:r>
              <a:rPr lang="en-US" sz="1400" dirty="0" smtClean="0"/>
              <a:t>It is </a:t>
            </a:r>
            <a:r>
              <a:rPr lang="en-US" sz="1400" b="1" dirty="0" smtClean="0"/>
              <a:t>Optional</a:t>
            </a:r>
          </a:p>
          <a:p>
            <a:r>
              <a:rPr lang="en-US" sz="1400" dirty="0" smtClean="0"/>
              <a:t>If Program is small and not having much data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6346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52400"/>
            <a:ext cx="22098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ABAP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685800"/>
            <a:ext cx="8610600" cy="42165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There are different types of Applications developed with help of ABAP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Reports:  Summarized or Statistical information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Module pool Programming: Data entry programs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Layout sets: Printing or sending the business documents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Conversion: Automation process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Enhancement &amp; Modification: Changing or enhancing the standard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Connectivity: Connecting with applications in distributed environment or with Partner systems</a:t>
            </a:r>
          </a:p>
          <a:p>
            <a:endParaRPr lang="en-US" sz="1400" dirty="0" smtClean="0"/>
          </a:p>
          <a:p>
            <a:r>
              <a:rPr lang="en-US" sz="1400" dirty="0" smtClean="0"/>
              <a:t>Currently applications can be developed using procedure oriented approach where we are using some techniques called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Subroutines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Function Module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Includes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Macros</a:t>
            </a:r>
          </a:p>
          <a:p>
            <a:endParaRPr lang="en-US" sz="1400" dirty="0" smtClean="0"/>
          </a:p>
          <a:p>
            <a:r>
              <a:rPr lang="en-US" sz="1400" dirty="0" smtClean="0"/>
              <a:t>Above techniques provide features </a:t>
            </a:r>
            <a:r>
              <a:rPr lang="en-US" sz="1600" b="1" dirty="0" smtClean="0"/>
              <a:t>Reusability</a:t>
            </a:r>
            <a:r>
              <a:rPr lang="en-US" sz="1400" dirty="0" smtClean="0"/>
              <a:t> and </a:t>
            </a:r>
            <a:r>
              <a:rPr lang="en-US" sz="1600" b="1" dirty="0" smtClean="0"/>
              <a:t>Readability</a:t>
            </a:r>
            <a:r>
              <a:rPr lang="en-US" sz="1400" dirty="0" smtClean="0"/>
              <a:t> when developing complex programs. </a:t>
            </a:r>
          </a:p>
          <a:p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Please send Suggestions @ raju.nts@gmail.com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1562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fld id="{6EF0EFC4-194A-441D-A2F8-28E45AC010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52400"/>
            <a:ext cx="2209800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ABAP Objects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Please send Suggestions @ raju.nts@gmail.com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18586"/>
              </p:ext>
            </p:extLst>
          </p:nvPr>
        </p:nvGraphicFramePr>
        <p:xfrm>
          <a:off x="1981200" y="876300"/>
          <a:ext cx="259987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1110343"/>
                <a:gridCol w="74022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Doc.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Vendor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05611"/>
              </p:ext>
            </p:extLst>
          </p:nvPr>
        </p:nvGraphicFramePr>
        <p:xfrm>
          <a:off x="4114800" y="1788795"/>
          <a:ext cx="4625554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661988"/>
                <a:gridCol w="609177"/>
                <a:gridCol w="939800"/>
                <a:gridCol w="354013"/>
                <a:gridCol w="652463"/>
                <a:gridCol w="6588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Material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UoM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Net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73010"/>
              </p:ext>
            </p:extLst>
          </p:nvPr>
        </p:nvGraphicFramePr>
        <p:xfrm>
          <a:off x="990600" y="3810000"/>
          <a:ext cx="3886201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906"/>
                <a:gridCol w="752011"/>
                <a:gridCol w="752011"/>
                <a:gridCol w="834262"/>
                <a:gridCol w="75201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Sch. Line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Del.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5562600" y="914400"/>
            <a:ext cx="2209800" cy="457200"/>
          </a:xfrm>
          <a:prstGeom prst="wedgeRoundRectCallout">
            <a:avLst>
              <a:gd name="adj1" fmla="val -101465"/>
              <a:gd name="adj2" fmla="val 47348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Purchase Order Header Internal table</a:t>
            </a:r>
            <a:endParaRPr 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400800" y="4419600"/>
            <a:ext cx="2209800" cy="457200"/>
          </a:xfrm>
          <a:prstGeom prst="wedgeRoundRectCallout">
            <a:avLst>
              <a:gd name="adj1" fmla="val -101465"/>
              <a:gd name="adj2" fmla="val 47348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Purchase Schedule Lines Internal table</a:t>
            </a:r>
            <a:endParaRPr lang="en-US" sz="14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905000" y="2362200"/>
            <a:ext cx="1905000" cy="457200"/>
          </a:xfrm>
          <a:prstGeom prst="wedgeRoundRectCallout">
            <a:avLst>
              <a:gd name="adj1" fmla="val 76290"/>
              <a:gd name="adj2" fmla="val -82955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Purchase Order Item Internal Table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334000" y="5589611"/>
            <a:ext cx="3429000" cy="7386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It seems the example is straight forward. Simply some set of internal tables.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618" y="29718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Represent data in Procedure Oriented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58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52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Data Representation</a:t>
            </a:r>
            <a:endParaRPr lang="en-US" sz="2400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53000" cy="365125"/>
          </a:xfrm>
        </p:spPr>
        <p:txBody>
          <a:bodyPr/>
          <a:lstStyle/>
          <a:p>
            <a:r>
              <a:rPr lang="en-US" dirty="0" smtClean="0"/>
              <a:t>Please send Suggestions @ raju.nts@gmail.com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399" y="623500"/>
            <a:ext cx="164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Purchase Order#2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669"/>
              </p:ext>
            </p:extLst>
          </p:nvPr>
        </p:nvGraphicFramePr>
        <p:xfrm>
          <a:off x="1447800" y="1018262"/>
          <a:ext cx="202089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813"/>
                <a:gridCol w="98108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Doc.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Vendor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65966"/>
              </p:ext>
            </p:extLst>
          </p:nvPr>
        </p:nvGraphicFramePr>
        <p:xfrm>
          <a:off x="3812902" y="1143000"/>
          <a:ext cx="4844804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944"/>
                <a:gridCol w="661988"/>
                <a:gridCol w="637024"/>
                <a:gridCol w="1008337"/>
                <a:gridCol w="379830"/>
                <a:gridCol w="700045"/>
                <a:gridCol w="6536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Material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UoM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Net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6243"/>
              </p:ext>
            </p:extLst>
          </p:nvPr>
        </p:nvGraphicFramePr>
        <p:xfrm>
          <a:off x="1406019" y="1995008"/>
          <a:ext cx="3642681" cy="72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944"/>
                <a:gridCol w="614882"/>
                <a:gridCol w="585926"/>
                <a:gridCol w="912954"/>
                <a:gridCol w="7249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Sch. Line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Del.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6246"/>
              </p:ext>
            </p:extLst>
          </p:nvPr>
        </p:nvGraphicFramePr>
        <p:xfrm>
          <a:off x="2150341" y="3287267"/>
          <a:ext cx="195421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813"/>
                <a:gridCol w="914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Doc.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Vendor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36864"/>
              </p:ext>
            </p:extLst>
          </p:nvPr>
        </p:nvGraphicFramePr>
        <p:xfrm>
          <a:off x="4212893" y="3325367"/>
          <a:ext cx="4587877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661988"/>
                <a:gridCol w="593725"/>
                <a:gridCol w="939800"/>
                <a:gridCol w="331788"/>
                <a:gridCol w="652463"/>
                <a:gridCol w="6588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Material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UoM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Net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93867"/>
              </p:ext>
            </p:extLst>
          </p:nvPr>
        </p:nvGraphicFramePr>
        <p:xfrm>
          <a:off x="2022330" y="4191000"/>
          <a:ext cx="354330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661988"/>
                <a:gridCol w="652463"/>
                <a:gridCol w="850900"/>
                <a:gridCol w="6286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Pur</a:t>
                      </a:r>
                      <a:r>
                        <a:rPr lang="en-US" sz="1100" b="1" u="none" strike="noStrike" dirty="0">
                          <a:effectLst/>
                        </a:rPr>
                        <a:t>. Item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Sch. Line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Del.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01.01.2016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10.01.2016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295399" y="935135"/>
            <a:ext cx="7439891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98073" y="3172967"/>
            <a:ext cx="69342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2399" y="3145258"/>
            <a:ext cx="175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Purchase Order#3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5867400"/>
            <a:ext cx="403860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SAP ABAP Objects</a:t>
            </a:r>
          </a:p>
        </p:txBody>
      </p:sp>
    </p:spTree>
    <p:extLst>
      <p:ext uri="{BB962C8B-B14F-4D97-AF65-F5344CB8AC3E}">
        <p14:creationId xmlns:p14="http://schemas.microsoft.com/office/powerpoint/2010/main" val="2909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905</TotalTime>
  <Words>1271</Words>
  <Application>Microsoft Office PowerPoint</Application>
  <PresentationFormat>On-screen Show (4:3)</PresentationFormat>
  <Paragraphs>519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ABAP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</dc:creator>
  <cp:lastModifiedBy>Nagaraju </cp:lastModifiedBy>
  <cp:revision>137</cp:revision>
  <dcterms:created xsi:type="dcterms:W3CDTF">2016-02-22T14:02:57Z</dcterms:created>
  <dcterms:modified xsi:type="dcterms:W3CDTF">2016-03-16T02:13:51Z</dcterms:modified>
</cp:coreProperties>
</file>