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B77831-1DB5-492B-8E38-868A1FD22C1B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EBE0D-59B1-479F-BF2B-B1D230DAC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06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257503-E4A9-4C8F-8E6F-07F0DB4ECD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52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257503-E4A9-4C8F-8E6F-07F0DB4ECDF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52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257503-E4A9-4C8F-8E6F-07F0DB4ECD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52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257503-E4A9-4C8F-8E6F-07F0DB4ECD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52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257503-E4A9-4C8F-8E6F-07F0DB4ECD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52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257503-E4A9-4C8F-8E6F-07F0DB4ECDF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52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257503-E4A9-4C8F-8E6F-07F0DB4ECDF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52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257503-E4A9-4C8F-8E6F-07F0DB4ECDF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52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257503-E4A9-4C8F-8E6F-07F0DB4ECDF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52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257503-E4A9-4C8F-8E6F-07F0DB4ECDF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52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42BCE-E5C4-4FD9-B603-CEA3C30ABCDF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F47B-521D-43D6-9910-37A7864AD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16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42BCE-E5C4-4FD9-B603-CEA3C30ABCDF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F47B-521D-43D6-9910-37A7864AD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57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42BCE-E5C4-4FD9-B603-CEA3C30ABCDF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F47B-521D-43D6-9910-37A7864AD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86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42BCE-E5C4-4FD9-B603-CEA3C30ABCDF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F47B-521D-43D6-9910-37A7864AD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319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42BCE-E5C4-4FD9-B603-CEA3C30ABCDF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F47B-521D-43D6-9910-37A7864AD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74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42BCE-E5C4-4FD9-B603-CEA3C30ABCDF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F47B-521D-43D6-9910-37A7864AD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73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42BCE-E5C4-4FD9-B603-CEA3C30ABCDF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F47B-521D-43D6-9910-37A7864AD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94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42BCE-E5C4-4FD9-B603-CEA3C30ABCDF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F47B-521D-43D6-9910-37A7864AD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28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42BCE-E5C4-4FD9-B603-CEA3C30ABCDF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F47B-521D-43D6-9910-37A7864AD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162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42BCE-E5C4-4FD9-B603-CEA3C30ABCDF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F47B-521D-43D6-9910-37A7864AD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70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42BCE-E5C4-4FD9-B603-CEA3C30ABCDF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F47B-521D-43D6-9910-37A7864AD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537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42BCE-E5C4-4FD9-B603-CEA3C30ABCDF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FF47B-521D-43D6-9910-37A7864AD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3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209800" y="150511"/>
            <a:ext cx="4419600" cy="61148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Changing Standards</a:t>
            </a:r>
            <a:endParaRPr lang="en-US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62000" y="6629400"/>
            <a:ext cx="7696200" cy="228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333766" y="1828800"/>
            <a:ext cx="612443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800" b="1" dirty="0" smtClean="0">
                <a:solidFill>
                  <a:srgbClr val="C00000"/>
                </a:solidFill>
              </a:rPr>
              <a:t>Personalization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800" b="1" dirty="0" smtClean="0">
                <a:solidFill>
                  <a:srgbClr val="C00000"/>
                </a:solidFill>
              </a:rPr>
              <a:t>Configuration/Customization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800" b="1" dirty="0" smtClean="0">
                <a:solidFill>
                  <a:srgbClr val="C00000"/>
                </a:solidFill>
              </a:rPr>
              <a:t>Modification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800" b="1" dirty="0" smtClean="0">
                <a:solidFill>
                  <a:srgbClr val="C00000"/>
                </a:solidFill>
              </a:rPr>
              <a:t>Enhancemen</a:t>
            </a:r>
            <a:r>
              <a:rPr lang="en-US" sz="2800" b="1" dirty="0">
                <a:solidFill>
                  <a:srgbClr val="C00000"/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78921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209800" y="150511"/>
            <a:ext cx="4419600" cy="61148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Changing Standards</a:t>
            </a:r>
            <a:endParaRPr lang="en-US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62000" y="6629400"/>
            <a:ext cx="7696200" cy="228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52400" y="1764268"/>
            <a:ext cx="8610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Albertus Medium" pitchFamily="34" charset="0"/>
              </a:rPr>
              <a:t>Enhancement Spot – Collection of all enhancements in a package/Program/Process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 smtClean="0">
              <a:solidFill>
                <a:schemeClr val="accent5">
                  <a:lumMod val="50000"/>
                </a:schemeClr>
              </a:solidFill>
              <a:latin typeface="Albertus Medium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Albertus Medium" pitchFamily="34" charset="0"/>
              </a:rPr>
              <a:t>Implicit 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Albertus Medium" pitchFamily="34" charset="0"/>
              </a:rPr>
              <a:t>Enhancements – Predefined locations by SAP. Generally Start and end of Processing Block. Example: Start for Subroutine and End of Subroutine </a:t>
            </a:r>
            <a:r>
              <a:rPr lang="en-US" sz="1600" dirty="0" err="1" smtClean="0">
                <a:solidFill>
                  <a:schemeClr val="accent5">
                    <a:lumMod val="50000"/>
                  </a:schemeClr>
                </a:solidFill>
                <a:latin typeface="Albertus Medium" pitchFamily="34" charset="0"/>
              </a:rPr>
              <a:t>etc</a:t>
            </a:r>
            <a:endParaRPr lang="en-US" sz="1600" dirty="0">
              <a:solidFill>
                <a:schemeClr val="accent5">
                  <a:lumMod val="50000"/>
                </a:schemeClr>
              </a:solidFill>
              <a:latin typeface="Albertus Medium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 smtClean="0">
              <a:solidFill>
                <a:schemeClr val="accent5">
                  <a:lumMod val="50000"/>
                </a:schemeClr>
              </a:solidFill>
              <a:latin typeface="Albertus Medium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Albertus Medium" pitchFamily="34" charset="0"/>
              </a:rPr>
              <a:t>Explicit Enhancement</a:t>
            </a:r>
          </a:p>
          <a:p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Albertus Medium" pitchFamily="34" charset="0"/>
              </a:rPr>
              <a:t>	Enhancement Option</a:t>
            </a:r>
          </a:p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Albertus Medium" pitchFamily="34" charset="0"/>
              </a:rPr>
              <a:t>	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Albertus Medium" pitchFamily="34" charset="0"/>
              </a:rPr>
              <a:t>	Enhancement locations with in the Processing Block</a:t>
            </a:r>
          </a:p>
          <a:p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Albertus Medium" pitchFamily="34" charset="0"/>
              </a:rPr>
              <a:t>		Enhancement Point – Similar to BAdi</a:t>
            </a:r>
          </a:p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Albertus Medium" pitchFamily="34" charset="0"/>
              </a:rPr>
              <a:t>	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Albertus Medium" pitchFamily="34" charset="0"/>
              </a:rPr>
              <a:t>	Enhancement Section – Collection of statements</a:t>
            </a:r>
          </a:p>
          <a:p>
            <a:endParaRPr lang="en-US" sz="1600" dirty="0" smtClean="0">
              <a:solidFill>
                <a:schemeClr val="accent5">
                  <a:lumMod val="50000"/>
                </a:schemeClr>
              </a:solidFill>
              <a:latin typeface="Albertus Medium" pitchFamily="34" charset="0"/>
            </a:endParaRPr>
          </a:p>
          <a:p>
            <a:r>
              <a:rPr lang="en-US" sz="1600" dirty="0" err="1" smtClean="0">
                <a:solidFill>
                  <a:schemeClr val="accent5">
                    <a:lumMod val="50000"/>
                  </a:schemeClr>
                </a:solidFill>
                <a:latin typeface="Albertus Medium" pitchFamily="34" charset="0"/>
              </a:rPr>
              <a:t>Badis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Albertus Medium" pitchFamily="34" charset="0"/>
              </a:rPr>
              <a:t> have been added in Enhancement Spots</a:t>
            </a:r>
          </a:p>
          <a:p>
            <a:endParaRPr lang="en-US" sz="1600" dirty="0">
              <a:solidFill>
                <a:schemeClr val="accent5">
                  <a:lumMod val="50000"/>
                </a:schemeClr>
              </a:solidFill>
              <a:latin typeface="Albertus Medium" pitchFamily="34" charset="0"/>
            </a:endParaRPr>
          </a:p>
          <a:p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Albertus Medium" pitchFamily="34" charset="0"/>
              </a:rPr>
              <a:t>Transaction Codes: </a:t>
            </a:r>
          </a:p>
          <a:p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Albertus Medium" pitchFamily="34" charset="0"/>
              </a:rPr>
              <a:t>SE18 – Enhancement Spots</a:t>
            </a:r>
          </a:p>
          <a:p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Albertus Medium" pitchFamily="34" charset="0"/>
              </a:rPr>
              <a:t>SE19 – Enhancement Implementation</a:t>
            </a:r>
          </a:p>
          <a:p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Albertus Medium" pitchFamily="34" charset="0"/>
              </a:rPr>
              <a:t>SE20 – All the Implicit and explicit enhancement Operations</a:t>
            </a:r>
            <a:endParaRPr lang="en-US" sz="1600" dirty="0">
              <a:solidFill>
                <a:schemeClr val="accent5">
                  <a:lumMod val="50000"/>
                </a:schemeClr>
              </a:solidFill>
              <a:latin typeface="Albertus Medium" pitchFamily="34" charset="0"/>
            </a:endParaRPr>
          </a:p>
          <a:p>
            <a:endParaRPr lang="en-US" sz="1600" dirty="0" smtClean="0">
              <a:solidFill>
                <a:schemeClr val="accent5">
                  <a:lumMod val="50000"/>
                </a:schemeClr>
              </a:solidFill>
              <a:latin typeface="Albertus Medium" pitchFamily="34" charset="0"/>
            </a:endParaRPr>
          </a:p>
          <a:p>
            <a:endParaRPr lang="en-US" sz="1600" dirty="0">
              <a:solidFill>
                <a:schemeClr val="accent5">
                  <a:lumMod val="50000"/>
                </a:schemeClr>
              </a:solidFill>
              <a:latin typeface="Albertus Medium" pitchFamily="34" charset="0"/>
            </a:endParaRPr>
          </a:p>
          <a:p>
            <a:endParaRPr lang="en-US" sz="1600" dirty="0" smtClean="0">
              <a:solidFill>
                <a:schemeClr val="accent5">
                  <a:lumMod val="50000"/>
                </a:schemeClr>
              </a:solidFill>
              <a:latin typeface="Albertus Medium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2401" y="10668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Enhancement Framework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62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209800" y="150511"/>
            <a:ext cx="4419600" cy="61148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Changing Standards</a:t>
            </a:r>
            <a:endParaRPr lang="en-US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62000" y="6629400"/>
            <a:ext cx="7696200" cy="228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914400"/>
            <a:ext cx="564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What is Changing the Standard and What is Standard Here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371600"/>
            <a:ext cx="3886200" cy="2679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81339" y="1546746"/>
            <a:ext cx="345418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A Program contains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Screen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Logic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Database Objects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9"/>
          <a:stretch/>
        </p:blipFill>
        <p:spPr bwMode="auto">
          <a:xfrm>
            <a:off x="203417" y="3011032"/>
            <a:ext cx="3130050" cy="208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169" y="4410684"/>
            <a:ext cx="1566862" cy="1647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257801" y="449580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So changing standard means</a:t>
            </a:r>
          </a:p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Changing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Standard Screen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Standard Program Logic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Standard Database Objects</a:t>
            </a:r>
          </a:p>
        </p:txBody>
      </p:sp>
    </p:spTree>
    <p:extLst>
      <p:ext uri="{BB962C8B-B14F-4D97-AF65-F5344CB8AC3E}">
        <p14:creationId xmlns:p14="http://schemas.microsoft.com/office/powerpoint/2010/main" val="36167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209800" y="150511"/>
            <a:ext cx="4419600" cy="61148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Changing Standards</a:t>
            </a:r>
            <a:endParaRPr lang="en-US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62000" y="6629400"/>
            <a:ext cx="7696200" cy="228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52400" y="1371601"/>
            <a:ext cx="83057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Personalization: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It is done by User for his GUI Screen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Configuration: 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It is done by Function Counter Part/ System Analyst at the time of implementing the </a:t>
            </a: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SAP 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Modification: 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It is under Developer Scope. Adding additional logic in the Standard Program 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Enhancement: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@ Screen level: Adding additional UI Elements in the Screen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@ Program Level: Adding additional logic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@DB Level: Additional fields in the Tables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94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209800" y="150511"/>
            <a:ext cx="4419600" cy="61148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Changing Standards</a:t>
            </a:r>
            <a:endParaRPr lang="en-US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62000" y="6629400"/>
            <a:ext cx="7696200" cy="228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52401" y="12192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Modification – User Exit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93023" y="1066800"/>
            <a:ext cx="4953000" cy="5410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90198" y="1066800"/>
            <a:ext cx="3715602" cy="33706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Standard Program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1" y="2819401"/>
            <a:ext cx="1447799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Form#1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6858001" y="3352800"/>
            <a:ext cx="1447800" cy="47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Form#2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6839803" y="5019250"/>
            <a:ext cx="1295399" cy="4907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 Exit Form#1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6781800" y="1706814"/>
            <a:ext cx="1943101" cy="738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Global Declarations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6858001" y="3963823"/>
            <a:ext cx="1447800" cy="531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Form N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4191000" y="1867732"/>
            <a:ext cx="1943101" cy="43806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Flow Logic</a:t>
            </a:r>
          </a:p>
          <a:p>
            <a:endParaRPr lang="en-US" sz="1200" dirty="0" smtClean="0"/>
          </a:p>
          <a:p>
            <a:r>
              <a:rPr lang="en-US" sz="1200" dirty="0" smtClean="0"/>
              <a:t>...</a:t>
            </a:r>
          </a:p>
          <a:p>
            <a:endParaRPr lang="en-US" sz="1200" dirty="0" smtClean="0"/>
          </a:p>
          <a:p>
            <a:r>
              <a:rPr lang="en-US" sz="1200" dirty="0" smtClean="0"/>
              <a:t>CALL FUNCTION &lt;Function Module Name&gt;</a:t>
            </a:r>
          </a:p>
          <a:p>
            <a:r>
              <a:rPr lang="en-US" sz="1200" dirty="0" smtClean="0"/>
              <a:t>.</a:t>
            </a:r>
          </a:p>
          <a:p>
            <a:r>
              <a:rPr lang="en-US" sz="1200" dirty="0" smtClean="0"/>
              <a:t>.</a:t>
            </a:r>
          </a:p>
          <a:p>
            <a:r>
              <a:rPr lang="en-US" sz="1200" dirty="0" smtClean="0"/>
              <a:t>PERFORM &lt;</a:t>
            </a:r>
            <a:r>
              <a:rPr lang="en-US" sz="1200" dirty="0" err="1" smtClean="0"/>
              <a:t>Form_Name</a:t>
            </a:r>
            <a:r>
              <a:rPr lang="en-US" sz="1200" dirty="0" smtClean="0"/>
              <a:t>&gt;</a:t>
            </a:r>
          </a:p>
          <a:p>
            <a:r>
              <a:rPr lang="en-US" sz="1200" dirty="0" smtClean="0"/>
              <a:t>.</a:t>
            </a:r>
          </a:p>
          <a:p>
            <a:r>
              <a:rPr lang="en-US" sz="1200" dirty="0" smtClean="0"/>
              <a:t>.</a:t>
            </a:r>
          </a:p>
          <a:p>
            <a:r>
              <a:rPr lang="en-US" sz="1200" dirty="0" err="1" smtClean="0"/>
              <a:t>PERFORMUser_exit_Form_Name</a:t>
            </a:r>
            <a:r>
              <a:rPr lang="en-US" sz="1200" dirty="0" smtClean="0"/>
              <a:t>.</a:t>
            </a:r>
          </a:p>
          <a:p>
            <a:r>
              <a:rPr lang="en-US" sz="1200" dirty="0" smtClean="0"/>
              <a:t>…</a:t>
            </a:r>
          </a:p>
          <a:p>
            <a:endParaRPr lang="en-US" sz="1200" dirty="0"/>
          </a:p>
          <a:p>
            <a:r>
              <a:rPr lang="en-US" sz="1200" dirty="0" smtClean="0"/>
              <a:t>PERFORM </a:t>
            </a:r>
            <a:r>
              <a:rPr lang="en-US" sz="1200" dirty="0" err="1" smtClean="0"/>
              <a:t>User_Exit_Form_Name</a:t>
            </a:r>
            <a:endParaRPr lang="en-US" sz="1200" dirty="0" smtClean="0"/>
          </a:p>
          <a:p>
            <a:pPr algn="ctr"/>
            <a:r>
              <a:rPr lang="en-US" dirty="0" smtClean="0"/>
              <a:t>…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8000" y="5605250"/>
            <a:ext cx="1295399" cy="4907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 Exit Form#2</a:t>
            </a:r>
            <a:endParaRPr lang="en-US" sz="1400" dirty="0"/>
          </a:p>
        </p:txBody>
      </p:sp>
      <p:sp>
        <p:nvSpPr>
          <p:cNvPr id="6" name="Left-Right Arrow 5"/>
          <p:cNvSpPr/>
          <p:nvPr/>
        </p:nvSpPr>
        <p:spPr>
          <a:xfrm>
            <a:off x="6181298" y="2939955"/>
            <a:ext cx="600502" cy="336645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-Right Arrow 14"/>
          <p:cNvSpPr/>
          <p:nvPr/>
        </p:nvSpPr>
        <p:spPr>
          <a:xfrm>
            <a:off x="6172200" y="3397155"/>
            <a:ext cx="600502" cy="336645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 Arrow 15"/>
          <p:cNvSpPr/>
          <p:nvPr/>
        </p:nvSpPr>
        <p:spPr>
          <a:xfrm>
            <a:off x="6172200" y="4006755"/>
            <a:ext cx="600502" cy="336645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-Right Arrow 16"/>
          <p:cNvSpPr/>
          <p:nvPr/>
        </p:nvSpPr>
        <p:spPr>
          <a:xfrm>
            <a:off x="6172200" y="4997355"/>
            <a:ext cx="600502" cy="336645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-Right Arrow 19"/>
          <p:cNvSpPr/>
          <p:nvPr/>
        </p:nvSpPr>
        <p:spPr>
          <a:xfrm>
            <a:off x="6172200" y="5606955"/>
            <a:ext cx="600502" cy="336645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39859">
            <a:off x="8223744" y="4833879"/>
            <a:ext cx="334286" cy="567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39859">
            <a:off x="8223747" y="5418132"/>
            <a:ext cx="334286" cy="567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52400" y="1764268"/>
            <a:ext cx="31242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Albertus Medium" pitchFamily="34" charset="0"/>
              </a:rPr>
              <a:t>User exits are Subroutines based. So we will write logic in side the FORM.. ENDFORM.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 smtClean="0">
              <a:solidFill>
                <a:schemeClr val="accent5">
                  <a:lumMod val="50000"/>
                </a:schemeClr>
              </a:solidFill>
              <a:latin typeface="Albertus Medium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Albertus Medium" pitchFamily="34" charset="0"/>
              </a:rPr>
              <a:t>Need to add logic in side the Standard program so we need Access Key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 smtClean="0">
              <a:solidFill>
                <a:schemeClr val="accent5">
                  <a:lumMod val="50000"/>
                </a:schemeClr>
              </a:solidFill>
              <a:latin typeface="Albertus Medium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Albertus Medium" pitchFamily="34" charset="0"/>
              </a:rPr>
              <a:t>User exits can access global data </a:t>
            </a:r>
          </a:p>
          <a:p>
            <a:endParaRPr lang="en-US" sz="1600" dirty="0" smtClean="0">
              <a:solidFill>
                <a:schemeClr val="accent5">
                  <a:lumMod val="50000"/>
                </a:schemeClr>
              </a:solidFill>
              <a:latin typeface="Albertus Medium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Albertus Medium" pitchFamily="34" charset="0"/>
              </a:rPr>
              <a:t>Can only enhance logic</a:t>
            </a:r>
          </a:p>
        </p:txBody>
      </p:sp>
    </p:spTree>
    <p:extLst>
      <p:ext uri="{BB962C8B-B14F-4D97-AF65-F5344CB8AC3E}">
        <p14:creationId xmlns:p14="http://schemas.microsoft.com/office/powerpoint/2010/main" val="301909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209800" y="150511"/>
            <a:ext cx="4419600" cy="61148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Changing Standards</a:t>
            </a:r>
            <a:endParaRPr lang="en-US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62000" y="6629400"/>
            <a:ext cx="7696200" cy="228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52400" y="1764268"/>
            <a:ext cx="31242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Albertus Medium" pitchFamily="34" charset="0"/>
              </a:rPr>
              <a:t>User exits are Function Group based.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 smtClean="0">
              <a:solidFill>
                <a:schemeClr val="accent5">
                  <a:lumMod val="50000"/>
                </a:schemeClr>
              </a:solidFill>
              <a:latin typeface="Albertus Medium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Albertus Medium" pitchFamily="34" charset="0"/>
              </a:rPr>
              <a:t>We can enhance Logic as well as Screens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 smtClean="0">
              <a:solidFill>
                <a:schemeClr val="accent5">
                  <a:lumMod val="50000"/>
                </a:schemeClr>
              </a:solidFill>
              <a:latin typeface="Albertus Medium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Albertus Medium" pitchFamily="34" charset="0"/>
              </a:rPr>
              <a:t>Within function Group, we can design Screens and write the Logic</a:t>
            </a:r>
          </a:p>
          <a:p>
            <a:endParaRPr lang="en-US" sz="1600" dirty="0" smtClean="0">
              <a:solidFill>
                <a:schemeClr val="accent5">
                  <a:lumMod val="50000"/>
                </a:schemeClr>
              </a:solidFill>
              <a:latin typeface="Albertus Medium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Albertus Medium" pitchFamily="34" charset="0"/>
              </a:rPr>
              <a:t>Logic will be written in Function Modules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accent5">
                  <a:lumMod val="50000"/>
                </a:schemeClr>
              </a:solidFill>
              <a:latin typeface="Albertus Medium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Albertus Medium" pitchFamily="34" charset="0"/>
              </a:rPr>
              <a:t>Custom Screens  will be placed in sub screens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accent5">
                  <a:lumMod val="50000"/>
                </a:schemeClr>
              </a:solidFill>
              <a:latin typeface="Albertus Medium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Albertus Medium" pitchFamily="34" charset="0"/>
              </a:rPr>
              <a:t>Custom logic will be called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52401" y="12192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Enhancement – Customer Exit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88474" y="1403865"/>
            <a:ext cx="4950725" cy="249944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562600" y="1403866"/>
            <a:ext cx="1905000" cy="184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lbertus Medium" pitchFamily="34" charset="0"/>
              </a:rPr>
              <a:t>Standard Program</a:t>
            </a:r>
            <a:endParaRPr lang="en-US" sz="1200" dirty="0">
              <a:latin typeface="Albertus Medium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88474" y="4343400"/>
            <a:ext cx="4950725" cy="1905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170084" y="5887998"/>
            <a:ext cx="2602316" cy="3604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5">
                    <a:lumMod val="50000"/>
                  </a:schemeClr>
                </a:solidFill>
                <a:latin typeface="Albertus Medium" pitchFamily="34" charset="0"/>
              </a:rPr>
              <a:t>Customer exit Function Group</a:t>
            </a:r>
            <a:endParaRPr lang="en-US" sz="1200" dirty="0">
              <a:solidFill>
                <a:schemeClr val="accent5">
                  <a:lumMod val="50000"/>
                </a:schemeClr>
              </a:solidFill>
              <a:latin typeface="Albertus Medium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038600" y="4579187"/>
            <a:ext cx="891369" cy="10596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5">
                    <a:lumMod val="50000"/>
                  </a:schemeClr>
                </a:solidFill>
              </a:rPr>
              <a:t>Function Module</a:t>
            </a:r>
            <a:endParaRPr 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086601" y="1676400"/>
            <a:ext cx="990600" cy="1308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Screen#2</a:t>
            </a:r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</p:txBody>
      </p:sp>
      <p:sp>
        <p:nvSpPr>
          <p:cNvPr id="37" name="Rectangle 36"/>
          <p:cNvSpPr/>
          <p:nvPr/>
        </p:nvSpPr>
        <p:spPr>
          <a:xfrm>
            <a:off x="5257800" y="2514600"/>
            <a:ext cx="381000" cy="762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4648200" y="1676400"/>
            <a:ext cx="1196169" cy="1308811"/>
            <a:chOff x="4572000" y="2196388"/>
            <a:chExt cx="1196169" cy="1308811"/>
          </a:xfrm>
        </p:grpSpPr>
        <p:sp>
          <p:nvSpPr>
            <p:cNvPr id="28" name="Rectangle 27"/>
            <p:cNvSpPr/>
            <p:nvPr/>
          </p:nvSpPr>
          <p:spPr>
            <a:xfrm>
              <a:off x="4572000" y="2196388"/>
              <a:ext cx="1196169" cy="130881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Screen#1</a:t>
              </a:r>
            </a:p>
            <a:p>
              <a:r>
                <a:rPr lang="en-US" sz="1100" dirty="0" smtClean="0">
                  <a:solidFill>
                    <a:schemeClr val="accent5">
                      <a:lumMod val="50000"/>
                    </a:schemeClr>
                  </a:solidFill>
                </a:rPr>
                <a:t>Material</a:t>
              </a:r>
              <a:endParaRPr lang="en-US" sz="1100" dirty="0">
                <a:solidFill>
                  <a:schemeClr val="accent5">
                    <a:lumMod val="50000"/>
                  </a:schemeClr>
                </a:solidFill>
              </a:endParaRPr>
            </a:p>
            <a:p>
              <a:r>
                <a:rPr lang="en-US" sz="1200" dirty="0" smtClean="0">
                  <a:solidFill>
                    <a:schemeClr val="accent5">
                      <a:lumMod val="50000"/>
                    </a:schemeClr>
                  </a:solidFill>
                </a:rPr>
                <a:t>Plant</a:t>
              </a:r>
            </a:p>
            <a:p>
              <a:pPr algn="ctr"/>
              <a:endParaRPr lang="en-US" sz="1400" dirty="0"/>
            </a:p>
            <a:p>
              <a:pPr algn="ctr"/>
              <a:endParaRPr lang="en-US" sz="1400" dirty="0" smtClean="0"/>
            </a:p>
            <a:p>
              <a:pPr algn="ctr"/>
              <a:endParaRPr lang="en-US" sz="14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257800" y="2514600"/>
              <a:ext cx="381000" cy="76200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257800" y="2667000"/>
              <a:ext cx="381000" cy="76200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812115" y="3048000"/>
              <a:ext cx="826685" cy="304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Sub screen Area</a:t>
              </a:r>
              <a:endParaRPr lang="en-US" sz="1100" dirty="0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4038600" y="3124200"/>
            <a:ext cx="4686300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Process 44"/>
          <p:cNvSpPr/>
          <p:nvPr/>
        </p:nvSpPr>
        <p:spPr>
          <a:xfrm>
            <a:off x="4038600" y="2223212"/>
            <a:ext cx="571500" cy="609600"/>
          </a:xfrm>
          <a:prstGeom prst="flowChartProcess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PBO</a:t>
            </a:r>
          </a:p>
          <a:p>
            <a:pPr algn="ctr"/>
            <a:r>
              <a:rPr lang="en-US" sz="1000" dirty="0" smtClean="0"/>
              <a:t>Call Sub Screen</a:t>
            </a:r>
            <a:endParaRPr lang="en-US" sz="1000" dirty="0"/>
          </a:p>
        </p:txBody>
      </p:sp>
      <p:sp>
        <p:nvSpPr>
          <p:cNvPr id="47" name="Flowchart: Process 46"/>
          <p:cNvSpPr/>
          <p:nvPr/>
        </p:nvSpPr>
        <p:spPr>
          <a:xfrm>
            <a:off x="5867400" y="2223212"/>
            <a:ext cx="571500" cy="609600"/>
          </a:xfrm>
          <a:prstGeom prst="flowChart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PAI</a:t>
            </a:r>
            <a:endParaRPr lang="en-US" sz="1200" dirty="0"/>
          </a:p>
        </p:txBody>
      </p:sp>
      <p:sp>
        <p:nvSpPr>
          <p:cNvPr id="50" name="Flowchart: Process 49"/>
          <p:cNvSpPr/>
          <p:nvPr/>
        </p:nvSpPr>
        <p:spPr>
          <a:xfrm>
            <a:off x="6515100" y="2209800"/>
            <a:ext cx="571500" cy="609600"/>
          </a:xfrm>
          <a:prstGeom prst="flowChartProcess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PBO</a:t>
            </a:r>
          </a:p>
          <a:p>
            <a:pPr algn="ctr"/>
            <a:r>
              <a:rPr lang="en-US" sz="1000" dirty="0" smtClean="0"/>
              <a:t>Call Sub Screen</a:t>
            </a:r>
            <a:endParaRPr lang="en-US" sz="1000" dirty="0"/>
          </a:p>
        </p:txBody>
      </p:sp>
      <p:sp>
        <p:nvSpPr>
          <p:cNvPr id="51" name="Flowchart: Process 50"/>
          <p:cNvSpPr/>
          <p:nvPr/>
        </p:nvSpPr>
        <p:spPr>
          <a:xfrm>
            <a:off x="8153400" y="2209800"/>
            <a:ext cx="571500" cy="609600"/>
          </a:xfrm>
          <a:prstGeom prst="flowChart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PAI</a:t>
            </a:r>
            <a:endParaRPr lang="en-US" sz="1200" dirty="0"/>
          </a:p>
        </p:txBody>
      </p:sp>
      <p:sp>
        <p:nvSpPr>
          <p:cNvPr id="52" name="Flowchart: Process 51"/>
          <p:cNvSpPr/>
          <p:nvPr/>
        </p:nvSpPr>
        <p:spPr>
          <a:xfrm>
            <a:off x="4114800" y="3276600"/>
            <a:ext cx="1066800" cy="457200"/>
          </a:xfrm>
          <a:prstGeom prst="flowChart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PBO Modules</a:t>
            </a:r>
            <a:endParaRPr lang="en-US" sz="1000" dirty="0"/>
          </a:p>
        </p:txBody>
      </p:sp>
      <p:sp>
        <p:nvSpPr>
          <p:cNvPr id="53" name="Flowchart: Process 52"/>
          <p:cNvSpPr/>
          <p:nvPr/>
        </p:nvSpPr>
        <p:spPr>
          <a:xfrm>
            <a:off x="5334000" y="3276600"/>
            <a:ext cx="996357" cy="457200"/>
          </a:xfrm>
          <a:prstGeom prst="flowChart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PAI Modules</a:t>
            </a:r>
            <a:endParaRPr lang="en-US" sz="1200" dirty="0"/>
          </a:p>
        </p:txBody>
      </p:sp>
      <p:sp>
        <p:nvSpPr>
          <p:cNvPr id="56" name="Flowchart: Process 55"/>
          <p:cNvSpPr/>
          <p:nvPr/>
        </p:nvSpPr>
        <p:spPr>
          <a:xfrm>
            <a:off x="6477000" y="3276600"/>
            <a:ext cx="964016" cy="457200"/>
          </a:xfrm>
          <a:prstGeom prst="flowChart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Subroutines</a:t>
            </a:r>
            <a:endParaRPr lang="en-US" sz="1200" dirty="0"/>
          </a:p>
        </p:txBody>
      </p:sp>
      <p:sp>
        <p:nvSpPr>
          <p:cNvPr id="58" name="Flowchart: Process 57"/>
          <p:cNvSpPr/>
          <p:nvPr/>
        </p:nvSpPr>
        <p:spPr>
          <a:xfrm>
            <a:off x="7570384" y="3276600"/>
            <a:ext cx="964016" cy="457200"/>
          </a:xfrm>
          <a:prstGeom prst="flowChart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Declarations</a:t>
            </a:r>
            <a:endParaRPr lang="en-US" sz="1200" dirty="0"/>
          </a:p>
        </p:txBody>
      </p:sp>
      <p:sp>
        <p:nvSpPr>
          <p:cNvPr id="61" name="Rectangle 60"/>
          <p:cNvSpPr/>
          <p:nvPr/>
        </p:nvSpPr>
        <p:spPr>
          <a:xfrm>
            <a:off x="5052231" y="4572000"/>
            <a:ext cx="891369" cy="10596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5">
                    <a:lumMod val="50000"/>
                  </a:schemeClr>
                </a:solidFill>
              </a:rPr>
              <a:t>Function Module</a:t>
            </a:r>
            <a:endParaRPr 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500031" y="4572000"/>
            <a:ext cx="891369" cy="10596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5">
                    <a:lumMod val="50000"/>
                  </a:schemeClr>
                </a:solidFill>
              </a:rPr>
              <a:t>Sub Screen</a:t>
            </a:r>
            <a:endParaRPr 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467600" y="4572000"/>
            <a:ext cx="891369" cy="10596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5">
                    <a:lumMod val="50000"/>
                  </a:schemeClr>
                </a:solidFill>
              </a:rPr>
              <a:t>Sub Screen</a:t>
            </a:r>
            <a:endParaRPr 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608485" y="1981200"/>
            <a:ext cx="381000" cy="762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7608485" y="2133600"/>
            <a:ext cx="381000" cy="762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7162800" y="2514600"/>
            <a:ext cx="826685" cy="30480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Sub screen Area</a:t>
            </a:r>
            <a:endParaRPr lang="en-US" sz="1100" dirty="0"/>
          </a:p>
        </p:txBody>
      </p:sp>
      <p:sp>
        <p:nvSpPr>
          <p:cNvPr id="46" name="Up-Down Arrow 45"/>
          <p:cNvSpPr/>
          <p:nvPr/>
        </p:nvSpPr>
        <p:spPr>
          <a:xfrm>
            <a:off x="6330357" y="3893387"/>
            <a:ext cx="238409" cy="450013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4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209800" y="150511"/>
            <a:ext cx="4419600" cy="61148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Changing Standards</a:t>
            </a:r>
            <a:endParaRPr lang="en-US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62000" y="6629400"/>
            <a:ext cx="7696200" cy="228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52400" y="1764268"/>
            <a:ext cx="31242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Albertus Medium" pitchFamily="34" charset="0"/>
              </a:rPr>
              <a:t>Customer exits are Function Group based.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 smtClean="0">
              <a:solidFill>
                <a:schemeClr val="accent5">
                  <a:lumMod val="50000"/>
                </a:schemeClr>
              </a:solidFill>
              <a:latin typeface="Albertus Medium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Albertus Medium" pitchFamily="34" charset="0"/>
              </a:rPr>
              <a:t>We can enhance Logic as well as Screens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 smtClean="0">
              <a:solidFill>
                <a:schemeClr val="accent5">
                  <a:lumMod val="50000"/>
                </a:schemeClr>
              </a:solidFill>
              <a:latin typeface="Albertus Medium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Albertus Medium" pitchFamily="34" charset="0"/>
              </a:rPr>
              <a:t>Within function Group, we can design Screens and write the Logic</a:t>
            </a:r>
          </a:p>
          <a:p>
            <a:endParaRPr lang="en-US" sz="1600" dirty="0" smtClean="0">
              <a:solidFill>
                <a:schemeClr val="accent5">
                  <a:lumMod val="50000"/>
                </a:schemeClr>
              </a:solidFill>
              <a:latin typeface="Albertus Medium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Albertus Medium" pitchFamily="34" charset="0"/>
              </a:rPr>
              <a:t>Logic will be written in Function Modules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accent5">
                  <a:lumMod val="50000"/>
                </a:schemeClr>
              </a:solidFill>
              <a:latin typeface="Albertus Medium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Albertus Medium" pitchFamily="34" charset="0"/>
              </a:rPr>
              <a:t>Custom Screens  will be placed in sub screens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accent5">
                  <a:lumMod val="50000"/>
                </a:schemeClr>
              </a:solidFill>
              <a:latin typeface="Albertus Medium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Albertus Medium" pitchFamily="34" charset="0"/>
              </a:rPr>
              <a:t>Custom logic will be called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52401" y="10668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Enhancement – Customer Exit - Duplicate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257800" y="2514600"/>
            <a:ext cx="381000" cy="762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038600" y="3124200"/>
            <a:ext cx="4686300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3888474" y="1403865"/>
            <a:ext cx="4950725" cy="4844535"/>
            <a:chOff x="3888474" y="1403865"/>
            <a:chExt cx="4950725" cy="4844535"/>
          </a:xfrm>
        </p:grpSpPr>
        <p:sp>
          <p:nvSpPr>
            <p:cNvPr id="7" name="Rectangle 6"/>
            <p:cNvSpPr/>
            <p:nvPr/>
          </p:nvSpPr>
          <p:spPr>
            <a:xfrm>
              <a:off x="3888474" y="1403865"/>
              <a:ext cx="4950725" cy="249944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562600" y="1403866"/>
              <a:ext cx="1905000" cy="184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Albertus Medium" pitchFamily="34" charset="0"/>
                </a:rPr>
                <a:t>Standard Program</a:t>
              </a:r>
              <a:endParaRPr lang="en-US" sz="1200" dirty="0">
                <a:latin typeface="Albertus Medium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888474" y="4343400"/>
              <a:ext cx="4950725" cy="19050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70084" y="5887998"/>
              <a:ext cx="2602316" cy="36040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accent5">
                      <a:lumMod val="50000"/>
                    </a:schemeClr>
                  </a:solidFill>
                  <a:latin typeface="Albertus Medium" pitchFamily="34" charset="0"/>
                </a:rPr>
                <a:t>Customer exit Function Group</a:t>
              </a:r>
              <a:endParaRPr lang="en-US" sz="1200" dirty="0">
                <a:solidFill>
                  <a:schemeClr val="accent5">
                    <a:lumMod val="50000"/>
                  </a:schemeClr>
                </a:solidFill>
                <a:latin typeface="Albertus Medium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038600" y="4579187"/>
              <a:ext cx="891369" cy="105961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accent5">
                      <a:lumMod val="50000"/>
                    </a:schemeClr>
                  </a:solidFill>
                </a:rPr>
                <a:t>Function Module</a:t>
              </a:r>
              <a:endParaRPr lang="en-US" sz="12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086601" y="1676400"/>
              <a:ext cx="990600" cy="130881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Screen#2</a:t>
              </a:r>
            </a:p>
            <a:p>
              <a:pPr algn="ctr"/>
              <a:endParaRPr lang="en-US" sz="1400" dirty="0"/>
            </a:p>
            <a:p>
              <a:pPr algn="ctr"/>
              <a:endParaRPr lang="en-US" sz="1400" dirty="0" smtClean="0"/>
            </a:p>
            <a:p>
              <a:pPr algn="ctr"/>
              <a:endParaRPr lang="en-US" sz="1400" dirty="0" smtClean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4648200" y="1676400"/>
              <a:ext cx="1196169" cy="1308811"/>
              <a:chOff x="4572000" y="2196388"/>
              <a:chExt cx="1196169" cy="1308811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4572000" y="2196388"/>
                <a:ext cx="1196169" cy="130881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Screen#1</a:t>
                </a:r>
              </a:p>
              <a:p>
                <a:r>
                  <a:rPr lang="en-US" sz="11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Material</a:t>
                </a:r>
                <a:endParaRPr lang="en-US" sz="1100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r>
                  <a:rPr lang="en-US" sz="12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Plant</a:t>
                </a:r>
              </a:p>
              <a:p>
                <a:pPr algn="ctr"/>
                <a:endParaRPr lang="en-US" sz="1400" dirty="0"/>
              </a:p>
              <a:p>
                <a:pPr algn="ctr"/>
                <a:endParaRPr lang="en-US" sz="1400" dirty="0" smtClean="0"/>
              </a:p>
              <a:p>
                <a:pPr algn="ctr"/>
                <a:endParaRPr lang="en-US" sz="1400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5257800" y="2514600"/>
                <a:ext cx="3810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5257800" y="2667000"/>
                <a:ext cx="3810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812115" y="3048000"/>
                <a:ext cx="826685" cy="3048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Sub screen Area</a:t>
                </a:r>
                <a:endParaRPr lang="en-US" sz="1100" dirty="0"/>
              </a:p>
            </p:txBody>
          </p:sp>
        </p:grpSp>
        <p:sp>
          <p:nvSpPr>
            <p:cNvPr id="45" name="Flowchart: Process 44"/>
            <p:cNvSpPr/>
            <p:nvPr/>
          </p:nvSpPr>
          <p:spPr>
            <a:xfrm>
              <a:off x="4038600" y="2223212"/>
              <a:ext cx="571500" cy="609600"/>
            </a:xfrm>
            <a:prstGeom prst="flowChartProcess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PBO</a:t>
              </a:r>
            </a:p>
            <a:p>
              <a:pPr algn="ctr"/>
              <a:r>
                <a:rPr lang="en-US" sz="1000" dirty="0" smtClean="0"/>
                <a:t>Call Sub Screen</a:t>
              </a:r>
              <a:endParaRPr lang="en-US" sz="1000" dirty="0"/>
            </a:p>
          </p:txBody>
        </p:sp>
        <p:sp>
          <p:nvSpPr>
            <p:cNvPr id="47" name="Flowchart: Process 46"/>
            <p:cNvSpPr/>
            <p:nvPr/>
          </p:nvSpPr>
          <p:spPr>
            <a:xfrm>
              <a:off x="5867400" y="2223212"/>
              <a:ext cx="571500" cy="609600"/>
            </a:xfrm>
            <a:prstGeom prst="flowChartProcess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PAI</a:t>
              </a:r>
              <a:endParaRPr lang="en-US" sz="1200" dirty="0"/>
            </a:p>
          </p:txBody>
        </p:sp>
        <p:sp>
          <p:nvSpPr>
            <p:cNvPr id="50" name="Flowchart: Process 49"/>
            <p:cNvSpPr/>
            <p:nvPr/>
          </p:nvSpPr>
          <p:spPr>
            <a:xfrm>
              <a:off x="6515100" y="2209800"/>
              <a:ext cx="571500" cy="609600"/>
            </a:xfrm>
            <a:prstGeom prst="flowChartProcess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PBO</a:t>
              </a:r>
            </a:p>
            <a:p>
              <a:pPr algn="ctr"/>
              <a:r>
                <a:rPr lang="en-US" sz="1000" dirty="0" smtClean="0"/>
                <a:t>Call Sub Screen</a:t>
              </a:r>
              <a:endParaRPr lang="en-US" sz="1000" dirty="0"/>
            </a:p>
          </p:txBody>
        </p:sp>
        <p:sp>
          <p:nvSpPr>
            <p:cNvPr id="51" name="Flowchart: Process 50"/>
            <p:cNvSpPr/>
            <p:nvPr/>
          </p:nvSpPr>
          <p:spPr>
            <a:xfrm>
              <a:off x="8153400" y="2209800"/>
              <a:ext cx="571500" cy="609600"/>
            </a:xfrm>
            <a:prstGeom prst="flowChartProcess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PAI</a:t>
              </a:r>
              <a:endParaRPr lang="en-US" sz="1200" dirty="0"/>
            </a:p>
          </p:txBody>
        </p:sp>
        <p:sp>
          <p:nvSpPr>
            <p:cNvPr id="52" name="Flowchart: Process 51"/>
            <p:cNvSpPr/>
            <p:nvPr/>
          </p:nvSpPr>
          <p:spPr>
            <a:xfrm>
              <a:off x="4114800" y="3276600"/>
              <a:ext cx="1066800" cy="457200"/>
            </a:xfrm>
            <a:prstGeom prst="flowChartProcess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PBO Modules</a:t>
              </a:r>
              <a:endParaRPr lang="en-US" sz="1000" dirty="0"/>
            </a:p>
          </p:txBody>
        </p:sp>
        <p:sp>
          <p:nvSpPr>
            <p:cNvPr id="53" name="Flowchart: Process 52"/>
            <p:cNvSpPr/>
            <p:nvPr/>
          </p:nvSpPr>
          <p:spPr>
            <a:xfrm>
              <a:off x="5334000" y="3276600"/>
              <a:ext cx="996357" cy="457200"/>
            </a:xfrm>
            <a:prstGeom prst="flowChartProcess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PAI Modules</a:t>
              </a:r>
              <a:endParaRPr lang="en-US" sz="1200" dirty="0"/>
            </a:p>
          </p:txBody>
        </p:sp>
        <p:sp>
          <p:nvSpPr>
            <p:cNvPr id="56" name="Flowchart: Process 55"/>
            <p:cNvSpPr/>
            <p:nvPr/>
          </p:nvSpPr>
          <p:spPr>
            <a:xfrm>
              <a:off x="6477000" y="3276600"/>
              <a:ext cx="964016" cy="457200"/>
            </a:xfrm>
            <a:prstGeom prst="flowChartProcess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Subroutines</a:t>
              </a:r>
              <a:endParaRPr lang="en-US" sz="1200" dirty="0"/>
            </a:p>
          </p:txBody>
        </p:sp>
        <p:sp>
          <p:nvSpPr>
            <p:cNvPr id="58" name="Flowchart: Process 57"/>
            <p:cNvSpPr/>
            <p:nvPr/>
          </p:nvSpPr>
          <p:spPr>
            <a:xfrm>
              <a:off x="7570384" y="3276600"/>
              <a:ext cx="964016" cy="457200"/>
            </a:xfrm>
            <a:prstGeom prst="flowChartProcess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Declarations</a:t>
              </a:r>
              <a:endParaRPr lang="en-US" sz="1200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052231" y="4572000"/>
              <a:ext cx="891369" cy="105961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accent5">
                      <a:lumMod val="50000"/>
                    </a:schemeClr>
                  </a:solidFill>
                </a:rPr>
                <a:t>Function Module</a:t>
              </a:r>
              <a:endParaRPr lang="en-US" sz="12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500031" y="4572000"/>
              <a:ext cx="891369" cy="105961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accent5">
                      <a:lumMod val="50000"/>
                    </a:schemeClr>
                  </a:solidFill>
                </a:rPr>
                <a:t>Sub Screen</a:t>
              </a:r>
              <a:endParaRPr lang="en-US" sz="12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467600" y="4572000"/>
              <a:ext cx="891369" cy="105961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accent5">
                      <a:lumMod val="50000"/>
                    </a:schemeClr>
                  </a:solidFill>
                </a:rPr>
                <a:t>Sub Screen</a:t>
              </a:r>
              <a:endParaRPr lang="en-US" sz="12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7608485" y="1981200"/>
              <a:ext cx="381000" cy="76200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608485" y="2133600"/>
              <a:ext cx="381000" cy="76200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162800" y="2514600"/>
              <a:ext cx="826685" cy="304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Sub screen Area</a:t>
              </a:r>
              <a:endParaRPr lang="en-US" sz="1100" dirty="0"/>
            </a:p>
          </p:txBody>
        </p:sp>
        <p:sp>
          <p:nvSpPr>
            <p:cNvPr id="46" name="Up-Down Arrow 45"/>
            <p:cNvSpPr/>
            <p:nvPr/>
          </p:nvSpPr>
          <p:spPr>
            <a:xfrm>
              <a:off x="6330357" y="3893387"/>
              <a:ext cx="238409" cy="450013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726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209800" y="150511"/>
            <a:ext cx="4419600" cy="61148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Changing Standards</a:t>
            </a:r>
            <a:endParaRPr lang="en-US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62000" y="6629400"/>
            <a:ext cx="7696200" cy="228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52400" y="1764268"/>
            <a:ext cx="3124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Albertus Medium" pitchFamily="34" charset="0"/>
              </a:rPr>
              <a:t>How to find the Customer Exits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Albertus Medium" pitchFamily="34" charset="0"/>
              </a:rPr>
              <a:t>SPRO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Albertus Medium" pitchFamily="34" charset="0"/>
              </a:rPr>
              <a:t>SE84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Albertus Medium" pitchFamily="34" charset="0"/>
              </a:rPr>
              <a:t>SE38</a:t>
            </a:r>
          </a:p>
          <a:p>
            <a:pPr lvl="1"/>
            <a:endParaRPr lang="en-US" sz="1600" dirty="0" smtClean="0">
              <a:solidFill>
                <a:schemeClr val="accent5">
                  <a:lumMod val="50000"/>
                </a:schemeClr>
              </a:solidFill>
              <a:latin typeface="Albertus Medium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Albertus Medium" pitchFamily="34" charset="0"/>
              </a:rPr>
              <a:t>Check components of Customer Exit in SMOD</a:t>
            </a:r>
          </a:p>
          <a:p>
            <a:pPr lvl="1"/>
            <a:endParaRPr lang="en-US" sz="1600" dirty="0">
              <a:solidFill>
                <a:schemeClr val="accent5">
                  <a:lumMod val="50000"/>
                </a:schemeClr>
              </a:solidFill>
              <a:latin typeface="Albertus Medium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Albertus Medium" pitchFamily="34" charset="0"/>
              </a:rPr>
              <a:t>Implement Customer Exits using CMOD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 smtClean="0">
              <a:solidFill>
                <a:schemeClr val="accent5">
                  <a:lumMod val="50000"/>
                </a:schemeClr>
              </a:solidFill>
              <a:latin typeface="Albertus Medium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2401" y="10668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Enhancement – Customer Exit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259073"/>
            <a:ext cx="5215719" cy="4989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152401" y="4841838"/>
            <a:ext cx="3124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Albertus Medium" pitchFamily="34" charset="0"/>
              </a:rPr>
              <a:t>Example:</a:t>
            </a:r>
          </a:p>
          <a:p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Albertus Medium" pitchFamily="34" charset="0"/>
              </a:rPr>
              <a:t>Purchase Order Transaction Enhancement – 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Albertus Medium" pitchFamily="34" charset="0"/>
              </a:rPr>
              <a:t>MM06E005</a:t>
            </a:r>
          </a:p>
          <a:p>
            <a:endParaRPr lang="en-US" sz="1600" dirty="0" smtClean="0">
              <a:solidFill>
                <a:schemeClr val="accent5">
                  <a:lumMod val="50000"/>
                </a:schemeClr>
              </a:solidFill>
              <a:latin typeface="Albertus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24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209800" y="150511"/>
            <a:ext cx="4419600" cy="61148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Changing Standards</a:t>
            </a:r>
            <a:endParaRPr lang="en-US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62000" y="6629400"/>
            <a:ext cx="7696200" cy="228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52400" y="1764268"/>
            <a:ext cx="8610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Albertus Medium" pitchFamily="34" charset="0"/>
              </a:rPr>
              <a:t>Understand the Example</a:t>
            </a:r>
          </a:p>
          <a:p>
            <a:endParaRPr lang="en-US" sz="1600" dirty="0" smtClean="0">
              <a:solidFill>
                <a:schemeClr val="accent5">
                  <a:lumMod val="50000"/>
                </a:schemeClr>
              </a:solidFill>
              <a:latin typeface="Albertus Medium" pitchFamily="34" charset="0"/>
            </a:endParaRPr>
          </a:p>
          <a:p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Albertus Medium" pitchFamily="34" charset="0"/>
              </a:rPr>
              <a:t>Customer 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Albertus Medium" pitchFamily="34" charset="0"/>
              </a:rPr>
              <a:t>Function Group: 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Albertus Medium" pitchFamily="34" charset="0"/>
              </a:rPr>
              <a:t>SAPLXM06. It contains </a:t>
            </a:r>
            <a:endParaRPr lang="en-US" sz="1600" dirty="0">
              <a:solidFill>
                <a:schemeClr val="accent5">
                  <a:lumMod val="50000"/>
                </a:schemeClr>
              </a:solidFill>
              <a:latin typeface="Albertus Medium" pitchFamily="34" charset="0"/>
            </a:endParaRPr>
          </a:p>
          <a:p>
            <a:endParaRPr lang="en-US" sz="1600" dirty="0" smtClean="0">
              <a:solidFill>
                <a:schemeClr val="accent5">
                  <a:lumMod val="50000"/>
                </a:schemeClr>
              </a:solidFill>
              <a:latin typeface="Albertus Medium" pitchFamily="34" charset="0"/>
            </a:endParaRPr>
          </a:p>
          <a:p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Albertus Medium" pitchFamily="34" charset="0"/>
              </a:rPr>
              <a:t>Screen Exits </a:t>
            </a:r>
          </a:p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Albertus Medium" pitchFamily="34" charset="0"/>
              </a:rPr>
              <a:t>T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Albertus Medium" pitchFamily="34" charset="0"/>
              </a:rPr>
              <a:t>hrough which we can call our custom screen. So first need to design Custom Screen </a:t>
            </a:r>
          </a:p>
          <a:p>
            <a:endParaRPr lang="en-US" sz="1600" dirty="0">
              <a:solidFill>
                <a:schemeClr val="accent5">
                  <a:lumMod val="50000"/>
                </a:schemeClr>
              </a:solidFill>
              <a:latin typeface="Albertus Medium" pitchFamily="34" charset="0"/>
            </a:endParaRPr>
          </a:p>
          <a:p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Albertus Medium" pitchFamily="34" charset="0"/>
              </a:rPr>
              <a:t>Customer Function Modules</a:t>
            </a:r>
          </a:p>
          <a:p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Albertus Medium" pitchFamily="34" charset="0"/>
              </a:rPr>
              <a:t>These help us to transfer data to and from Custom Screens</a:t>
            </a:r>
          </a:p>
          <a:p>
            <a:endParaRPr lang="en-US" sz="1600" dirty="0">
              <a:solidFill>
                <a:schemeClr val="accent5">
                  <a:lumMod val="50000"/>
                </a:schemeClr>
              </a:solidFill>
              <a:latin typeface="Albertus Medium" pitchFamily="34" charset="0"/>
            </a:endParaRPr>
          </a:p>
          <a:p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Albertus Medium" pitchFamily="34" charset="0"/>
              </a:rPr>
              <a:t>And we have Custom Includes to add Fields to the database tables</a:t>
            </a:r>
          </a:p>
          <a:p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Albertus Medium" pitchFamily="34" charset="0"/>
              </a:rPr>
              <a:t>We can add custom fields to the table</a:t>
            </a:r>
          </a:p>
          <a:p>
            <a:endParaRPr lang="en-US" sz="1600" dirty="0" smtClean="0">
              <a:solidFill>
                <a:schemeClr val="accent5">
                  <a:lumMod val="50000"/>
                </a:schemeClr>
              </a:solidFill>
              <a:latin typeface="Albertus Medium" pitchFamily="34" charset="0"/>
            </a:endParaRPr>
          </a:p>
          <a:p>
            <a:endParaRPr lang="en-US" sz="1600" dirty="0">
              <a:solidFill>
                <a:schemeClr val="accent5">
                  <a:lumMod val="50000"/>
                </a:schemeClr>
              </a:solidFill>
              <a:latin typeface="Albertus Medium" pitchFamily="34" charset="0"/>
            </a:endParaRPr>
          </a:p>
          <a:p>
            <a:endParaRPr lang="en-US" sz="1600" dirty="0" smtClean="0">
              <a:solidFill>
                <a:schemeClr val="accent5">
                  <a:lumMod val="50000"/>
                </a:schemeClr>
              </a:solidFill>
              <a:latin typeface="Albertus Medium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2401" y="10668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Enhancement – Customer Exit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35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209800" y="150511"/>
            <a:ext cx="4419600" cy="61148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Changing Standards</a:t>
            </a:r>
            <a:endParaRPr lang="en-US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62000" y="6629400"/>
            <a:ext cx="7696200" cy="228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52400" y="1764268"/>
            <a:ext cx="31242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err="1" smtClean="0">
                <a:solidFill>
                  <a:schemeClr val="accent5">
                    <a:lumMod val="50000"/>
                  </a:schemeClr>
                </a:solidFill>
                <a:latin typeface="Albertus Medium" pitchFamily="34" charset="0"/>
              </a:rPr>
              <a:t>Badis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Albertus Medium" pitchFamily="34" charset="0"/>
              </a:rPr>
              <a:t> are Interface/Class Based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 smtClean="0">
              <a:solidFill>
                <a:schemeClr val="accent5">
                  <a:lumMod val="50000"/>
                </a:schemeClr>
              </a:solidFill>
              <a:latin typeface="Albertus Medium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Albertus Medium" pitchFamily="34" charset="0"/>
              </a:rPr>
              <a:t>We can enhance Logic as well as Screens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 smtClean="0">
              <a:solidFill>
                <a:schemeClr val="accent5">
                  <a:lumMod val="50000"/>
                </a:schemeClr>
              </a:solidFill>
              <a:latin typeface="Albertus Medium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Albertus Medium" pitchFamily="34" charset="0"/>
              </a:rPr>
              <a:t>Within function Group, we can design Screens and write the Logic</a:t>
            </a:r>
          </a:p>
          <a:p>
            <a:endParaRPr lang="en-US" sz="1600" dirty="0" smtClean="0">
              <a:solidFill>
                <a:schemeClr val="accent5">
                  <a:lumMod val="50000"/>
                </a:schemeClr>
              </a:solidFill>
              <a:latin typeface="Albertus Medium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Albertus Medium" pitchFamily="34" charset="0"/>
              </a:rPr>
              <a:t>Logic will be written in Function Modules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accent5">
                  <a:lumMod val="50000"/>
                </a:schemeClr>
              </a:solidFill>
              <a:latin typeface="Albertus Medium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Albertus Medium" pitchFamily="34" charset="0"/>
              </a:rPr>
              <a:t>Custom Screens  will be placed in sub screens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accent5">
                  <a:lumMod val="50000"/>
                </a:schemeClr>
              </a:solidFill>
              <a:latin typeface="Albertus Medium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Albertus Medium" pitchFamily="34" charset="0"/>
              </a:rPr>
              <a:t>Custom logic will be called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52400" y="1219200"/>
            <a:ext cx="342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Enhancement – Business Addins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257800" y="2514600"/>
            <a:ext cx="381000" cy="762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847843" y="3943271"/>
            <a:ext cx="3924557" cy="1050327"/>
            <a:chOff x="3888474" y="4343400"/>
            <a:chExt cx="4950725" cy="1905000"/>
          </a:xfrm>
        </p:grpSpPr>
        <p:sp>
          <p:nvSpPr>
            <p:cNvPr id="29" name="Rectangle 28"/>
            <p:cNvSpPr/>
            <p:nvPr/>
          </p:nvSpPr>
          <p:spPr>
            <a:xfrm>
              <a:off x="3888474" y="4343400"/>
              <a:ext cx="4950725" cy="19050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70084" y="5887998"/>
              <a:ext cx="2602316" cy="36040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accent5">
                      <a:lumMod val="50000"/>
                    </a:schemeClr>
                  </a:solidFill>
                  <a:latin typeface="Albertus Medium" pitchFamily="34" charset="0"/>
                </a:rPr>
                <a:t>Business </a:t>
              </a:r>
              <a:r>
                <a:rPr lang="en-US" sz="1200" dirty="0" err="1" smtClean="0">
                  <a:solidFill>
                    <a:schemeClr val="accent5">
                      <a:lumMod val="50000"/>
                    </a:schemeClr>
                  </a:solidFill>
                  <a:latin typeface="Albertus Medium" pitchFamily="34" charset="0"/>
                </a:rPr>
                <a:t>Addin</a:t>
              </a:r>
              <a:r>
                <a:rPr lang="en-US" sz="1200" dirty="0" smtClean="0">
                  <a:solidFill>
                    <a:schemeClr val="accent5">
                      <a:lumMod val="50000"/>
                    </a:schemeClr>
                  </a:solidFill>
                  <a:latin typeface="Albertus Medium" pitchFamily="34" charset="0"/>
                </a:rPr>
                <a:t>  Interface</a:t>
              </a:r>
              <a:endParaRPr lang="en-US" sz="1200" dirty="0">
                <a:solidFill>
                  <a:schemeClr val="accent5">
                    <a:lumMod val="50000"/>
                  </a:schemeClr>
                </a:solidFill>
                <a:latin typeface="Albertus Medium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038600" y="4579187"/>
              <a:ext cx="891369" cy="105961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accent5">
                      <a:lumMod val="50000"/>
                    </a:schemeClr>
                  </a:solidFill>
                </a:rPr>
                <a:t>Method</a:t>
              </a:r>
              <a:endParaRPr lang="en-US" sz="12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052231" y="4572000"/>
              <a:ext cx="891369" cy="105961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accent5">
                      <a:lumMod val="50000"/>
                    </a:schemeClr>
                  </a:solidFill>
                </a:rPr>
                <a:t>Method </a:t>
              </a:r>
              <a:endParaRPr lang="en-US" sz="12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500031" y="4572000"/>
              <a:ext cx="891369" cy="105961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accent5">
                      <a:lumMod val="50000"/>
                    </a:schemeClr>
                  </a:solidFill>
                </a:rPr>
                <a:t>Sub Screen</a:t>
              </a:r>
              <a:endParaRPr lang="en-US" sz="12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467600" y="4572000"/>
              <a:ext cx="891369" cy="105961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accent5">
                      <a:lumMod val="50000"/>
                    </a:schemeClr>
                  </a:solidFill>
                </a:rPr>
                <a:t>Sub Screen</a:t>
              </a:r>
              <a:endParaRPr lang="en-US" sz="12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888475" y="1386751"/>
            <a:ext cx="4417326" cy="2080349"/>
            <a:chOff x="3888474" y="1386751"/>
            <a:chExt cx="4950725" cy="2499449"/>
          </a:xfrm>
        </p:grpSpPr>
        <p:sp>
          <p:nvSpPr>
            <p:cNvPr id="7" name="Rectangle 6"/>
            <p:cNvSpPr/>
            <p:nvPr/>
          </p:nvSpPr>
          <p:spPr>
            <a:xfrm>
              <a:off x="3888474" y="1386751"/>
              <a:ext cx="4950725" cy="249944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562600" y="1403866"/>
              <a:ext cx="1905000" cy="184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Albertus Medium" pitchFamily="34" charset="0"/>
                </a:rPr>
                <a:t>Standard Program</a:t>
              </a:r>
              <a:endParaRPr lang="en-US" sz="1200" dirty="0">
                <a:latin typeface="Albertus Medium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086601" y="1676400"/>
              <a:ext cx="990600" cy="130881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Screen#2</a:t>
              </a:r>
            </a:p>
            <a:p>
              <a:pPr algn="ctr"/>
              <a:endParaRPr lang="en-US" sz="1200" dirty="0"/>
            </a:p>
            <a:p>
              <a:pPr algn="ctr"/>
              <a:endParaRPr lang="en-US" sz="1200" dirty="0" smtClean="0"/>
            </a:p>
            <a:p>
              <a:pPr algn="ctr"/>
              <a:endParaRPr lang="en-US" sz="1200" dirty="0" smtClean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4648200" y="1676400"/>
              <a:ext cx="1196169" cy="1308811"/>
              <a:chOff x="4572000" y="2196388"/>
              <a:chExt cx="1196169" cy="1308811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4572000" y="2196388"/>
                <a:ext cx="1196169" cy="130881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Screen#1</a:t>
                </a:r>
              </a:p>
              <a:p>
                <a:r>
                  <a:rPr lang="en-US" sz="105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Material</a:t>
                </a:r>
                <a:endParaRPr lang="en-US" sz="1050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r>
                  <a:rPr lang="en-US" sz="11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Plant</a:t>
                </a:r>
              </a:p>
              <a:p>
                <a:pPr algn="ctr"/>
                <a:endParaRPr lang="en-US" sz="1200" dirty="0"/>
              </a:p>
              <a:p>
                <a:pPr algn="ctr"/>
                <a:endParaRPr lang="en-US" sz="1200" dirty="0" smtClean="0"/>
              </a:p>
              <a:p>
                <a:pPr algn="ctr"/>
                <a:endParaRPr lang="en-US" sz="1200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5257800" y="2514600"/>
                <a:ext cx="3810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5257800" y="2667000"/>
                <a:ext cx="3810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812115" y="3048000"/>
                <a:ext cx="826685" cy="3048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Sub screen Area</a:t>
                </a:r>
                <a:endParaRPr lang="en-US" sz="1100" dirty="0"/>
              </a:p>
            </p:txBody>
          </p:sp>
        </p:grpSp>
        <p:sp>
          <p:nvSpPr>
            <p:cNvPr id="43" name="Rectangle 42"/>
            <p:cNvSpPr/>
            <p:nvPr/>
          </p:nvSpPr>
          <p:spPr>
            <a:xfrm>
              <a:off x="4038600" y="3124200"/>
              <a:ext cx="4686300" cy="685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lowchart: Process 44"/>
            <p:cNvSpPr/>
            <p:nvPr/>
          </p:nvSpPr>
          <p:spPr>
            <a:xfrm>
              <a:off x="4038600" y="2223212"/>
              <a:ext cx="571500" cy="609600"/>
            </a:xfrm>
            <a:prstGeom prst="flowChartProcess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PBO</a:t>
              </a:r>
            </a:p>
            <a:p>
              <a:pPr algn="ctr"/>
              <a:r>
                <a:rPr lang="en-US" sz="1000" dirty="0" smtClean="0"/>
                <a:t>Call Sub Screen</a:t>
              </a:r>
              <a:endParaRPr lang="en-US" sz="1000" dirty="0"/>
            </a:p>
          </p:txBody>
        </p:sp>
        <p:sp>
          <p:nvSpPr>
            <p:cNvPr id="47" name="Flowchart: Process 46"/>
            <p:cNvSpPr/>
            <p:nvPr/>
          </p:nvSpPr>
          <p:spPr>
            <a:xfrm>
              <a:off x="5867400" y="2223212"/>
              <a:ext cx="571500" cy="609600"/>
            </a:xfrm>
            <a:prstGeom prst="flowChartProcess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PAI</a:t>
              </a:r>
              <a:endParaRPr lang="en-US" sz="1200" dirty="0"/>
            </a:p>
          </p:txBody>
        </p:sp>
        <p:sp>
          <p:nvSpPr>
            <p:cNvPr id="50" name="Flowchart: Process 49"/>
            <p:cNvSpPr/>
            <p:nvPr/>
          </p:nvSpPr>
          <p:spPr>
            <a:xfrm>
              <a:off x="6515100" y="2209800"/>
              <a:ext cx="571500" cy="609600"/>
            </a:xfrm>
            <a:prstGeom prst="flowChartProcess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PBO</a:t>
              </a:r>
            </a:p>
            <a:p>
              <a:pPr algn="ctr"/>
              <a:r>
                <a:rPr lang="en-US" sz="1000" dirty="0" smtClean="0"/>
                <a:t>Call Sub Screen</a:t>
              </a:r>
              <a:endParaRPr lang="en-US" sz="1000" dirty="0"/>
            </a:p>
          </p:txBody>
        </p:sp>
        <p:sp>
          <p:nvSpPr>
            <p:cNvPr id="51" name="Flowchart: Process 50"/>
            <p:cNvSpPr/>
            <p:nvPr/>
          </p:nvSpPr>
          <p:spPr>
            <a:xfrm>
              <a:off x="8153400" y="2209800"/>
              <a:ext cx="571500" cy="609600"/>
            </a:xfrm>
            <a:prstGeom prst="flowChartProcess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PAI</a:t>
              </a:r>
              <a:endParaRPr lang="en-US" sz="1200" dirty="0"/>
            </a:p>
          </p:txBody>
        </p:sp>
        <p:sp>
          <p:nvSpPr>
            <p:cNvPr id="52" name="Flowchart: Process 51"/>
            <p:cNvSpPr/>
            <p:nvPr/>
          </p:nvSpPr>
          <p:spPr>
            <a:xfrm>
              <a:off x="4114800" y="3276600"/>
              <a:ext cx="1066800" cy="457200"/>
            </a:xfrm>
            <a:prstGeom prst="flowChartProcess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PBO Modules</a:t>
              </a:r>
              <a:endParaRPr lang="en-US" sz="1000" dirty="0"/>
            </a:p>
          </p:txBody>
        </p:sp>
        <p:sp>
          <p:nvSpPr>
            <p:cNvPr id="53" name="Flowchart: Process 52"/>
            <p:cNvSpPr/>
            <p:nvPr/>
          </p:nvSpPr>
          <p:spPr>
            <a:xfrm>
              <a:off x="5334000" y="3276600"/>
              <a:ext cx="996357" cy="457200"/>
            </a:xfrm>
            <a:prstGeom prst="flowChartProcess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PAI Modules</a:t>
              </a:r>
              <a:endParaRPr lang="en-US" sz="1200" dirty="0"/>
            </a:p>
          </p:txBody>
        </p:sp>
        <p:sp>
          <p:nvSpPr>
            <p:cNvPr id="56" name="Flowchart: Process 55"/>
            <p:cNvSpPr/>
            <p:nvPr/>
          </p:nvSpPr>
          <p:spPr>
            <a:xfrm>
              <a:off x="6477000" y="3276600"/>
              <a:ext cx="964016" cy="457200"/>
            </a:xfrm>
            <a:prstGeom prst="flowChartProcess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Subroutines</a:t>
              </a:r>
              <a:endParaRPr lang="en-US" sz="1200" dirty="0"/>
            </a:p>
          </p:txBody>
        </p:sp>
        <p:sp>
          <p:nvSpPr>
            <p:cNvPr id="58" name="Flowchart: Process 57"/>
            <p:cNvSpPr/>
            <p:nvPr/>
          </p:nvSpPr>
          <p:spPr>
            <a:xfrm>
              <a:off x="7570384" y="3276600"/>
              <a:ext cx="964016" cy="457200"/>
            </a:xfrm>
            <a:prstGeom prst="flowChartProcess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Declarations</a:t>
              </a:r>
              <a:endParaRPr lang="en-US" sz="12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7608485" y="1981200"/>
              <a:ext cx="381000" cy="76200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608485" y="2133600"/>
              <a:ext cx="381000" cy="76200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162800" y="2514600"/>
              <a:ext cx="826685" cy="304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Sub screen Area</a:t>
              </a:r>
              <a:endParaRPr lang="en-US" sz="1100" dirty="0"/>
            </a:p>
          </p:txBody>
        </p:sp>
      </p:grpSp>
      <p:sp>
        <p:nvSpPr>
          <p:cNvPr id="46" name="Up-Down Arrow 45"/>
          <p:cNvSpPr/>
          <p:nvPr/>
        </p:nvSpPr>
        <p:spPr>
          <a:xfrm>
            <a:off x="5590870" y="3493258"/>
            <a:ext cx="238409" cy="450013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3657602" y="5426672"/>
            <a:ext cx="1466083" cy="1050328"/>
            <a:chOff x="3888474" y="4343400"/>
            <a:chExt cx="4950725" cy="1905002"/>
          </a:xfrm>
        </p:grpSpPr>
        <p:sp>
          <p:nvSpPr>
            <p:cNvPr id="41" name="Rectangle 40"/>
            <p:cNvSpPr/>
            <p:nvPr/>
          </p:nvSpPr>
          <p:spPr>
            <a:xfrm>
              <a:off x="3888474" y="4343400"/>
              <a:ext cx="4950725" cy="19050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179716" y="5295899"/>
              <a:ext cx="4419239" cy="95250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accent5">
                      <a:lumMod val="50000"/>
                    </a:schemeClr>
                  </a:solidFill>
                  <a:latin typeface="Albertus Medium" pitchFamily="34" charset="0"/>
                </a:rPr>
                <a:t>Business </a:t>
              </a:r>
              <a:r>
                <a:rPr lang="en-US" sz="1100" dirty="0" err="1" smtClean="0">
                  <a:solidFill>
                    <a:schemeClr val="accent5">
                      <a:lumMod val="50000"/>
                    </a:schemeClr>
                  </a:solidFill>
                  <a:latin typeface="Albertus Medium" pitchFamily="34" charset="0"/>
                </a:rPr>
                <a:t>Addin</a:t>
              </a:r>
              <a:r>
                <a:rPr lang="en-US" sz="1100" dirty="0" smtClean="0">
                  <a:solidFill>
                    <a:schemeClr val="accent5">
                      <a:lumMod val="50000"/>
                    </a:schemeClr>
                  </a:solidFill>
                  <a:latin typeface="Albertus Medium" pitchFamily="34" charset="0"/>
                </a:rPr>
                <a:t>  Implementation</a:t>
              </a:r>
              <a:endParaRPr lang="en-US" sz="1100" dirty="0">
                <a:solidFill>
                  <a:schemeClr val="accent5">
                    <a:lumMod val="50000"/>
                  </a:schemeClr>
                </a:solidFill>
                <a:latin typeface="Albertus Medium" pitchFamily="34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5391917" y="5410200"/>
            <a:ext cx="1466083" cy="1050328"/>
            <a:chOff x="3888474" y="4343400"/>
            <a:chExt cx="4950725" cy="1905002"/>
          </a:xfrm>
        </p:grpSpPr>
        <p:sp>
          <p:nvSpPr>
            <p:cNvPr id="69" name="Rectangle 68"/>
            <p:cNvSpPr/>
            <p:nvPr/>
          </p:nvSpPr>
          <p:spPr>
            <a:xfrm>
              <a:off x="3888474" y="4343400"/>
              <a:ext cx="4950725" cy="19050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179716" y="5295899"/>
              <a:ext cx="4419239" cy="95250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accent5">
                      <a:lumMod val="50000"/>
                    </a:schemeClr>
                  </a:solidFill>
                  <a:latin typeface="Albertus Medium" pitchFamily="34" charset="0"/>
                </a:rPr>
                <a:t>Business </a:t>
              </a:r>
              <a:r>
                <a:rPr lang="en-US" sz="1100" dirty="0" err="1" smtClean="0">
                  <a:solidFill>
                    <a:schemeClr val="accent5">
                      <a:lumMod val="50000"/>
                    </a:schemeClr>
                  </a:solidFill>
                  <a:latin typeface="Albertus Medium" pitchFamily="34" charset="0"/>
                </a:rPr>
                <a:t>Addin</a:t>
              </a:r>
              <a:r>
                <a:rPr lang="en-US" sz="1100" dirty="0" smtClean="0">
                  <a:solidFill>
                    <a:schemeClr val="accent5">
                      <a:lumMod val="50000"/>
                    </a:schemeClr>
                  </a:solidFill>
                  <a:latin typeface="Albertus Medium" pitchFamily="34" charset="0"/>
                </a:rPr>
                <a:t>  Implementation</a:t>
              </a:r>
              <a:endParaRPr lang="en-US" sz="1100" dirty="0">
                <a:solidFill>
                  <a:schemeClr val="accent5">
                    <a:lumMod val="50000"/>
                  </a:schemeClr>
                </a:solidFill>
                <a:latin typeface="Albertus Medium" pitchFamily="34" charset="0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7162800" y="5410200"/>
            <a:ext cx="1466083" cy="1050328"/>
            <a:chOff x="3888474" y="4343400"/>
            <a:chExt cx="4950725" cy="1905002"/>
          </a:xfrm>
        </p:grpSpPr>
        <p:sp>
          <p:nvSpPr>
            <p:cNvPr id="72" name="Rectangle 71"/>
            <p:cNvSpPr/>
            <p:nvPr/>
          </p:nvSpPr>
          <p:spPr>
            <a:xfrm>
              <a:off x="3888474" y="4343400"/>
              <a:ext cx="4950725" cy="19050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179716" y="5295899"/>
              <a:ext cx="4419239" cy="95250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accent5">
                      <a:lumMod val="50000"/>
                    </a:schemeClr>
                  </a:solidFill>
                  <a:latin typeface="Albertus Medium" pitchFamily="34" charset="0"/>
                </a:rPr>
                <a:t>Business </a:t>
              </a:r>
              <a:r>
                <a:rPr lang="en-US" sz="1100" dirty="0" err="1" smtClean="0">
                  <a:solidFill>
                    <a:schemeClr val="accent5">
                      <a:lumMod val="50000"/>
                    </a:schemeClr>
                  </a:solidFill>
                  <a:latin typeface="Albertus Medium" pitchFamily="34" charset="0"/>
                </a:rPr>
                <a:t>Addin</a:t>
              </a:r>
              <a:r>
                <a:rPr lang="en-US" sz="1100" dirty="0" smtClean="0">
                  <a:solidFill>
                    <a:schemeClr val="accent5">
                      <a:lumMod val="50000"/>
                    </a:schemeClr>
                  </a:solidFill>
                  <a:latin typeface="Albertus Medium" pitchFamily="34" charset="0"/>
                </a:rPr>
                <a:t>  Implementation</a:t>
              </a:r>
              <a:endParaRPr lang="en-US" sz="1100" dirty="0">
                <a:solidFill>
                  <a:schemeClr val="accent5">
                    <a:lumMod val="50000"/>
                  </a:schemeClr>
                </a:solidFill>
                <a:latin typeface="Albertus Medium" pitchFamily="34" charset="0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4267200" y="5181600"/>
            <a:ext cx="3373736" cy="76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4306346" y="5257800"/>
            <a:ext cx="113254" cy="15240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Down Arrow 73"/>
          <p:cNvSpPr/>
          <p:nvPr/>
        </p:nvSpPr>
        <p:spPr>
          <a:xfrm>
            <a:off x="5830346" y="5257800"/>
            <a:ext cx="113254" cy="15240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Down Arrow 74"/>
          <p:cNvSpPr/>
          <p:nvPr/>
        </p:nvSpPr>
        <p:spPr>
          <a:xfrm>
            <a:off x="7543800" y="5257800"/>
            <a:ext cx="113254" cy="15240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Down Arrow 75"/>
          <p:cNvSpPr/>
          <p:nvPr/>
        </p:nvSpPr>
        <p:spPr>
          <a:xfrm>
            <a:off x="5830346" y="5029200"/>
            <a:ext cx="113254" cy="15240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90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568</Words>
  <Application>Microsoft Office PowerPoint</Application>
  <PresentationFormat>On-screen Show (4:3)</PresentationFormat>
  <Paragraphs>238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Nagaraju</dc:creator>
  <cp:lastModifiedBy>Nagaraju </cp:lastModifiedBy>
  <cp:revision>2</cp:revision>
  <dcterms:created xsi:type="dcterms:W3CDTF">2016-04-04T03:34:12Z</dcterms:created>
  <dcterms:modified xsi:type="dcterms:W3CDTF">2016-11-17T07:29:16Z</dcterms:modified>
</cp:coreProperties>
</file>