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322"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284" r:id="rId30"/>
    <p:sldId id="286" r:id="rId31"/>
    <p:sldId id="289" r:id="rId32"/>
    <p:sldId id="258" r:id="rId33"/>
    <p:sldId id="259" r:id="rId34"/>
    <p:sldId id="260" r:id="rId35"/>
    <p:sldId id="263" r:id="rId36"/>
    <p:sldId id="267" r:id="rId37"/>
    <p:sldId id="290" r:id="rId38"/>
    <p:sldId id="291" r:id="rId39"/>
    <p:sldId id="292" r:id="rId40"/>
    <p:sldId id="293" r:id="rId41"/>
    <p:sldId id="294" r:id="rId42"/>
    <p:sldId id="295" r:id="rId43"/>
    <p:sldId id="296" r:id="rId44"/>
    <p:sldId id="297" r:id="rId45"/>
    <p:sldId id="264" r:id="rId46"/>
    <p:sldId id="268"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5" r:id="rId64"/>
    <p:sldId id="314" r:id="rId65"/>
    <p:sldId id="316" r:id="rId66"/>
    <p:sldId id="317" r:id="rId67"/>
    <p:sldId id="318" r:id="rId68"/>
    <p:sldId id="319" r:id="rId69"/>
    <p:sldId id="320" r:id="rId70"/>
    <p:sldId id="321" r:id="rId71"/>
    <p:sldId id="265" r:id="rId72"/>
    <p:sldId id="269" r:id="rId73"/>
    <p:sldId id="282" r:id="rId74"/>
    <p:sldId id="283" r:id="rId75"/>
    <p:sldId id="266" r:id="rId76"/>
    <p:sldId id="270" r:id="rId77"/>
    <p:sldId id="271" r:id="rId78"/>
    <p:sldId id="272" r:id="rId79"/>
    <p:sldId id="273" r:id="rId80"/>
    <p:sldId id="274" r:id="rId81"/>
    <p:sldId id="275" r:id="rId82"/>
    <p:sldId id="276" r:id="rId83"/>
    <p:sldId id="277" r:id="rId84"/>
    <p:sldId id="278" r:id="rId85"/>
    <p:sldId id="279" r:id="rId86"/>
    <p:sldId id="280" r:id="rId87"/>
    <p:sldId id="281" r:id="rId88"/>
    <p:sldId id="287" r:id="rId89"/>
    <p:sldId id="288"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9C81D3-BCBD-459D-A8F4-505F40104228}">
          <p14:sldIdLst>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284"/>
            <p14:sldId id="286"/>
            <p14:sldId id="289"/>
            <p14:sldId id="258"/>
            <p14:sldId id="259"/>
            <p14:sldId id="260"/>
            <p14:sldId id="263"/>
            <p14:sldId id="267"/>
            <p14:sldId id="290"/>
            <p14:sldId id="291"/>
            <p14:sldId id="292"/>
            <p14:sldId id="293"/>
            <p14:sldId id="294"/>
            <p14:sldId id="295"/>
            <p14:sldId id="296"/>
            <p14:sldId id="297"/>
            <p14:sldId id="264"/>
            <p14:sldId id="268"/>
            <p14:sldId id="298"/>
            <p14:sldId id="299"/>
            <p14:sldId id="300"/>
            <p14:sldId id="301"/>
            <p14:sldId id="302"/>
            <p14:sldId id="303"/>
            <p14:sldId id="304"/>
            <p14:sldId id="305"/>
            <p14:sldId id="306"/>
            <p14:sldId id="307"/>
            <p14:sldId id="308"/>
            <p14:sldId id="309"/>
            <p14:sldId id="310"/>
            <p14:sldId id="311"/>
            <p14:sldId id="312"/>
            <p14:sldId id="313"/>
            <p14:sldId id="315"/>
            <p14:sldId id="314"/>
            <p14:sldId id="316"/>
            <p14:sldId id="317"/>
            <p14:sldId id="318"/>
            <p14:sldId id="319"/>
            <p14:sldId id="320"/>
            <p14:sldId id="321"/>
            <p14:sldId id="265"/>
            <p14:sldId id="269"/>
            <p14:sldId id="282"/>
            <p14:sldId id="283"/>
            <p14:sldId id="266"/>
            <p14:sldId id="270"/>
            <p14:sldId id="271"/>
            <p14:sldId id="272"/>
            <p14:sldId id="273"/>
            <p14:sldId id="274"/>
            <p14:sldId id="275"/>
            <p14:sldId id="276"/>
            <p14:sldId id="277"/>
            <p14:sldId id="278"/>
            <p14:sldId id="279"/>
            <p14:sldId id="280"/>
            <p14:sldId id="281"/>
            <p14:sldId id="28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57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895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128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039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89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930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595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10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44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711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290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7364396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3115" y="1143000"/>
            <a:ext cx="282353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de-DE" sz="1400" b="1" dirty="0">
                <a:solidFill>
                  <a:schemeClr val="tx2">
                    <a:lumMod val="50000"/>
                  </a:schemeClr>
                </a:solidFill>
              </a:rPr>
              <a:t>Objekt orientierte Programmierung</a:t>
            </a:r>
            <a:endParaRPr lang="en-US" sz="1400" b="1" dirty="0">
              <a:solidFill>
                <a:schemeClr val="tx2">
                  <a:lumMod val="50000"/>
                </a:schemeClr>
              </a:solidFill>
            </a:endParaRPr>
          </a:p>
        </p:txBody>
      </p:sp>
      <p:sp>
        <p:nvSpPr>
          <p:cNvPr id="3" name="Rectangle 2"/>
          <p:cNvSpPr/>
          <p:nvPr/>
        </p:nvSpPr>
        <p:spPr>
          <a:xfrm>
            <a:off x="3354880" y="3805534"/>
            <a:ext cx="2124299"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te-IN" sz="1400" b="1" dirty="0">
                <a:solidFill>
                  <a:schemeClr val="bg2">
                    <a:lumMod val="10000"/>
                  </a:schemeClr>
                </a:solidFill>
              </a:rPr>
              <a:t>ఆబ్జెక్ట్ ఓరియంటెడ్ ప్రోగ్రామింగ్</a:t>
            </a:r>
            <a:endParaRPr lang="en-US" sz="1400" b="1" dirty="0">
              <a:solidFill>
                <a:schemeClr val="bg2">
                  <a:lumMod val="10000"/>
                </a:schemeClr>
              </a:solidFill>
            </a:endParaRPr>
          </a:p>
        </p:txBody>
      </p:sp>
      <p:sp>
        <p:nvSpPr>
          <p:cNvPr id="4" name="Rectangle 3"/>
          <p:cNvSpPr/>
          <p:nvPr/>
        </p:nvSpPr>
        <p:spPr>
          <a:xfrm>
            <a:off x="2036058" y="1763477"/>
            <a:ext cx="126188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1400" b="1" dirty="0" smtClean="0">
                <a:solidFill>
                  <a:schemeClr val="bg2">
                    <a:lumMod val="25000"/>
                  </a:schemeClr>
                </a:solidFill>
              </a:rPr>
              <a:t>面向对象编程</a:t>
            </a:r>
            <a:endParaRPr lang="en-US" sz="1400" b="1" dirty="0">
              <a:solidFill>
                <a:schemeClr val="bg2">
                  <a:lumMod val="25000"/>
                </a:schemeClr>
              </a:solidFill>
            </a:endParaRPr>
          </a:p>
        </p:txBody>
      </p:sp>
      <p:sp>
        <p:nvSpPr>
          <p:cNvPr id="5" name="Rectangle 4"/>
          <p:cNvSpPr/>
          <p:nvPr/>
        </p:nvSpPr>
        <p:spPr>
          <a:xfrm>
            <a:off x="1708747" y="2422026"/>
            <a:ext cx="280871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nl-NL" sz="1400" b="1" dirty="0">
                <a:solidFill>
                  <a:schemeClr val="bg1">
                    <a:lumMod val="50000"/>
                  </a:schemeClr>
                </a:solidFill>
              </a:rPr>
              <a:t>object georiënteerd programmeren</a:t>
            </a:r>
            <a:endParaRPr lang="en-US" sz="1400" b="1" dirty="0">
              <a:solidFill>
                <a:schemeClr val="bg1">
                  <a:lumMod val="50000"/>
                </a:schemeClr>
              </a:solidFill>
            </a:endParaRPr>
          </a:p>
        </p:txBody>
      </p:sp>
      <p:sp>
        <p:nvSpPr>
          <p:cNvPr id="6" name="Rectangle 5"/>
          <p:cNvSpPr/>
          <p:nvPr/>
        </p:nvSpPr>
        <p:spPr>
          <a:xfrm>
            <a:off x="1221796" y="3427511"/>
            <a:ext cx="2449645"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fr-FR" sz="1400" b="1" dirty="0">
                <a:solidFill>
                  <a:schemeClr val="accent3">
                    <a:lumMod val="75000"/>
                  </a:schemeClr>
                </a:solidFill>
              </a:rPr>
              <a:t>programmation orientée objet</a:t>
            </a:r>
            <a:endParaRPr lang="en-US" sz="1400" b="1" dirty="0">
              <a:solidFill>
                <a:schemeClr val="accent3">
                  <a:lumMod val="75000"/>
                </a:schemeClr>
              </a:solidFill>
            </a:endParaRPr>
          </a:p>
        </p:txBody>
      </p:sp>
      <p:sp>
        <p:nvSpPr>
          <p:cNvPr id="7" name="Rectangle 6"/>
          <p:cNvSpPr/>
          <p:nvPr/>
        </p:nvSpPr>
        <p:spPr>
          <a:xfrm>
            <a:off x="3760864" y="2071254"/>
            <a:ext cx="226215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hi-IN" sz="1400" b="1" dirty="0">
                <a:solidFill>
                  <a:schemeClr val="accent5">
                    <a:lumMod val="50000"/>
                  </a:schemeClr>
                </a:solidFill>
              </a:rPr>
              <a:t>ऑब्जेक्ट ओरिएंटेड प्रोग्रामिंग</a:t>
            </a:r>
            <a:endParaRPr lang="en-US" sz="1400" b="1" dirty="0">
              <a:solidFill>
                <a:schemeClr val="accent5">
                  <a:lumMod val="50000"/>
                </a:schemeClr>
              </a:solidFill>
            </a:endParaRPr>
          </a:p>
        </p:txBody>
      </p:sp>
      <p:sp>
        <p:nvSpPr>
          <p:cNvPr id="8" name="Rectangle 7"/>
          <p:cNvSpPr/>
          <p:nvPr/>
        </p:nvSpPr>
        <p:spPr>
          <a:xfrm>
            <a:off x="4712015" y="4156363"/>
            <a:ext cx="2580450"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pt-PT" sz="1400" b="1" dirty="0">
                <a:solidFill>
                  <a:schemeClr val="accent3">
                    <a:lumMod val="75000"/>
                  </a:schemeClr>
                </a:solidFill>
              </a:rPr>
              <a:t>programação orientada a objeto</a:t>
            </a:r>
            <a:endParaRPr lang="en-US" sz="1400" b="1" dirty="0">
              <a:solidFill>
                <a:schemeClr val="accent3">
                  <a:lumMod val="75000"/>
                </a:schemeClr>
              </a:solidFill>
            </a:endParaRPr>
          </a:p>
        </p:txBody>
      </p:sp>
      <p:sp>
        <p:nvSpPr>
          <p:cNvPr id="9" name="Rectangle 8"/>
          <p:cNvSpPr/>
          <p:nvPr/>
        </p:nvSpPr>
        <p:spPr>
          <a:xfrm>
            <a:off x="3671441" y="1465604"/>
            <a:ext cx="4115946"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ru-RU" sz="1400" b="1" dirty="0">
                <a:solidFill>
                  <a:schemeClr val="accent2">
                    <a:lumMod val="50000"/>
                  </a:schemeClr>
                </a:solidFill>
              </a:rPr>
              <a:t>объектно-ориентированного программирования</a:t>
            </a:r>
            <a:endParaRPr lang="en-US" sz="1400" b="1" dirty="0">
              <a:solidFill>
                <a:schemeClr val="accent2">
                  <a:lumMod val="50000"/>
                </a:schemeClr>
              </a:solidFill>
            </a:endParaRPr>
          </a:p>
        </p:txBody>
      </p:sp>
      <p:sp>
        <p:nvSpPr>
          <p:cNvPr id="10" name="Rectangle 9"/>
          <p:cNvSpPr/>
          <p:nvPr/>
        </p:nvSpPr>
        <p:spPr>
          <a:xfrm>
            <a:off x="4190998" y="3273622"/>
            <a:ext cx="2706510"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es-ES" sz="1400" b="1" dirty="0">
                <a:solidFill>
                  <a:schemeClr val="tx1">
                    <a:lumMod val="85000"/>
                    <a:lumOff val="15000"/>
                  </a:schemeClr>
                </a:solidFill>
              </a:rPr>
              <a:t>programación orientada a objetos</a:t>
            </a:r>
            <a:endParaRPr lang="en-US" sz="1400" b="1" dirty="0">
              <a:solidFill>
                <a:schemeClr val="tx1">
                  <a:lumMod val="85000"/>
                  <a:lumOff val="15000"/>
                </a:schemeClr>
              </a:solidFill>
            </a:endParaRPr>
          </a:p>
        </p:txBody>
      </p:sp>
      <p:sp>
        <p:nvSpPr>
          <p:cNvPr id="11" name="Rectangle 10"/>
          <p:cNvSpPr/>
          <p:nvPr/>
        </p:nvSpPr>
        <p:spPr>
          <a:xfrm>
            <a:off x="1637388" y="4310251"/>
            <a:ext cx="2869696"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ta-IN" sz="1400" b="1" dirty="0">
                <a:solidFill>
                  <a:schemeClr val="tx1">
                    <a:lumMod val="75000"/>
                    <a:lumOff val="25000"/>
                  </a:schemeClr>
                </a:solidFill>
              </a:rPr>
              <a:t>பொருள் சார்ந்த நிரலாக்க</a:t>
            </a:r>
            <a:endParaRPr lang="en-US" sz="1400" b="1" dirty="0">
              <a:solidFill>
                <a:schemeClr val="tx1">
                  <a:lumMod val="75000"/>
                  <a:lumOff val="25000"/>
                </a:schemeClr>
              </a:solidFill>
            </a:endParaRPr>
          </a:p>
        </p:txBody>
      </p:sp>
      <p:sp>
        <p:nvSpPr>
          <p:cNvPr id="12" name="Rectangle 11"/>
          <p:cNvSpPr/>
          <p:nvPr/>
        </p:nvSpPr>
        <p:spPr>
          <a:xfrm>
            <a:off x="2362200" y="2738735"/>
            <a:ext cx="5390835" cy="5847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en-US" sz="3200" b="1" dirty="0"/>
              <a:t>Object Oriented </a:t>
            </a:r>
            <a:r>
              <a:rPr lang="en-US" sz="3200" b="1" dirty="0" smtClean="0"/>
              <a:t>Programming </a:t>
            </a:r>
            <a:endParaRPr lang="en-US" sz="3200" b="1" dirty="0"/>
          </a:p>
        </p:txBody>
      </p:sp>
    </p:spTree>
    <p:extLst>
      <p:ext uri="{BB962C8B-B14F-4D97-AF65-F5344CB8AC3E}">
        <p14:creationId xmlns:p14="http://schemas.microsoft.com/office/powerpoint/2010/main" val="3863213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10</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 name="TextBox 1"/>
          <p:cNvSpPr txBox="1"/>
          <p:nvPr/>
        </p:nvSpPr>
        <p:spPr>
          <a:xfrm>
            <a:off x="2794523" y="685800"/>
            <a:ext cx="3120213"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Relation Between </a:t>
            </a:r>
          </a:p>
          <a:p>
            <a:pPr algn="ctr"/>
            <a:r>
              <a:rPr lang="en-US" sz="1600" b="1" dirty="0" smtClean="0"/>
              <a:t>4 Concepts &amp; 3 Main Components </a:t>
            </a:r>
            <a:endParaRPr lang="en-US" sz="1600" b="1" dirty="0"/>
          </a:p>
        </p:txBody>
      </p:sp>
      <p:sp>
        <p:nvSpPr>
          <p:cNvPr id="6" name="Rectangle 5"/>
          <p:cNvSpPr/>
          <p:nvPr/>
        </p:nvSpPr>
        <p:spPr>
          <a:xfrm>
            <a:off x="3314700" y="2360007"/>
            <a:ext cx="1295400" cy="1752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Class</a:t>
            </a:r>
          </a:p>
          <a:p>
            <a:pPr algn="ctr"/>
            <a:r>
              <a:rPr lang="en-US" sz="1200" dirty="0" smtClean="0"/>
              <a:t>Data and Functionalities</a:t>
            </a:r>
          </a:p>
          <a:p>
            <a:pPr algn="ctr"/>
            <a:r>
              <a:rPr lang="en-US" sz="1200" dirty="0" smtClean="0"/>
              <a:t>Under Visibility Section</a:t>
            </a:r>
            <a:endParaRPr lang="en-US" sz="1600" dirty="0"/>
          </a:p>
        </p:txBody>
      </p:sp>
      <p:sp>
        <p:nvSpPr>
          <p:cNvPr id="9" name="Rectangle 8"/>
          <p:cNvSpPr/>
          <p:nvPr/>
        </p:nvSpPr>
        <p:spPr>
          <a:xfrm>
            <a:off x="5486400" y="1710660"/>
            <a:ext cx="1295400" cy="17183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Interface</a:t>
            </a:r>
          </a:p>
          <a:p>
            <a:pPr algn="ctr"/>
            <a:r>
              <a:rPr lang="en-US" sz="1200" dirty="0" smtClean="0"/>
              <a:t>Template of Functionalities *</a:t>
            </a:r>
          </a:p>
        </p:txBody>
      </p:sp>
      <p:sp>
        <p:nvSpPr>
          <p:cNvPr id="10" name="Rectangle 9"/>
          <p:cNvSpPr/>
          <p:nvPr/>
        </p:nvSpPr>
        <p:spPr>
          <a:xfrm>
            <a:off x="5562600" y="4191000"/>
            <a:ext cx="1219200" cy="1752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Object</a:t>
            </a:r>
          </a:p>
          <a:p>
            <a:pPr algn="ctr"/>
            <a:r>
              <a:rPr lang="en-US" sz="1200" dirty="0" smtClean="0"/>
              <a:t>Using functionalities</a:t>
            </a:r>
          </a:p>
        </p:txBody>
      </p:sp>
      <p:sp>
        <p:nvSpPr>
          <p:cNvPr id="7" name="Curved Up Arrow 6"/>
          <p:cNvSpPr/>
          <p:nvPr/>
        </p:nvSpPr>
        <p:spPr>
          <a:xfrm rot="4709701">
            <a:off x="2262947" y="3569844"/>
            <a:ext cx="560452" cy="410816"/>
          </a:xfrm>
          <a:prstGeom prst="curved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rot="14228636" flipV="1">
            <a:off x="2690806" y="3300936"/>
            <a:ext cx="642063" cy="406335"/>
          </a:xfrm>
          <a:prstGeom prst="curvedDownArrow">
            <a:avLst>
              <a:gd name="adj1" fmla="val 25000"/>
              <a:gd name="adj2" fmla="val 66356"/>
              <a:gd name="adj3" fmla="val 4687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905000" y="2895600"/>
            <a:ext cx="1373133"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Encapsulation</a:t>
            </a:r>
            <a:endParaRPr lang="en-US" sz="1600" b="1" dirty="0"/>
          </a:p>
        </p:txBody>
      </p:sp>
      <p:sp>
        <p:nvSpPr>
          <p:cNvPr id="15" name="TextBox 14"/>
          <p:cNvSpPr txBox="1"/>
          <p:nvPr/>
        </p:nvSpPr>
        <p:spPr>
          <a:xfrm>
            <a:off x="4800600" y="3886200"/>
            <a:ext cx="1167499"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Abstraction</a:t>
            </a:r>
            <a:endParaRPr lang="en-US" sz="1600" b="1" dirty="0"/>
          </a:p>
        </p:txBody>
      </p:sp>
      <p:sp>
        <p:nvSpPr>
          <p:cNvPr id="16" name="Left-Right Arrow 15"/>
          <p:cNvSpPr/>
          <p:nvPr/>
        </p:nvSpPr>
        <p:spPr>
          <a:xfrm>
            <a:off x="4610100" y="2895600"/>
            <a:ext cx="876300" cy="381000"/>
          </a:xfrm>
          <a:prstGeom prst="lef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024745" y="1939260"/>
            <a:ext cx="141885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Polymorphism</a:t>
            </a:r>
            <a:endParaRPr lang="en-US" sz="1600" b="1" dirty="0"/>
          </a:p>
        </p:txBody>
      </p:sp>
      <p:sp>
        <p:nvSpPr>
          <p:cNvPr id="18" name="Rectangle 17"/>
          <p:cNvSpPr/>
          <p:nvPr/>
        </p:nvSpPr>
        <p:spPr>
          <a:xfrm>
            <a:off x="2667000" y="4953000"/>
            <a:ext cx="1932500" cy="1219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Sub Class</a:t>
            </a:r>
          </a:p>
          <a:p>
            <a:pPr algn="ctr"/>
            <a:r>
              <a:rPr lang="en-US" sz="1200" dirty="0" smtClean="0"/>
              <a:t>Data and Functionalities</a:t>
            </a:r>
          </a:p>
          <a:p>
            <a:pPr algn="ctr"/>
            <a:r>
              <a:rPr lang="en-US" sz="1200" dirty="0" smtClean="0"/>
              <a:t>Under Visibility Section and components of Super Class</a:t>
            </a:r>
            <a:endParaRPr lang="en-US" sz="1600" dirty="0"/>
          </a:p>
        </p:txBody>
      </p:sp>
      <p:sp>
        <p:nvSpPr>
          <p:cNvPr id="21" name="Curved Up Arrow 20"/>
          <p:cNvSpPr/>
          <p:nvPr/>
        </p:nvSpPr>
        <p:spPr>
          <a:xfrm rot="4709701">
            <a:off x="1497072" y="5803627"/>
            <a:ext cx="560452" cy="410816"/>
          </a:xfrm>
          <a:prstGeom prst="curved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rot="14228636" flipV="1">
            <a:off x="1924931" y="5534719"/>
            <a:ext cx="642063" cy="406335"/>
          </a:xfrm>
          <a:prstGeom prst="curvedDownArrow">
            <a:avLst>
              <a:gd name="adj1" fmla="val 25000"/>
              <a:gd name="adj2" fmla="val 66356"/>
              <a:gd name="adj3" fmla="val 4687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139125" y="5129383"/>
            <a:ext cx="1373133"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Encapsulation</a:t>
            </a:r>
            <a:endParaRPr lang="en-US" sz="1600" b="1" dirty="0"/>
          </a:p>
        </p:txBody>
      </p:sp>
      <p:sp>
        <p:nvSpPr>
          <p:cNvPr id="13" name="Left-Right-Up Arrow 12"/>
          <p:cNvSpPr/>
          <p:nvPr/>
        </p:nvSpPr>
        <p:spPr>
          <a:xfrm rot="5400000">
            <a:off x="4293669" y="3803074"/>
            <a:ext cx="894856" cy="1404995"/>
          </a:xfrm>
          <a:prstGeom prst="leftRight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76400" y="4309646"/>
            <a:ext cx="2375779"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Inheritance &amp; Abstraction</a:t>
            </a:r>
            <a:endParaRPr lang="en-US" sz="1600" b="1" dirty="0"/>
          </a:p>
        </p:txBody>
      </p:sp>
      <p:sp>
        <p:nvSpPr>
          <p:cNvPr id="25" name="TextBox 24"/>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114444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11</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429000" y="6569075"/>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524000" y="609600"/>
            <a:ext cx="7391400" cy="600164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dirty="0" smtClean="0"/>
              <a:t>The main Component of Object Oriented Programming is </a:t>
            </a:r>
          </a:p>
          <a:p>
            <a:pPr algn="ctr"/>
            <a:r>
              <a:rPr lang="en-US" sz="2000" b="1" dirty="0" smtClean="0"/>
              <a:t>CLASS</a:t>
            </a:r>
            <a:endParaRPr lang="en-US" sz="1600" dirty="0" smtClean="0"/>
          </a:p>
          <a:p>
            <a:r>
              <a:rPr lang="en-US" sz="1600" dirty="0" smtClean="0"/>
              <a:t>Entire class will be divided into sections called visibility sections and each section contains components</a:t>
            </a:r>
          </a:p>
          <a:p>
            <a:endParaRPr lang="en-US" sz="1600" b="1" dirty="0" smtClean="0"/>
          </a:p>
          <a:p>
            <a:r>
              <a:rPr lang="en-US" sz="1600" b="1" dirty="0" smtClean="0"/>
              <a:t>Components of Class</a:t>
            </a:r>
          </a:p>
          <a:p>
            <a:pPr marL="742950" lvl="1" indent="-285750">
              <a:buFont typeface="Wingdings" panose="05000000000000000000" pitchFamily="2" charset="2"/>
              <a:buChar char="§"/>
            </a:pPr>
            <a:r>
              <a:rPr lang="en-US" sz="1400" dirty="0" smtClean="0"/>
              <a:t>Characteristics as </a:t>
            </a:r>
            <a:r>
              <a:rPr lang="en-US" sz="1400" b="1" dirty="0" smtClean="0"/>
              <a:t>Attributes </a:t>
            </a:r>
          </a:p>
          <a:p>
            <a:pPr marL="742950" lvl="1" indent="-285750">
              <a:buFont typeface="Wingdings" panose="05000000000000000000" pitchFamily="2" charset="2"/>
              <a:buChar char="§"/>
            </a:pPr>
            <a:r>
              <a:rPr lang="en-US" sz="1400" dirty="0" smtClean="0"/>
              <a:t>Functionalities as </a:t>
            </a:r>
            <a:r>
              <a:rPr lang="en-US" sz="1400" b="1" dirty="0" smtClean="0"/>
              <a:t>Methods</a:t>
            </a:r>
          </a:p>
          <a:p>
            <a:pPr marL="742950" lvl="1" indent="-285750">
              <a:buFont typeface="Wingdings" panose="05000000000000000000" pitchFamily="2" charset="2"/>
              <a:buChar char="§"/>
            </a:pPr>
            <a:r>
              <a:rPr lang="en-US" sz="1400" dirty="0" smtClean="0"/>
              <a:t>Notify status via </a:t>
            </a:r>
            <a:r>
              <a:rPr lang="en-US" sz="1400" b="1" dirty="0" smtClean="0"/>
              <a:t>Events</a:t>
            </a:r>
            <a:endParaRPr lang="en-US" sz="1600" b="1" dirty="0" smtClean="0"/>
          </a:p>
          <a:p>
            <a:pPr lvl="1"/>
            <a:endParaRPr lang="en-US" sz="1600" dirty="0" smtClean="0"/>
          </a:p>
          <a:p>
            <a:r>
              <a:rPr lang="en-US" sz="1600" dirty="0" smtClean="0"/>
              <a:t>Apart from above we have following </a:t>
            </a:r>
          </a:p>
          <a:p>
            <a:pPr marL="742950" lvl="1" indent="-285750">
              <a:buFont typeface="Arial" panose="020B0604020202020204" pitchFamily="34" charset="0"/>
              <a:buChar char="•"/>
            </a:pPr>
            <a:r>
              <a:rPr lang="en-US" sz="1400" b="1" dirty="0" smtClean="0"/>
              <a:t>Data Types</a:t>
            </a:r>
          </a:p>
          <a:p>
            <a:endParaRPr lang="en-US" sz="1600" dirty="0"/>
          </a:p>
          <a:p>
            <a:r>
              <a:rPr lang="en-US" sz="1600" b="1" dirty="0" smtClean="0"/>
              <a:t>In SAP ABAP, Class is having two parts</a:t>
            </a:r>
          </a:p>
          <a:p>
            <a:pPr marL="742950" lvl="1" indent="-285750">
              <a:buFont typeface="Wingdings" panose="05000000000000000000" pitchFamily="2" charset="2"/>
              <a:buChar char="§"/>
            </a:pPr>
            <a:r>
              <a:rPr lang="en-US" sz="1400" dirty="0" smtClean="0"/>
              <a:t>Definition</a:t>
            </a:r>
          </a:p>
          <a:p>
            <a:pPr marL="742950" lvl="1" indent="-285750">
              <a:buFont typeface="Wingdings" panose="05000000000000000000" pitchFamily="2" charset="2"/>
              <a:buChar char="§"/>
            </a:pPr>
            <a:r>
              <a:rPr lang="en-US" sz="1400" dirty="0" smtClean="0"/>
              <a:t>Implementation</a:t>
            </a:r>
          </a:p>
          <a:p>
            <a:endParaRPr lang="en-US" sz="1600" dirty="0"/>
          </a:p>
          <a:p>
            <a:r>
              <a:rPr lang="en-US" sz="1600" dirty="0" smtClean="0"/>
              <a:t>In the definition Part contains Class components and which are placed in appropriate Visibility section. Visibility sections controls, how can we will access those component s</a:t>
            </a:r>
          </a:p>
          <a:p>
            <a:endParaRPr lang="en-US" sz="1600" dirty="0" smtClean="0"/>
          </a:p>
          <a:p>
            <a:r>
              <a:rPr lang="en-US" sz="1600" b="1" dirty="0" smtClean="0"/>
              <a:t>Visibility sections</a:t>
            </a:r>
          </a:p>
          <a:p>
            <a:r>
              <a:rPr lang="en-US" sz="1400" dirty="0" smtClean="0"/>
              <a:t>Private Section: 	Components accessed Within the Class </a:t>
            </a:r>
          </a:p>
          <a:p>
            <a:r>
              <a:rPr lang="en-US" sz="1400" dirty="0" smtClean="0"/>
              <a:t>Public Section: 	Components accessed Within the Class, Inside the Subclass 			&amp; Outside the </a:t>
            </a:r>
          </a:p>
          <a:p>
            <a:r>
              <a:rPr lang="en-US" sz="1400" dirty="0" smtClean="0"/>
              <a:t>Protected Section: 	Components accessed Within the Class &amp; Inside the Subclass</a:t>
            </a:r>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50622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12</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0" name="TextBox 19"/>
          <p:cNvSpPr txBox="1"/>
          <p:nvPr/>
        </p:nvSpPr>
        <p:spPr>
          <a:xfrm>
            <a:off x="1524000" y="685800"/>
            <a:ext cx="7467600" cy="55707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Class can be of two types based on its creation</a:t>
            </a:r>
          </a:p>
          <a:p>
            <a:pPr marL="742950" lvl="1" indent="-285750">
              <a:buFont typeface="Wingdings" panose="05000000000000000000" pitchFamily="2" charset="2"/>
              <a:buChar char="q"/>
            </a:pPr>
            <a:r>
              <a:rPr lang="en-US" sz="1400" dirty="0" smtClean="0"/>
              <a:t>Local Class</a:t>
            </a:r>
          </a:p>
          <a:p>
            <a:pPr marL="742950" lvl="1" indent="-285750">
              <a:buFont typeface="Wingdings" panose="05000000000000000000" pitchFamily="2" charset="2"/>
              <a:buChar char="q"/>
            </a:pPr>
            <a:r>
              <a:rPr lang="en-US" sz="1400" dirty="0" smtClean="0"/>
              <a:t>Global Class</a:t>
            </a:r>
          </a:p>
          <a:p>
            <a:endParaRPr lang="en-US" sz="1600" dirty="0" smtClean="0"/>
          </a:p>
          <a:p>
            <a:r>
              <a:rPr lang="en-US" sz="1600" dirty="0" smtClean="0"/>
              <a:t>Local class will be created with in the any ABAP Program in </a:t>
            </a:r>
            <a:r>
              <a:rPr lang="en-US" sz="1600" b="1" dirty="0" smtClean="0"/>
              <a:t>SE38</a:t>
            </a:r>
            <a:r>
              <a:rPr lang="en-US" sz="1600" dirty="0" smtClean="0"/>
              <a:t>. we can access this class components in side the same program</a:t>
            </a:r>
          </a:p>
          <a:p>
            <a:endParaRPr lang="en-US" sz="1600" dirty="0"/>
          </a:p>
          <a:p>
            <a:r>
              <a:rPr lang="en-US" sz="1600" dirty="0" smtClean="0"/>
              <a:t>Global class will be declared in </a:t>
            </a:r>
            <a:r>
              <a:rPr lang="en-US" sz="1600" b="1" dirty="0" smtClean="0"/>
              <a:t>SE24</a:t>
            </a:r>
            <a:r>
              <a:rPr lang="en-US" sz="1600" dirty="0" smtClean="0"/>
              <a:t> and Can access components in the across the SAP system</a:t>
            </a:r>
          </a:p>
          <a:p>
            <a:r>
              <a:rPr lang="en-US" sz="1600" b="1" dirty="0" smtClean="0"/>
              <a:t>Syntax: </a:t>
            </a:r>
          </a:p>
          <a:p>
            <a:r>
              <a:rPr lang="en-US" sz="1600" u="sng" dirty="0" smtClean="0"/>
              <a:t>Definition Section</a:t>
            </a:r>
          </a:p>
          <a:p>
            <a:pPr lvl="1"/>
            <a:r>
              <a:rPr lang="en-US" sz="1400" b="1" dirty="0" smtClean="0"/>
              <a:t>CLASS &lt;</a:t>
            </a:r>
            <a:r>
              <a:rPr lang="en-US" sz="1400" b="1" dirty="0" err="1" smtClean="0"/>
              <a:t>Class_Name</a:t>
            </a:r>
            <a:r>
              <a:rPr lang="en-US" sz="1400" b="1" dirty="0" smtClean="0"/>
              <a:t>&gt; DEFINITION.</a:t>
            </a:r>
          </a:p>
          <a:p>
            <a:pPr lvl="1"/>
            <a:r>
              <a:rPr lang="en-US" sz="1400" dirty="0" smtClean="0"/>
              <a:t>	PUBLIC SECTION.</a:t>
            </a:r>
          </a:p>
          <a:p>
            <a:pPr lvl="1"/>
            <a:r>
              <a:rPr lang="en-US" sz="1400" dirty="0"/>
              <a:t>	</a:t>
            </a:r>
            <a:r>
              <a:rPr lang="en-US" sz="1400" dirty="0" smtClean="0"/>
              <a:t>	“Data types, Attributes, Methods &amp; Events</a:t>
            </a:r>
          </a:p>
          <a:p>
            <a:pPr lvl="1"/>
            <a:r>
              <a:rPr lang="en-US" sz="1400" dirty="0" smtClean="0"/>
              <a:t>	PROTECTED SECTION.</a:t>
            </a:r>
          </a:p>
          <a:p>
            <a:pPr lvl="1"/>
            <a:r>
              <a:rPr lang="en-US" sz="1400" dirty="0"/>
              <a:t>		“Data types, Attributes, Methods &amp; </a:t>
            </a:r>
            <a:r>
              <a:rPr lang="en-US" sz="1400" dirty="0" smtClean="0"/>
              <a:t>Events</a:t>
            </a:r>
          </a:p>
          <a:p>
            <a:pPr lvl="1"/>
            <a:r>
              <a:rPr lang="en-US" sz="1400" dirty="0" smtClean="0"/>
              <a:t>	PRIVATE SECTION.</a:t>
            </a:r>
          </a:p>
          <a:p>
            <a:pPr lvl="1"/>
            <a:r>
              <a:rPr lang="en-US" sz="1400" dirty="0"/>
              <a:t>		“Data types, Attributes, Methods &amp; Events</a:t>
            </a:r>
          </a:p>
          <a:p>
            <a:pPr lvl="1"/>
            <a:r>
              <a:rPr lang="en-US" sz="1400" b="1" dirty="0" smtClean="0"/>
              <a:t>ENDCLASS.</a:t>
            </a:r>
          </a:p>
          <a:p>
            <a:pPr lvl="1"/>
            <a:endParaRPr lang="en-US" sz="1400" b="1" dirty="0" smtClean="0"/>
          </a:p>
          <a:p>
            <a:r>
              <a:rPr lang="en-US" sz="1600" u="sng" dirty="0" smtClean="0"/>
              <a:t>Implementation Section</a:t>
            </a:r>
          </a:p>
          <a:p>
            <a:pPr lvl="1"/>
            <a:r>
              <a:rPr lang="en-US" sz="1400" b="1" dirty="0" smtClean="0"/>
              <a:t>CLASS &lt;</a:t>
            </a:r>
            <a:r>
              <a:rPr lang="en-US" sz="1400" b="1" dirty="0" err="1" smtClean="0"/>
              <a:t>Class_Name</a:t>
            </a:r>
            <a:r>
              <a:rPr lang="en-US" sz="1400" b="1" dirty="0" smtClean="0"/>
              <a:t>&gt; IMPLEMENTATION.</a:t>
            </a:r>
          </a:p>
          <a:p>
            <a:pPr lvl="1"/>
            <a:r>
              <a:rPr lang="en-US" sz="1400" dirty="0" smtClean="0"/>
              <a:t>	“Methods Implementation done here</a:t>
            </a:r>
            <a:endParaRPr lang="en-US" sz="1400" dirty="0"/>
          </a:p>
          <a:p>
            <a:pPr lvl="1"/>
            <a:r>
              <a:rPr lang="en-US" sz="1400" b="1" dirty="0" smtClean="0"/>
              <a:t>ENDCLASS.</a:t>
            </a:r>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38912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13</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352800" y="6472093"/>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0" name="TextBox 19"/>
          <p:cNvSpPr txBox="1"/>
          <p:nvPr/>
        </p:nvSpPr>
        <p:spPr>
          <a:xfrm>
            <a:off x="1676400" y="685800"/>
            <a:ext cx="73152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Class Example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654627"/>
            <a:ext cx="4693334" cy="19431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680" y="2771775"/>
            <a:ext cx="5079720" cy="35528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ular Callout 8"/>
          <p:cNvSpPr/>
          <p:nvPr/>
        </p:nvSpPr>
        <p:spPr>
          <a:xfrm>
            <a:off x="1828800" y="1295400"/>
            <a:ext cx="1752600" cy="612648"/>
          </a:xfrm>
          <a:prstGeom prst="wedgeRectCallout">
            <a:avLst>
              <a:gd name="adj1" fmla="val 78706"/>
              <a:gd name="adj2" fmla="val -9806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Definition</a:t>
            </a:r>
            <a:endParaRPr lang="en-US" sz="1400" dirty="0"/>
          </a:p>
        </p:txBody>
      </p:sp>
      <p:sp>
        <p:nvSpPr>
          <p:cNvPr id="10" name="Rectangular Callout 9"/>
          <p:cNvSpPr/>
          <p:nvPr/>
        </p:nvSpPr>
        <p:spPr>
          <a:xfrm>
            <a:off x="6979334" y="4241863"/>
            <a:ext cx="1752600" cy="612648"/>
          </a:xfrm>
          <a:prstGeom prst="wedgeRectCallout">
            <a:avLst>
              <a:gd name="adj1" fmla="val -98369"/>
              <a:gd name="adj2" fmla="val -7544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Implementation</a:t>
            </a:r>
            <a:endParaRPr lang="en-US" sz="1400" dirty="0"/>
          </a:p>
        </p:txBody>
      </p:sp>
      <p:sp>
        <p:nvSpPr>
          <p:cNvPr id="11" name="TextBox 10"/>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568711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14</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 name="TextBox 1"/>
          <p:cNvSpPr txBox="1"/>
          <p:nvPr/>
        </p:nvSpPr>
        <p:spPr>
          <a:xfrm>
            <a:off x="1676400" y="838200"/>
            <a:ext cx="7391400" cy="507831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Object </a:t>
            </a:r>
            <a:r>
              <a:rPr lang="en-US" sz="1600" dirty="0" smtClean="0"/>
              <a:t>is the instance of the Class. In order make use of Class components we need to create Object for the Class. This is applicable for Instance specific components of the Class. Whereas class components can be accessed directly using Class Name</a:t>
            </a:r>
          </a:p>
          <a:p>
            <a:endParaRPr lang="en-US" sz="1600" dirty="0" smtClean="0"/>
          </a:p>
          <a:p>
            <a:r>
              <a:rPr lang="en-US" sz="1400" u="sng" dirty="0" smtClean="0"/>
              <a:t>Following are the steps to access class components</a:t>
            </a:r>
            <a:endParaRPr lang="en-US" sz="1400" u="sng" dirty="0"/>
          </a:p>
          <a:p>
            <a:endParaRPr lang="en-US" sz="1600" dirty="0" smtClean="0"/>
          </a:p>
          <a:p>
            <a:pPr lvl="1"/>
            <a:r>
              <a:rPr lang="en-US" sz="1600" dirty="0" smtClean="0"/>
              <a:t>1. Declare Object for the Class</a:t>
            </a:r>
          </a:p>
          <a:p>
            <a:pPr lvl="1"/>
            <a:r>
              <a:rPr lang="en-US" sz="1400" b="1" dirty="0" smtClean="0"/>
              <a:t>Syntax: </a:t>
            </a:r>
          </a:p>
          <a:p>
            <a:pPr lvl="1"/>
            <a:r>
              <a:rPr lang="en-US" sz="1600" dirty="0"/>
              <a:t>	</a:t>
            </a:r>
            <a:r>
              <a:rPr lang="en-US" sz="1400" b="1" dirty="0" smtClean="0"/>
              <a:t>DATA &lt;OBJECT_NAME&gt; TYPE REF TO &lt;CLASS_NAME&gt;</a:t>
            </a:r>
          </a:p>
          <a:p>
            <a:pPr lvl="1"/>
            <a:endParaRPr lang="en-US" sz="1600" b="1" dirty="0" smtClean="0"/>
          </a:p>
          <a:p>
            <a:pPr lvl="1"/>
            <a:r>
              <a:rPr lang="en-US" sz="1600" dirty="0" smtClean="0"/>
              <a:t>2. Create Object</a:t>
            </a:r>
          </a:p>
          <a:p>
            <a:pPr lvl="1"/>
            <a:r>
              <a:rPr lang="en-US" sz="1400" b="1" dirty="0" smtClean="0"/>
              <a:t>Syntax: </a:t>
            </a:r>
            <a:r>
              <a:rPr lang="en-US" sz="1600" dirty="0" smtClean="0"/>
              <a:t> </a:t>
            </a:r>
          </a:p>
          <a:p>
            <a:pPr lvl="1"/>
            <a:r>
              <a:rPr lang="en-US" sz="1600" dirty="0"/>
              <a:t>	</a:t>
            </a:r>
            <a:r>
              <a:rPr lang="en-US" sz="1400" b="1" dirty="0" smtClean="0"/>
              <a:t>CREATE OBJECT &lt;</a:t>
            </a:r>
            <a:r>
              <a:rPr lang="en-US" sz="1400" b="1" dirty="0" err="1" smtClean="0"/>
              <a:t>object_name</a:t>
            </a:r>
            <a:r>
              <a:rPr lang="en-US" sz="1400" b="1" dirty="0" smtClean="0"/>
              <a:t>&gt;</a:t>
            </a:r>
          </a:p>
          <a:p>
            <a:pPr lvl="1"/>
            <a:endParaRPr lang="en-US" sz="1600" b="1" dirty="0" smtClean="0"/>
          </a:p>
          <a:p>
            <a:pPr lvl="1"/>
            <a:r>
              <a:rPr lang="en-US" sz="1600" dirty="0" smtClean="0"/>
              <a:t>3. Access Components of Class using Object</a:t>
            </a:r>
          </a:p>
          <a:p>
            <a:pPr lvl="1"/>
            <a:r>
              <a:rPr lang="en-US" sz="1400" b="1" dirty="0" smtClean="0"/>
              <a:t>Syntax: </a:t>
            </a:r>
          </a:p>
          <a:p>
            <a:pPr lvl="1"/>
            <a:r>
              <a:rPr lang="en-US" sz="1400" b="1" dirty="0" smtClean="0"/>
              <a:t>	</a:t>
            </a:r>
            <a:r>
              <a:rPr lang="en-US" sz="1400" b="1" u="sng" dirty="0" smtClean="0"/>
              <a:t>Attributes</a:t>
            </a:r>
            <a:endParaRPr lang="en-US" sz="1600" b="1" u="sng" dirty="0" smtClean="0"/>
          </a:p>
          <a:p>
            <a:pPr lvl="1"/>
            <a:r>
              <a:rPr lang="en-US" sz="1600" b="1" dirty="0" smtClean="0"/>
              <a:t>	&lt;</a:t>
            </a:r>
            <a:r>
              <a:rPr lang="en-US" sz="1600" b="1" dirty="0" err="1" smtClean="0"/>
              <a:t>object_name</a:t>
            </a:r>
            <a:r>
              <a:rPr lang="en-US" sz="1600" b="1" dirty="0" smtClean="0"/>
              <a:t>&gt;-&gt;&lt;</a:t>
            </a:r>
            <a:r>
              <a:rPr lang="en-US" sz="1600" b="1" dirty="0" err="1" smtClean="0"/>
              <a:t>attribute_name</a:t>
            </a:r>
            <a:r>
              <a:rPr lang="en-US" sz="1600" b="1" dirty="0" smtClean="0"/>
              <a:t>&gt;</a:t>
            </a:r>
          </a:p>
          <a:p>
            <a:pPr lvl="1"/>
            <a:r>
              <a:rPr lang="en-US" sz="1400" b="1" dirty="0"/>
              <a:t>	</a:t>
            </a:r>
            <a:r>
              <a:rPr lang="en-US" sz="1400" b="1" u="sng" dirty="0" smtClean="0"/>
              <a:t>Method</a:t>
            </a:r>
          </a:p>
          <a:p>
            <a:pPr lvl="1"/>
            <a:r>
              <a:rPr lang="en-US" sz="1400" b="1" dirty="0" smtClean="0"/>
              <a:t>	CALL METHOD &lt;</a:t>
            </a:r>
            <a:r>
              <a:rPr lang="en-US" sz="1400" b="1" dirty="0" err="1" smtClean="0"/>
              <a:t>object_name</a:t>
            </a:r>
            <a:r>
              <a:rPr lang="en-US" sz="1400" b="1" dirty="0" smtClean="0"/>
              <a:t>&gt;-&gt;&lt;</a:t>
            </a:r>
            <a:r>
              <a:rPr lang="en-US" sz="1400" b="1" dirty="0" err="1" smtClean="0"/>
              <a:t>method_name</a:t>
            </a:r>
            <a:r>
              <a:rPr lang="en-US" sz="1400" b="1" dirty="0" smtClean="0"/>
              <a:t>&gt;</a:t>
            </a:r>
            <a:endParaRPr lang="en-US" sz="1600" b="1" dirty="0" smtClean="0"/>
          </a:p>
          <a:p>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585948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15</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537090" y="6458239"/>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828800" y="762000"/>
            <a:ext cx="1066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Example</a:t>
            </a:r>
          </a:p>
        </p:txBody>
      </p:sp>
      <p:sp>
        <p:nvSpPr>
          <p:cNvPr id="20" name="TextBox 19"/>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6367"/>
          <a:stretch/>
        </p:blipFill>
        <p:spPr bwMode="auto">
          <a:xfrm>
            <a:off x="1594445" y="1524000"/>
            <a:ext cx="5492155" cy="235234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46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16</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0" name="TextBox 19"/>
          <p:cNvSpPr txBox="1"/>
          <p:nvPr/>
        </p:nvSpPr>
        <p:spPr>
          <a:xfrm>
            <a:off x="1676400" y="769203"/>
            <a:ext cx="7315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There are two types of Components in </a:t>
            </a:r>
            <a:r>
              <a:rPr lang="en-US" sz="1600" b="1" dirty="0" smtClean="0"/>
              <a:t>CLASS</a:t>
            </a:r>
          </a:p>
          <a:p>
            <a:pPr marL="742950" lvl="1" indent="-285750">
              <a:buFont typeface="Arial" panose="020B0604020202020204" pitchFamily="34" charset="0"/>
              <a:buChar char="•"/>
            </a:pPr>
            <a:r>
              <a:rPr lang="en-US" sz="1400" b="1" dirty="0" smtClean="0"/>
              <a:t>Static Components</a:t>
            </a:r>
          </a:p>
          <a:p>
            <a:pPr marL="742950" lvl="1" indent="-285750">
              <a:buFont typeface="Arial" panose="020B0604020202020204" pitchFamily="34" charset="0"/>
              <a:buChar char="•"/>
            </a:pPr>
            <a:r>
              <a:rPr lang="en-US" sz="1400" b="1" dirty="0" smtClean="0"/>
              <a:t>Instance Components </a:t>
            </a:r>
            <a:r>
              <a:rPr lang="en-US" sz="16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2148792183"/>
              </p:ext>
            </p:extLst>
          </p:nvPr>
        </p:nvGraphicFramePr>
        <p:xfrm>
          <a:off x="1676400" y="3581400"/>
          <a:ext cx="7086600" cy="1854200"/>
        </p:xfrm>
        <a:graphic>
          <a:graphicData uri="http://schemas.openxmlformats.org/drawingml/2006/table">
            <a:tbl>
              <a:tblPr firstRow="1" bandRow="1">
                <a:tableStyleId>{8799B23B-EC83-4686-B30A-512413B5E67A}</a:tableStyleId>
              </a:tblPr>
              <a:tblGrid>
                <a:gridCol w="1143000"/>
                <a:gridCol w="1524000"/>
                <a:gridCol w="1600200"/>
                <a:gridCol w="2819400"/>
              </a:tblGrid>
              <a:tr h="370840">
                <a:tc>
                  <a:txBody>
                    <a:bodyPr/>
                    <a:lstStyle/>
                    <a:p>
                      <a:r>
                        <a:rPr lang="en-US" sz="1400" dirty="0" smtClean="0"/>
                        <a:t>Component</a:t>
                      </a:r>
                      <a:endParaRPr lang="en-US" sz="1400" dirty="0"/>
                    </a:p>
                  </a:txBody>
                  <a:tcPr/>
                </a:tc>
                <a:tc>
                  <a:txBody>
                    <a:bodyPr/>
                    <a:lstStyle/>
                    <a:p>
                      <a:r>
                        <a:rPr lang="en-US" sz="1400" dirty="0" smtClean="0"/>
                        <a:t>Static </a:t>
                      </a:r>
                      <a:endParaRPr lang="en-US" sz="1400" dirty="0"/>
                    </a:p>
                  </a:txBody>
                  <a:tcPr/>
                </a:tc>
                <a:tc>
                  <a:txBody>
                    <a:bodyPr/>
                    <a:lstStyle/>
                    <a:p>
                      <a:r>
                        <a:rPr lang="en-US" sz="1400" dirty="0" smtClean="0"/>
                        <a:t>Instance Specific</a:t>
                      </a:r>
                      <a:endParaRPr lang="en-US" sz="1400" dirty="0"/>
                    </a:p>
                  </a:txBody>
                  <a:tcPr/>
                </a:tc>
                <a:tc>
                  <a:txBody>
                    <a:bodyPr/>
                    <a:lstStyle/>
                    <a:p>
                      <a:r>
                        <a:rPr lang="en-US" sz="1400" dirty="0" smtClean="0"/>
                        <a:t>Remarks</a:t>
                      </a:r>
                      <a:endParaRPr lang="en-US" sz="1400" dirty="0"/>
                    </a:p>
                  </a:txBody>
                  <a:tcPr/>
                </a:tc>
              </a:tr>
              <a:tr h="370840">
                <a:tc>
                  <a:txBody>
                    <a:bodyPr/>
                    <a:lstStyle/>
                    <a:p>
                      <a:r>
                        <a:rPr lang="en-US" sz="1400" dirty="0" smtClean="0"/>
                        <a:t>Data Type</a:t>
                      </a:r>
                      <a:endParaRPr lang="en-US" sz="1400" dirty="0"/>
                    </a:p>
                  </a:txBody>
                  <a:tcPr/>
                </a:tc>
                <a:tc>
                  <a:txBody>
                    <a:bodyPr/>
                    <a:lstStyle/>
                    <a:p>
                      <a:r>
                        <a:rPr lang="en-US" sz="1400" dirty="0" smtClean="0"/>
                        <a:t>CLASS-TYPES</a:t>
                      </a:r>
                      <a:endParaRPr lang="en-US" sz="1400" dirty="0"/>
                    </a:p>
                  </a:txBody>
                  <a:tcPr/>
                </a:tc>
                <a:tc>
                  <a:txBody>
                    <a:bodyPr/>
                    <a:lstStyle/>
                    <a:p>
                      <a:r>
                        <a:rPr lang="en-US" sz="1400" dirty="0" smtClean="0"/>
                        <a:t>TYPES</a:t>
                      </a:r>
                      <a:endParaRPr lang="en-US" sz="1400" dirty="0"/>
                    </a:p>
                  </a:txBody>
                  <a:tcPr/>
                </a:tc>
                <a:tc>
                  <a:txBody>
                    <a:bodyPr/>
                    <a:lstStyle/>
                    <a:p>
                      <a:r>
                        <a:rPr lang="en-US" sz="1400" dirty="0" smtClean="0"/>
                        <a:t>Declare local data</a:t>
                      </a:r>
                      <a:r>
                        <a:rPr lang="en-US" sz="1400" baseline="0" dirty="0" smtClean="0"/>
                        <a:t> types</a:t>
                      </a:r>
                      <a:endParaRPr lang="en-US" sz="1400" dirty="0"/>
                    </a:p>
                  </a:txBody>
                  <a:tcPr/>
                </a:tc>
              </a:tr>
              <a:tr h="370840">
                <a:tc>
                  <a:txBody>
                    <a:bodyPr/>
                    <a:lstStyle/>
                    <a:p>
                      <a:r>
                        <a:rPr lang="en-US" sz="1400" dirty="0" smtClean="0"/>
                        <a:t>Attribute</a:t>
                      </a:r>
                      <a:endParaRPr lang="en-US" sz="1400" dirty="0"/>
                    </a:p>
                  </a:txBody>
                  <a:tcPr/>
                </a:tc>
                <a:tc>
                  <a:txBody>
                    <a:bodyPr/>
                    <a:lstStyle/>
                    <a:p>
                      <a:r>
                        <a:rPr lang="en-US" sz="1400" dirty="0" smtClean="0"/>
                        <a:t>CLASS-DATA</a:t>
                      </a:r>
                      <a:endParaRPr lang="en-US" sz="1400" dirty="0"/>
                    </a:p>
                  </a:txBody>
                  <a:tcPr/>
                </a:tc>
                <a:tc>
                  <a:txBody>
                    <a:bodyPr/>
                    <a:lstStyle/>
                    <a:p>
                      <a:r>
                        <a:rPr lang="en-US" sz="1400" dirty="0" smtClean="0"/>
                        <a:t>DATA</a:t>
                      </a:r>
                      <a:endParaRPr lang="en-US" sz="1400" dirty="0"/>
                    </a:p>
                  </a:txBody>
                  <a:tcPr/>
                </a:tc>
                <a:tc>
                  <a:txBody>
                    <a:bodyPr/>
                    <a:lstStyle/>
                    <a:p>
                      <a:r>
                        <a:rPr lang="en-US" sz="1400" dirty="0" smtClean="0"/>
                        <a:t>Variables</a:t>
                      </a:r>
                      <a:endParaRPr lang="en-US" sz="1400" dirty="0"/>
                    </a:p>
                  </a:txBody>
                  <a:tcPr/>
                </a:tc>
              </a:tr>
              <a:tr h="370840">
                <a:tc>
                  <a:txBody>
                    <a:bodyPr/>
                    <a:lstStyle/>
                    <a:p>
                      <a:r>
                        <a:rPr lang="en-US" sz="1400" dirty="0" smtClean="0"/>
                        <a:t>Method</a:t>
                      </a:r>
                      <a:endParaRPr lang="en-US" sz="1400" dirty="0"/>
                    </a:p>
                  </a:txBody>
                  <a:tcPr/>
                </a:tc>
                <a:tc>
                  <a:txBody>
                    <a:bodyPr/>
                    <a:lstStyle/>
                    <a:p>
                      <a:r>
                        <a:rPr lang="en-US" sz="1400" dirty="0" smtClean="0"/>
                        <a:t>CLASS-METHODS</a:t>
                      </a:r>
                      <a:endParaRPr lang="en-US" sz="1400" dirty="0"/>
                    </a:p>
                  </a:txBody>
                  <a:tcPr/>
                </a:tc>
                <a:tc>
                  <a:txBody>
                    <a:bodyPr/>
                    <a:lstStyle/>
                    <a:p>
                      <a:r>
                        <a:rPr lang="en-US" sz="1400" dirty="0" smtClean="0"/>
                        <a:t>METHODS</a:t>
                      </a:r>
                      <a:endParaRPr lang="en-US" sz="1400" dirty="0"/>
                    </a:p>
                  </a:txBody>
                  <a:tcPr/>
                </a:tc>
                <a:tc>
                  <a:txBody>
                    <a:bodyPr/>
                    <a:lstStyle/>
                    <a:p>
                      <a:r>
                        <a:rPr lang="en-US" sz="1400" dirty="0" smtClean="0"/>
                        <a:t>Functionalities</a:t>
                      </a:r>
                      <a:endParaRPr lang="en-US" sz="1400" dirty="0"/>
                    </a:p>
                  </a:txBody>
                  <a:tcPr/>
                </a:tc>
              </a:tr>
              <a:tr h="370840">
                <a:tc>
                  <a:txBody>
                    <a:bodyPr/>
                    <a:lstStyle/>
                    <a:p>
                      <a:r>
                        <a:rPr lang="en-US" sz="1400" dirty="0" smtClean="0"/>
                        <a:t>Event</a:t>
                      </a:r>
                      <a:endParaRPr lang="en-US" sz="1400" dirty="0"/>
                    </a:p>
                  </a:txBody>
                  <a:tcPr/>
                </a:tc>
                <a:tc>
                  <a:txBody>
                    <a:bodyPr/>
                    <a:lstStyle/>
                    <a:p>
                      <a:r>
                        <a:rPr lang="en-US" sz="1400" dirty="0" smtClean="0"/>
                        <a:t>CLASS-EVENT</a:t>
                      </a:r>
                      <a:endParaRPr lang="en-US" sz="1400" dirty="0"/>
                    </a:p>
                  </a:txBody>
                  <a:tcPr/>
                </a:tc>
                <a:tc>
                  <a:txBody>
                    <a:bodyPr/>
                    <a:lstStyle/>
                    <a:p>
                      <a:r>
                        <a:rPr lang="en-US" sz="1400" dirty="0" smtClean="0"/>
                        <a:t>EVENT</a:t>
                      </a:r>
                      <a:endParaRPr lang="en-US" sz="1400" dirty="0"/>
                    </a:p>
                  </a:txBody>
                  <a:tcPr/>
                </a:tc>
                <a:tc>
                  <a:txBody>
                    <a:bodyPr/>
                    <a:lstStyle/>
                    <a:p>
                      <a:r>
                        <a:rPr lang="en-US" sz="1400" dirty="0" smtClean="0"/>
                        <a:t>Broadcasting</a:t>
                      </a:r>
                      <a:r>
                        <a:rPr lang="en-US" sz="1400" baseline="0" dirty="0" smtClean="0"/>
                        <a:t> the status of the class</a:t>
                      </a:r>
                      <a:endParaRPr lang="en-US" sz="1400" dirty="0"/>
                    </a:p>
                  </a:txBody>
                  <a:tcPr/>
                </a:tc>
              </a:tr>
            </a:tbl>
          </a:graphicData>
        </a:graphic>
      </p:graphicFrame>
      <p:sp>
        <p:nvSpPr>
          <p:cNvPr id="22" name="TextBox 21"/>
          <p:cNvSpPr txBox="1"/>
          <p:nvPr/>
        </p:nvSpPr>
        <p:spPr>
          <a:xfrm>
            <a:off x="1752600" y="1683603"/>
            <a:ext cx="7315200" cy="181588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For Instance Components, memory is allocated for each time whenever object is created for the class</a:t>
            </a:r>
          </a:p>
          <a:p>
            <a:endParaRPr lang="en-US" sz="1600" dirty="0" smtClean="0"/>
          </a:p>
          <a:p>
            <a:r>
              <a:rPr lang="en-US" sz="1600" dirty="0" smtClean="0"/>
              <a:t>For the Static components only one time memory is allocated during the program execution</a:t>
            </a:r>
          </a:p>
          <a:p>
            <a:endParaRPr lang="en-US" sz="1600" dirty="0"/>
          </a:p>
          <a:p>
            <a:r>
              <a:rPr lang="en-US" sz="1600" dirty="0" smtClean="0"/>
              <a:t>We can declare components with following key words</a:t>
            </a:r>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010073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17</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828800" y="762000"/>
            <a:ext cx="7086600" cy="55092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Method is the functionality of the class. </a:t>
            </a:r>
          </a:p>
          <a:p>
            <a:endParaRPr lang="en-US" sz="1600" dirty="0" smtClean="0"/>
          </a:p>
          <a:p>
            <a:r>
              <a:rPr lang="en-US" sz="1600" dirty="0" smtClean="0"/>
              <a:t>Types of Methods</a:t>
            </a:r>
          </a:p>
          <a:p>
            <a:pPr marL="742950" lvl="1" indent="-285750">
              <a:buFont typeface="Wingdings" panose="05000000000000000000" pitchFamily="2" charset="2"/>
              <a:buChar char="q"/>
            </a:pPr>
            <a:r>
              <a:rPr lang="en-US" sz="1600" b="1" dirty="0" smtClean="0"/>
              <a:t>Constructor Methods: </a:t>
            </a:r>
            <a:r>
              <a:rPr lang="en-US" sz="1600" dirty="0" smtClean="0"/>
              <a:t>Special methods, will be called whenever instance is created or first time class is accessed</a:t>
            </a:r>
            <a:endParaRPr lang="en-US" sz="1600" b="1" dirty="0" smtClean="0"/>
          </a:p>
          <a:p>
            <a:pPr marL="742950" lvl="1" indent="-285750">
              <a:buFont typeface="Wingdings" panose="05000000000000000000" pitchFamily="2" charset="2"/>
              <a:buChar char="q"/>
            </a:pPr>
            <a:r>
              <a:rPr lang="en-US" sz="1600" b="1" dirty="0" smtClean="0"/>
              <a:t>Normal Methods: </a:t>
            </a:r>
            <a:r>
              <a:rPr lang="en-US" sz="1600" dirty="0" smtClean="0"/>
              <a:t>it will be called by using instance or Class</a:t>
            </a:r>
          </a:p>
          <a:p>
            <a:pPr marL="742950" lvl="1" indent="-285750">
              <a:buFont typeface="Wingdings" panose="05000000000000000000" pitchFamily="2" charset="2"/>
              <a:buChar char="q"/>
            </a:pPr>
            <a:r>
              <a:rPr lang="en-US" sz="1600" b="1" dirty="0" smtClean="0"/>
              <a:t>Event Handler Methods:</a:t>
            </a:r>
            <a:r>
              <a:rPr lang="en-US" sz="1600" dirty="0" smtClean="0"/>
              <a:t> Special method, it will be called whenever event is raised </a:t>
            </a:r>
          </a:p>
          <a:p>
            <a:endParaRPr lang="en-US" sz="1600" dirty="0" smtClean="0"/>
          </a:p>
          <a:p>
            <a:r>
              <a:rPr lang="en-US" sz="1600" b="1" dirty="0" smtClean="0"/>
              <a:t>Method having</a:t>
            </a:r>
            <a:r>
              <a:rPr lang="en-US" sz="1600" dirty="0" smtClean="0"/>
              <a:t> </a:t>
            </a:r>
          </a:p>
          <a:p>
            <a:pPr marL="742950" lvl="1" indent="-285750">
              <a:buFont typeface="Wingdings" panose="05000000000000000000" pitchFamily="2" charset="2"/>
              <a:buChar char="q"/>
            </a:pPr>
            <a:r>
              <a:rPr lang="en-US" sz="1600" dirty="0" smtClean="0"/>
              <a:t>Importing Parameter</a:t>
            </a:r>
          </a:p>
          <a:p>
            <a:pPr marL="742950" lvl="1" indent="-285750">
              <a:buFont typeface="Wingdings" panose="05000000000000000000" pitchFamily="2" charset="2"/>
              <a:buChar char="q"/>
            </a:pPr>
            <a:r>
              <a:rPr lang="en-US" sz="1600" dirty="0" smtClean="0"/>
              <a:t>Exporting Parameter</a:t>
            </a:r>
          </a:p>
          <a:p>
            <a:endParaRPr lang="en-US" sz="1600" dirty="0" smtClean="0"/>
          </a:p>
          <a:p>
            <a:r>
              <a:rPr lang="en-US" sz="1600" b="1" dirty="0" smtClean="0"/>
              <a:t>Method can be having visibility</a:t>
            </a:r>
          </a:p>
          <a:p>
            <a:pPr marL="742950" lvl="1" indent="-285750">
              <a:buFont typeface="Wingdings" panose="05000000000000000000" pitchFamily="2" charset="2"/>
              <a:buChar char="q"/>
            </a:pPr>
            <a:r>
              <a:rPr lang="en-US" sz="1600" dirty="0" smtClean="0"/>
              <a:t>Public </a:t>
            </a:r>
            <a:endParaRPr lang="en-US" sz="1600" dirty="0"/>
          </a:p>
          <a:p>
            <a:pPr marL="742950" lvl="1" indent="-285750">
              <a:buFont typeface="Wingdings" panose="05000000000000000000" pitchFamily="2" charset="2"/>
              <a:buChar char="q"/>
            </a:pPr>
            <a:r>
              <a:rPr lang="en-US" sz="1600" dirty="0" smtClean="0"/>
              <a:t>Private </a:t>
            </a:r>
          </a:p>
          <a:p>
            <a:pPr marL="742950" lvl="1" indent="-285750">
              <a:buFont typeface="Wingdings" panose="05000000000000000000" pitchFamily="2" charset="2"/>
              <a:buChar char="q"/>
            </a:pPr>
            <a:r>
              <a:rPr lang="en-US" sz="1600" dirty="0" smtClean="0"/>
              <a:t>Protected</a:t>
            </a:r>
          </a:p>
          <a:p>
            <a:endParaRPr lang="en-US" sz="1600" dirty="0"/>
          </a:p>
          <a:p>
            <a:r>
              <a:rPr lang="en-US" sz="1600" b="1" dirty="0" smtClean="0"/>
              <a:t>Methods can be declared as</a:t>
            </a:r>
          </a:p>
          <a:p>
            <a:pPr marL="742950" lvl="1" indent="-285750">
              <a:buFont typeface="Wingdings" panose="05000000000000000000" pitchFamily="2" charset="2"/>
              <a:buChar char="q"/>
            </a:pPr>
            <a:r>
              <a:rPr lang="en-US" sz="1600" dirty="0" smtClean="0"/>
              <a:t>Static – accessed via Class</a:t>
            </a:r>
          </a:p>
          <a:p>
            <a:pPr marL="742950" lvl="1" indent="-285750">
              <a:buFont typeface="Wingdings" panose="05000000000000000000" pitchFamily="2" charset="2"/>
              <a:buChar char="q"/>
            </a:pPr>
            <a:r>
              <a:rPr lang="en-US" sz="1600" dirty="0" smtClean="0"/>
              <a:t>Instance – accessed via Instance </a:t>
            </a:r>
          </a:p>
          <a:p>
            <a:endParaRPr lang="en-US" sz="1600" dirty="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87928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18</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429000" y="6465166"/>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524000" y="762000"/>
            <a:ext cx="7620000" cy="25853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Normal Method: </a:t>
            </a:r>
          </a:p>
          <a:p>
            <a:r>
              <a:rPr lang="en-US" sz="1600" dirty="0" smtClean="0"/>
              <a:t>Method defines the functionality of the Class. Methods can have Import and Export Parameters. We can also pass internal tables. We have to specify type for each parameter</a:t>
            </a:r>
            <a:r>
              <a:rPr lang="en-US" sz="1600" dirty="0"/>
              <a:t>	</a:t>
            </a:r>
            <a:endParaRPr lang="en-US" sz="1600" dirty="0" smtClean="0"/>
          </a:p>
          <a:p>
            <a:r>
              <a:rPr lang="en-US" sz="1400" b="1" dirty="0" smtClean="0"/>
              <a:t>Declaring Method</a:t>
            </a:r>
          </a:p>
          <a:p>
            <a:pPr lvl="1"/>
            <a:r>
              <a:rPr lang="en-US" sz="1400" dirty="0" smtClean="0"/>
              <a:t>METHODS </a:t>
            </a:r>
            <a:r>
              <a:rPr lang="en-US" sz="1400" dirty="0"/>
              <a:t>meth </a:t>
            </a:r>
            <a:endParaRPr lang="en-US" sz="1400" dirty="0" smtClean="0"/>
          </a:p>
          <a:p>
            <a:pPr lvl="1"/>
            <a:r>
              <a:rPr lang="en-US" sz="1400" dirty="0"/>
              <a:t>	</a:t>
            </a:r>
            <a:r>
              <a:rPr lang="en-US" sz="1400" dirty="0" smtClean="0"/>
              <a:t>IMPORTING </a:t>
            </a:r>
            <a:r>
              <a:rPr lang="en-US" sz="1400" dirty="0"/>
              <a:t>[VALUE(]</a:t>
            </a:r>
            <a:r>
              <a:rPr lang="en-US" sz="1400" b="1" dirty="0"/>
              <a:t>i</a:t>
            </a:r>
            <a:r>
              <a:rPr lang="en-US" sz="1400" baseline="-25000" dirty="0"/>
              <a:t>1</a:t>
            </a:r>
            <a:r>
              <a:rPr lang="en-US" sz="1400" b="1" dirty="0"/>
              <a:t> </a:t>
            </a:r>
            <a:r>
              <a:rPr lang="en-US" sz="1400" dirty="0"/>
              <a:t>i</a:t>
            </a:r>
            <a:r>
              <a:rPr lang="en-US" sz="1400" baseline="-25000" dirty="0"/>
              <a:t>2</a:t>
            </a:r>
            <a:r>
              <a:rPr lang="en-US" sz="1400" dirty="0"/>
              <a:t> ... [)] TYPE </a:t>
            </a:r>
            <a:r>
              <a:rPr lang="en-US" sz="1400" dirty="0" err="1"/>
              <a:t>type</a:t>
            </a:r>
            <a:r>
              <a:rPr lang="en-US" sz="1400" dirty="0"/>
              <a:t> [OPTIONAL]...</a:t>
            </a:r>
            <a:br>
              <a:rPr lang="en-US" sz="1400" dirty="0"/>
            </a:br>
            <a:r>
              <a:rPr lang="en-US" sz="1400" dirty="0" smtClean="0"/>
              <a:t>	EXPORTING </a:t>
            </a:r>
            <a:r>
              <a:rPr lang="en-US" sz="1400" dirty="0"/>
              <a:t>[VALUE(]</a:t>
            </a:r>
            <a:r>
              <a:rPr lang="en-US" sz="1400" b="1" dirty="0"/>
              <a:t>e</a:t>
            </a:r>
            <a:r>
              <a:rPr lang="en-US" sz="1400" baseline="-25000" dirty="0"/>
              <a:t>1</a:t>
            </a:r>
            <a:r>
              <a:rPr lang="en-US" sz="1400" b="1" dirty="0"/>
              <a:t> </a:t>
            </a:r>
            <a:r>
              <a:rPr lang="en-US" sz="1400" dirty="0"/>
              <a:t>e</a:t>
            </a:r>
            <a:r>
              <a:rPr lang="en-US" sz="1400" baseline="-25000" dirty="0"/>
              <a:t>2</a:t>
            </a:r>
            <a:r>
              <a:rPr lang="en-US" sz="1400" dirty="0"/>
              <a:t> ... [)] TYPE </a:t>
            </a:r>
            <a:r>
              <a:rPr lang="en-US" sz="1400" dirty="0" err="1"/>
              <a:t>type</a:t>
            </a:r>
            <a:r>
              <a:rPr lang="en-US" sz="1400" dirty="0"/>
              <a:t> ...</a:t>
            </a:r>
            <a:br>
              <a:rPr lang="en-US" sz="1400" dirty="0"/>
            </a:br>
            <a:r>
              <a:rPr lang="en-US" sz="1400" dirty="0" smtClean="0"/>
              <a:t>	CHANGING </a:t>
            </a:r>
            <a:r>
              <a:rPr lang="en-US" sz="1400" dirty="0"/>
              <a:t>[VALUE(]</a:t>
            </a:r>
            <a:r>
              <a:rPr lang="en-US" sz="1400" b="1" dirty="0"/>
              <a:t>c</a:t>
            </a:r>
            <a:r>
              <a:rPr lang="en-US" sz="1400" baseline="-25000" dirty="0"/>
              <a:t>1</a:t>
            </a:r>
            <a:r>
              <a:rPr lang="en-US" sz="1400" b="1" dirty="0"/>
              <a:t> </a:t>
            </a:r>
            <a:r>
              <a:rPr lang="en-US" sz="1400" dirty="0"/>
              <a:t>c</a:t>
            </a:r>
            <a:r>
              <a:rPr lang="en-US" sz="1400" baseline="-25000" dirty="0"/>
              <a:t>2</a:t>
            </a:r>
            <a:r>
              <a:rPr lang="en-US" sz="1400" dirty="0"/>
              <a:t> ... [)] TYPE </a:t>
            </a:r>
            <a:r>
              <a:rPr lang="en-US" sz="1400" dirty="0" err="1"/>
              <a:t>type</a:t>
            </a:r>
            <a:r>
              <a:rPr lang="en-US" sz="1400" dirty="0"/>
              <a:t> [OPTIONAL]...</a:t>
            </a:r>
            <a:br>
              <a:rPr lang="en-US" sz="1400" dirty="0"/>
            </a:br>
            <a:r>
              <a:rPr lang="en-US" sz="1400" dirty="0" smtClean="0"/>
              <a:t>	RETURNING </a:t>
            </a:r>
            <a:r>
              <a:rPr lang="en-US" sz="1400" dirty="0"/>
              <a:t>VALUE(r) </a:t>
            </a:r>
            <a:br>
              <a:rPr lang="en-US" sz="1400" dirty="0"/>
            </a:br>
            <a:r>
              <a:rPr lang="en-US" sz="1400" dirty="0" smtClean="0"/>
              <a:t>	EXCEPTIONS</a:t>
            </a:r>
            <a:r>
              <a:rPr lang="en-US" sz="1400" b="1" dirty="0" smtClean="0"/>
              <a:t>exc</a:t>
            </a:r>
            <a:r>
              <a:rPr lang="en-US" sz="1400" baseline="-25000" dirty="0" smtClean="0"/>
              <a:t>1</a:t>
            </a:r>
            <a:r>
              <a:rPr lang="en-US" sz="1400" b="1" dirty="0" smtClean="0"/>
              <a:t> </a:t>
            </a:r>
            <a:r>
              <a:rPr lang="en-US" sz="1400" dirty="0"/>
              <a:t>exc</a:t>
            </a:r>
            <a:r>
              <a:rPr lang="en-US" sz="1400" baseline="-25000" dirty="0"/>
              <a:t>2</a:t>
            </a:r>
            <a:r>
              <a:rPr lang="en-US" sz="1400" dirty="0"/>
              <a:t> ... </a:t>
            </a:r>
            <a:r>
              <a:rPr lang="en-US" sz="1400" dirty="0" smtClean="0"/>
              <a:t>.</a:t>
            </a:r>
          </a:p>
        </p:txBody>
      </p:sp>
      <p:sp>
        <p:nvSpPr>
          <p:cNvPr id="8" name="TextBox 7"/>
          <p:cNvSpPr txBox="1"/>
          <p:nvPr/>
        </p:nvSpPr>
        <p:spPr>
          <a:xfrm>
            <a:off x="1524000" y="3429000"/>
            <a:ext cx="7620000" cy="28623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Implementing Method</a:t>
            </a:r>
          </a:p>
          <a:p>
            <a:pPr lvl="1"/>
            <a:r>
              <a:rPr lang="en-US" sz="1400" dirty="0" smtClean="0"/>
              <a:t>Method &lt;</a:t>
            </a:r>
            <a:r>
              <a:rPr lang="en-US" sz="1400" dirty="0" err="1" smtClean="0"/>
              <a:t>method_Name</a:t>
            </a:r>
            <a:r>
              <a:rPr lang="en-US" sz="1400" dirty="0" smtClean="0"/>
              <a:t>&gt;.</a:t>
            </a:r>
            <a:endParaRPr lang="en-US" sz="1400" dirty="0"/>
          </a:p>
          <a:p>
            <a:pPr lvl="1"/>
            <a:r>
              <a:rPr lang="en-US" sz="1400" dirty="0" smtClean="0"/>
              <a:t>	“Processing Logic</a:t>
            </a:r>
          </a:p>
          <a:p>
            <a:pPr lvl="1"/>
            <a:r>
              <a:rPr lang="en-US" sz="1400" dirty="0" err="1" smtClean="0"/>
              <a:t>EndMethod</a:t>
            </a:r>
            <a:r>
              <a:rPr lang="en-US" sz="1400" dirty="0" smtClean="0"/>
              <a:t>.</a:t>
            </a:r>
          </a:p>
          <a:p>
            <a:endParaRPr lang="en-US" sz="1400" b="1" dirty="0" smtClean="0"/>
          </a:p>
          <a:p>
            <a:r>
              <a:rPr lang="en-US" sz="1400" b="1" dirty="0" smtClean="0"/>
              <a:t>Calling Method</a:t>
            </a:r>
            <a:endParaRPr lang="en-US" sz="1400" dirty="0" smtClean="0"/>
          </a:p>
          <a:p>
            <a:pPr lvl="1"/>
            <a:r>
              <a:rPr lang="en-US" sz="1400" dirty="0" smtClean="0"/>
              <a:t>CALL </a:t>
            </a:r>
            <a:r>
              <a:rPr lang="en-US" sz="1400" dirty="0"/>
              <a:t>METHOD meth </a:t>
            </a:r>
            <a:endParaRPr lang="en-US" sz="1400" dirty="0" smtClean="0"/>
          </a:p>
          <a:p>
            <a:pPr lvl="1"/>
            <a:r>
              <a:rPr lang="en-US" sz="1400" dirty="0"/>
              <a:t>	</a:t>
            </a:r>
            <a:r>
              <a:rPr lang="en-US" sz="1400" dirty="0" smtClean="0"/>
              <a:t>EXPORTING </a:t>
            </a:r>
            <a:r>
              <a:rPr lang="en-US" sz="1400" dirty="0"/>
              <a:t>i</a:t>
            </a:r>
            <a:r>
              <a:rPr lang="en-US" sz="1400" baseline="-25000" dirty="0"/>
              <a:t>1</a:t>
            </a:r>
            <a:r>
              <a:rPr lang="en-US" sz="1400" dirty="0"/>
              <a:t> = f</a:t>
            </a:r>
            <a:r>
              <a:rPr lang="en-US" sz="1400" baseline="-25000" dirty="0"/>
              <a:t>1 </a:t>
            </a:r>
            <a:r>
              <a:rPr lang="en-US" sz="1400" dirty="0"/>
              <a:t>i</a:t>
            </a:r>
            <a:r>
              <a:rPr lang="en-US" sz="1400" baseline="-25000" dirty="0"/>
              <a:t>2</a:t>
            </a:r>
            <a:r>
              <a:rPr lang="en-US" sz="1400" dirty="0"/>
              <a:t> =f</a:t>
            </a:r>
            <a:r>
              <a:rPr lang="en-US" sz="1400" baseline="-25000" dirty="0"/>
              <a:t>2 </a:t>
            </a:r>
            <a:r>
              <a:rPr lang="en-US" sz="1400" dirty="0"/>
              <a:t>... </a:t>
            </a:r>
          </a:p>
          <a:p>
            <a:pPr lvl="1"/>
            <a:r>
              <a:rPr lang="en-US" sz="1400" dirty="0" smtClean="0"/>
              <a:t>	IMPORTING </a:t>
            </a:r>
            <a:r>
              <a:rPr lang="en-US" sz="1400" dirty="0"/>
              <a:t>e</a:t>
            </a:r>
            <a:r>
              <a:rPr lang="en-US" sz="1400" baseline="-25000" dirty="0"/>
              <a:t>1</a:t>
            </a:r>
            <a:r>
              <a:rPr lang="en-US" sz="1400" dirty="0"/>
              <a:t> = g</a:t>
            </a:r>
            <a:r>
              <a:rPr lang="en-US" sz="1400" baseline="-25000" dirty="0"/>
              <a:t>1 </a:t>
            </a:r>
            <a:r>
              <a:rPr lang="en-US" sz="1400" dirty="0"/>
              <a:t>e</a:t>
            </a:r>
            <a:r>
              <a:rPr lang="en-US" sz="1400" baseline="-25000" dirty="0"/>
              <a:t>2</a:t>
            </a:r>
            <a:r>
              <a:rPr lang="en-US" sz="1400" dirty="0"/>
              <a:t>=g</a:t>
            </a:r>
            <a:r>
              <a:rPr lang="en-US" sz="1400" baseline="-25000" dirty="0"/>
              <a:t>2 </a:t>
            </a:r>
            <a:r>
              <a:rPr lang="en-US" sz="1400" dirty="0"/>
              <a:t>...</a:t>
            </a:r>
            <a:br>
              <a:rPr lang="en-US" sz="1400" dirty="0"/>
            </a:br>
            <a:r>
              <a:rPr lang="en-US" sz="1400" dirty="0" smtClean="0"/>
              <a:t>	CHANGING </a:t>
            </a:r>
            <a:r>
              <a:rPr lang="en-US" sz="1400" dirty="0"/>
              <a:t>c</a:t>
            </a:r>
            <a:r>
              <a:rPr lang="en-US" sz="1400" baseline="-25000" dirty="0"/>
              <a:t>1</a:t>
            </a:r>
            <a:r>
              <a:rPr lang="en-US" sz="1400" dirty="0"/>
              <a:t> = f</a:t>
            </a:r>
            <a:r>
              <a:rPr lang="en-US" sz="1400" baseline="-25000" dirty="0"/>
              <a:t>1 </a:t>
            </a:r>
            <a:r>
              <a:rPr lang="en-US" sz="1400" dirty="0"/>
              <a:t>c</a:t>
            </a:r>
            <a:r>
              <a:rPr lang="en-US" sz="1400" baseline="-25000" dirty="0"/>
              <a:t>2</a:t>
            </a:r>
            <a:r>
              <a:rPr lang="en-US" sz="1400" dirty="0"/>
              <a:t> =f</a:t>
            </a:r>
            <a:r>
              <a:rPr lang="en-US" sz="1400" baseline="-25000" dirty="0"/>
              <a:t>2 </a:t>
            </a:r>
            <a:r>
              <a:rPr lang="en-US" sz="1400" dirty="0"/>
              <a:t>...</a:t>
            </a:r>
            <a:br>
              <a:rPr lang="en-US" sz="1400" dirty="0"/>
            </a:br>
            <a:r>
              <a:rPr lang="en-US" sz="1400" dirty="0" smtClean="0"/>
              <a:t>	RECEIVING </a:t>
            </a:r>
            <a:r>
              <a:rPr lang="en-US" sz="1400" dirty="0"/>
              <a:t>r = h </a:t>
            </a:r>
            <a:br>
              <a:rPr lang="en-US" sz="1400" dirty="0"/>
            </a:br>
            <a:r>
              <a:rPr lang="en-US" sz="1400" dirty="0" smtClean="0"/>
              <a:t>	EXCEPTIONS </a:t>
            </a:r>
            <a:r>
              <a:rPr lang="en-US" sz="1400" dirty="0"/>
              <a:t>e</a:t>
            </a:r>
            <a:r>
              <a:rPr lang="en-US" sz="1400" baseline="-25000" dirty="0"/>
              <a:t>1</a:t>
            </a:r>
            <a:r>
              <a:rPr lang="en-US" sz="1400" dirty="0"/>
              <a:t> = rc</a:t>
            </a:r>
            <a:r>
              <a:rPr lang="en-US" sz="1400" baseline="-25000" dirty="0"/>
              <a:t>1</a:t>
            </a:r>
            <a:r>
              <a:rPr lang="en-US" sz="1400" dirty="0"/>
              <a:t> e</a:t>
            </a:r>
            <a:r>
              <a:rPr lang="en-US" sz="1400" baseline="-25000" dirty="0"/>
              <a:t>2</a:t>
            </a:r>
            <a:r>
              <a:rPr lang="en-US" sz="1400" dirty="0"/>
              <a:t> =rc</a:t>
            </a:r>
            <a:r>
              <a:rPr lang="en-US" sz="1400" baseline="-25000" dirty="0"/>
              <a:t>2 </a:t>
            </a:r>
            <a:r>
              <a:rPr lang="en-US" sz="1400" dirty="0"/>
              <a:t>...</a:t>
            </a:r>
            <a:endParaRPr lang="en-US" sz="1200" dirty="0"/>
          </a:p>
          <a:p>
            <a:endParaRPr lang="en-US" sz="12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849849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19</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429000" y="6465166"/>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524000" y="762000"/>
            <a:ext cx="76200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Example</a:t>
            </a:r>
            <a:endParaRPr lang="en-US" sz="14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22840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2" name="TextBox 1"/>
          <p:cNvSpPr txBox="1"/>
          <p:nvPr/>
        </p:nvSpPr>
        <p:spPr>
          <a:xfrm>
            <a:off x="1447800" y="685800"/>
            <a:ext cx="7696200" cy="51706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There are different types of Applications developed with help of ABAP</a:t>
            </a:r>
          </a:p>
          <a:p>
            <a:pPr marL="800100" lvl="1" indent="-342900">
              <a:buAutoNum type="arabicPeriod"/>
            </a:pPr>
            <a:r>
              <a:rPr lang="en-US" sz="1600" dirty="0" smtClean="0"/>
              <a:t>Reports:  Summarized or Statistical information</a:t>
            </a:r>
          </a:p>
          <a:p>
            <a:pPr marL="800100" lvl="1" indent="-342900">
              <a:buAutoNum type="arabicPeriod"/>
            </a:pPr>
            <a:r>
              <a:rPr lang="en-US" sz="1600" dirty="0" smtClean="0"/>
              <a:t>Module pool Programming: Data entry programs</a:t>
            </a:r>
          </a:p>
          <a:p>
            <a:pPr marL="800100" lvl="1" indent="-342900">
              <a:buAutoNum type="arabicPeriod"/>
            </a:pPr>
            <a:r>
              <a:rPr lang="en-US" sz="1600" dirty="0" smtClean="0"/>
              <a:t>Layout sets: Printing or sending the business documents</a:t>
            </a:r>
          </a:p>
          <a:p>
            <a:pPr marL="800100" lvl="1" indent="-342900">
              <a:buAutoNum type="arabicPeriod"/>
            </a:pPr>
            <a:r>
              <a:rPr lang="en-US" sz="1600" dirty="0" smtClean="0"/>
              <a:t>Conversion: Automation process</a:t>
            </a:r>
          </a:p>
          <a:p>
            <a:pPr marL="800100" lvl="1" indent="-342900">
              <a:buAutoNum type="arabicPeriod"/>
            </a:pPr>
            <a:r>
              <a:rPr lang="en-US" sz="1600" dirty="0" smtClean="0"/>
              <a:t>Enhancement &amp; Modification: Changing or enhancing the standard</a:t>
            </a:r>
          </a:p>
          <a:p>
            <a:pPr marL="800100" lvl="1" indent="-342900">
              <a:buAutoNum type="arabicPeriod"/>
            </a:pPr>
            <a:r>
              <a:rPr lang="en-US" sz="1600" dirty="0" smtClean="0"/>
              <a:t>Connectivity: Connecting with applications in distributed environment or with Partner systems</a:t>
            </a:r>
          </a:p>
          <a:p>
            <a:endParaRPr lang="en-US" sz="1600" dirty="0" smtClean="0"/>
          </a:p>
          <a:p>
            <a:r>
              <a:rPr lang="en-US" sz="1600" dirty="0" smtClean="0"/>
              <a:t>Currently applications can be developed using procedure oriented approach where we are using some techniques called</a:t>
            </a:r>
          </a:p>
          <a:p>
            <a:pPr marL="742950" lvl="1" indent="-285750">
              <a:buFont typeface="Wingdings" panose="05000000000000000000" pitchFamily="2" charset="2"/>
              <a:buChar char="§"/>
            </a:pPr>
            <a:r>
              <a:rPr lang="en-US" sz="1600" dirty="0" smtClean="0"/>
              <a:t>Subroutines</a:t>
            </a:r>
          </a:p>
          <a:p>
            <a:pPr marL="742950" lvl="1" indent="-285750">
              <a:buFont typeface="Wingdings" panose="05000000000000000000" pitchFamily="2" charset="2"/>
              <a:buChar char="§"/>
            </a:pPr>
            <a:r>
              <a:rPr lang="en-US" sz="1600" dirty="0" smtClean="0"/>
              <a:t>Function Module</a:t>
            </a:r>
          </a:p>
          <a:p>
            <a:pPr marL="742950" lvl="1" indent="-285750">
              <a:buFont typeface="Wingdings" panose="05000000000000000000" pitchFamily="2" charset="2"/>
              <a:buChar char="§"/>
            </a:pPr>
            <a:r>
              <a:rPr lang="en-US" sz="1600" dirty="0" smtClean="0"/>
              <a:t>Includes </a:t>
            </a:r>
          </a:p>
          <a:p>
            <a:pPr marL="742950" lvl="1" indent="-285750">
              <a:buFont typeface="Wingdings" panose="05000000000000000000" pitchFamily="2" charset="2"/>
              <a:buChar char="§"/>
            </a:pPr>
            <a:r>
              <a:rPr lang="en-US" sz="1600" dirty="0" smtClean="0"/>
              <a:t>Macros</a:t>
            </a:r>
          </a:p>
          <a:p>
            <a:endParaRPr lang="en-US" sz="1600" dirty="0" smtClean="0"/>
          </a:p>
          <a:p>
            <a:r>
              <a:rPr lang="en-US" sz="1600" dirty="0" smtClean="0"/>
              <a:t>Above techniques provide features </a:t>
            </a:r>
            <a:r>
              <a:rPr lang="en-US" b="1" dirty="0" smtClean="0"/>
              <a:t>Reusability</a:t>
            </a:r>
            <a:r>
              <a:rPr lang="en-US" sz="1600" dirty="0" smtClean="0"/>
              <a:t> and </a:t>
            </a:r>
            <a:r>
              <a:rPr lang="en-US" b="1" dirty="0" smtClean="0"/>
              <a:t>Readability</a:t>
            </a:r>
            <a:r>
              <a:rPr lang="en-US" sz="1600" dirty="0" smtClean="0"/>
              <a:t> when developing complex programs. </a:t>
            </a:r>
          </a:p>
          <a:p>
            <a:endParaRPr lang="en-US" sz="1600" dirty="0"/>
          </a:p>
          <a:p>
            <a:pPr algn="ctr"/>
            <a:r>
              <a:rPr lang="en-US" sz="2400" b="1" dirty="0" smtClean="0"/>
              <a:t>Just have a small Look into it!!!!!</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874416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20</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391400" cy="304698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Constructor Method</a:t>
            </a:r>
          </a:p>
          <a:p>
            <a:r>
              <a:rPr lang="en-US" sz="1600" dirty="0" smtClean="0"/>
              <a:t>Constructor method called automatically whenever object is created. We can also define the constructor method. There are two types of constructor methods</a:t>
            </a:r>
          </a:p>
          <a:p>
            <a:endParaRPr lang="en-US" sz="1600" dirty="0" smtClean="0"/>
          </a:p>
          <a:p>
            <a:r>
              <a:rPr lang="en-US" sz="1600" b="1" dirty="0" smtClean="0"/>
              <a:t>Instance Constructor: CONSTRUCTOR</a:t>
            </a:r>
          </a:p>
          <a:p>
            <a:r>
              <a:rPr lang="en-US" sz="1600" dirty="0" smtClean="0"/>
              <a:t>	Parameters: We can pass import Parameters</a:t>
            </a:r>
          </a:p>
          <a:p>
            <a:r>
              <a:rPr lang="en-US" sz="1600" dirty="0"/>
              <a:t>	</a:t>
            </a:r>
            <a:r>
              <a:rPr lang="en-US" sz="1600" dirty="0" smtClean="0"/>
              <a:t>It will be called whenever CREATE OBJECT statement got executed</a:t>
            </a:r>
          </a:p>
          <a:p>
            <a:endParaRPr lang="en-US" sz="1600" dirty="0" smtClean="0"/>
          </a:p>
          <a:p>
            <a:r>
              <a:rPr lang="en-US" sz="1600" b="1" dirty="0" smtClean="0"/>
              <a:t>Static Constructor: CLASS_CONSTRUCTOR</a:t>
            </a:r>
          </a:p>
          <a:p>
            <a:r>
              <a:rPr lang="en-US" sz="1600" dirty="0"/>
              <a:t>	</a:t>
            </a:r>
            <a:r>
              <a:rPr lang="en-US" sz="1600" dirty="0" smtClean="0"/>
              <a:t>Parameters: no Importing and Exporting Parameters</a:t>
            </a:r>
          </a:p>
          <a:p>
            <a:r>
              <a:rPr lang="en-US" sz="1600" dirty="0" smtClean="0"/>
              <a:t>	It will be called whenever first time Class is accessed </a:t>
            </a:r>
            <a:endParaRPr lang="en-US" sz="1400" dirty="0"/>
          </a:p>
          <a:p>
            <a:endParaRPr lang="en-US" sz="1600" dirty="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206730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21</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828800" y="762000"/>
            <a:ext cx="70866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Example: Constructor Method</a:t>
            </a:r>
            <a:endParaRPr lang="en-US" sz="1600" dirty="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910920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22</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543800"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Instance vs Static</a:t>
            </a:r>
          </a:p>
          <a:p>
            <a:endParaRPr lang="en-US" sz="1600" dirty="0"/>
          </a:p>
          <a:p>
            <a:r>
              <a:rPr lang="en-US" sz="1600" dirty="0" smtClean="0"/>
              <a:t>We can declare components either as Instance components or Static components. </a:t>
            </a:r>
          </a:p>
          <a:p>
            <a:r>
              <a:rPr lang="en-US" sz="1600" dirty="0" smtClean="0"/>
              <a:t>Generally class can have many instances and each instance having its own memory which will not be shared with other instance.</a:t>
            </a:r>
          </a:p>
          <a:p>
            <a:endParaRPr lang="en-US" sz="1600" dirty="0" smtClean="0"/>
          </a:p>
          <a:p>
            <a:r>
              <a:rPr lang="en-US" sz="1600" dirty="0" smtClean="0"/>
              <a:t>So whatever the component which are declared as instance components are exists for each object separately. </a:t>
            </a:r>
          </a:p>
          <a:p>
            <a:endParaRPr lang="en-US" sz="1600" dirty="0"/>
          </a:p>
          <a:p>
            <a:r>
              <a:rPr lang="en-US" sz="1600" dirty="0" smtClean="0"/>
              <a:t>Components which are declared as static exists only once throughout the class</a:t>
            </a:r>
            <a:endParaRPr lang="en-US" sz="1600" dirty="0"/>
          </a:p>
        </p:txBody>
      </p:sp>
      <p:sp>
        <p:nvSpPr>
          <p:cNvPr id="2" name="Rectangle 1"/>
          <p:cNvSpPr/>
          <p:nvPr/>
        </p:nvSpPr>
        <p:spPr>
          <a:xfrm>
            <a:off x="1447800" y="3733800"/>
            <a:ext cx="1828800" cy="1447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p>
          <a:p>
            <a:pPr algn="ctr"/>
            <a:r>
              <a:rPr lang="en-US" sz="1400" dirty="0" smtClean="0"/>
              <a:t>Instance Components</a:t>
            </a:r>
          </a:p>
          <a:p>
            <a:pPr algn="ctr"/>
            <a:r>
              <a:rPr lang="en-US" sz="1400" dirty="0" smtClean="0"/>
              <a:t>Static Components</a:t>
            </a:r>
            <a:endParaRPr lang="en-US" dirty="0"/>
          </a:p>
        </p:txBody>
      </p:sp>
      <p:sp>
        <p:nvSpPr>
          <p:cNvPr id="8" name="Rectangle 7"/>
          <p:cNvSpPr/>
          <p:nvPr/>
        </p:nvSpPr>
        <p:spPr>
          <a:xfrm>
            <a:off x="3685310" y="3325091"/>
            <a:ext cx="1558636" cy="8174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Object#1</a:t>
            </a:r>
          </a:p>
          <a:p>
            <a:pPr algn="ctr"/>
            <a:r>
              <a:rPr lang="en-US" sz="1400" dirty="0" smtClean="0"/>
              <a:t>Instance Components</a:t>
            </a:r>
          </a:p>
        </p:txBody>
      </p:sp>
      <p:sp>
        <p:nvSpPr>
          <p:cNvPr id="10" name="Rectangle 9"/>
          <p:cNvSpPr/>
          <p:nvPr/>
        </p:nvSpPr>
        <p:spPr>
          <a:xfrm>
            <a:off x="3699164" y="4287982"/>
            <a:ext cx="1558636" cy="8174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Object#2</a:t>
            </a:r>
          </a:p>
          <a:p>
            <a:pPr algn="ctr"/>
            <a:r>
              <a:rPr lang="en-US" sz="1400" dirty="0" smtClean="0"/>
              <a:t>Instance Components</a:t>
            </a:r>
          </a:p>
        </p:txBody>
      </p:sp>
      <p:sp>
        <p:nvSpPr>
          <p:cNvPr id="11" name="Rectangle 10"/>
          <p:cNvSpPr/>
          <p:nvPr/>
        </p:nvSpPr>
        <p:spPr>
          <a:xfrm>
            <a:off x="3699164" y="5257800"/>
            <a:ext cx="1558636" cy="8174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Static Components</a:t>
            </a:r>
          </a:p>
        </p:txBody>
      </p:sp>
      <p:sp>
        <p:nvSpPr>
          <p:cNvPr id="7" name="TextBox 6"/>
          <p:cNvSpPr txBox="1"/>
          <p:nvPr/>
        </p:nvSpPr>
        <p:spPr>
          <a:xfrm>
            <a:off x="5562600" y="3934361"/>
            <a:ext cx="3429000"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Whenever object created for the class, memory allocated only for Instance components. </a:t>
            </a:r>
          </a:p>
          <a:p>
            <a:r>
              <a:rPr lang="en-US" sz="1600" dirty="0" smtClean="0"/>
              <a:t>Memory only allocated only one time for static components</a:t>
            </a:r>
            <a:endParaRPr lang="en-US" sz="1600" dirty="0"/>
          </a:p>
        </p:txBody>
      </p:sp>
      <p:sp>
        <p:nvSpPr>
          <p:cNvPr id="13" name="TextBox 12"/>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089458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23</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543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Keywords to declare static components and Instance components</a:t>
            </a:r>
            <a:endParaRPr lang="en-US" sz="1600" dirty="0"/>
          </a:p>
        </p:txBody>
      </p:sp>
      <p:graphicFrame>
        <p:nvGraphicFramePr>
          <p:cNvPr id="12" name="Table 11"/>
          <p:cNvGraphicFramePr>
            <a:graphicFrameLocks noGrp="1"/>
          </p:cNvGraphicFramePr>
          <p:nvPr>
            <p:extLst>
              <p:ext uri="{D42A27DB-BD31-4B8C-83A1-F6EECF244321}">
                <p14:modId xmlns:p14="http://schemas.microsoft.com/office/powerpoint/2010/main" val="2222945829"/>
              </p:ext>
            </p:extLst>
          </p:nvPr>
        </p:nvGraphicFramePr>
        <p:xfrm>
          <a:off x="1676400" y="1295400"/>
          <a:ext cx="7086600" cy="1854200"/>
        </p:xfrm>
        <a:graphic>
          <a:graphicData uri="http://schemas.openxmlformats.org/drawingml/2006/table">
            <a:tbl>
              <a:tblPr firstRow="1" bandRow="1">
                <a:tableStyleId>{8799B23B-EC83-4686-B30A-512413B5E67A}</a:tableStyleId>
              </a:tblPr>
              <a:tblGrid>
                <a:gridCol w="1143000"/>
                <a:gridCol w="1524000"/>
                <a:gridCol w="1600200"/>
                <a:gridCol w="2819400"/>
              </a:tblGrid>
              <a:tr h="370840">
                <a:tc>
                  <a:txBody>
                    <a:bodyPr/>
                    <a:lstStyle/>
                    <a:p>
                      <a:r>
                        <a:rPr lang="en-US" sz="1400" dirty="0" smtClean="0"/>
                        <a:t>Component</a:t>
                      </a:r>
                      <a:endParaRPr lang="en-US" sz="1400" dirty="0"/>
                    </a:p>
                  </a:txBody>
                  <a:tcPr/>
                </a:tc>
                <a:tc>
                  <a:txBody>
                    <a:bodyPr/>
                    <a:lstStyle/>
                    <a:p>
                      <a:r>
                        <a:rPr lang="en-US" sz="1400" dirty="0" smtClean="0"/>
                        <a:t>Static </a:t>
                      </a:r>
                      <a:endParaRPr lang="en-US" sz="1400" dirty="0"/>
                    </a:p>
                  </a:txBody>
                  <a:tcPr/>
                </a:tc>
                <a:tc>
                  <a:txBody>
                    <a:bodyPr/>
                    <a:lstStyle/>
                    <a:p>
                      <a:r>
                        <a:rPr lang="en-US" sz="1400" dirty="0" smtClean="0"/>
                        <a:t>Instance Specific</a:t>
                      </a:r>
                      <a:endParaRPr lang="en-US" sz="1400" dirty="0"/>
                    </a:p>
                  </a:txBody>
                  <a:tcPr/>
                </a:tc>
                <a:tc>
                  <a:txBody>
                    <a:bodyPr/>
                    <a:lstStyle/>
                    <a:p>
                      <a:r>
                        <a:rPr lang="en-US" sz="1400" dirty="0" smtClean="0"/>
                        <a:t>Remarks</a:t>
                      </a:r>
                      <a:endParaRPr lang="en-US" sz="1400" dirty="0"/>
                    </a:p>
                  </a:txBody>
                  <a:tcPr/>
                </a:tc>
              </a:tr>
              <a:tr h="370840">
                <a:tc>
                  <a:txBody>
                    <a:bodyPr/>
                    <a:lstStyle/>
                    <a:p>
                      <a:r>
                        <a:rPr lang="en-US" sz="1400" dirty="0" smtClean="0"/>
                        <a:t>Data Type</a:t>
                      </a:r>
                      <a:endParaRPr lang="en-US" sz="1400" dirty="0"/>
                    </a:p>
                  </a:txBody>
                  <a:tcPr/>
                </a:tc>
                <a:tc>
                  <a:txBody>
                    <a:bodyPr/>
                    <a:lstStyle/>
                    <a:p>
                      <a:r>
                        <a:rPr lang="en-US" sz="1400" dirty="0" smtClean="0"/>
                        <a:t>CLASS-TYPES</a:t>
                      </a:r>
                      <a:endParaRPr lang="en-US" sz="1400" dirty="0"/>
                    </a:p>
                  </a:txBody>
                  <a:tcPr/>
                </a:tc>
                <a:tc>
                  <a:txBody>
                    <a:bodyPr/>
                    <a:lstStyle/>
                    <a:p>
                      <a:r>
                        <a:rPr lang="en-US" sz="1400" dirty="0" smtClean="0"/>
                        <a:t>TYPES</a:t>
                      </a:r>
                      <a:endParaRPr lang="en-US" sz="1400" dirty="0"/>
                    </a:p>
                  </a:txBody>
                  <a:tcPr/>
                </a:tc>
                <a:tc>
                  <a:txBody>
                    <a:bodyPr/>
                    <a:lstStyle/>
                    <a:p>
                      <a:r>
                        <a:rPr lang="en-US" sz="1400" dirty="0" smtClean="0"/>
                        <a:t>Declare local data</a:t>
                      </a:r>
                      <a:r>
                        <a:rPr lang="en-US" sz="1400" baseline="0" dirty="0" smtClean="0"/>
                        <a:t> types</a:t>
                      </a:r>
                      <a:endParaRPr lang="en-US" sz="1400" dirty="0"/>
                    </a:p>
                  </a:txBody>
                  <a:tcPr/>
                </a:tc>
              </a:tr>
              <a:tr h="370840">
                <a:tc>
                  <a:txBody>
                    <a:bodyPr/>
                    <a:lstStyle/>
                    <a:p>
                      <a:r>
                        <a:rPr lang="en-US" sz="1400" dirty="0" smtClean="0"/>
                        <a:t>Attribute</a:t>
                      </a:r>
                      <a:endParaRPr lang="en-US" sz="1400" dirty="0"/>
                    </a:p>
                  </a:txBody>
                  <a:tcPr/>
                </a:tc>
                <a:tc>
                  <a:txBody>
                    <a:bodyPr/>
                    <a:lstStyle/>
                    <a:p>
                      <a:r>
                        <a:rPr lang="en-US" sz="1400" dirty="0" smtClean="0"/>
                        <a:t>CLASS-DATA</a:t>
                      </a:r>
                      <a:endParaRPr lang="en-US" sz="1400" dirty="0"/>
                    </a:p>
                  </a:txBody>
                  <a:tcPr/>
                </a:tc>
                <a:tc>
                  <a:txBody>
                    <a:bodyPr/>
                    <a:lstStyle/>
                    <a:p>
                      <a:r>
                        <a:rPr lang="en-US" sz="1400" dirty="0" smtClean="0"/>
                        <a:t>DATA</a:t>
                      </a:r>
                      <a:endParaRPr lang="en-US" sz="1400" dirty="0"/>
                    </a:p>
                  </a:txBody>
                  <a:tcPr/>
                </a:tc>
                <a:tc>
                  <a:txBody>
                    <a:bodyPr/>
                    <a:lstStyle/>
                    <a:p>
                      <a:r>
                        <a:rPr lang="en-US" sz="1400" dirty="0" smtClean="0"/>
                        <a:t>Variables</a:t>
                      </a:r>
                      <a:endParaRPr lang="en-US" sz="1400" dirty="0"/>
                    </a:p>
                  </a:txBody>
                  <a:tcPr/>
                </a:tc>
              </a:tr>
              <a:tr h="370840">
                <a:tc>
                  <a:txBody>
                    <a:bodyPr/>
                    <a:lstStyle/>
                    <a:p>
                      <a:r>
                        <a:rPr lang="en-US" sz="1400" dirty="0" smtClean="0"/>
                        <a:t>Method</a:t>
                      </a:r>
                      <a:endParaRPr lang="en-US" sz="1400" dirty="0"/>
                    </a:p>
                  </a:txBody>
                  <a:tcPr/>
                </a:tc>
                <a:tc>
                  <a:txBody>
                    <a:bodyPr/>
                    <a:lstStyle/>
                    <a:p>
                      <a:r>
                        <a:rPr lang="en-US" sz="1400" dirty="0" smtClean="0"/>
                        <a:t>CLASS-METHODS</a:t>
                      </a:r>
                      <a:endParaRPr lang="en-US" sz="1400" dirty="0"/>
                    </a:p>
                  </a:txBody>
                  <a:tcPr/>
                </a:tc>
                <a:tc>
                  <a:txBody>
                    <a:bodyPr/>
                    <a:lstStyle/>
                    <a:p>
                      <a:r>
                        <a:rPr lang="en-US" sz="1400" dirty="0" smtClean="0"/>
                        <a:t>METHODS</a:t>
                      </a:r>
                      <a:endParaRPr lang="en-US" sz="1400" dirty="0"/>
                    </a:p>
                  </a:txBody>
                  <a:tcPr/>
                </a:tc>
                <a:tc>
                  <a:txBody>
                    <a:bodyPr/>
                    <a:lstStyle/>
                    <a:p>
                      <a:r>
                        <a:rPr lang="en-US" sz="1400" dirty="0" smtClean="0"/>
                        <a:t>Functionalities</a:t>
                      </a:r>
                      <a:endParaRPr lang="en-US" sz="1400" dirty="0"/>
                    </a:p>
                  </a:txBody>
                  <a:tcPr/>
                </a:tc>
              </a:tr>
              <a:tr h="370840">
                <a:tc>
                  <a:txBody>
                    <a:bodyPr/>
                    <a:lstStyle/>
                    <a:p>
                      <a:r>
                        <a:rPr lang="en-US" sz="1400" dirty="0" smtClean="0"/>
                        <a:t>Event</a:t>
                      </a:r>
                      <a:endParaRPr lang="en-US" sz="1400" dirty="0"/>
                    </a:p>
                  </a:txBody>
                  <a:tcPr/>
                </a:tc>
                <a:tc>
                  <a:txBody>
                    <a:bodyPr/>
                    <a:lstStyle/>
                    <a:p>
                      <a:r>
                        <a:rPr lang="en-US" sz="1400" dirty="0" smtClean="0"/>
                        <a:t>CLASS-EVENT</a:t>
                      </a:r>
                      <a:endParaRPr lang="en-US" sz="1400" dirty="0"/>
                    </a:p>
                  </a:txBody>
                  <a:tcPr/>
                </a:tc>
                <a:tc>
                  <a:txBody>
                    <a:bodyPr/>
                    <a:lstStyle/>
                    <a:p>
                      <a:r>
                        <a:rPr lang="en-US" sz="1400" dirty="0" smtClean="0"/>
                        <a:t>EVENT</a:t>
                      </a:r>
                      <a:endParaRPr lang="en-US" sz="1400" dirty="0"/>
                    </a:p>
                  </a:txBody>
                  <a:tcPr/>
                </a:tc>
                <a:tc>
                  <a:txBody>
                    <a:bodyPr/>
                    <a:lstStyle/>
                    <a:p>
                      <a:r>
                        <a:rPr lang="en-US" sz="1400" dirty="0" smtClean="0"/>
                        <a:t>Broadcasting</a:t>
                      </a:r>
                      <a:r>
                        <a:rPr lang="en-US" sz="1400" baseline="0" dirty="0" smtClean="0"/>
                        <a:t> the status of the class</a:t>
                      </a:r>
                      <a:endParaRPr lang="en-US" sz="1400" dirty="0"/>
                    </a:p>
                  </a:txBody>
                  <a:tcPr/>
                </a:tc>
              </a:tr>
            </a:tbl>
          </a:graphicData>
        </a:graphic>
      </p:graphicFrame>
      <p:sp>
        <p:nvSpPr>
          <p:cNvPr id="13" name="TextBox 12"/>
          <p:cNvSpPr txBox="1"/>
          <p:nvPr/>
        </p:nvSpPr>
        <p:spPr>
          <a:xfrm>
            <a:off x="1371600" y="3352800"/>
            <a:ext cx="75438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Note:</a:t>
            </a:r>
          </a:p>
          <a:p>
            <a:pPr marL="342900" indent="-342900">
              <a:buAutoNum type="arabicPeriod"/>
            </a:pPr>
            <a:r>
              <a:rPr lang="en-US" sz="1600" dirty="0" smtClean="0"/>
              <a:t>Instance components can be accessed via Object </a:t>
            </a:r>
          </a:p>
          <a:p>
            <a:pPr marL="342900" indent="-342900">
              <a:buAutoNum type="arabicPeriod"/>
            </a:pPr>
            <a:r>
              <a:rPr lang="en-US" sz="1600" dirty="0" smtClean="0"/>
              <a:t>2. Static components can be accessed via Class as well as Object</a:t>
            </a:r>
          </a:p>
        </p:txBody>
      </p:sp>
      <p:sp>
        <p:nvSpPr>
          <p:cNvPr id="14" name="TextBox 13"/>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4027760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24</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72491" y="809738"/>
            <a:ext cx="7543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Example</a:t>
            </a:r>
            <a:endParaRPr lang="en-US" sz="16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757279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25</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72491" y="809738"/>
            <a:ext cx="7543800" cy="36625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Events: </a:t>
            </a:r>
          </a:p>
          <a:p>
            <a:r>
              <a:rPr lang="en-US" sz="1600" dirty="0" smtClean="0"/>
              <a:t>Events are class components which are used to send some status to outside. Generally events inform the current state of the object using interface parameters</a:t>
            </a:r>
          </a:p>
          <a:p>
            <a:r>
              <a:rPr lang="en-US" sz="1600" dirty="0" smtClean="0"/>
              <a:t> it is a two step process</a:t>
            </a:r>
          </a:p>
          <a:p>
            <a:endParaRPr lang="en-US" sz="1600" dirty="0"/>
          </a:p>
          <a:p>
            <a:pPr lvl="1"/>
            <a:r>
              <a:rPr lang="en-US" sz="1600" b="1" dirty="0" smtClean="0"/>
              <a:t>a. Events Raising</a:t>
            </a:r>
          </a:p>
          <a:p>
            <a:pPr marL="1257300" lvl="2" indent="-342900">
              <a:buAutoNum type="arabicPeriod"/>
            </a:pPr>
            <a:r>
              <a:rPr lang="en-US" sz="1400" dirty="0" smtClean="0"/>
              <a:t>Create a event</a:t>
            </a:r>
          </a:p>
          <a:p>
            <a:pPr marL="1257300" lvl="2" indent="-342900">
              <a:buAutoNum type="arabicPeriod"/>
            </a:pPr>
            <a:r>
              <a:rPr lang="en-US" sz="1400" dirty="0" smtClean="0"/>
              <a:t>Raise an event</a:t>
            </a:r>
            <a:endParaRPr lang="en-US" sz="1600" dirty="0" smtClean="0"/>
          </a:p>
          <a:p>
            <a:pPr lvl="1"/>
            <a:endParaRPr lang="en-US" sz="1600" dirty="0"/>
          </a:p>
          <a:p>
            <a:pPr lvl="1"/>
            <a:r>
              <a:rPr lang="en-US" sz="1600" b="1" dirty="0" smtClean="0"/>
              <a:t>b. Event Handling</a:t>
            </a:r>
          </a:p>
          <a:p>
            <a:pPr marL="1257300" lvl="2" indent="-342900">
              <a:buAutoNum type="arabicPeriod"/>
            </a:pPr>
            <a:r>
              <a:rPr lang="en-US" sz="1400" dirty="0" smtClean="0"/>
              <a:t>Create event handling method</a:t>
            </a:r>
          </a:p>
          <a:p>
            <a:pPr marL="1257300" lvl="2" indent="-342900">
              <a:buAutoNum type="arabicPeriod"/>
            </a:pPr>
            <a:r>
              <a:rPr lang="en-US" sz="1400" dirty="0" smtClean="0"/>
              <a:t>Register event handling method</a:t>
            </a:r>
            <a:endParaRPr lang="en-US" sz="1600" dirty="0" smtClean="0"/>
          </a:p>
          <a:p>
            <a:endParaRPr lang="en-US" sz="1600" dirty="0"/>
          </a:p>
          <a:p>
            <a:r>
              <a:rPr lang="en-US" sz="1600" dirty="0" smtClean="0"/>
              <a:t>Events can be raised (Declared &amp; Raised ) and Handled (Event Handling Method &amp; Register the event handler method) in the same class or in different classes </a:t>
            </a:r>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324575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26</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24000" y="836474"/>
            <a:ext cx="7543800" cy="175432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Declaring &amp; Triggering</a:t>
            </a:r>
          </a:p>
          <a:p>
            <a:pPr algn="ctr"/>
            <a:r>
              <a:rPr lang="en-US" sz="1600" b="1" dirty="0" smtClean="0"/>
              <a:t>Declaring</a:t>
            </a:r>
          </a:p>
          <a:p>
            <a:r>
              <a:rPr lang="en-US" sz="1600" b="1" dirty="0" smtClean="0"/>
              <a:t>	Static Event</a:t>
            </a:r>
          </a:p>
          <a:p>
            <a:pPr marL="0" lvl="1"/>
            <a:r>
              <a:rPr lang="en-US" sz="1200" dirty="0" smtClean="0"/>
              <a:t>	</a:t>
            </a:r>
            <a:r>
              <a:rPr lang="en-US" sz="1400" dirty="0" smtClean="0"/>
              <a:t>CLASS-EVENTS </a:t>
            </a:r>
            <a:r>
              <a:rPr lang="en-US" sz="1400" dirty="0" err="1"/>
              <a:t>evt</a:t>
            </a:r>
            <a:r>
              <a:rPr lang="en-US" sz="1400" dirty="0"/>
              <a:t> EXPORTING... VALUE(e1 e2 ...) TYPE </a:t>
            </a:r>
            <a:r>
              <a:rPr lang="en-US" sz="1400" dirty="0" err="1"/>
              <a:t>type</a:t>
            </a:r>
            <a:r>
              <a:rPr lang="en-US" sz="1400" dirty="0"/>
              <a:t> [OPTIONAL].. </a:t>
            </a:r>
            <a:endParaRPr lang="en-US" sz="1200" dirty="0"/>
          </a:p>
          <a:p>
            <a:endParaRPr lang="en-US" sz="1600" dirty="0"/>
          </a:p>
          <a:p>
            <a:r>
              <a:rPr lang="en-US" sz="1600" b="1" dirty="0" smtClean="0"/>
              <a:t>	Instance Event</a:t>
            </a:r>
          </a:p>
          <a:p>
            <a:pPr lvl="1"/>
            <a:r>
              <a:rPr lang="en-US" sz="1200" dirty="0" smtClean="0"/>
              <a:t>	</a:t>
            </a:r>
            <a:r>
              <a:rPr lang="en-US" sz="1400" dirty="0" smtClean="0"/>
              <a:t>EVENTS </a:t>
            </a:r>
            <a:r>
              <a:rPr lang="en-US" sz="1400" dirty="0" err="1"/>
              <a:t>evt</a:t>
            </a:r>
            <a:r>
              <a:rPr lang="en-US" sz="1400" dirty="0"/>
              <a:t> EXPORTING... VALUE(e1 e2 ...) TYPE </a:t>
            </a:r>
            <a:r>
              <a:rPr lang="en-US" sz="1400" dirty="0" err="1"/>
              <a:t>type</a:t>
            </a:r>
            <a:r>
              <a:rPr lang="en-US" sz="1400" dirty="0"/>
              <a:t> [OPTIONAL].. </a:t>
            </a:r>
            <a:endParaRPr lang="en-US" sz="14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
        <p:nvSpPr>
          <p:cNvPr id="7" name="TextBox 6"/>
          <p:cNvSpPr txBox="1"/>
          <p:nvPr/>
        </p:nvSpPr>
        <p:spPr>
          <a:xfrm>
            <a:off x="1524000" y="3081278"/>
            <a:ext cx="7543800" cy="28623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de-DE" sz="1400" dirty="0"/>
              <a:t>When you declare an event, you can use the </a:t>
            </a:r>
            <a:r>
              <a:rPr lang="de-DE" sz="1400" b="1" dirty="0"/>
              <a:t>EXPORTING</a:t>
            </a:r>
            <a:r>
              <a:rPr lang="de-DE" sz="1400" dirty="0"/>
              <a:t>addition to specify parameters that are passed to the event handler. </a:t>
            </a:r>
            <a:r>
              <a:rPr lang="de-DE" sz="1400" dirty="0" smtClean="0"/>
              <a:t>The </a:t>
            </a:r>
            <a:r>
              <a:rPr lang="de-DE" sz="1400" dirty="0"/>
              <a:t>parameters are always passed by value. </a:t>
            </a:r>
            <a:endParaRPr lang="de-DE" sz="1400" dirty="0" smtClean="0"/>
          </a:p>
          <a:p>
            <a:endParaRPr lang="de-DE" sz="1400" dirty="0" smtClean="0"/>
          </a:p>
          <a:p>
            <a:r>
              <a:rPr lang="de-DE" sz="1400" dirty="0" smtClean="0"/>
              <a:t>Instance </a:t>
            </a:r>
            <a:r>
              <a:rPr lang="de-DE" sz="1400" dirty="0"/>
              <a:t>events always contain the implicit parameter</a:t>
            </a:r>
            <a:r>
              <a:rPr lang="de-DE" sz="1400" b="1" dirty="0"/>
              <a:t>SENDER</a:t>
            </a:r>
            <a:r>
              <a:rPr lang="de-DE" sz="1400" dirty="0"/>
              <a:t>, which has the type of a reference to the type or the interface in which the event is declared</a:t>
            </a:r>
            <a:r>
              <a:rPr lang="de-DE" sz="1400" dirty="0" smtClean="0"/>
              <a:t>.</a:t>
            </a:r>
          </a:p>
          <a:p>
            <a:endParaRPr lang="de-DE" sz="1400" dirty="0"/>
          </a:p>
          <a:p>
            <a:pPr algn="ctr"/>
            <a:r>
              <a:rPr lang="de-DE" sz="1600" b="1" dirty="0" smtClean="0"/>
              <a:t>Triggering Events</a:t>
            </a:r>
            <a:endParaRPr lang="de-DE" sz="1400" b="1" dirty="0" smtClean="0"/>
          </a:p>
          <a:p>
            <a:r>
              <a:rPr lang="en-US" sz="1600" dirty="0" smtClean="0"/>
              <a:t>Instance event triggered by Instance Method and Static event triggered by any method</a:t>
            </a:r>
          </a:p>
          <a:p>
            <a:endParaRPr lang="en-US" sz="1600" dirty="0"/>
          </a:p>
          <a:p>
            <a:pPr lvl="2"/>
            <a:r>
              <a:rPr lang="en-US" sz="1400" dirty="0"/>
              <a:t>RAISE EVENT </a:t>
            </a:r>
            <a:r>
              <a:rPr lang="en-US" sz="1400" dirty="0" err="1"/>
              <a:t>evt</a:t>
            </a:r>
            <a:r>
              <a:rPr lang="en-US" sz="1400" dirty="0"/>
              <a:t> EXPORTING e</a:t>
            </a:r>
            <a:r>
              <a:rPr lang="en-US" sz="1400" baseline="-25000" dirty="0"/>
              <a:t>1</a:t>
            </a:r>
            <a:r>
              <a:rPr lang="en-US" sz="1400" dirty="0"/>
              <a:t> = f</a:t>
            </a:r>
            <a:r>
              <a:rPr lang="en-US" sz="1400" baseline="-25000" dirty="0"/>
              <a:t>1 </a:t>
            </a:r>
            <a:r>
              <a:rPr lang="en-US" sz="1400" dirty="0"/>
              <a:t>e</a:t>
            </a:r>
            <a:r>
              <a:rPr lang="en-US" sz="1400" baseline="-25000" dirty="0"/>
              <a:t>2</a:t>
            </a:r>
            <a:r>
              <a:rPr lang="en-US" sz="1400" dirty="0"/>
              <a:t> = f</a:t>
            </a:r>
            <a:r>
              <a:rPr lang="en-US" sz="1400" baseline="-25000" dirty="0"/>
              <a:t>2</a:t>
            </a:r>
            <a:r>
              <a:rPr lang="en-US" sz="1400" dirty="0"/>
              <a:t> </a:t>
            </a:r>
            <a:r>
              <a:rPr lang="en-US" sz="1400" dirty="0" smtClean="0"/>
              <a:t>...</a:t>
            </a:r>
            <a:endParaRPr lang="en-US" sz="1600" dirty="0" smtClean="0"/>
          </a:p>
          <a:p>
            <a:endParaRPr lang="en-US" sz="1600" dirty="0"/>
          </a:p>
          <a:p>
            <a:r>
              <a:rPr lang="en-US" sz="1600" dirty="0"/>
              <a:t>The self-reference </a:t>
            </a:r>
            <a:r>
              <a:rPr lang="en-US" sz="1600" b="1" dirty="0"/>
              <a:t>me</a:t>
            </a:r>
            <a:r>
              <a:rPr lang="en-US" sz="1600" dirty="0"/>
              <a:t> is automatically passed to the implicit parameter </a:t>
            </a:r>
            <a:r>
              <a:rPr lang="en-US" sz="1600" b="1" dirty="0"/>
              <a:t>sender</a:t>
            </a:r>
            <a:endParaRPr lang="en-US" sz="1600" dirty="0" smtClean="0"/>
          </a:p>
        </p:txBody>
      </p:sp>
    </p:spTree>
    <p:extLst>
      <p:ext uri="{BB962C8B-B14F-4D97-AF65-F5344CB8AC3E}">
        <p14:creationId xmlns:p14="http://schemas.microsoft.com/office/powerpoint/2010/main" val="2209898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27</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24000" y="836474"/>
            <a:ext cx="7543800" cy="53553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Handling Events</a:t>
            </a:r>
          </a:p>
          <a:p>
            <a:endParaRPr lang="en-US" sz="1600" dirty="0" smtClean="0"/>
          </a:p>
          <a:p>
            <a:r>
              <a:rPr lang="en-US" sz="1600" dirty="0" smtClean="0"/>
              <a:t>Events are handled using special methods. It contains two steps</a:t>
            </a:r>
          </a:p>
          <a:p>
            <a:pPr lvl="1"/>
            <a:r>
              <a:rPr lang="en-US" sz="1400" dirty="0" smtClean="0"/>
              <a:t>1. Define event handler method for the event</a:t>
            </a:r>
          </a:p>
          <a:p>
            <a:pPr lvl="1"/>
            <a:r>
              <a:rPr lang="en-US" sz="1400" dirty="0" smtClean="0"/>
              <a:t>2. Register event handler method for the event</a:t>
            </a:r>
            <a:endParaRPr lang="en-US" sz="1600" dirty="0" smtClean="0"/>
          </a:p>
          <a:p>
            <a:endParaRPr lang="en-US" sz="1600" dirty="0"/>
          </a:p>
          <a:p>
            <a:pPr algn="ctr"/>
            <a:r>
              <a:rPr lang="en-US" sz="1600" b="1" dirty="0" smtClean="0"/>
              <a:t>Declaring event handler method</a:t>
            </a:r>
          </a:p>
          <a:p>
            <a:r>
              <a:rPr lang="en-US" sz="1600" dirty="0" smtClean="0"/>
              <a:t>We can declare event handle r method same as normal method</a:t>
            </a:r>
          </a:p>
          <a:p>
            <a:r>
              <a:rPr lang="en-US" sz="1400" b="1" dirty="0" smtClean="0"/>
              <a:t>Syntax</a:t>
            </a:r>
          </a:p>
          <a:p>
            <a:r>
              <a:rPr lang="en-US" sz="1600" dirty="0" smtClean="0"/>
              <a:t>	</a:t>
            </a:r>
            <a:r>
              <a:rPr lang="en-US" sz="1400" dirty="0" smtClean="0"/>
              <a:t>METHODS </a:t>
            </a:r>
            <a:r>
              <a:rPr lang="en-US" sz="1400" dirty="0"/>
              <a:t>meth FOR EVENT </a:t>
            </a:r>
            <a:r>
              <a:rPr lang="en-US" sz="1400" dirty="0" err="1"/>
              <a:t>evt</a:t>
            </a:r>
            <a:r>
              <a:rPr lang="en-US" sz="1400" dirty="0"/>
              <a:t> OF </a:t>
            </a:r>
            <a:r>
              <a:rPr lang="en-US" sz="1400" dirty="0" err="1"/>
              <a:t>cif</a:t>
            </a:r>
            <a:r>
              <a:rPr lang="en-US" sz="1400" dirty="0"/>
              <a:t> IMPORTING e</a:t>
            </a:r>
            <a:r>
              <a:rPr lang="en-US" sz="1400" baseline="-25000" dirty="0"/>
              <a:t>1</a:t>
            </a:r>
            <a:r>
              <a:rPr lang="en-US" sz="1400" dirty="0"/>
              <a:t> e</a:t>
            </a:r>
            <a:r>
              <a:rPr lang="en-US" sz="1400" baseline="-25000" dirty="0"/>
              <a:t>2</a:t>
            </a:r>
            <a:r>
              <a:rPr lang="en-US" sz="1400" dirty="0"/>
              <a:t> </a:t>
            </a:r>
            <a:r>
              <a:rPr lang="en-US" sz="1400" dirty="0" smtClean="0"/>
              <a:t>...</a:t>
            </a:r>
          </a:p>
          <a:p>
            <a:endParaRPr lang="en-US" sz="1400" dirty="0"/>
          </a:p>
          <a:p>
            <a:pPr lvl="1"/>
            <a:r>
              <a:rPr lang="en-US" sz="1400" dirty="0" err="1" smtClean="0"/>
              <a:t>Evt</a:t>
            </a:r>
            <a:r>
              <a:rPr lang="en-US" sz="1400" dirty="0" smtClean="0"/>
              <a:t> – Event Name</a:t>
            </a:r>
          </a:p>
          <a:p>
            <a:pPr lvl="1"/>
            <a:r>
              <a:rPr lang="en-US" sz="1400" dirty="0" err="1" smtClean="0"/>
              <a:t>Cif</a:t>
            </a:r>
            <a:r>
              <a:rPr lang="en-US" sz="1400" dirty="0" smtClean="0"/>
              <a:t> – Class or Interface Name</a:t>
            </a:r>
          </a:p>
          <a:p>
            <a:endParaRPr lang="en-US" sz="1400" dirty="0"/>
          </a:p>
          <a:p>
            <a:pPr algn="ctr"/>
            <a:r>
              <a:rPr lang="en-US" sz="1600" b="1" dirty="0" smtClean="0"/>
              <a:t>Registering Event  handler method</a:t>
            </a:r>
          </a:p>
          <a:p>
            <a:r>
              <a:rPr lang="en-US" sz="1600" dirty="0" smtClean="0"/>
              <a:t>We need to register event handler method to react to the event using following statement </a:t>
            </a:r>
          </a:p>
          <a:p>
            <a:r>
              <a:rPr lang="en-US" sz="1400" b="1" dirty="0" smtClean="0"/>
              <a:t>Syntax</a:t>
            </a:r>
            <a:endParaRPr lang="en-US" b="1" dirty="0"/>
          </a:p>
          <a:p>
            <a:r>
              <a:rPr lang="da-DK" sz="1400" dirty="0" smtClean="0"/>
              <a:t>	SET </a:t>
            </a:r>
            <a:r>
              <a:rPr lang="da-DK" sz="1400" dirty="0"/>
              <a:t>HANDLER h</a:t>
            </a:r>
            <a:r>
              <a:rPr lang="da-DK" sz="1400" baseline="-25000" dirty="0"/>
              <a:t>1</a:t>
            </a:r>
            <a:r>
              <a:rPr lang="da-DK" sz="1400" dirty="0"/>
              <a:t> h</a:t>
            </a:r>
            <a:r>
              <a:rPr lang="da-DK" sz="1400" baseline="-25000" dirty="0"/>
              <a:t>2</a:t>
            </a:r>
            <a:r>
              <a:rPr lang="da-DK" sz="1400" dirty="0"/>
              <a:t> ... [FOR</a:t>
            </a:r>
            <a:r>
              <a:rPr lang="da-DK" sz="1400" dirty="0" smtClean="0"/>
              <a:t>]...[{ref|</a:t>
            </a:r>
            <a:r>
              <a:rPr lang="en-US" sz="1400" dirty="0"/>
              <a:t>FOR ALL INSTANCES</a:t>
            </a:r>
            <a:r>
              <a:rPr lang="da-DK" sz="1400" dirty="0" smtClean="0"/>
              <a:t>}]</a:t>
            </a:r>
          </a:p>
          <a:p>
            <a:endParaRPr lang="da-DK" sz="1400" dirty="0"/>
          </a:p>
          <a:p>
            <a:r>
              <a:rPr lang="en-US" sz="1400" b="1" dirty="0"/>
              <a:t>Timing of Event Handling</a:t>
            </a:r>
          </a:p>
          <a:p>
            <a:r>
              <a:rPr lang="en-US" sz="1400" dirty="0"/>
              <a:t>After the </a:t>
            </a:r>
            <a:r>
              <a:rPr lang="en-US" sz="1400" b="1" dirty="0"/>
              <a:t>RAISE </a:t>
            </a:r>
            <a:r>
              <a:rPr lang="en-US" sz="1400" b="1" dirty="0" smtClean="0"/>
              <a:t>EVENT </a:t>
            </a:r>
            <a:r>
              <a:rPr lang="en-US" sz="1400" dirty="0" smtClean="0"/>
              <a:t>statement</a:t>
            </a:r>
            <a:r>
              <a:rPr lang="en-US" sz="1400" dirty="0"/>
              <a:t>, all registered handler methods are executed before the next statement is </a:t>
            </a:r>
            <a:r>
              <a:rPr lang="en-US" sz="1400" dirty="0" smtClean="0"/>
              <a:t>processed</a:t>
            </a:r>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
        <p:nvSpPr>
          <p:cNvPr id="7" name="TextBox 6"/>
          <p:cNvSpPr txBox="1"/>
          <p:nvPr/>
        </p:nvSpPr>
        <p:spPr>
          <a:xfrm>
            <a:off x="1524000" y="3081278"/>
            <a:ext cx="7543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endParaRPr lang="en-US" sz="1600" dirty="0" smtClean="0"/>
          </a:p>
        </p:txBody>
      </p:sp>
    </p:spTree>
    <p:extLst>
      <p:ext uri="{BB962C8B-B14F-4D97-AF65-F5344CB8AC3E}">
        <p14:creationId xmlns:p14="http://schemas.microsoft.com/office/powerpoint/2010/main" val="3369211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320905" y="1334869"/>
            <a:ext cx="4443652" cy="646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lgn="ctr"/>
            <a:r>
              <a:rPr lang="en-US" sz="3600" b="1" dirty="0" smtClean="0"/>
              <a:t>SAP Webdynpro ABAP</a:t>
            </a:r>
            <a:endParaRPr lang="en-US" sz="3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4448175" cy="29084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110" y="2819400"/>
            <a:ext cx="3466290" cy="1964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845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19200" y="2057400"/>
            <a:ext cx="7162800" cy="4038600"/>
            <a:chOff x="990600" y="1752600"/>
            <a:chExt cx="7162800" cy="4038600"/>
          </a:xfrm>
        </p:grpSpPr>
        <p:sp>
          <p:nvSpPr>
            <p:cNvPr id="2" name="Snip Diagonal Corner Rectangle 1"/>
            <p:cNvSpPr/>
            <p:nvPr/>
          </p:nvSpPr>
          <p:spPr>
            <a:xfrm>
              <a:off x="990600" y="1752600"/>
              <a:ext cx="7162800" cy="4038600"/>
            </a:xfrm>
            <a:prstGeom prst="snip2DiagRect">
              <a:avLst>
                <a:gd name="adj1" fmla="val 1653"/>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grpSp>
          <p:nvGrpSpPr>
            <p:cNvPr id="11" name="Group 10"/>
            <p:cNvGrpSpPr/>
            <p:nvPr/>
          </p:nvGrpSpPr>
          <p:grpSpPr>
            <a:xfrm>
              <a:off x="1295400" y="1984510"/>
              <a:ext cx="2286000" cy="1411430"/>
              <a:chOff x="3200401" y="2334490"/>
              <a:chExt cx="2438400" cy="1475509"/>
            </a:xfrm>
          </p:grpSpPr>
          <p:sp>
            <p:nvSpPr>
              <p:cNvPr id="13" name="Cube 12"/>
              <p:cNvSpPr/>
              <p:nvPr/>
            </p:nvSpPr>
            <p:spPr>
              <a:xfrm>
                <a:off x="3200401" y="2334490"/>
                <a:ext cx="2438400" cy="1475509"/>
              </a:xfrm>
              <a:prstGeom prst="cube">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050" dirty="0" smtClean="0">
                  <a:solidFill>
                    <a:schemeClr val="tx1"/>
                  </a:solidFill>
                </a:endParaRPr>
              </a:p>
              <a:p>
                <a:pPr algn="ctr"/>
                <a:endParaRPr lang="en-US" sz="1050" dirty="0">
                  <a:solidFill>
                    <a:schemeClr val="tx1"/>
                  </a:solidFill>
                </a:endParaRPr>
              </a:p>
              <a:p>
                <a:pPr algn="ctr"/>
                <a:r>
                  <a:rPr lang="en-US" sz="1050" dirty="0" smtClean="0">
                    <a:solidFill>
                      <a:schemeClr val="tx1"/>
                    </a:solidFill>
                  </a:rPr>
                  <a:t> </a:t>
                </a:r>
              </a:p>
              <a:p>
                <a:pPr algn="ctr"/>
                <a:r>
                  <a:rPr lang="en-US" sz="1050" dirty="0" smtClean="0">
                    <a:solidFill>
                      <a:schemeClr val="tx1"/>
                    </a:solidFill>
                  </a:rPr>
                  <a:t>       </a:t>
                </a:r>
                <a:r>
                  <a:rPr lang="en-US" sz="900" dirty="0" smtClean="0">
                    <a:solidFill>
                      <a:schemeClr val="tx1"/>
                    </a:solidFill>
                  </a:rPr>
                  <a:t>Procedure Oriented Approach</a:t>
                </a:r>
              </a:p>
              <a:p>
                <a:pPr algn="ctr"/>
                <a:endParaRPr lang="en-US" sz="1000" dirty="0">
                  <a:solidFill>
                    <a:schemeClr val="tx1"/>
                  </a:solidFill>
                </a:endParaRPr>
              </a:p>
              <a:p>
                <a:pPr algn="ctr"/>
                <a:endParaRPr lang="en-US" sz="100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r>
                  <a:rPr lang="en-US" sz="1050" dirty="0" smtClean="0">
                    <a:solidFill>
                      <a:schemeClr val="tx1"/>
                    </a:solidFill>
                  </a:rPr>
                  <a:t>  </a:t>
                </a:r>
                <a:endParaRPr lang="en-US" sz="1050" dirty="0">
                  <a:solidFill>
                    <a:schemeClr val="tx1"/>
                  </a:solidFill>
                </a:endParaRPr>
              </a:p>
            </p:txBody>
          </p:sp>
          <p:sp>
            <p:nvSpPr>
              <p:cNvPr id="14" name="Cube 13"/>
              <p:cNvSpPr/>
              <p:nvPr/>
            </p:nvSpPr>
            <p:spPr>
              <a:xfrm>
                <a:off x="3352800" y="2755322"/>
                <a:ext cx="762000" cy="481445"/>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solidFill>
                      <a:schemeClr val="tx1"/>
                    </a:solidFill>
                  </a:rPr>
                  <a:t>Includes</a:t>
                </a:r>
                <a:endParaRPr lang="en-US" sz="900" dirty="0">
                  <a:solidFill>
                    <a:schemeClr val="tx1"/>
                  </a:solidFill>
                </a:endParaRPr>
              </a:p>
            </p:txBody>
          </p:sp>
          <p:sp>
            <p:nvSpPr>
              <p:cNvPr id="15" name="Cube 14"/>
              <p:cNvSpPr/>
              <p:nvPr/>
            </p:nvSpPr>
            <p:spPr>
              <a:xfrm>
                <a:off x="4343400" y="2795156"/>
                <a:ext cx="762000" cy="441612"/>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solidFill>
                      <a:schemeClr val="tx1"/>
                    </a:solidFill>
                  </a:rPr>
                  <a:t>Forms</a:t>
                </a:r>
                <a:endParaRPr lang="en-US" sz="900" dirty="0">
                  <a:solidFill>
                    <a:schemeClr val="tx1"/>
                  </a:solidFill>
                </a:endParaRPr>
              </a:p>
            </p:txBody>
          </p:sp>
          <p:sp>
            <p:nvSpPr>
              <p:cNvPr id="16" name="Cube 15"/>
              <p:cNvSpPr/>
              <p:nvPr/>
            </p:nvSpPr>
            <p:spPr>
              <a:xfrm>
                <a:off x="3733800" y="3276600"/>
                <a:ext cx="990600" cy="481445"/>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solidFill>
                      <a:schemeClr val="tx1"/>
                    </a:solidFill>
                  </a:rPr>
                  <a:t>Function Groups</a:t>
                </a:r>
                <a:endParaRPr lang="en-US" sz="1000" dirty="0">
                  <a:solidFill>
                    <a:schemeClr val="tx1"/>
                  </a:solidFill>
                </a:endParaRPr>
              </a:p>
            </p:txBody>
          </p:sp>
        </p:grpSp>
        <p:grpSp>
          <p:nvGrpSpPr>
            <p:cNvPr id="17" name="Group 16"/>
            <p:cNvGrpSpPr/>
            <p:nvPr/>
          </p:nvGrpSpPr>
          <p:grpSpPr>
            <a:xfrm>
              <a:off x="5456125" y="4128896"/>
              <a:ext cx="2362200" cy="1485900"/>
              <a:chOff x="5943600" y="3467100"/>
              <a:chExt cx="2208004" cy="1562100"/>
            </a:xfrm>
          </p:grpSpPr>
          <p:sp>
            <p:nvSpPr>
              <p:cNvPr id="18" name="Cube 17"/>
              <p:cNvSpPr/>
              <p:nvPr/>
            </p:nvSpPr>
            <p:spPr>
              <a:xfrm>
                <a:off x="5943600" y="3467100"/>
                <a:ext cx="2208004" cy="1562100"/>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b="1" dirty="0" smtClean="0">
                    <a:solidFill>
                      <a:schemeClr val="tx1"/>
                    </a:solidFill>
                  </a:rPr>
                  <a:t>       Object Oriented Approach</a:t>
                </a:r>
              </a:p>
              <a:p>
                <a:pPr algn="ctr"/>
                <a:endParaRPr lang="en-US" sz="1050" b="1" dirty="0" smtClean="0">
                  <a:solidFill>
                    <a:schemeClr val="tx1"/>
                  </a:solidFill>
                </a:endParaRPr>
              </a:p>
              <a:p>
                <a:pPr algn="ctr"/>
                <a:endParaRPr lang="en-US" sz="1050" b="1" dirty="0">
                  <a:solidFill>
                    <a:schemeClr val="tx1"/>
                  </a:solidFill>
                </a:endParaRPr>
              </a:p>
              <a:p>
                <a:pPr algn="ctr"/>
                <a:endParaRPr lang="en-US" sz="1050" b="1" dirty="0" smtClean="0">
                  <a:solidFill>
                    <a:schemeClr val="tx1"/>
                  </a:solidFill>
                </a:endParaRPr>
              </a:p>
              <a:p>
                <a:pPr algn="ctr"/>
                <a:endParaRPr lang="en-US" sz="1050" b="1" dirty="0">
                  <a:solidFill>
                    <a:schemeClr val="tx1"/>
                  </a:solidFill>
                </a:endParaRPr>
              </a:p>
              <a:p>
                <a:pPr algn="ctr"/>
                <a:endParaRPr lang="en-US" sz="1050" b="1" dirty="0" smtClean="0">
                  <a:solidFill>
                    <a:schemeClr val="tx1"/>
                  </a:solidFill>
                </a:endParaRPr>
              </a:p>
              <a:p>
                <a:pPr algn="ctr"/>
                <a:endParaRPr lang="en-US" sz="1050" b="1" dirty="0">
                  <a:solidFill>
                    <a:schemeClr val="tx1"/>
                  </a:solidFill>
                </a:endParaRPr>
              </a:p>
              <a:p>
                <a:pPr algn="ctr"/>
                <a:endParaRPr lang="en-US" sz="1050" b="1" dirty="0" smtClean="0">
                  <a:solidFill>
                    <a:schemeClr val="tx1"/>
                  </a:solidFill>
                </a:endParaRPr>
              </a:p>
              <a:p>
                <a:pPr algn="ctr"/>
                <a:endParaRPr lang="en-US" sz="1050" b="1" dirty="0">
                  <a:solidFill>
                    <a:schemeClr val="tx1"/>
                  </a:solidFill>
                </a:endParaRPr>
              </a:p>
              <a:p>
                <a:pPr algn="ctr"/>
                <a:endParaRPr lang="en-US" sz="1050" b="1" dirty="0">
                  <a:solidFill>
                    <a:schemeClr val="tx1"/>
                  </a:solidFill>
                </a:endParaRPr>
              </a:p>
            </p:txBody>
          </p:sp>
          <p:sp>
            <p:nvSpPr>
              <p:cNvPr id="19" name="Cube 18"/>
              <p:cNvSpPr/>
              <p:nvPr/>
            </p:nvSpPr>
            <p:spPr>
              <a:xfrm>
                <a:off x="6019800" y="3938155"/>
                <a:ext cx="762000" cy="481445"/>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smtClean="0">
                    <a:solidFill>
                      <a:schemeClr val="tx1"/>
                    </a:solidFill>
                  </a:rPr>
                  <a:t>Class</a:t>
                </a:r>
                <a:endParaRPr lang="en-US" sz="1050" dirty="0">
                  <a:solidFill>
                    <a:schemeClr val="tx1"/>
                  </a:solidFill>
                </a:endParaRPr>
              </a:p>
            </p:txBody>
          </p:sp>
          <p:sp>
            <p:nvSpPr>
              <p:cNvPr id="20" name="Cube 19"/>
              <p:cNvSpPr/>
              <p:nvPr/>
            </p:nvSpPr>
            <p:spPr>
              <a:xfrm>
                <a:off x="6934200" y="3938155"/>
                <a:ext cx="762000" cy="481445"/>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smtClean="0">
                    <a:solidFill>
                      <a:schemeClr val="tx1"/>
                    </a:solidFill>
                  </a:rPr>
                  <a:t>Object</a:t>
                </a:r>
                <a:endParaRPr lang="en-US" sz="1050" dirty="0">
                  <a:solidFill>
                    <a:schemeClr val="tx1"/>
                  </a:solidFill>
                </a:endParaRPr>
              </a:p>
            </p:txBody>
          </p:sp>
          <p:sp>
            <p:nvSpPr>
              <p:cNvPr id="21" name="Cube 20"/>
              <p:cNvSpPr/>
              <p:nvPr/>
            </p:nvSpPr>
            <p:spPr>
              <a:xfrm>
                <a:off x="6477000" y="4471555"/>
                <a:ext cx="914400" cy="481445"/>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smtClean="0">
                    <a:solidFill>
                      <a:schemeClr val="tx1"/>
                    </a:solidFill>
                  </a:rPr>
                  <a:t>Interface</a:t>
                </a:r>
                <a:endParaRPr lang="en-US" sz="1050" dirty="0">
                  <a:solidFill>
                    <a:schemeClr val="tx1"/>
                  </a:solidFill>
                </a:endParaRPr>
              </a:p>
            </p:txBody>
          </p:sp>
        </p:grpSp>
        <p:sp>
          <p:nvSpPr>
            <p:cNvPr id="6" name="Flowchart: Predefined Process 5"/>
            <p:cNvSpPr/>
            <p:nvPr/>
          </p:nvSpPr>
          <p:spPr>
            <a:xfrm>
              <a:off x="1721643" y="3768460"/>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Reports</a:t>
              </a:r>
              <a:endParaRPr lang="en-US" sz="1100" dirty="0">
                <a:solidFill>
                  <a:schemeClr val="tx1"/>
                </a:solidFill>
              </a:endParaRPr>
            </a:p>
          </p:txBody>
        </p:sp>
        <p:sp>
          <p:nvSpPr>
            <p:cNvPr id="22" name="Flowchart: Predefined Process 21"/>
            <p:cNvSpPr/>
            <p:nvPr/>
          </p:nvSpPr>
          <p:spPr>
            <a:xfrm>
              <a:off x="2438398" y="4548672"/>
              <a:ext cx="1133475" cy="514562"/>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Module Pool</a:t>
              </a:r>
              <a:endParaRPr lang="en-US" sz="1100" dirty="0">
                <a:solidFill>
                  <a:schemeClr val="tx1"/>
                </a:solidFill>
              </a:endParaRPr>
            </a:p>
          </p:txBody>
        </p:sp>
        <p:sp>
          <p:nvSpPr>
            <p:cNvPr id="23" name="Flowchart: Predefined Process 22"/>
            <p:cNvSpPr/>
            <p:nvPr/>
          </p:nvSpPr>
          <p:spPr>
            <a:xfrm>
              <a:off x="3886200" y="4856123"/>
              <a:ext cx="1176339" cy="477877"/>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Conversions</a:t>
              </a:r>
              <a:endParaRPr lang="en-US" sz="1100" dirty="0">
                <a:solidFill>
                  <a:schemeClr val="tx1"/>
                </a:solidFill>
              </a:endParaRPr>
            </a:p>
          </p:txBody>
        </p:sp>
        <p:sp>
          <p:nvSpPr>
            <p:cNvPr id="24" name="Flowchart: Predefined Process 23"/>
            <p:cNvSpPr/>
            <p:nvPr/>
          </p:nvSpPr>
          <p:spPr>
            <a:xfrm>
              <a:off x="5638800" y="3083069"/>
              <a:ext cx="1524000" cy="685391"/>
            </a:xfrm>
            <a:prstGeom prst="flowChartPredefinedProcess">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dirty="0" smtClean="0">
                  <a:solidFill>
                    <a:schemeClr val="tx1"/>
                  </a:solidFill>
                </a:rPr>
                <a:t>Webdynpro Applications</a:t>
              </a:r>
              <a:endParaRPr lang="en-US" sz="1400" b="1" dirty="0">
                <a:solidFill>
                  <a:schemeClr val="tx1"/>
                </a:solidFill>
              </a:endParaRPr>
            </a:p>
          </p:txBody>
        </p:sp>
        <p:sp>
          <p:nvSpPr>
            <p:cNvPr id="25" name="Flowchart: Predefined Process 24"/>
            <p:cNvSpPr/>
            <p:nvPr/>
          </p:nvSpPr>
          <p:spPr>
            <a:xfrm>
              <a:off x="3886200" y="3845069"/>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BAdis</a:t>
              </a:r>
              <a:endParaRPr lang="en-US" sz="1100" dirty="0">
                <a:solidFill>
                  <a:schemeClr val="tx1"/>
                </a:solidFill>
              </a:endParaRPr>
            </a:p>
          </p:txBody>
        </p:sp>
        <p:sp>
          <p:nvSpPr>
            <p:cNvPr id="26" name="Flowchart: Predefined Process 25"/>
            <p:cNvSpPr/>
            <p:nvPr/>
          </p:nvSpPr>
          <p:spPr>
            <a:xfrm>
              <a:off x="3886200" y="2930669"/>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User Exits &amp; Customer Exits</a:t>
              </a:r>
              <a:endParaRPr lang="en-US" sz="1100" dirty="0">
                <a:solidFill>
                  <a:schemeClr val="tx1"/>
                </a:solidFill>
              </a:endParaRPr>
            </a:p>
          </p:txBody>
        </p:sp>
        <p:sp>
          <p:nvSpPr>
            <p:cNvPr id="27" name="Flowchart: Predefined Process 26"/>
            <p:cNvSpPr/>
            <p:nvPr/>
          </p:nvSpPr>
          <p:spPr>
            <a:xfrm>
              <a:off x="3886200" y="2133600"/>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RFCs</a:t>
              </a:r>
              <a:endParaRPr lang="en-US" sz="1100" dirty="0">
                <a:solidFill>
                  <a:schemeClr val="tx1"/>
                </a:solidFill>
              </a:endParaRPr>
            </a:p>
          </p:txBody>
        </p:sp>
      </p:grpSp>
      <p:sp>
        <p:nvSpPr>
          <p:cNvPr id="28" name="Rectangle 27"/>
          <p:cNvSpPr/>
          <p:nvPr/>
        </p:nvSpPr>
        <p:spPr>
          <a:xfrm>
            <a:off x="838200" y="990600"/>
            <a:ext cx="7633915"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en-US" dirty="0" smtClean="0"/>
              <a:t>Different types of Applications developed using ABAP </a:t>
            </a:r>
          </a:p>
          <a:p>
            <a:pPr algn="ctr"/>
            <a:r>
              <a:rPr lang="en-US" dirty="0" smtClean="0"/>
              <a:t>&amp; </a:t>
            </a:r>
          </a:p>
          <a:p>
            <a:pPr algn="ctr"/>
            <a:r>
              <a:rPr lang="en-US" dirty="0" smtClean="0"/>
              <a:t>Programming methodologies used</a:t>
            </a:r>
            <a:endParaRPr lang="en-US" dirty="0"/>
          </a:p>
        </p:txBody>
      </p:sp>
      <p:sp>
        <p:nvSpPr>
          <p:cNvPr id="29" name="TextBox 28"/>
          <p:cNvSpPr txBox="1"/>
          <p:nvPr/>
        </p:nvSpPr>
        <p:spPr>
          <a:xfrm>
            <a:off x="2971800" y="152399"/>
            <a:ext cx="289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Webdynpro ABAP</a:t>
            </a:r>
          </a:p>
        </p:txBody>
      </p:sp>
      <p:sp>
        <p:nvSpPr>
          <p:cNvPr id="3" name="Up-Down Arrow 2"/>
          <p:cNvSpPr/>
          <p:nvPr/>
        </p:nvSpPr>
        <p:spPr>
          <a:xfrm>
            <a:off x="6629400" y="4076700"/>
            <a:ext cx="236425" cy="32233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528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2" name="TextBox 1"/>
          <p:cNvSpPr txBox="1"/>
          <p:nvPr/>
        </p:nvSpPr>
        <p:spPr>
          <a:xfrm>
            <a:off x="1828800" y="762000"/>
            <a:ext cx="7239000" cy="107721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In the Modularization techniques, Most of the time functionality can be reused with help of Function Modules. You might have developed function modules. </a:t>
            </a:r>
          </a:p>
          <a:p>
            <a:endParaRPr lang="en-US" sz="1600" dirty="0"/>
          </a:p>
          <a:p>
            <a:pPr algn="ctr"/>
            <a:r>
              <a:rPr lang="en-US" sz="1600" b="1" dirty="0" smtClean="0"/>
              <a:t>What would be the result of Below Report ZRABCD????</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2" name="Rectangle 11"/>
          <p:cNvSpPr/>
          <p:nvPr/>
        </p:nvSpPr>
        <p:spPr>
          <a:xfrm>
            <a:off x="6248400" y="2057400"/>
            <a:ext cx="2705100" cy="3124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Function Group: ZXYZ</a:t>
            </a:r>
          </a:p>
          <a:p>
            <a:pPr algn="ctr"/>
            <a:r>
              <a:rPr lang="en-US" sz="1200" dirty="0" smtClean="0"/>
              <a:t>Global Variable</a:t>
            </a:r>
          </a:p>
          <a:p>
            <a:pPr algn="ctr"/>
            <a:r>
              <a:rPr lang="en-US" sz="1200" dirty="0" smtClean="0"/>
              <a:t> </a:t>
            </a:r>
            <a:r>
              <a:rPr lang="en-US" sz="1200" dirty="0" err="1" smtClean="0"/>
              <a:t>g_ebelnTYPE</a:t>
            </a:r>
            <a:r>
              <a:rPr lang="en-US" sz="1200" dirty="0" smtClean="0"/>
              <a:t> </a:t>
            </a:r>
            <a:r>
              <a:rPr lang="en-US" sz="1200" dirty="0" err="1" smtClean="0"/>
              <a:t>ebeln</a:t>
            </a:r>
            <a:r>
              <a:rPr lang="en-US" sz="1200" dirty="0" smtClean="0"/>
              <a:t>.</a:t>
            </a:r>
            <a:endParaRPr lang="en-US" sz="1200" dirty="0"/>
          </a:p>
          <a:p>
            <a:pPr algn="ctr"/>
            <a:endParaRPr lang="en-US" sz="1200" dirty="0" smtClean="0"/>
          </a:p>
          <a:p>
            <a:pPr algn="ctr"/>
            <a:r>
              <a:rPr lang="en-US" sz="1200" dirty="0" smtClean="0"/>
              <a:t>Function Module</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a:p>
        </p:txBody>
      </p:sp>
      <p:sp>
        <p:nvSpPr>
          <p:cNvPr id="14" name="Rectangle 13"/>
          <p:cNvSpPr/>
          <p:nvPr/>
        </p:nvSpPr>
        <p:spPr>
          <a:xfrm>
            <a:off x="6858000" y="3657600"/>
            <a:ext cx="1600200" cy="1219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Function </a:t>
            </a:r>
            <a:r>
              <a:rPr lang="en-US" sz="1200" b="1" dirty="0" smtClean="0"/>
              <a:t>SET_VALUE</a:t>
            </a:r>
            <a:r>
              <a:rPr lang="en-US" sz="1200" dirty="0" smtClean="0"/>
              <a:t>.</a:t>
            </a:r>
          </a:p>
          <a:p>
            <a:r>
              <a:rPr lang="en-US" sz="1200" dirty="0" smtClean="0"/>
              <a:t>Importing </a:t>
            </a:r>
            <a:r>
              <a:rPr lang="en-US" sz="1200" dirty="0" err="1" smtClean="0"/>
              <a:t>i_ebeln</a:t>
            </a:r>
            <a:r>
              <a:rPr lang="en-US" sz="1200" dirty="0" smtClean="0"/>
              <a:t> </a:t>
            </a:r>
          </a:p>
          <a:p>
            <a:r>
              <a:rPr lang="en-US" sz="1200" u="sng" dirty="0" smtClean="0"/>
              <a:t>Code:</a:t>
            </a:r>
          </a:p>
          <a:p>
            <a:r>
              <a:rPr lang="en-US" sz="1200" dirty="0" err="1" smtClean="0"/>
              <a:t>g_ebeln</a:t>
            </a:r>
            <a:r>
              <a:rPr lang="en-US" sz="1200" dirty="0" smtClean="0"/>
              <a:t> = </a:t>
            </a:r>
            <a:r>
              <a:rPr lang="en-US" sz="1200" dirty="0" err="1" smtClean="0"/>
              <a:t>i_ebeln</a:t>
            </a:r>
            <a:r>
              <a:rPr lang="en-US" sz="1200" dirty="0" smtClean="0"/>
              <a:t>.</a:t>
            </a:r>
          </a:p>
          <a:p>
            <a:r>
              <a:rPr lang="en-US" sz="1200" dirty="0" err="1" smtClean="0"/>
              <a:t>Endfunction</a:t>
            </a:r>
            <a:endParaRPr lang="en-US" sz="1200" dirty="0" smtClean="0"/>
          </a:p>
        </p:txBody>
      </p:sp>
      <p:sp>
        <p:nvSpPr>
          <p:cNvPr id="19" name="Rectangle 18"/>
          <p:cNvSpPr/>
          <p:nvPr/>
        </p:nvSpPr>
        <p:spPr>
          <a:xfrm>
            <a:off x="2043545" y="2133600"/>
            <a:ext cx="2552700" cy="317236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Application Program: ZRABCD</a:t>
            </a:r>
          </a:p>
          <a:p>
            <a:pPr algn="ctr"/>
            <a:r>
              <a:rPr lang="en-US" sz="1400" dirty="0" smtClean="0"/>
              <a:t>.</a:t>
            </a:r>
            <a:endParaRPr lang="en-US" sz="1400" dirty="0"/>
          </a:p>
          <a:p>
            <a:pPr algn="ctr"/>
            <a:r>
              <a:rPr lang="en-US" sz="1400" dirty="0" smtClean="0"/>
              <a:t>.</a:t>
            </a:r>
          </a:p>
          <a:p>
            <a:pPr algn="ctr"/>
            <a:r>
              <a:rPr lang="en-US" sz="1400" dirty="0" smtClean="0"/>
              <a:t>.</a:t>
            </a:r>
          </a:p>
          <a:p>
            <a:pPr algn="ctr"/>
            <a:r>
              <a:rPr lang="en-US" sz="1400" dirty="0" smtClean="0"/>
              <a:t>Call Function ‘SET_VALUE’</a:t>
            </a:r>
          </a:p>
          <a:p>
            <a:pPr algn="ctr"/>
            <a:r>
              <a:rPr lang="en-US" sz="1400" dirty="0" smtClean="0"/>
              <a:t>Exporting </a:t>
            </a:r>
            <a:r>
              <a:rPr lang="en-US" sz="1400" dirty="0" err="1" smtClean="0"/>
              <a:t>i_ebeln</a:t>
            </a:r>
            <a:r>
              <a:rPr lang="en-US" sz="1400" dirty="0" smtClean="0"/>
              <a:t> = ‘101’</a:t>
            </a:r>
          </a:p>
          <a:p>
            <a:pPr algn="ctr"/>
            <a:r>
              <a:rPr lang="en-US" sz="1400" dirty="0" smtClean="0"/>
              <a:t>.</a:t>
            </a:r>
          </a:p>
          <a:p>
            <a:pPr algn="ctr"/>
            <a:r>
              <a:rPr lang="en-US" sz="1400" dirty="0" smtClean="0"/>
              <a:t>.</a:t>
            </a:r>
            <a:endParaRPr lang="en-US" sz="1400" dirty="0"/>
          </a:p>
          <a:p>
            <a:pPr algn="ctr"/>
            <a:r>
              <a:rPr lang="en-US" sz="1400" dirty="0" smtClean="0"/>
              <a:t>Call Function ‘SET_VALUE’</a:t>
            </a:r>
          </a:p>
          <a:p>
            <a:pPr algn="ctr"/>
            <a:r>
              <a:rPr lang="en-US" sz="1400" dirty="0" smtClean="0"/>
              <a:t>Exporting </a:t>
            </a:r>
            <a:r>
              <a:rPr lang="en-US" sz="1400" dirty="0" err="1" smtClean="0"/>
              <a:t>i_ebeln</a:t>
            </a:r>
            <a:r>
              <a:rPr lang="en-US" sz="1400" dirty="0" smtClean="0"/>
              <a:t> = ‘102’</a:t>
            </a:r>
            <a:endParaRPr lang="en-US" sz="1400" dirty="0"/>
          </a:p>
          <a:p>
            <a:pPr algn="ctr"/>
            <a:endParaRPr lang="en-US" sz="1400" dirty="0" smtClean="0"/>
          </a:p>
          <a:p>
            <a:pPr algn="ctr"/>
            <a:endParaRPr lang="en-US" sz="1400" dirty="0" smtClean="0"/>
          </a:p>
        </p:txBody>
      </p:sp>
      <p:sp>
        <p:nvSpPr>
          <p:cNvPr id="22" name="TextBox 21"/>
          <p:cNvSpPr txBox="1"/>
          <p:nvPr/>
        </p:nvSpPr>
        <p:spPr>
          <a:xfrm>
            <a:off x="1981200" y="5376446"/>
            <a:ext cx="72390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Only Purchase Order ‘102’ is available in the global variable G_EBELN. </a:t>
            </a:r>
          </a:p>
          <a:p>
            <a:endParaRPr lang="en-US" sz="1600" dirty="0"/>
          </a:p>
          <a:p>
            <a:pPr algn="ctr"/>
            <a:r>
              <a:rPr lang="en-US" sz="1600" dirty="0" smtClean="0"/>
              <a:t>Then what if program is still requires ‘101’??</a:t>
            </a:r>
          </a:p>
        </p:txBody>
      </p:sp>
      <p:sp>
        <p:nvSpPr>
          <p:cNvPr id="11" name="TextBox 10"/>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1152871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30</a:t>
            </a:fld>
            <a:endParaRPr lang="en-US"/>
          </a:p>
        </p:txBody>
      </p:sp>
      <p:sp>
        <p:nvSpPr>
          <p:cNvPr id="2" name="TextBox 1"/>
          <p:cNvSpPr txBox="1"/>
          <p:nvPr/>
        </p:nvSpPr>
        <p:spPr>
          <a:xfrm>
            <a:off x="761999" y="1045412"/>
            <a:ext cx="7696200"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b="1" dirty="0" smtClean="0"/>
              <a:t>SAP Applications can be accessed via GUI  or Browser</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827" y="1828800"/>
            <a:ext cx="6412545" cy="40386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971800" y="152399"/>
            <a:ext cx="289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Webdynpro ABAP</a:t>
            </a:r>
          </a:p>
        </p:txBody>
      </p:sp>
    </p:spTree>
    <p:extLst>
      <p:ext uri="{BB962C8B-B14F-4D97-AF65-F5344CB8AC3E}">
        <p14:creationId xmlns:p14="http://schemas.microsoft.com/office/powerpoint/2010/main" val="144140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31</a:t>
            </a:fld>
            <a:endParaRPr lang="en-US"/>
          </a:p>
        </p:txBody>
      </p:sp>
      <p:sp>
        <p:nvSpPr>
          <p:cNvPr id="5" name="TextBox 4"/>
          <p:cNvSpPr txBox="1"/>
          <p:nvPr/>
        </p:nvSpPr>
        <p:spPr>
          <a:xfrm>
            <a:off x="2971800" y="152399"/>
            <a:ext cx="289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Webdynpro ABAP</a:t>
            </a:r>
          </a:p>
        </p:txBody>
      </p:sp>
      <p:sp>
        <p:nvSpPr>
          <p:cNvPr id="2" name="TextBox 1"/>
          <p:cNvSpPr txBox="1"/>
          <p:nvPr/>
        </p:nvSpPr>
        <p:spPr>
          <a:xfrm>
            <a:off x="304800" y="1219200"/>
            <a:ext cx="8686800" cy="477053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dirty="0" smtClean="0"/>
              <a:t>Webdynpro for ABAP is the UI technology to develop </a:t>
            </a:r>
            <a:r>
              <a:rPr lang="en-US" sz="2400" b="1" dirty="0" smtClean="0">
                <a:solidFill>
                  <a:schemeClr val="bg2">
                    <a:lumMod val="25000"/>
                  </a:schemeClr>
                </a:solidFill>
              </a:rPr>
              <a:t>web applications</a:t>
            </a:r>
            <a:r>
              <a:rPr lang="en-US" dirty="0" smtClean="0"/>
              <a:t> on ABAP environment using MVC paradigm. </a:t>
            </a:r>
          </a:p>
          <a:p>
            <a:endParaRPr lang="en-US" dirty="0"/>
          </a:p>
          <a:p>
            <a:endParaRPr lang="en-US" dirty="0" smtClean="0"/>
          </a:p>
          <a:p>
            <a:r>
              <a:rPr lang="en-US" dirty="0" smtClean="0"/>
              <a:t>So we will be able to access applications from different platforms such as Browsers, mobile and hand held devices without using SAP GUI .</a:t>
            </a:r>
          </a:p>
          <a:p>
            <a:endParaRPr lang="en-US" dirty="0" smtClean="0"/>
          </a:p>
          <a:p>
            <a:pPr algn="ctr"/>
            <a:r>
              <a:rPr lang="en-US" dirty="0" smtClean="0"/>
              <a:t>Web Application development adheres MVC Pattern and Developed using Object Oriented methodology </a:t>
            </a:r>
          </a:p>
          <a:p>
            <a:endParaRPr lang="en-US" b="1" dirty="0" smtClean="0"/>
          </a:p>
          <a:p>
            <a:r>
              <a:rPr lang="en-US" b="1" dirty="0" smtClean="0"/>
              <a:t>MVC paradigm offers following </a:t>
            </a:r>
          </a:p>
          <a:p>
            <a:endParaRPr lang="en-US" dirty="0" smtClean="0"/>
          </a:p>
          <a:p>
            <a:pPr marL="742950" lvl="1" indent="-285750">
              <a:buFont typeface="Courier New" panose="02070309020205020404" pitchFamily="49" charset="0"/>
              <a:buChar char="o"/>
            </a:pPr>
            <a:r>
              <a:rPr lang="en-US" sz="1600" dirty="0"/>
              <a:t>Clear separation of business logic and display logic</a:t>
            </a:r>
          </a:p>
          <a:p>
            <a:pPr marL="742950" lvl="1" indent="-285750">
              <a:buFont typeface="Courier New" panose="02070309020205020404" pitchFamily="49" charset="0"/>
              <a:buChar char="o"/>
            </a:pPr>
            <a:r>
              <a:rPr lang="en-US" sz="1600" dirty="0"/>
              <a:t>Uniform </a:t>
            </a:r>
            <a:r>
              <a:rPr lang="en-US" sz="1600" dirty="0" smtClean="0"/>
              <a:t>meta model </a:t>
            </a:r>
            <a:r>
              <a:rPr lang="en-US" sz="1600" dirty="0"/>
              <a:t>for all types of user interfaces</a:t>
            </a:r>
          </a:p>
          <a:p>
            <a:pPr marL="742950" lvl="1" indent="-285750">
              <a:buFont typeface="Courier New" panose="02070309020205020404" pitchFamily="49" charset="0"/>
              <a:buChar char="o"/>
            </a:pPr>
            <a:r>
              <a:rPr lang="en-US" sz="1600" dirty="0"/>
              <a:t>Execution on a number of client platforms</a:t>
            </a:r>
          </a:p>
          <a:p>
            <a:pPr marL="742950" lvl="1" indent="-285750">
              <a:buFont typeface="Courier New" panose="02070309020205020404" pitchFamily="49" charset="0"/>
              <a:buChar char="o"/>
            </a:pPr>
            <a:r>
              <a:rPr lang="en-US" sz="1600" dirty="0"/>
              <a:t>Extensive platform independence of interfaces</a:t>
            </a:r>
            <a:endParaRPr lang="en-US" dirty="0"/>
          </a:p>
          <a:p>
            <a:endParaRPr lang="en-US" dirty="0" smtClean="0"/>
          </a:p>
        </p:txBody>
      </p:sp>
    </p:spTree>
    <p:extLst>
      <p:ext uri="{BB962C8B-B14F-4D97-AF65-F5344CB8AC3E}">
        <p14:creationId xmlns:p14="http://schemas.microsoft.com/office/powerpoint/2010/main" val="37053179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934200" cy="464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8600" y="857534"/>
            <a:ext cx="8763000" cy="584775"/>
          </a:xfrm>
          <a:prstGeom prst="rect">
            <a:avLst/>
          </a:prstGeom>
          <a:noFill/>
        </p:spPr>
        <p:txBody>
          <a:bodyPr wrap="square" rtlCol="0">
            <a:spAutoFit/>
          </a:bodyPr>
          <a:lstStyle/>
          <a:p>
            <a:r>
              <a:rPr lang="en-US" sz="1600" dirty="0" smtClean="0"/>
              <a:t>ICM: Internet Communication Manager will act as interface between SAP &amp; Internet. We are also having Webdynpro for Java. Now focus only on Webdynpro for ABAP (</a:t>
            </a:r>
            <a:r>
              <a:rPr lang="en-US" sz="1600" b="1" dirty="0" smtClean="0"/>
              <a:t>WD4A</a:t>
            </a:r>
            <a:r>
              <a:rPr lang="en-US" sz="1600" dirty="0" smtClean="0"/>
              <a:t>)</a:t>
            </a:r>
            <a:endParaRPr lang="en-US" sz="1600" dirty="0"/>
          </a:p>
        </p:txBody>
      </p:sp>
      <p:sp>
        <p:nvSpPr>
          <p:cNvPr id="10" name="TextBox 9"/>
          <p:cNvSpPr txBox="1"/>
          <p:nvPr/>
        </p:nvSpPr>
        <p:spPr>
          <a:xfrm>
            <a:off x="2971800" y="152399"/>
            <a:ext cx="289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Webdynpro ABAP</a:t>
            </a:r>
          </a:p>
        </p:txBody>
      </p:sp>
    </p:spTree>
    <p:extLst>
      <p:ext uri="{BB962C8B-B14F-4D97-AF65-F5344CB8AC3E}">
        <p14:creationId xmlns:p14="http://schemas.microsoft.com/office/powerpoint/2010/main" val="549762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33</a:t>
            </a:fld>
            <a:endParaRPr lang="en-US"/>
          </a:p>
        </p:txBody>
      </p:sp>
      <p:sp>
        <p:nvSpPr>
          <p:cNvPr id="6" name="TextBox 5"/>
          <p:cNvSpPr txBox="1"/>
          <p:nvPr/>
        </p:nvSpPr>
        <p:spPr>
          <a:xfrm>
            <a:off x="266700" y="990600"/>
            <a:ext cx="8648700" cy="489364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b="1" dirty="0" smtClean="0"/>
              <a:t>Development Environment:</a:t>
            </a:r>
          </a:p>
          <a:p>
            <a:r>
              <a:rPr lang="en-US" dirty="0" smtClean="0"/>
              <a:t>	Webdynpro is framework based programming where we will focus on UI design and business logic . Rest of activities such as communicating with Browser </a:t>
            </a:r>
            <a:r>
              <a:rPr lang="en-US" dirty="0" err="1" smtClean="0"/>
              <a:t>etc</a:t>
            </a:r>
            <a:r>
              <a:rPr lang="en-US" dirty="0"/>
              <a:t> </a:t>
            </a:r>
            <a:r>
              <a:rPr lang="en-US" dirty="0" smtClean="0"/>
              <a:t>will be taken care by the Framework environment </a:t>
            </a:r>
          </a:p>
          <a:p>
            <a:r>
              <a:rPr lang="en-US" dirty="0" smtClean="0"/>
              <a:t> </a:t>
            </a:r>
          </a:p>
          <a:p>
            <a:pPr lvl="1"/>
            <a:r>
              <a:rPr lang="en-US" dirty="0" smtClean="0"/>
              <a:t>1. Graphical tools provided </a:t>
            </a:r>
          </a:p>
          <a:p>
            <a:pPr marL="1200150" lvl="2" indent="-285750">
              <a:buFont typeface="Courier New" panose="02070309020205020404" pitchFamily="49" charset="0"/>
              <a:buChar char="o"/>
            </a:pPr>
            <a:r>
              <a:rPr lang="en-US" sz="1600" dirty="0" smtClean="0"/>
              <a:t>To design Layout of User Interface UI</a:t>
            </a:r>
          </a:p>
          <a:p>
            <a:pPr marL="1200150" lvl="2" indent="-285750">
              <a:buFont typeface="Courier New" panose="02070309020205020404" pitchFamily="49" charset="0"/>
              <a:buChar char="o"/>
            </a:pPr>
            <a:r>
              <a:rPr lang="en-US" sz="1600" dirty="0" smtClean="0"/>
              <a:t>To pass to and from UI elements such as Input fields, check box, tables etc. </a:t>
            </a:r>
          </a:p>
          <a:p>
            <a:pPr marL="1200150" lvl="2" indent="-285750">
              <a:buFont typeface="Courier New" panose="02070309020205020404" pitchFamily="49" charset="0"/>
              <a:buChar char="o"/>
            </a:pPr>
            <a:r>
              <a:rPr lang="en-US" sz="1600" dirty="0" smtClean="0"/>
              <a:t>To write the business logic</a:t>
            </a:r>
          </a:p>
          <a:p>
            <a:pPr lvl="2"/>
            <a:endParaRPr lang="en-US" sz="1600" dirty="0" smtClean="0"/>
          </a:p>
          <a:p>
            <a:pPr lvl="1"/>
            <a:r>
              <a:rPr lang="en-US" dirty="0" smtClean="0"/>
              <a:t>2. Clear separation between Business logic and display logic</a:t>
            </a:r>
          </a:p>
          <a:p>
            <a:pPr lvl="1"/>
            <a:r>
              <a:rPr lang="en-US" dirty="0" smtClean="0"/>
              <a:t>3. By default every Webdynpro application is structured according to the Model View controller programming model</a:t>
            </a:r>
          </a:p>
          <a:p>
            <a:endParaRPr lang="en-US" dirty="0" smtClean="0"/>
          </a:p>
          <a:p>
            <a:pPr lvl="2"/>
            <a:r>
              <a:rPr lang="en-US" b="1" dirty="0" smtClean="0"/>
              <a:t>Model</a:t>
            </a:r>
            <a:r>
              <a:rPr lang="en-US" dirty="0" smtClean="0"/>
              <a:t>: An interface to access the backend data</a:t>
            </a:r>
          </a:p>
          <a:p>
            <a:pPr lvl="2"/>
            <a:r>
              <a:rPr lang="en-US" b="1" dirty="0" smtClean="0"/>
              <a:t>View : </a:t>
            </a:r>
            <a:r>
              <a:rPr lang="en-US" dirty="0" smtClean="0"/>
              <a:t>It represent the data on to the UI</a:t>
            </a:r>
          </a:p>
          <a:p>
            <a:pPr lvl="2"/>
            <a:r>
              <a:rPr lang="en-US" b="1" dirty="0" smtClean="0"/>
              <a:t>Controller:</a:t>
            </a:r>
            <a:r>
              <a:rPr lang="en-US" dirty="0" smtClean="0"/>
              <a:t> simply connects the View and Model</a:t>
            </a:r>
          </a:p>
          <a:p>
            <a:pPr lvl="1"/>
            <a:endParaRPr lang="en-US" sz="1600" b="1" dirty="0"/>
          </a:p>
        </p:txBody>
      </p:sp>
      <p:sp>
        <p:nvSpPr>
          <p:cNvPr id="10" name="TextBox 9"/>
          <p:cNvSpPr txBox="1"/>
          <p:nvPr/>
        </p:nvSpPr>
        <p:spPr>
          <a:xfrm>
            <a:off x="2971800" y="152399"/>
            <a:ext cx="289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Webdynpro ABAP</a:t>
            </a:r>
          </a:p>
        </p:txBody>
      </p:sp>
    </p:spTree>
    <p:extLst>
      <p:ext uri="{BB962C8B-B14F-4D97-AF65-F5344CB8AC3E}">
        <p14:creationId xmlns:p14="http://schemas.microsoft.com/office/powerpoint/2010/main" val="1690752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34</a:t>
            </a:fld>
            <a:endParaRPr lang="en-US"/>
          </a:p>
        </p:txBody>
      </p:sp>
      <p:sp>
        <p:nvSpPr>
          <p:cNvPr id="6" name="TextBox 5"/>
          <p:cNvSpPr txBox="1"/>
          <p:nvPr/>
        </p:nvSpPr>
        <p:spPr>
          <a:xfrm>
            <a:off x="685800" y="1066800"/>
            <a:ext cx="7885802" cy="20313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endParaRPr lang="en-US" sz="1600" b="1" dirty="0"/>
          </a:p>
          <a:p>
            <a:r>
              <a:rPr lang="en-US" sz="1600" b="1" dirty="0" smtClean="0"/>
              <a:t>Transactions Used: </a:t>
            </a:r>
          </a:p>
          <a:p>
            <a:pPr marL="742950" lvl="1" indent="-285750">
              <a:buFont typeface="Wingdings" panose="05000000000000000000" pitchFamily="2" charset="2"/>
              <a:buChar char="§"/>
            </a:pPr>
            <a:r>
              <a:rPr lang="en-US" sz="1600" dirty="0" smtClean="0"/>
              <a:t>SE80 – Object Browser</a:t>
            </a:r>
          </a:p>
          <a:p>
            <a:pPr marL="742950" lvl="1" indent="-285750">
              <a:buFont typeface="Wingdings" panose="05000000000000000000" pitchFamily="2" charset="2"/>
              <a:buChar char="§"/>
            </a:pPr>
            <a:r>
              <a:rPr lang="en-US" sz="1600" dirty="0" smtClean="0"/>
              <a:t>SE24 – Class </a:t>
            </a:r>
          </a:p>
          <a:p>
            <a:pPr marL="742950" lvl="1" indent="-285750">
              <a:buFont typeface="Wingdings" panose="05000000000000000000" pitchFamily="2" charset="2"/>
              <a:buChar char="§"/>
            </a:pPr>
            <a:r>
              <a:rPr lang="en-US" sz="1600" dirty="0" smtClean="0"/>
              <a:t>SICF – Internet Services activation</a:t>
            </a:r>
          </a:p>
          <a:p>
            <a:endParaRPr lang="en-US" sz="1600" b="1" dirty="0" smtClean="0"/>
          </a:p>
          <a:p>
            <a:endParaRPr lang="en-US" sz="1600" b="1" dirty="0"/>
          </a:p>
          <a:p>
            <a:endParaRPr lang="en-US" sz="1400" b="1" dirty="0"/>
          </a:p>
        </p:txBody>
      </p:sp>
      <p:sp>
        <p:nvSpPr>
          <p:cNvPr id="10" name="TextBox 9"/>
          <p:cNvSpPr txBox="1"/>
          <p:nvPr/>
        </p:nvSpPr>
        <p:spPr>
          <a:xfrm>
            <a:off x="2971800" y="152399"/>
            <a:ext cx="289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Webdynpro ABAP</a:t>
            </a:r>
          </a:p>
        </p:txBody>
      </p:sp>
    </p:spTree>
    <p:extLst>
      <p:ext uri="{BB962C8B-B14F-4D97-AF65-F5344CB8AC3E}">
        <p14:creationId xmlns:p14="http://schemas.microsoft.com/office/powerpoint/2010/main" val="836796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35</a:t>
            </a:fld>
            <a:endParaRPr lang="en-US"/>
          </a:p>
        </p:txBody>
      </p:sp>
      <p:sp>
        <p:nvSpPr>
          <p:cNvPr id="5" name="TextBox 4"/>
          <p:cNvSpPr txBox="1"/>
          <p:nvPr/>
        </p:nvSpPr>
        <p:spPr>
          <a:xfrm>
            <a:off x="2362200" y="300335"/>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6" name="TextBox 5"/>
          <p:cNvSpPr txBox="1"/>
          <p:nvPr/>
        </p:nvSpPr>
        <p:spPr>
          <a:xfrm>
            <a:off x="2209800" y="1524000"/>
            <a:ext cx="5257800" cy="264687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In this chapter we will familiar with </a:t>
            </a:r>
          </a:p>
          <a:p>
            <a:endParaRPr lang="en-US" sz="2000" b="1" dirty="0" smtClean="0"/>
          </a:p>
          <a:p>
            <a:pPr marL="800100" lvl="1" indent="-342900">
              <a:buFont typeface="Wingdings" panose="05000000000000000000" pitchFamily="2" charset="2"/>
              <a:buChar char="q"/>
            </a:pPr>
            <a:r>
              <a:rPr lang="en-US" dirty="0" smtClean="0"/>
              <a:t>How to create Webdynpro component</a:t>
            </a:r>
          </a:p>
          <a:p>
            <a:pPr marL="800100" lvl="1" indent="-342900">
              <a:buFont typeface="Wingdings" panose="05000000000000000000" pitchFamily="2" charset="2"/>
              <a:buChar char="q"/>
            </a:pPr>
            <a:r>
              <a:rPr lang="en-US" dirty="0" smtClean="0"/>
              <a:t>What is Webdynpro Component</a:t>
            </a:r>
          </a:p>
          <a:p>
            <a:pPr marL="800100" lvl="1" indent="-342900">
              <a:buFont typeface="Wingdings" panose="05000000000000000000" pitchFamily="2" charset="2"/>
              <a:buChar char="q"/>
            </a:pPr>
            <a:r>
              <a:rPr lang="en-US" dirty="0" smtClean="0"/>
              <a:t>What is Window</a:t>
            </a:r>
          </a:p>
          <a:p>
            <a:pPr marL="800100" lvl="1" indent="-342900">
              <a:buFont typeface="Wingdings" panose="05000000000000000000" pitchFamily="2" charset="2"/>
              <a:buChar char="q"/>
            </a:pPr>
            <a:r>
              <a:rPr lang="en-US" dirty="0" smtClean="0"/>
              <a:t>What is View </a:t>
            </a:r>
          </a:p>
          <a:p>
            <a:pPr marL="800100" lvl="1" indent="-342900">
              <a:buFont typeface="Wingdings" panose="05000000000000000000" pitchFamily="2" charset="2"/>
              <a:buChar char="q"/>
            </a:pPr>
            <a:r>
              <a:rPr lang="en-US" dirty="0" smtClean="0"/>
              <a:t>What is Interface View</a:t>
            </a:r>
          </a:p>
          <a:p>
            <a:pPr marL="800100" lvl="1" indent="-342900">
              <a:buFont typeface="Wingdings" panose="05000000000000000000" pitchFamily="2" charset="2"/>
              <a:buChar char="q"/>
            </a:pPr>
            <a:r>
              <a:rPr lang="en-US" dirty="0" smtClean="0"/>
              <a:t>What is Web Application </a:t>
            </a:r>
          </a:p>
          <a:p>
            <a:pPr marL="800100" lvl="1" indent="-342900">
              <a:buFont typeface="Wingdings" panose="05000000000000000000" pitchFamily="2" charset="2"/>
              <a:buChar char="q"/>
            </a:pPr>
            <a:r>
              <a:rPr lang="en-US" dirty="0" smtClean="0"/>
              <a:t>How to test the Web Application </a:t>
            </a:r>
            <a:endParaRPr lang="en-US" dirty="0"/>
          </a:p>
        </p:txBody>
      </p:sp>
    </p:spTree>
    <p:extLst>
      <p:ext uri="{BB962C8B-B14F-4D97-AF65-F5344CB8AC3E}">
        <p14:creationId xmlns:p14="http://schemas.microsoft.com/office/powerpoint/2010/main" val="3915227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36</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pic>
        <p:nvPicPr>
          <p:cNvPr id="6" name="Picture 5"/>
          <p:cNvPicPr/>
          <p:nvPr/>
        </p:nvPicPr>
        <p:blipFill>
          <a:blip r:embed="rId2"/>
          <a:srcRect/>
          <a:stretch>
            <a:fillRect/>
          </a:stretch>
        </p:blipFill>
        <p:spPr bwMode="auto">
          <a:xfrm>
            <a:off x="3013985" y="1657034"/>
            <a:ext cx="2277110" cy="44831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2943542" y="3734080"/>
            <a:ext cx="3076258" cy="1980920"/>
          </a:xfrm>
          <a:prstGeom prst="rect">
            <a:avLst/>
          </a:prstGeom>
          <a:noFill/>
          <a:ln w="9525">
            <a:noFill/>
            <a:miter lim="800000"/>
            <a:headEnd/>
            <a:tailEnd/>
          </a:ln>
        </p:spPr>
      </p:pic>
      <p:sp>
        <p:nvSpPr>
          <p:cNvPr id="2" name="Rectangle 1"/>
          <p:cNvSpPr/>
          <p:nvPr/>
        </p:nvSpPr>
        <p:spPr>
          <a:xfrm>
            <a:off x="1863094" y="1000780"/>
            <a:ext cx="5604506" cy="523220"/>
          </a:xfrm>
          <a:prstGeom prst="rect">
            <a:avLst/>
          </a:prstGeom>
        </p:spPr>
        <p:txBody>
          <a:bodyPr wrap="square">
            <a:spAutoFit/>
          </a:bodyPr>
          <a:lstStyle/>
          <a:p>
            <a:pPr fontAlgn="ctr"/>
            <a:r>
              <a:rPr lang="en-US" sz="1400" b="1" dirty="0"/>
              <a:t>Step1</a:t>
            </a:r>
            <a:r>
              <a:rPr lang="en-US" sz="1400" dirty="0"/>
              <a:t>: </a:t>
            </a:r>
            <a:r>
              <a:rPr lang="en-US" sz="1400" dirty="0" smtClean="0"/>
              <a:t>Transaction </a:t>
            </a:r>
            <a:r>
              <a:rPr lang="en-US" sz="1400" b="1" dirty="0" smtClean="0"/>
              <a:t>SE80 </a:t>
            </a:r>
            <a:r>
              <a:rPr lang="en-US" sz="1400" dirty="0" smtClean="0"/>
              <a:t>and Select </a:t>
            </a:r>
            <a:r>
              <a:rPr lang="en-US" sz="1400" b="1" dirty="0" smtClean="0"/>
              <a:t>Web Dynpro Comp/</a:t>
            </a:r>
            <a:r>
              <a:rPr lang="en-US" sz="1400" b="1" dirty="0" err="1" smtClean="0"/>
              <a:t>Intf</a:t>
            </a:r>
            <a:r>
              <a:rPr lang="en-US" sz="1400" b="1" dirty="0" smtClean="0"/>
              <a:t>.</a:t>
            </a:r>
            <a:endParaRPr lang="en-US" sz="1400" b="1" dirty="0"/>
          </a:p>
          <a:p>
            <a:r>
              <a:rPr lang="en-US" sz="1400" dirty="0" smtClean="0"/>
              <a:t>             and Give </a:t>
            </a:r>
            <a:r>
              <a:rPr lang="en-US" sz="1400" dirty="0"/>
              <a:t>name for Component. Here </a:t>
            </a:r>
            <a:r>
              <a:rPr lang="en-US" sz="1400" b="1" dirty="0" smtClean="0"/>
              <a:t>ZSAMPLE_TEST</a:t>
            </a:r>
            <a:endParaRPr lang="en-US" sz="1400" dirty="0"/>
          </a:p>
        </p:txBody>
      </p:sp>
      <p:sp>
        <p:nvSpPr>
          <p:cNvPr id="10" name="Rectangle 9"/>
          <p:cNvSpPr/>
          <p:nvPr/>
        </p:nvSpPr>
        <p:spPr>
          <a:xfrm>
            <a:off x="1981200" y="2351782"/>
            <a:ext cx="4572000" cy="1169551"/>
          </a:xfrm>
          <a:prstGeom prst="rect">
            <a:avLst/>
          </a:prstGeom>
        </p:spPr>
        <p:txBody>
          <a:bodyPr>
            <a:spAutoFit/>
          </a:bodyPr>
          <a:lstStyle/>
          <a:p>
            <a:pPr fontAlgn="ctr"/>
            <a:r>
              <a:rPr lang="en-US" sz="1400" b="1" dirty="0" smtClean="0"/>
              <a:t>Step#2:</a:t>
            </a:r>
            <a:r>
              <a:rPr lang="en-US" sz="1400" dirty="0" smtClean="0"/>
              <a:t> In the Pop up enter </a:t>
            </a:r>
            <a:endParaRPr lang="en-US" sz="1400" dirty="0"/>
          </a:p>
          <a:p>
            <a:pPr lvl="1" fontAlgn="ctr"/>
            <a:r>
              <a:rPr lang="en-US" sz="1400" dirty="0" smtClean="0"/>
              <a:t>	Description  </a:t>
            </a:r>
            <a:endParaRPr lang="en-US" sz="1400" dirty="0"/>
          </a:p>
          <a:p>
            <a:pPr lvl="1" fontAlgn="ctr"/>
            <a:r>
              <a:rPr lang="en-US" sz="1400" dirty="0" smtClean="0"/>
              <a:t>	View </a:t>
            </a:r>
            <a:r>
              <a:rPr lang="en-US" sz="1400" dirty="0"/>
              <a:t>name </a:t>
            </a:r>
          </a:p>
          <a:p>
            <a:r>
              <a:rPr lang="en-US" sz="1400" dirty="0"/>
              <a:t>	</a:t>
            </a:r>
            <a:r>
              <a:rPr lang="en-US" sz="1400" dirty="0" smtClean="0"/>
              <a:t>Window </a:t>
            </a:r>
            <a:r>
              <a:rPr lang="en-US" sz="1400" dirty="0"/>
              <a:t>name </a:t>
            </a:r>
            <a:endParaRPr lang="en-US" sz="1400" dirty="0" smtClean="0"/>
          </a:p>
          <a:p>
            <a:r>
              <a:rPr lang="en-US" sz="1400" dirty="0" smtClean="0"/>
              <a:t>Note: System will propose default names. We can use sam</a:t>
            </a:r>
            <a:r>
              <a:rPr lang="en-US" sz="1400" dirty="0"/>
              <a:t>e</a:t>
            </a:r>
          </a:p>
        </p:txBody>
      </p:sp>
    </p:spTree>
    <p:extLst>
      <p:ext uri="{BB962C8B-B14F-4D97-AF65-F5344CB8AC3E}">
        <p14:creationId xmlns:p14="http://schemas.microsoft.com/office/powerpoint/2010/main" val="23924576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37</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sp>
        <p:nvSpPr>
          <p:cNvPr id="10" name="Rectangle 9"/>
          <p:cNvSpPr/>
          <p:nvPr/>
        </p:nvSpPr>
        <p:spPr>
          <a:xfrm>
            <a:off x="5181600" y="1900297"/>
            <a:ext cx="3733800" cy="2062103"/>
          </a:xfrm>
          <a:prstGeom prst="rect">
            <a:avLst/>
          </a:prstGeom>
        </p:spPr>
        <p:txBody>
          <a:bodyPr wrap="square">
            <a:spAutoFit/>
          </a:bodyPr>
          <a:lstStyle/>
          <a:p>
            <a:pPr fontAlgn="ctr"/>
            <a:r>
              <a:rPr lang="en-US" sz="1600" b="1" dirty="0" smtClean="0"/>
              <a:t>In the Left Navigation Pane we can see all the generated Components</a:t>
            </a:r>
          </a:p>
          <a:p>
            <a:pPr fontAlgn="ctr"/>
            <a:endParaRPr lang="en-US" sz="1600" b="1" dirty="0"/>
          </a:p>
          <a:p>
            <a:pPr marL="800100" lvl="1" indent="-342900" fontAlgn="ctr">
              <a:buFont typeface="Wingdings" panose="05000000000000000000" pitchFamily="2" charset="2"/>
              <a:buChar char="q"/>
            </a:pPr>
            <a:r>
              <a:rPr lang="en-US" sz="1600" dirty="0" smtClean="0"/>
              <a:t>Component Name</a:t>
            </a:r>
          </a:p>
          <a:p>
            <a:pPr marL="800100" lvl="1" indent="-342900" fontAlgn="ctr">
              <a:buFont typeface="Wingdings" panose="05000000000000000000" pitchFamily="2" charset="2"/>
              <a:buChar char="q"/>
            </a:pPr>
            <a:r>
              <a:rPr lang="en-US" sz="1600" dirty="0" smtClean="0"/>
              <a:t>Component Controller</a:t>
            </a:r>
          </a:p>
          <a:p>
            <a:pPr marL="800100" lvl="1" indent="-342900" fontAlgn="ctr">
              <a:buFont typeface="Wingdings" panose="05000000000000000000" pitchFamily="2" charset="2"/>
              <a:buChar char="q"/>
            </a:pPr>
            <a:r>
              <a:rPr lang="en-US" sz="1600" dirty="0" smtClean="0"/>
              <a:t>Component Interface</a:t>
            </a:r>
          </a:p>
          <a:p>
            <a:pPr marL="800100" lvl="1" indent="-342900" fontAlgn="ctr">
              <a:buFont typeface="Wingdings" panose="05000000000000000000" pitchFamily="2" charset="2"/>
              <a:buChar char="q"/>
            </a:pPr>
            <a:r>
              <a:rPr lang="en-US" sz="1600" dirty="0" smtClean="0"/>
              <a:t>Views</a:t>
            </a:r>
          </a:p>
          <a:p>
            <a:pPr marL="800100" lvl="1" indent="-342900" fontAlgn="ctr">
              <a:buFont typeface="Wingdings" panose="05000000000000000000" pitchFamily="2" charset="2"/>
              <a:buChar char="q"/>
            </a:pPr>
            <a:r>
              <a:rPr lang="en-US" sz="1600" dirty="0" smtClean="0"/>
              <a:t>Windows</a:t>
            </a:r>
            <a:endParaRPr lang="en-US" sz="1600" dirty="0"/>
          </a:p>
        </p:txBody>
      </p:sp>
      <p:pic>
        <p:nvPicPr>
          <p:cNvPr id="11" name="Picture 10"/>
          <p:cNvPicPr/>
          <p:nvPr/>
        </p:nvPicPr>
        <p:blipFill>
          <a:blip r:embed="rId2"/>
          <a:srcRect/>
          <a:stretch>
            <a:fillRect/>
          </a:stretch>
        </p:blipFill>
        <p:spPr bwMode="auto">
          <a:xfrm>
            <a:off x="2057400" y="1315381"/>
            <a:ext cx="2849245" cy="4171019"/>
          </a:xfrm>
          <a:prstGeom prst="rect">
            <a:avLst/>
          </a:prstGeom>
          <a:noFill/>
          <a:ln w="9525">
            <a:noFill/>
            <a:miter lim="800000"/>
            <a:headEnd/>
            <a:tailEnd/>
          </a:ln>
        </p:spPr>
      </p:pic>
    </p:spTree>
    <p:extLst>
      <p:ext uri="{BB962C8B-B14F-4D97-AF65-F5344CB8AC3E}">
        <p14:creationId xmlns:p14="http://schemas.microsoft.com/office/powerpoint/2010/main" val="19474669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38</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pic>
        <p:nvPicPr>
          <p:cNvPr id="12" name="Picture 11"/>
          <p:cNvPicPr/>
          <p:nvPr/>
        </p:nvPicPr>
        <p:blipFill>
          <a:blip r:embed="rId2"/>
          <a:srcRect/>
          <a:stretch>
            <a:fillRect/>
          </a:stretch>
        </p:blipFill>
        <p:spPr bwMode="auto">
          <a:xfrm>
            <a:off x="1600200" y="1828799"/>
            <a:ext cx="6934200" cy="3733801"/>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 name="Rectangle 1"/>
          <p:cNvSpPr/>
          <p:nvPr/>
        </p:nvSpPr>
        <p:spPr>
          <a:xfrm>
            <a:off x="2095500" y="914400"/>
            <a:ext cx="6362700" cy="646331"/>
          </a:xfrm>
          <a:prstGeom prst="rect">
            <a:avLst/>
          </a:prstGeom>
        </p:spPr>
        <p:txBody>
          <a:bodyPr wrap="square">
            <a:spAutoFit/>
          </a:bodyPr>
          <a:lstStyle/>
          <a:p>
            <a:pPr algn="ctr" fontAlgn="ctr"/>
            <a:r>
              <a:rPr lang="en-IN" b="1" dirty="0"/>
              <a:t>View layout editor:</a:t>
            </a:r>
            <a:r>
              <a:rPr lang="en-IN" dirty="0"/>
              <a:t> </a:t>
            </a:r>
            <a:endParaRPr lang="en-IN" dirty="0" smtClean="0"/>
          </a:p>
          <a:p>
            <a:pPr fontAlgn="ctr"/>
            <a:r>
              <a:rPr lang="en-IN" dirty="0" smtClean="0"/>
              <a:t>it </a:t>
            </a:r>
            <a:r>
              <a:rPr lang="en-IN" dirty="0"/>
              <a:t>allows us to place UI elements and set their properties.</a:t>
            </a:r>
            <a:endParaRPr lang="en-US" dirty="0"/>
          </a:p>
        </p:txBody>
      </p:sp>
    </p:spTree>
    <p:extLst>
      <p:ext uri="{BB962C8B-B14F-4D97-AF65-F5344CB8AC3E}">
        <p14:creationId xmlns:p14="http://schemas.microsoft.com/office/powerpoint/2010/main" val="891603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39</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sp>
        <p:nvSpPr>
          <p:cNvPr id="10" name="Rectangle 9"/>
          <p:cNvSpPr/>
          <p:nvPr/>
        </p:nvSpPr>
        <p:spPr>
          <a:xfrm>
            <a:off x="5181600" y="1900297"/>
            <a:ext cx="3733800" cy="1569660"/>
          </a:xfrm>
          <a:prstGeom prst="rect">
            <a:avLst/>
          </a:prstGeom>
        </p:spPr>
        <p:txBody>
          <a:bodyPr wrap="square">
            <a:spAutoFit/>
          </a:bodyPr>
          <a:lstStyle/>
          <a:p>
            <a:pPr fontAlgn="ctr"/>
            <a:r>
              <a:rPr lang="en-US" sz="1600" b="1" dirty="0"/>
              <a:t>Step3: </a:t>
            </a:r>
            <a:r>
              <a:rPr lang="en-US" sz="1600" dirty="0"/>
              <a:t>Adding UI elements to the view. </a:t>
            </a:r>
            <a:endParaRPr lang="en-US" sz="1600" dirty="0" smtClean="0"/>
          </a:p>
          <a:p>
            <a:pPr fontAlgn="ctr"/>
            <a:endParaRPr lang="en-US" sz="1600" dirty="0"/>
          </a:p>
          <a:p>
            <a:pPr fontAlgn="ctr"/>
            <a:r>
              <a:rPr lang="en-US" sz="1600" dirty="0" smtClean="0"/>
              <a:t>Drag and Drop Caption UI Element onto the Layout and specify the text to be displayed</a:t>
            </a:r>
          </a:p>
          <a:p>
            <a:pPr fontAlgn="ctr"/>
            <a:endParaRPr lang="en-US" sz="1600" dirty="0"/>
          </a:p>
        </p:txBody>
      </p:sp>
      <p:pic>
        <p:nvPicPr>
          <p:cNvPr id="9" name="Picture 8"/>
          <p:cNvPicPr/>
          <p:nvPr/>
        </p:nvPicPr>
        <p:blipFill>
          <a:blip r:embed="rId2"/>
          <a:srcRect/>
          <a:stretch>
            <a:fillRect/>
          </a:stretch>
        </p:blipFill>
        <p:spPr bwMode="auto">
          <a:xfrm>
            <a:off x="2061779" y="1600200"/>
            <a:ext cx="2815022" cy="3200400"/>
          </a:xfrm>
          <a:prstGeom prst="rect">
            <a:avLst/>
          </a:prstGeom>
          <a:noFill/>
          <a:ln w="9525">
            <a:noFill/>
            <a:miter lim="800000"/>
            <a:headEnd/>
            <a:tailEnd/>
          </a:ln>
        </p:spPr>
      </p:pic>
    </p:spTree>
    <p:extLst>
      <p:ext uri="{BB962C8B-B14F-4D97-AF65-F5344CB8AC3E}">
        <p14:creationId xmlns:p14="http://schemas.microsoft.com/office/powerpoint/2010/main" val="44214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2" name="TextBox 1"/>
          <p:cNvSpPr txBox="1"/>
          <p:nvPr/>
        </p:nvSpPr>
        <p:spPr>
          <a:xfrm>
            <a:off x="1524000" y="685800"/>
            <a:ext cx="7543800" cy="280076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You might be thinking about Internal table to fix the issue. Right??? Simply declare internal table in the function group and keep on add the Purchase Orders to it. This is not a problem at all. We can write some piece of additional code to overcome this situation.   </a:t>
            </a:r>
          </a:p>
          <a:p>
            <a:endParaRPr lang="en-US" sz="1600" dirty="0"/>
          </a:p>
          <a:p>
            <a:endParaRPr lang="en-US" sz="1600" dirty="0" smtClean="0"/>
          </a:p>
          <a:p>
            <a:r>
              <a:rPr lang="en-US" sz="1600" dirty="0" smtClean="0"/>
              <a:t>So we will extend the example. Let us assume that there are some other data as well.  For example</a:t>
            </a:r>
          </a:p>
          <a:p>
            <a:endParaRPr lang="en-US" sz="1600" dirty="0" smtClean="0"/>
          </a:p>
          <a:p>
            <a:pPr marL="800100" lvl="1" indent="-342900">
              <a:buAutoNum type="arabicPeriod"/>
            </a:pPr>
            <a:r>
              <a:rPr lang="en-US" sz="1600" dirty="0" smtClean="0"/>
              <a:t>Purchase Header </a:t>
            </a:r>
          </a:p>
          <a:p>
            <a:pPr marL="800100" lvl="1" indent="-342900">
              <a:buAutoNum type="arabicPeriod"/>
            </a:pPr>
            <a:r>
              <a:rPr lang="en-US" sz="1600" dirty="0" smtClean="0"/>
              <a:t>Purchase Item</a:t>
            </a:r>
          </a:p>
          <a:p>
            <a:pPr marL="800100" lvl="1" indent="-342900">
              <a:buAutoNum type="arabicPeriod"/>
            </a:pPr>
            <a:r>
              <a:rPr lang="en-US" sz="1600" dirty="0" smtClean="0"/>
              <a:t>Purchase Schedule lines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4" name="TextBox 23"/>
          <p:cNvSpPr txBox="1"/>
          <p:nvPr/>
        </p:nvSpPr>
        <p:spPr>
          <a:xfrm>
            <a:off x="1524000" y="3817203"/>
            <a:ext cx="76200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We will take example data for the above and represent in different formats</a:t>
            </a:r>
          </a:p>
          <a:p>
            <a:pPr marL="742950" lvl="1" indent="-285750">
              <a:buFont typeface="Wingdings" panose="05000000000000000000" pitchFamily="2" charset="2"/>
              <a:buChar char="Ø"/>
            </a:pPr>
            <a:r>
              <a:rPr lang="en-US" sz="1600" dirty="0" smtClean="0"/>
              <a:t>one way is All the data combined together </a:t>
            </a:r>
          </a:p>
          <a:p>
            <a:pPr marL="742950" lvl="1" indent="-285750">
              <a:buFont typeface="Wingdings" panose="05000000000000000000" pitchFamily="2" charset="2"/>
              <a:buChar char="Ø"/>
            </a:pPr>
            <a:r>
              <a:rPr lang="en-US" sz="1600" dirty="0" smtClean="0"/>
              <a:t>Second way is logically group the data</a:t>
            </a:r>
          </a:p>
        </p:txBody>
      </p:sp>
      <p:sp>
        <p:nvSpPr>
          <p:cNvPr id="8" name="TextBox 7"/>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767051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40</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sp>
        <p:nvSpPr>
          <p:cNvPr id="10" name="Rectangle 9"/>
          <p:cNvSpPr/>
          <p:nvPr/>
        </p:nvSpPr>
        <p:spPr>
          <a:xfrm>
            <a:off x="5029200" y="1219200"/>
            <a:ext cx="3733800" cy="4524315"/>
          </a:xfrm>
          <a:prstGeom prst="rect">
            <a:avLst/>
          </a:prstGeom>
        </p:spPr>
        <p:txBody>
          <a:bodyPr wrap="square">
            <a:spAutoFit/>
          </a:bodyPr>
          <a:lstStyle/>
          <a:p>
            <a:pPr fontAlgn="ctr"/>
            <a:r>
              <a:rPr lang="en-US" sz="1600" b="1" dirty="0" smtClean="0"/>
              <a:t>Step4: </a:t>
            </a:r>
            <a:r>
              <a:rPr lang="en-US" sz="1600" dirty="0" smtClean="0"/>
              <a:t>Embed the View onto the Window</a:t>
            </a:r>
          </a:p>
          <a:p>
            <a:pPr fontAlgn="ctr"/>
            <a:endParaRPr lang="en-US" sz="1600" dirty="0" smtClean="0"/>
          </a:p>
          <a:p>
            <a:pPr fontAlgn="ctr"/>
            <a:r>
              <a:rPr lang="en-US" sz="1600" dirty="0" smtClean="0"/>
              <a:t>Note: this step is optional if in your component contains only one View.</a:t>
            </a:r>
            <a:endParaRPr lang="en-US" sz="1600" dirty="0"/>
          </a:p>
          <a:p>
            <a:pPr fontAlgn="ctr"/>
            <a:r>
              <a:rPr lang="en-US" sz="1600" dirty="0" smtClean="0"/>
              <a:t>By Default, View will be embedded onto the window. </a:t>
            </a:r>
          </a:p>
          <a:p>
            <a:pPr fontAlgn="ctr"/>
            <a:endParaRPr lang="en-US" sz="1600" dirty="0" smtClean="0"/>
          </a:p>
          <a:p>
            <a:pPr fontAlgn="ctr"/>
            <a:r>
              <a:rPr lang="en-US" sz="1600" dirty="0" smtClean="0"/>
              <a:t>If you create several views then this step is necessary </a:t>
            </a:r>
          </a:p>
          <a:p>
            <a:pPr fontAlgn="ctr"/>
            <a:endParaRPr lang="en-US" sz="1600" dirty="0" smtClean="0"/>
          </a:p>
          <a:p>
            <a:pPr fontAlgn="ctr"/>
            <a:r>
              <a:rPr lang="en-US" sz="1600" dirty="0" smtClean="0"/>
              <a:t>And this Window should be set as Interface view </a:t>
            </a:r>
          </a:p>
          <a:p>
            <a:pPr fontAlgn="ctr"/>
            <a:endParaRPr lang="en-US" sz="1600" dirty="0"/>
          </a:p>
          <a:p>
            <a:pPr fontAlgn="ctr"/>
            <a:r>
              <a:rPr lang="en-US" sz="1600" dirty="0" smtClean="0"/>
              <a:t>By Default one inbound Plug will be set as Interface Plug</a:t>
            </a:r>
          </a:p>
          <a:p>
            <a:pPr fontAlgn="ctr"/>
            <a:endParaRPr lang="en-US" sz="1600" dirty="0"/>
          </a:p>
          <a:p>
            <a:pPr fontAlgn="ctr"/>
            <a:r>
              <a:rPr lang="en-US" sz="1600" dirty="0" smtClean="0"/>
              <a:t>Note: We will see complete details about Plugs in coming sessions </a:t>
            </a:r>
            <a:endParaRPr lang="en-US" sz="1600" dirty="0"/>
          </a:p>
        </p:txBody>
      </p:sp>
      <p:pic>
        <p:nvPicPr>
          <p:cNvPr id="11" name="Picture 10"/>
          <p:cNvPicPr/>
          <p:nvPr/>
        </p:nvPicPr>
        <p:blipFill>
          <a:blip r:embed="rId2"/>
          <a:srcRect/>
          <a:stretch>
            <a:fillRect/>
          </a:stretch>
        </p:blipFill>
        <p:spPr bwMode="auto">
          <a:xfrm>
            <a:off x="2019300" y="1286370"/>
            <a:ext cx="2705100" cy="1456829"/>
          </a:xfrm>
          <a:prstGeom prst="rect">
            <a:avLst/>
          </a:prstGeom>
          <a:noFill/>
          <a:ln w="9525">
            <a:noFill/>
            <a:miter lim="800000"/>
            <a:headEnd/>
            <a:tailEnd/>
          </a:ln>
        </p:spPr>
      </p:pic>
      <p:pic>
        <p:nvPicPr>
          <p:cNvPr id="12" name="Picture 11"/>
          <p:cNvPicPr/>
          <p:nvPr/>
        </p:nvPicPr>
        <p:blipFill>
          <a:blip r:embed="rId3"/>
          <a:srcRect/>
          <a:stretch>
            <a:fillRect/>
          </a:stretch>
        </p:blipFill>
        <p:spPr bwMode="auto">
          <a:xfrm>
            <a:off x="1695450" y="3358247"/>
            <a:ext cx="3352800" cy="762000"/>
          </a:xfrm>
          <a:prstGeom prst="rect">
            <a:avLst/>
          </a:prstGeom>
          <a:noFill/>
          <a:ln w="9525">
            <a:noFill/>
            <a:miter lim="800000"/>
            <a:headEnd/>
            <a:tailEnd/>
          </a:ln>
        </p:spPr>
      </p:pic>
    </p:spTree>
    <p:extLst>
      <p:ext uri="{BB962C8B-B14F-4D97-AF65-F5344CB8AC3E}">
        <p14:creationId xmlns:p14="http://schemas.microsoft.com/office/powerpoint/2010/main" val="22292675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41</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sp>
        <p:nvSpPr>
          <p:cNvPr id="10" name="Rectangle 9"/>
          <p:cNvSpPr/>
          <p:nvPr/>
        </p:nvSpPr>
        <p:spPr>
          <a:xfrm>
            <a:off x="1828800" y="914400"/>
            <a:ext cx="6552564" cy="584775"/>
          </a:xfrm>
          <a:prstGeom prst="rect">
            <a:avLst/>
          </a:prstGeom>
        </p:spPr>
        <p:txBody>
          <a:bodyPr wrap="square">
            <a:spAutoFit/>
          </a:bodyPr>
          <a:lstStyle/>
          <a:p>
            <a:pPr fontAlgn="ctr"/>
            <a:r>
              <a:rPr lang="en-US" sz="1600" b="1" dirty="0" smtClean="0"/>
              <a:t>Step5: </a:t>
            </a:r>
            <a:r>
              <a:rPr lang="en-US" sz="1600" dirty="0" smtClean="0"/>
              <a:t>Create Webdynpro Application. </a:t>
            </a:r>
          </a:p>
          <a:p>
            <a:pPr fontAlgn="ctr"/>
            <a:r>
              <a:rPr lang="en-US" sz="1600" dirty="0" smtClean="0"/>
              <a:t>This step is similar to create Transaction for Module pool Program</a:t>
            </a:r>
            <a:endParaRPr lang="en-US" sz="1600" dirty="0"/>
          </a:p>
        </p:txBody>
      </p:sp>
      <p:pic>
        <p:nvPicPr>
          <p:cNvPr id="11" name="Picture 10"/>
          <p:cNvPicPr/>
          <p:nvPr/>
        </p:nvPicPr>
        <p:blipFill>
          <a:blip r:embed="rId2"/>
          <a:srcRect/>
          <a:stretch>
            <a:fillRect/>
          </a:stretch>
        </p:blipFill>
        <p:spPr bwMode="auto">
          <a:xfrm>
            <a:off x="1828800" y="1752600"/>
            <a:ext cx="3124836" cy="2217565"/>
          </a:xfrm>
          <a:prstGeom prst="rect">
            <a:avLst/>
          </a:prstGeom>
          <a:noFill/>
          <a:ln w="9525">
            <a:noFill/>
            <a:miter lim="800000"/>
            <a:headEnd/>
            <a:tailEnd/>
          </a:ln>
        </p:spPr>
      </p:pic>
      <p:pic>
        <p:nvPicPr>
          <p:cNvPr id="12" name="Picture 11"/>
          <p:cNvPicPr/>
          <p:nvPr/>
        </p:nvPicPr>
        <p:blipFill>
          <a:blip r:embed="rId3"/>
          <a:srcRect/>
          <a:stretch>
            <a:fillRect/>
          </a:stretch>
        </p:blipFill>
        <p:spPr bwMode="auto">
          <a:xfrm>
            <a:off x="5206046" y="3733800"/>
            <a:ext cx="3328353" cy="2202035"/>
          </a:xfrm>
          <a:prstGeom prst="rect">
            <a:avLst/>
          </a:prstGeom>
          <a:noFill/>
          <a:ln w="9525">
            <a:noFill/>
            <a:miter lim="800000"/>
            <a:headEnd/>
            <a:tailEnd/>
          </a:ln>
        </p:spPr>
      </p:pic>
      <p:sp>
        <p:nvSpPr>
          <p:cNvPr id="2" name="Rectangle 1"/>
          <p:cNvSpPr/>
          <p:nvPr/>
        </p:nvSpPr>
        <p:spPr>
          <a:xfrm>
            <a:off x="5393704" y="1799272"/>
            <a:ext cx="3293096" cy="1323439"/>
          </a:xfrm>
          <a:prstGeom prst="rect">
            <a:avLst/>
          </a:prstGeom>
        </p:spPr>
        <p:txBody>
          <a:bodyPr wrap="square">
            <a:spAutoFit/>
          </a:bodyPr>
          <a:lstStyle/>
          <a:p>
            <a:r>
              <a:rPr lang="en-IN" sz="1600" dirty="0"/>
              <a:t>Right click on component and chose </a:t>
            </a:r>
            <a:r>
              <a:rPr lang="en-IN" sz="1600" b="1" dirty="0"/>
              <a:t>create</a:t>
            </a:r>
            <a:r>
              <a:rPr lang="en-IN" sz="1600" dirty="0"/>
              <a:t> and select </a:t>
            </a:r>
            <a:r>
              <a:rPr lang="en-IN" sz="1600" b="1" dirty="0"/>
              <a:t>Webdynpro application</a:t>
            </a:r>
            <a:r>
              <a:rPr lang="en-IN" sz="1600" dirty="0"/>
              <a:t>. Pop up will be displayed. Enter some description and press enter.</a:t>
            </a:r>
            <a:endParaRPr lang="en-US" sz="1600" dirty="0"/>
          </a:p>
        </p:txBody>
      </p:sp>
      <p:sp>
        <p:nvSpPr>
          <p:cNvPr id="6" name="Rectangle 5"/>
          <p:cNvSpPr/>
          <p:nvPr/>
        </p:nvSpPr>
        <p:spPr>
          <a:xfrm>
            <a:off x="1767134" y="4267200"/>
            <a:ext cx="3337948" cy="1569660"/>
          </a:xfrm>
          <a:prstGeom prst="rect">
            <a:avLst/>
          </a:prstGeom>
        </p:spPr>
        <p:txBody>
          <a:bodyPr wrap="square">
            <a:spAutoFit/>
          </a:bodyPr>
          <a:lstStyle/>
          <a:p>
            <a:r>
              <a:rPr lang="en-IN" sz="1600" dirty="0"/>
              <a:t>Note: here we haven’t created any interface view and plug. But system will create both by default. We can create our own based on requirement.</a:t>
            </a:r>
            <a:endParaRPr lang="en-US" sz="1600" dirty="0"/>
          </a:p>
          <a:p>
            <a:r>
              <a:rPr lang="en-IN" sz="1600" b="1" dirty="0"/>
              <a:t>Save</a:t>
            </a:r>
            <a:r>
              <a:rPr lang="en-IN" sz="1600" dirty="0"/>
              <a:t> and </a:t>
            </a:r>
            <a:r>
              <a:rPr lang="en-IN" sz="1600" b="1" dirty="0"/>
              <a:t>activate</a:t>
            </a:r>
            <a:r>
              <a:rPr lang="en-IN" sz="1600" dirty="0"/>
              <a:t> the Component.</a:t>
            </a:r>
            <a:endParaRPr lang="en-US" sz="1600" dirty="0"/>
          </a:p>
        </p:txBody>
      </p:sp>
    </p:spTree>
    <p:extLst>
      <p:ext uri="{BB962C8B-B14F-4D97-AF65-F5344CB8AC3E}">
        <p14:creationId xmlns:p14="http://schemas.microsoft.com/office/powerpoint/2010/main" val="2668416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42</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sp>
        <p:nvSpPr>
          <p:cNvPr id="10" name="Rectangle 9"/>
          <p:cNvSpPr/>
          <p:nvPr/>
        </p:nvSpPr>
        <p:spPr>
          <a:xfrm>
            <a:off x="2057400" y="914400"/>
            <a:ext cx="3733800" cy="338554"/>
          </a:xfrm>
          <a:prstGeom prst="rect">
            <a:avLst/>
          </a:prstGeom>
        </p:spPr>
        <p:txBody>
          <a:bodyPr wrap="square">
            <a:spAutoFit/>
          </a:bodyPr>
          <a:lstStyle/>
          <a:p>
            <a:pPr fontAlgn="ctr"/>
            <a:r>
              <a:rPr lang="en-US" sz="1600" b="1" dirty="0" smtClean="0"/>
              <a:t>Step6: </a:t>
            </a:r>
            <a:r>
              <a:rPr lang="en-US" sz="1600" dirty="0" smtClean="0"/>
              <a:t>Test the Application</a:t>
            </a:r>
            <a:endParaRPr lang="en-US" sz="1600" dirty="0"/>
          </a:p>
        </p:txBody>
      </p:sp>
      <p:pic>
        <p:nvPicPr>
          <p:cNvPr id="11" name="Picture 10"/>
          <p:cNvPicPr/>
          <p:nvPr/>
        </p:nvPicPr>
        <p:blipFill>
          <a:blip r:embed="rId2"/>
          <a:srcRect/>
          <a:stretch>
            <a:fillRect/>
          </a:stretch>
        </p:blipFill>
        <p:spPr bwMode="auto">
          <a:xfrm>
            <a:off x="2133600" y="2286000"/>
            <a:ext cx="4038600" cy="2209800"/>
          </a:xfrm>
          <a:prstGeom prst="rect">
            <a:avLst/>
          </a:prstGeom>
          <a:noFill/>
          <a:ln w="9525">
            <a:noFill/>
            <a:miter lim="800000"/>
            <a:headEnd/>
            <a:tailEnd/>
          </a:ln>
        </p:spPr>
      </p:pic>
      <p:pic>
        <p:nvPicPr>
          <p:cNvPr id="12" name="Picture 11"/>
          <p:cNvPicPr/>
          <p:nvPr/>
        </p:nvPicPr>
        <p:blipFill>
          <a:blip r:embed="rId3"/>
          <a:srcRect/>
          <a:stretch>
            <a:fillRect/>
          </a:stretch>
        </p:blipFill>
        <p:spPr bwMode="auto">
          <a:xfrm>
            <a:off x="2133600" y="1600200"/>
            <a:ext cx="2282006" cy="609600"/>
          </a:xfrm>
          <a:prstGeom prst="rect">
            <a:avLst/>
          </a:prstGeom>
          <a:noFill/>
          <a:ln w="9525">
            <a:noFill/>
            <a:miter lim="800000"/>
            <a:headEnd/>
            <a:tailEnd/>
          </a:ln>
        </p:spPr>
      </p:pic>
      <p:sp>
        <p:nvSpPr>
          <p:cNvPr id="2" name="Rectangle 1"/>
          <p:cNvSpPr/>
          <p:nvPr/>
        </p:nvSpPr>
        <p:spPr>
          <a:xfrm>
            <a:off x="2057400" y="1219200"/>
            <a:ext cx="4572000" cy="338554"/>
          </a:xfrm>
          <a:prstGeom prst="rect">
            <a:avLst/>
          </a:prstGeom>
        </p:spPr>
        <p:txBody>
          <a:bodyPr>
            <a:spAutoFit/>
          </a:bodyPr>
          <a:lstStyle/>
          <a:p>
            <a:r>
              <a:rPr lang="en-IN" sz="1600" dirty="0"/>
              <a:t>Select </a:t>
            </a:r>
            <a:r>
              <a:rPr lang="en-IN" sz="1600" b="1" dirty="0" smtClean="0"/>
              <a:t>ZSAMPLE_TEST</a:t>
            </a:r>
            <a:r>
              <a:rPr lang="en-IN" sz="1600" dirty="0" smtClean="0"/>
              <a:t> </a:t>
            </a:r>
            <a:r>
              <a:rPr lang="en-IN" sz="1600" dirty="0"/>
              <a:t>and right click and chose </a:t>
            </a:r>
            <a:r>
              <a:rPr lang="en-IN" sz="1600" b="1" dirty="0" smtClean="0"/>
              <a:t>Test</a:t>
            </a:r>
            <a:endParaRPr lang="en-US" sz="1600" dirty="0"/>
          </a:p>
        </p:txBody>
      </p:sp>
      <p:grpSp>
        <p:nvGrpSpPr>
          <p:cNvPr id="14" name="Group 13"/>
          <p:cNvGrpSpPr/>
          <p:nvPr/>
        </p:nvGrpSpPr>
        <p:grpSpPr>
          <a:xfrm>
            <a:off x="2057400" y="4495800"/>
            <a:ext cx="5837238" cy="1428750"/>
            <a:chOff x="2057400" y="4495800"/>
            <a:chExt cx="5837238" cy="1428750"/>
          </a:xfrm>
        </p:grpSpPr>
        <p:pic>
          <p:nvPicPr>
            <p:cNvPr id="13" name="Picture 12"/>
            <p:cNvPicPr/>
            <p:nvPr/>
          </p:nvPicPr>
          <p:blipFill>
            <a:blip r:embed="rId4"/>
            <a:srcRect/>
            <a:stretch>
              <a:fillRect/>
            </a:stretch>
          </p:blipFill>
          <p:spPr bwMode="auto">
            <a:xfrm>
              <a:off x="2057400" y="4495800"/>
              <a:ext cx="5837238" cy="1428750"/>
            </a:xfrm>
            <a:prstGeom prst="rect">
              <a:avLst/>
            </a:prstGeom>
            <a:noFill/>
            <a:ln w="9525">
              <a:noFill/>
              <a:miter lim="800000"/>
              <a:headEnd/>
              <a:tailEnd/>
            </a:ln>
          </p:spPr>
        </p:pic>
        <p:sp>
          <p:nvSpPr>
            <p:cNvPr id="7" name="Rectangle 6"/>
            <p:cNvSpPr/>
            <p:nvPr/>
          </p:nvSpPr>
          <p:spPr>
            <a:xfrm>
              <a:off x="3276600" y="4876800"/>
              <a:ext cx="15240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8010728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43</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pic>
        <p:nvPicPr>
          <p:cNvPr id="15" name="Picture 14"/>
          <p:cNvPicPr/>
          <p:nvPr/>
        </p:nvPicPr>
        <p:blipFill>
          <a:blip r:embed="rId2"/>
          <a:srcRect/>
          <a:stretch>
            <a:fillRect/>
          </a:stretch>
        </p:blipFill>
        <p:spPr bwMode="auto">
          <a:xfrm>
            <a:off x="1828800" y="1752600"/>
            <a:ext cx="6427788" cy="4465320"/>
          </a:xfrm>
          <a:prstGeom prst="rect">
            <a:avLst/>
          </a:prstGeom>
          <a:noFill/>
          <a:ln w="9525">
            <a:noFill/>
            <a:miter lim="800000"/>
            <a:headEnd/>
            <a:tailEnd/>
          </a:ln>
        </p:spPr>
      </p:pic>
      <p:sp>
        <p:nvSpPr>
          <p:cNvPr id="16" name="Rectangle 15"/>
          <p:cNvSpPr/>
          <p:nvPr/>
        </p:nvSpPr>
        <p:spPr>
          <a:xfrm>
            <a:off x="3276600" y="1219200"/>
            <a:ext cx="2985294" cy="369332"/>
          </a:xfrm>
          <a:prstGeom prst="rect">
            <a:avLst/>
          </a:prstGeom>
        </p:spPr>
        <p:txBody>
          <a:bodyPr wrap="square">
            <a:spAutoFit/>
          </a:bodyPr>
          <a:lstStyle/>
          <a:p>
            <a:pPr algn="ctr"/>
            <a:r>
              <a:rPr lang="en-IN" b="1" dirty="0" smtClean="0"/>
              <a:t>Request &amp; Response Cycle </a:t>
            </a:r>
            <a:endParaRPr lang="en-US" b="1" dirty="0"/>
          </a:p>
        </p:txBody>
      </p:sp>
    </p:spTree>
    <p:extLst>
      <p:ext uri="{BB962C8B-B14F-4D97-AF65-F5344CB8AC3E}">
        <p14:creationId xmlns:p14="http://schemas.microsoft.com/office/powerpoint/2010/main" val="1101293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44</a:t>
            </a:fld>
            <a:endParaRPr lang="en-US"/>
          </a:p>
        </p:txBody>
      </p:sp>
      <p:sp>
        <p:nvSpPr>
          <p:cNvPr id="5" name="TextBox 4"/>
          <p:cNvSpPr txBox="1"/>
          <p:nvPr/>
        </p:nvSpPr>
        <p:spPr>
          <a:xfrm>
            <a:off x="2362200" y="300335"/>
            <a:ext cx="40386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 Summary</a:t>
            </a:r>
          </a:p>
        </p:txBody>
      </p:sp>
      <p:sp>
        <p:nvSpPr>
          <p:cNvPr id="6" name="TextBox 5"/>
          <p:cNvSpPr txBox="1"/>
          <p:nvPr/>
        </p:nvSpPr>
        <p:spPr>
          <a:xfrm>
            <a:off x="2209800" y="1524000"/>
            <a:ext cx="5257800" cy="264687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We have discussed about</a:t>
            </a:r>
          </a:p>
          <a:p>
            <a:endParaRPr lang="en-US" sz="2000" b="1" dirty="0" smtClean="0"/>
          </a:p>
          <a:p>
            <a:pPr marL="800100" lvl="1" indent="-342900">
              <a:buFont typeface="Wingdings" panose="05000000000000000000" pitchFamily="2" charset="2"/>
              <a:buChar char="q"/>
            </a:pPr>
            <a:r>
              <a:rPr lang="en-US" dirty="0" smtClean="0"/>
              <a:t>How to create Webdynpro component</a:t>
            </a:r>
          </a:p>
          <a:p>
            <a:pPr marL="800100" lvl="1" indent="-342900">
              <a:buFont typeface="Wingdings" panose="05000000000000000000" pitchFamily="2" charset="2"/>
              <a:buChar char="q"/>
            </a:pPr>
            <a:r>
              <a:rPr lang="en-US" dirty="0" smtClean="0"/>
              <a:t>What is Webdynpro Component</a:t>
            </a:r>
          </a:p>
          <a:p>
            <a:pPr marL="800100" lvl="1" indent="-342900">
              <a:buFont typeface="Wingdings" panose="05000000000000000000" pitchFamily="2" charset="2"/>
              <a:buChar char="q"/>
            </a:pPr>
            <a:r>
              <a:rPr lang="en-US" dirty="0" smtClean="0"/>
              <a:t>What is Window</a:t>
            </a:r>
          </a:p>
          <a:p>
            <a:pPr marL="800100" lvl="1" indent="-342900">
              <a:buFont typeface="Wingdings" panose="05000000000000000000" pitchFamily="2" charset="2"/>
              <a:buChar char="q"/>
            </a:pPr>
            <a:r>
              <a:rPr lang="en-US" dirty="0" smtClean="0"/>
              <a:t>What is View </a:t>
            </a:r>
          </a:p>
          <a:p>
            <a:pPr marL="800100" lvl="1" indent="-342900">
              <a:buFont typeface="Wingdings" panose="05000000000000000000" pitchFamily="2" charset="2"/>
              <a:buChar char="q"/>
            </a:pPr>
            <a:r>
              <a:rPr lang="en-US" dirty="0" smtClean="0"/>
              <a:t>What is Interface View</a:t>
            </a:r>
          </a:p>
          <a:p>
            <a:pPr marL="800100" lvl="1" indent="-342900">
              <a:buFont typeface="Wingdings" panose="05000000000000000000" pitchFamily="2" charset="2"/>
              <a:buChar char="q"/>
            </a:pPr>
            <a:r>
              <a:rPr lang="en-US" dirty="0" smtClean="0"/>
              <a:t>What is Web Application </a:t>
            </a:r>
          </a:p>
          <a:p>
            <a:pPr marL="800100" lvl="1" indent="-342900">
              <a:buFont typeface="Wingdings" panose="05000000000000000000" pitchFamily="2" charset="2"/>
              <a:buChar char="q"/>
            </a:pPr>
            <a:r>
              <a:rPr lang="en-US" dirty="0" smtClean="0"/>
              <a:t>How to test the Web Application </a:t>
            </a:r>
            <a:endParaRPr lang="en-US" dirty="0"/>
          </a:p>
        </p:txBody>
      </p:sp>
    </p:spTree>
    <p:extLst>
      <p:ext uri="{BB962C8B-B14F-4D97-AF65-F5344CB8AC3E}">
        <p14:creationId xmlns:p14="http://schemas.microsoft.com/office/powerpoint/2010/main" val="22597147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45</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6" name="TextBox 5"/>
          <p:cNvSpPr txBox="1"/>
          <p:nvPr/>
        </p:nvSpPr>
        <p:spPr>
          <a:xfrm>
            <a:off x="1676400" y="1676400"/>
            <a:ext cx="6781800" cy="320087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chapter you will familiar with </a:t>
            </a:r>
          </a:p>
          <a:p>
            <a:endParaRPr lang="en-US" sz="2000" b="1" dirty="0" smtClean="0"/>
          </a:p>
          <a:p>
            <a:pPr marL="800100" lvl="1" indent="-342900">
              <a:buFont typeface="Wingdings" panose="05000000000000000000" pitchFamily="2" charset="2"/>
              <a:buChar char="q"/>
            </a:pPr>
            <a:r>
              <a:rPr lang="en-US" dirty="0" smtClean="0"/>
              <a:t>What is Context</a:t>
            </a:r>
          </a:p>
          <a:p>
            <a:pPr marL="1257300" lvl="2" indent="-342900">
              <a:buFont typeface="Wingdings" panose="05000000000000000000" pitchFamily="2" charset="2"/>
              <a:buChar char="q"/>
            </a:pPr>
            <a:r>
              <a:rPr lang="en-US" dirty="0" smtClean="0"/>
              <a:t>Context Node</a:t>
            </a:r>
          </a:p>
          <a:p>
            <a:pPr marL="1257300" lvl="2" indent="-342900">
              <a:buFont typeface="Wingdings" panose="05000000000000000000" pitchFamily="2" charset="2"/>
              <a:buChar char="q"/>
            </a:pPr>
            <a:r>
              <a:rPr lang="en-US" dirty="0" smtClean="0"/>
              <a:t>Context Element</a:t>
            </a:r>
          </a:p>
          <a:p>
            <a:pPr marL="800100" lvl="1" indent="-342900">
              <a:buFont typeface="Wingdings" panose="05000000000000000000" pitchFamily="2" charset="2"/>
              <a:buChar char="q"/>
            </a:pPr>
            <a:r>
              <a:rPr lang="en-US" dirty="0" smtClean="0"/>
              <a:t>How to bind Context to UI element</a:t>
            </a:r>
          </a:p>
          <a:p>
            <a:pPr marL="800100" lvl="1" indent="-342900">
              <a:buFont typeface="Wingdings" panose="05000000000000000000" pitchFamily="2" charset="2"/>
              <a:buChar char="q"/>
            </a:pPr>
            <a:r>
              <a:rPr lang="en-US" dirty="0" smtClean="0"/>
              <a:t>How to Set &amp; Get Data to &amp; From Context</a:t>
            </a:r>
          </a:p>
          <a:p>
            <a:pPr marL="800100" lvl="1" indent="-342900">
              <a:buFont typeface="Wingdings" panose="05000000000000000000" pitchFamily="2" charset="2"/>
              <a:buChar char="q"/>
            </a:pPr>
            <a:r>
              <a:rPr lang="en-US" dirty="0" smtClean="0"/>
              <a:t>What are the interfaces and Methods used to do the above</a:t>
            </a:r>
          </a:p>
          <a:p>
            <a:pPr marL="800100" lvl="1" indent="-342900">
              <a:buFont typeface="Wingdings" panose="05000000000000000000" pitchFamily="2" charset="2"/>
              <a:buChar char="q"/>
            </a:pPr>
            <a:r>
              <a:rPr lang="en-US" dirty="0" smtClean="0"/>
              <a:t>Table Control UI Element </a:t>
            </a:r>
          </a:p>
          <a:p>
            <a:pPr marL="800100" lvl="1" indent="-342900">
              <a:buFont typeface="Wingdings" panose="05000000000000000000" pitchFamily="2" charset="2"/>
              <a:buChar char="q"/>
            </a:pPr>
            <a:r>
              <a:rPr lang="en-US" dirty="0" smtClean="0"/>
              <a:t>What are Hook Methods and What is the Role of Hook Methods</a:t>
            </a:r>
          </a:p>
        </p:txBody>
      </p:sp>
    </p:spTree>
    <p:extLst>
      <p:ext uri="{BB962C8B-B14F-4D97-AF65-F5344CB8AC3E}">
        <p14:creationId xmlns:p14="http://schemas.microsoft.com/office/powerpoint/2010/main" val="1636388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46</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6" name="Rectangle 5"/>
          <p:cNvSpPr/>
          <p:nvPr/>
        </p:nvSpPr>
        <p:spPr>
          <a:xfrm>
            <a:off x="2057400" y="914400"/>
            <a:ext cx="6629400" cy="3293209"/>
          </a:xfrm>
          <a:prstGeom prst="rect">
            <a:avLst/>
          </a:prstGeom>
        </p:spPr>
        <p:txBody>
          <a:bodyPr wrap="square">
            <a:spAutoFit/>
          </a:bodyPr>
          <a:lstStyle/>
          <a:p>
            <a:pPr fontAlgn="ctr"/>
            <a:r>
              <a:rPr lang="en-US" sz="1600" b="1" dirty="0" smtClean="0"/>
              <a:t>Context: </a:t>
            </a:r>
          </a:p>
          <a:p>
            <a:pPr fontAlgn="ctr"/>
            <a:r>
              <a:rPr lang="en-US" sz="1600" dirty="0" smtClean="0"/>
              <a:t>Context is the Hierarchical representation of date in Webdynpro. It is basically used for following purpose</a:t>
            </a:r>
          </a:p>
          <a:p>
            <a:pPr fontAlgn="ctr"/>
            <a:endParaRPr lang="en-US" sz="1600" dirty="0"/>
          </a:p>
          <a:p>
            <a:pPr marL="742950" lvl="1" indent="-285750" fontAlgn="ctr">
              <a:buFont typeface="Wingdings" panose="05000000000000000000" pitchFamily="2" charset="2"/>
              <a:buChar char="q"/>
            </a:pPr>
            <a:r>
              <a:rPr lang="en-US" sz="1600" dirty="0" smtClean="0"/>
              <a:t>Pass data to and From UI Element  called </a:t>
            </a:r>
            <a:r>
              <a:rPr lang="en-US" sz="1600" b="1" dirty="0" smtClean="0"/>
              <a:t>Binding</a:t>
            </a:r>
          </a:p>
          <a:p>
            <a:pPr marL="742950" lvl="1" indent="-285750" fontAlgn="ctr">
              <a:buFont typeface="Wingdings" panose="05000000000000000000" pitchFamily="2" charset="2"/>
              <a:buChar char="q"/>
            </a:pPr>
            <a:r>
              <a:rPr lang="en-US" sz="1600" dirty="0" smtClean="0"/>
              <a:t>Share data among multiple Views called </a:t>
            </a:r>
            <a:r>
              <a:rPr lang="en-US" sz="1600" b="1" dirty="0" smtClean="0"/>
              <a:t>Mapping</a:t>
            </a:r>
          </a:p>
          <a:p>
            <a:pPr fontAlgn="ctr"/>
            <a:endParaRPr lang="en-US" sz="1600" dirty="0"/>
          </a:p>
          <a:p>
            <a:pPr fontAlgn="ctr"/>
            <a:r>
              <a:rPr lang="en-US" sz="1600" dirty="0" smtClean="0"/>
              <a:t>Steps to work with Context</a:t>
            </a:r>
          </a:p>
          <a:p>
            <a:pPr marL="742950" lvl="1" indent="-285750" fontAlgn="ctr">
              <a:buFont typeface="Wingdings" panose="05000000000000000000" pitchFamily="2" charset="2"/>
              <a:buChar char="q"/>
            </a:pPr>
            <a:r>
              <a:rPr lang="en-US" sz="1600" dirty="0" smtClean="0"/>
              <a:t>Declare or Define the Context</a:t>
            </a:r>
          </a:p>
          <a:p>
            <a:pPr marL="742950" lvl="1" indent="-285750" fontAlgn="ctr">
              <a:buFont typeface="Wingdings" panose="05000000000000000000" pitchFamily="2" charset="2"/>
              <a:buChar char="q"/>
            </a:pPr>
            <a:r>
              <a:rPr lang="en-US" sz="1600" dirty="0" smtClean="0"/>
              <a:t>Bind UI element to the Context</a:t>
            </a:r>
          </a:p>
          <a:p>
            <a:pPr marL="742950" lvl="1" indent="-285750" fontAlgn="ctr">
              <a:buFont typeface="Wingdings" panose="05000000000000000000" pitchFamily="2" charset="2"/>
              <a:buChar char="q"/>
            </a:pPr>
            <a:r>
              <a:rPr lang="en-US" sz="1600" dirty="0" smtClean="0"/>
              <a:t>Set &amp; Get data to &amp; From Context via program logic</a:t>
            </a:r>
          </a:p>
          <a:p>
            <a:pPr fontAlgn="ctr"/>
            <a:endParaRPr lang="en-US" sz="1600" dirty="0"/>
          </a:p>
          <a:p>
            <a:pPr fontAlgn="ct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3839524"/>
            <a:ext cx="4572000" cy="2579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p:nvPr/>
        </p:nvPicPr>
        <p:blipFill>
          <a:blip r:embed="rId3"/>
          <a:srcRect/>
          <a:stretch>
            <a:fillRect/>
          </a:stretch>
        </p:blipFill>
        <p:spPr bwMode="auto">
          <a:xfrm>
            <a:off x="5562600" y="3962400"/>
            <a:ext cx="2743200" cy="2209800"/>
          </a:xfrm>
          <a:prstGeom prst="rect">
            <a:avLst/>
          </a:prstGeom>
          <a:noFill/>
          <a:ln w="9525">
            <a:noFill/>
            <a:miter lim="800000"/>
            <a:headEnd/>
            <a:tailEnd/>
          </a:ln>
        </p:spPr>
      </p:pic>
    </p:spTree>
    <p:extLst>
      <p:ext uri="{BB962C8B-B14F-4D97-AF65-F5344CB8AC3E}">
        <p14:creationId xmlns:p14="http://schemas.microsoft.com/office/powerpoint/2010/main" val="4875406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47</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6" name="Rectangle 5"/>
          <p:cNvSpPr/>
          <p:nvPr/>
        </p:nvSpPr>
        <p:spPr>
          <a:xfrm>
            <a:off x="2057400" y="914400"/>
            <a:ext cx="6629400" cy="4278094"/>
          </a:xfrm>
          <a:prstGeom prst="rect">
            <a:avLst/>
          </a:prstGeom>
        </p:spPr>
        <p:txBody>
          <a:bodyPr wrap="square">
            <a:spAutoFit/>
          </a:bodyPr>
          <a:lstStyle/>
          <a:p>
            <a:pPr fontAlgn="ctr"/>
            <a:r>
              <a:rPr lang="en-US" sz="1600" b="1" dirty="0" smtClean="0"/>
              <a:t>Lets start building Application</a:t>
            </a:r>
          </a:p>
          <a:p>
            <a:pPr fontAlgn="ctr"/>
            <a:endParaRPr lang="en-IN" sz="1600" b="1" dirty="0" smtClean="0"/>
          </a:p>
          <a:p>
            <a:pPr fontAlgn="ctr"/>
            <a:r>
              <a:rPr lang="en-IN" sz="1600" b="1" dirty="0" smtClean="0"/>
              <a:t>Input: </a:t>
            </a:r>
          </a:p>
          <a:p>
            <a:pPr fontAlgn="ctr"/>
            <a:r>
              <a:rPr lang="en-IN" sz="1600" dirty="0"/>
              <a:t>	</a:t>
            </a:r>
            <a:r>
              <a:rPr lang="en-IN" sz="1600" dirty="0" smtClean="0"/>
              <a:t>Sales Order </a:t>
            </a:r>
          </a:p>
          <a:p>
            <a:pPr fontAlgn="ctr"/>
            <a:r>
              <a:rPr lang="en-IN" sz="1600" b="1" dirty="0" smtClean="0"/>
              <a:t>Output: </a:t>
            </a:r>
          </a:p>
          <a:p>
            <a:pPr lvl="1" fontAlgn="ctr"/>
            <a:r>
              <a:rPr lang="en-IN" sz="1600" dirty="0" smtClean="0"/>
              <a:t>Sales Order Header </a:t>
            </a:r>
          </a:p>
          <a:p>
            <a:pPr lvl="1" fontAlgn="ctr"/>
            <a:r>
              <a:rPr lang="en-IN" sz="1600" dirty="0" smtClean="0"/>
              <a:t>Sales Order Item</a:t>
            </a:r>
          </a:p>
          <a:p>
            <a:pPr lvl="1" fontAlgn="ctr"/>
            <a:r>
              <a:rPr lang="en-IN" sz="1600" dirty="0" smtClean="0"/>
              <a:t>Schedule Lines</a:t>
            </a:r>
            <a:endParaRPr lang="en-IN" sz="1600" dirty="0"/>
          </a:p>
          <a:p>
            <a:pPr fontAlgn="ctr"/>
            <a:endParaRPr lang="en-US" sz="1600" dirty="0" smtClean="0"/>
          </a:p>
          <a:p>
            <a:pPr fontAlgn="ctr"/>
            <a:r>
              <a:rPr lang="en-US" sz="1600" dirty="0" smtClean="0"/>
              <a:t>UI Elements Used for this Requirement</a:t>
            </a:r>
          </a:p>
          <a:p>
            <a:pPr fontAlgn="ctr"/>
            <a:endParaRPr lang="en-US" sz="1600" dirty="0"/>
          </a:p>
          <a:p>
            <a:pPr fontAlgn="ctr"/>
            <a:r>
              <a:rPr lang="en-US" sz="1600" dirty="0" smtClean="0"/>
              <a:t>Input: 	Sales Order 	– Input Field</a:t>
            </a:r>
          </a:p>
          <a:p>
            <a:pPr fontAlgn="ctr"/>
            <a:r>
              <a:rPr lang="en-US" sz="1600" dirty="0" smtClean="0"/>
              <a:t>Button:	Display		- Button</a:t>
            </a:r>
          </a:p>
          <a:p>
            <a:pPr fontAlgn="ctr"/>
            <a:r>
              <a:rPr lang="en-US" sz="1600" dirty="0" smtClean="0"/>
              <a:t>Output: 	Sales Header 	– Form</a:t>
            </a:r>
          </a:p>
          <a:p>
            <a:pPr fontAlgn="ctr"/>
            <a:r>
              <a:rPr lang="en-US" sz="1600" dirty="0"/>
              <a:t>	</a:t>
            </a:r>
            <a:r>
              <a:rPr lang="en-US" sz="1600" dirty="0" smtClean="0"/>
              <a:t>Sales Item		- Table Control</a:t>
            </a:r>
          </a:p>
          <a:p>
            <a:pPr fontAlgn="ctr"/>
            <a:r>
              <a:rPr lang="en-US" sz="1600" dirty="0"/>
              <a:t>	</a:t>
            </a:r>
            <a:r>
              <a:rPr lang="en-US" sz="1600" dirty="0" smtClean="0"/>
              <a:t>Schedule Lines	- Table Control </a:t>
            </a:r>
          </a:p>
          <a:p>
            <a:pPr fontAlgn="ctr"/>
            <a:endParaRPr lang="en-US" sz="1600" dirty="0" smtClean="0"/>
          </a:p>
        </p:txBody>
      </p:sp>
    </p:spTree>
    <p:extLst>
      <p:ext uri="{BB962C8B-B14F-4D97-AF65-F5344CB8AC3E}">
        <p14:creationId xmlns:p14="http://schemas.microsoft.com/office/powerpoint/2010/main" val="32925500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48</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6" name="Rectangle 5"/>
          <p:cNvSpPr/>
          <p:nvPr/>
        </p:nvSpPr>
        <p:spPr>
          <a:xfrm>
            <a:off x="1676400" y="914400"/>
            <a:ext cx="6629400" cy="3293209"/>
          </a:xfrm>
          <a:prstGeom prst="rect">
            <a:avLst/>
          </a:prstGeom>
        </p:spPr>
        <p:txBody>
          <a:bodyPr wrap="square">
            <a:spAutoFit/>
          </a:bodyPr>
          <a:lstStyle/>
          <a:p>
            <a:pPr fontAlgn="ctr"/>
            <a:r>
              <a:rPr lang="en-US" sz="1600" b="1" dirty="0" smtClean="0"/>
              <a:t>Step#1: Create component, Window and View</a:t>
            </a:r>
          </a:p>
          <a:p>
            <a:pPr fontAlgn="ctr"/>
            <a:endParaRPr lang="en-US" sz="1600" b="1" dirty="0"/>
          </a:p>
          <a:p>
            <a:pPr fontAlgn="ctr"/>
            <a:r>
              <a:rPr lang="en-US" sz="1600" b="1" dirty="0" smtClean="0"/>
              <a:t>Step#2: Create Context </a:t>
            </a:r>
          </a:p>
          <a:p>
            <a:pPr fontAlgn="ctr"/>
            <a:endParaRPr lang="en-US" sz="1600" dirty="0" smtClean="0"/>
          </a:p>
          <a:p>
            <a:pPr fontAlgn="ctr"/>
            <a:r>
              <a:rPr lang="en-US" sz="1600" dirty="0" smtClean="0"/>
              <a:t>There are two Components in Context</a:t>
            </a:r>
          </a:p>
          <a:p>
            <a:pPr marL="742950" lvl="1" indent="-285750" fontAlgn="ctr">
              <a:buFont typeface="Wingdings" panose="05000000000000000000" pitchFamily="2" charset="2"/>
              <a:buChar char="q"/>
            </a:pPr>
            <a:r>
              <a:rPr lang="en-US" sz="1600" dirty="0" smtClean="0"/>
              <a:t>Context Node</a:t>
            </a:r>
          </a:p>
          <a:p>
            <a:pPr marL="742950" lvl="1" indent="-285750" fontAlgn="ctr">
              <a:buFont typeface="Wingdings" panose="05000000000000000000" pitchFamily="2" charset="2"/>
              <a:buChar char="q"/>
            </a:pPr>
            <a:r>
              <a:rPr lang="en-US" sz="1600" dirty="0" smtClean="0"/>
              <a:t>Context Element</a:t>
            </a:r>
          </a:p>
          <a:p>
            <a:pPr fontAlgn="ctr"/>
            <a:endParaRPr lang="en-US" sz="1600" dirty="0" smtClean="0"/>
          </a:p>
          <a:p>
            <a:pPr fontAlgn="ctr"/>
            <a:r>
              <a:rPr lang="en-US" sz="1600" dirty="0" smtClean="0"/>
              <a:t>Context Element is the actual place where data is available. Every Context Element should be under Context Node </a:t>
            </a:r>
          </a:p>
          <a:p>
            <a:pPr fontAlgn="ctr"/>
            <a:r>
              <a:rPr lang="en-US" sz="1600" dirty="0" smtClean="0"/>
              <a:t>Context Node contains one or more Context Elements</a:t>
            </a:r>
          </a:p>
          <a:p>
            <a:pPr fontAlgn="ctr"/>
            <a:endParaRPr lang="en-US" sz="1600" dirty="0" smtClean="0"/>
          </a:p>
          <a:p>
            <a:pPr fontAlgn="ctr"/>
            <a:endParaRPr lang="en-US" sz="1600" dirty="0"/>
          </a:p>
        </p:txBody>
      </p:sp>
      <p:grpSp>
        <p:nvGrpSpPr>
          <p:cNvPr id="21" name="Group 20"/>
          <p:cNvGrpSpPr/>
          <p:nvPr/>
        </p:nvGrpSpPr>
        <p:grpSpPr>
          <a:xfrm>
            <a:off x="1600200" y="3962400"/>
            <a:ext cx="6781801" cy="2394466"/>
            <a:chOff x="2362200" y="3733800"/>
            <a:chExt cx="6781801" cy="2394466"/>
          </a:xfrm>
        </p:grpSpPr>
        <p:pic>
          <p:nvPicPr>
            <p:cNvPr id="7" name="Picture 6"/>
            <p:cNvPicPr/>
            <p:nvPr/>
          </p:nvPicPr>
          <p:blipFill>
            <a:blip r:embed="rId2"/>
            <a:srcRect/>
            <a:stretch>
              <a:fillRect/>
            </a:stretch>
          </p:blipFill>
          <p:spPr bwMode="auto">
            <a:xfrm>
              <a:off x="2362200" y="3733800"/>
              <a:ext cx="2743200" cy="2209800"/>
            </a:xfrm>
            <a:prstGeom prst="rect">
              <a:avLst/>
            </a:prstGeom>
            <a:noFill/>
            <a:ln w="9525">
              <a:noFill/>
              <a:miter lim="800000"/>
              <a:headEnd/>
              <a:tailEnd/>
            </a:ln>
          </p:spPr>
        </p:pic>
        <p:cxnSp>
          <p:nvCxnSpPr>
            <p:cNvPr id="11" name="Straight Arrow Connector 10"/>
            <p:cNvCxnSpPr/>
            <p:nvPr/>
          </p:nvCxnSpPr>
          <p:spPr>
            <a:xfrm flipH="1">
              <a:off x="4572000" y="411480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733095" y="3928646"/>
              <a:ext cx="2725105" cy="338554"/>
            </a:xfrm>
            <a:prstGeom prst="rect">
              <a:avLst/>
            </a:prstGeom>
            <a:noFill/>
          </p:spPr>
          <p:txBody>
            <a:bodyPr wrap="none" rtlCol="0">
              <a:spAutoFit/>
            </a:bodyPr>
            <a:lstStyle/>
            <a:p>
              <a:r>
                <a:rPr lang="en-US" sz="1600" b="1" dirty="0" smtClean="0"/>
                <a:t>CONTEXT</a:t>
              </a:r>
              <a:r>
                <a:rPr lang="en-US" sz="1600" dirty="0" smtClean="0"/>
                <a:t> is root context Node</a:t>
              </a:r>
              <a:endParaRPr lang="en-US" sz="1600" dirty="0"/>
            </a:p>
          </p:txBody>
        </p:sp>
        <p:cxnSp>
          <p:nvCxnSpPr>
            <p:cNvPr id="13" name="Straight Arrow Connector 12"/>
            <p:cNvCxnSpPr/>
            <p:nvPr/>
          </p:nvCxnSpPr>
          <p:spPr>
            <a:xfrm flipH="1">
              <a:off x="5029200" y="4419600"/>
              <a:ext cx="4953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5638801" y="4278868"/>
              <a:ext cx="3505200" cy="830997"/>
            </a:xfrm>
            <a:prstGeom prst="rect">
              <a:avLst/>
            </a:prstGeom>
            <a:noFill/>
          </p:spPr>
          <p:txBody>
            <a:bodyPr wrap="square" rtlCol="0">
              <a:spAutoFit/>
            </a:bodyPr>
            <a:lstStyle/>
            <a:p>
              <a:r>
                <a:rPr lang="en-US" sz="1600" b="1" dirty="0" smtClean="0"/>
                <a:t>SALES_ITEMS </a:t>
              </a:r>
              <a:r>
                <a:rPr lang="en-US" sz="1600" dirty="0" smtClean="0"/>
                <a:t>is the context Node which contains context elements VBELN, POSNR etc.</a:t>
              </a:r>
              <a:endParaRPr lang="en-US" sz="1600" dirty="0"/>
            </a:p>
          </p:txBody>
        </p:sp>
        <p:cxnSp>
          <p:nvCxnSpPr>
            <p:cNvPr id="17" name="Straight Arrow Connector 16"/>
            <p:cNvCxnSpPr/>
            <p:nvPr/>
          </p:nvCxnSpPr>
          <p:spPr>
            <a:xfrm flipH="1">
              <a:off x="4648200" y="5791200"/>
              <a:ext cx="9144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5715001" y="5605046"/>
              <a:ext cx="3352800" cy="523220"/>
            </a:xfrm>
            <a:prstGeom prst="rect">
              <a:avLst/>
            </a:prstGeom>
            <a:noFill/>
          </p:spPr>
          <p:txBody>
            <a:bodyPr wrap="square" rtlCol="0">
              <a:spAutoFit/>
            </a:bodyPr>
            <a:lstStyle/>
            <a:p>
              <a:r>
                <a:rPr lang="en-US" sz="1400" b="1" dirty="0" smtClean="0"/>
                <a:t>SALES_DOC </a:t>
              </a:r>
              <a:r>
                <a:rPr lang="en-US" sz="1400" dirty="0" smtClean="0"/>
                <a:t>is the Context element under </a:t>
              </a:r>
              <a:r>
                <a:rPr lang="en-US" sz="1400" b="1" dirty="0" smtClean="0"/>
                <a:t>CONTEXT</a:t>
              </a:r>
              <a:r>
                <a:rPr lang="en-US" sz="1400" dirty="0" smtClean="0"/>
                <a:t> Node</a:t>
              </a:r>
              <a:endParaRPr lang="en-US" sz="1400" dirty="0"/>
            </a:p>
          </p:txBody>
        </p:sp>
      </p:grpSp>
    </p:spTree>
    <p:extLst>
      <p:ext uri="{BB962C8B-B14F-4D97-AF65-F5344CB8AC3E}">
        <p14:creationId xmlns:p14="http://schemas.microsoft.com/office/powerpoint/2010/main" val="1203565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49</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6" name="Rectangle 15"/>
          <p:cNvSpPr/>
          <p:nvPr/>
        </p:nvSpPr>
        <p:spPr>
          <a:xfrm>
            <a:off x="1676400" y="997803"/>
            <a:ext cx="3200400" cy="830997"/>
          </a:xfrm>
          <a:prstGeom prst="rect">
            <a:avLst/>
          </a:prstGeom>
        </p:spPr>
        <p:txBody>
          <a:bodyPr wrap="square">
            <a:spAutoFit/>
          </a:bodyPr>
          <a:lstStyle/>
          <a:p>
            <a:pPr fontAlgn="ctr"/>
            <a:r>
              <a:rPr lang="en-US" sz="1600" b="1" dirty="0" smtClean="0"/>
              <a:t>Creating Context Node &amp; Attributes</a:t>
            </a:r>
          </a:p>
          <a:p>
            <a:pPr fontAlgn="ctr"/>
            <a:r>
              <a:rPr lang="en-US" sz="1600" dirty="0" smtClean="0"/>
              <a:t>Right Click on CONTEXT node</a:t>
            </a:r>
          </a:p>
          <a:p>
            <a:pPr fontAlgn="ctr"/>
            <a:r>
              <a:rPr lang="en-US" sz="1600" dirty="0" smtClean="0">
                <a:sym typeface="Wingdings" panose="05000000000000000000" pitchFamily="2" charset="2"/>
              </a:rPr>
              <a:t> Create  Node or Attribute</a:t>
            </a:r>
            <a:endParaRPr lang="en-US" sz="1600" dirty="0"/>
          </a:p>
        </p:txBody>
      </p:sp>
      <p:pic>
        <p:nvPicPr>
          <p:cNvPr id="18" name="Picture 17"/>
          <p:cNvPicPr/>
          <p:nvPr/>
        </p:nvPicPr>
        <p:blipFill>
          <a:blip r:embed="rId2"/>
          <a:stretch>
            <a:fillRect/>
          </a:stretch>
        </p:blipFill>
        <p:spPr>
          <a:xfrm>
            <a:off x="5029200" y="914400"/>
            <a:ext cx="3810000" cy="1257300"/>
          </a:xfrm>
          <a:prstGeom prst="rect">
            <a:avLst/>
          </a:prstGeom>
        </p:spPr>
      </p:pic>
      <p:sp>
        <p:nvSpPr>
          <p:cNvPr id="19" name="Rectangle 18"/>
          <p:cNvSpPr/>
          <p:nvPr/>
        </p:nvSpPr>
        <p:spPr>
          <a:xfrm>
            <a:off x="1752600" y="2369403"/>
            <a:ext cx="4114800" cy="338554"/>
          </a:xfrm>
          <a:prstGeom prst="rect">
            <a:avLst/>
          </a:prstGeom>
        </p:spPr>
        <p:txBody>
          <a:bodyPr wrap="square">
            <a:spAutoFit/>
          </a:bodyPr>
          <a:lstStyle/>
          <a:p>
            <a:pPr fontAlgn="ctr"/>
            <a:r>
              <a:rPr lang="en-US" sz="1600" b="1" dirty="0" smtClean="0"/>
              <a:t>Context Attribute: Properties to be Specified</a:t>
            </a:r>
            <a:endParaRPr lang="en-US" sz="1600" dirty="0"/>
          </a:p>
        </p:txBody>
      </p:sp>
      <p:grpSp>
        <p:nvGrpSpPr>
          <p:cNvPr id="14" name="Group 13"/>
          <p:cNvGrpSpPr/>
          <p:nvPr/>
        </p:nvGrpSpPr>
        <p:grpSpPr>
          <a:xfrm>
            <a:off x="1676400" y="2824103"/>
            <a:ext cx="4724400" cy="3067050"/>
            <a:chOff x="1676400" y="2824103"/>
            <a:chExt cx="4724400" cy="3067050"/>
          </a:xfrm>
        </p:grpSpPr>
        <p:grpSp>
          <p:nvGrpSpPr>
            <p:cNvPr id="9" name="Group 8"/>
            <p:cNvGrpSpPr/>
            <p:nvPr/>
          </p:nvGrpSpPr>
          <p:grpSpPr>
            <a:xfrm>
              <a:off x="1676400" y="2824103"/>
              <a:ext cx="4724400" cy="3067050"/>
              <a:chOff x="2280313" y="2824103"/>
              <a:chExt cx="4724400" cy="3067050"/>
            </a:xfrm>
          </p:grpSpPr>
          <p:pic>
            <p:nvPicPr>
              <p:cNvPr id="23" name="Picture 22"/>
              <p:cNvPicPr/>
              <p:nvPr/>
            </p:nvPicPr>
            <p:blipFill>
              <a:blip r:embed="rId3"/>
              <a:stretch>
                <a:fillRect/>
              </a:stretch>
            </p:blipFill>
            <p:spPr>
              <a:xfrm>
                <a:off x="2280313" y="2824103"/>
                <a:ext cx="4724400" cy="30670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 name="Rectangle 1"/>
              <p:cNvSpPr/>
              <p:nvPr/>
            </p:nvSpPr>
            <p:spPr>
              <a:xfrm>
                <a:off x="4038600" y="3124200"/>
                <a:ext cx="1219200" cy="2195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038600" y="3581400"/>
                <a:ext cx="1219200" cy="3810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extBox 9"/>
            <p:cNvSpPr txBox="1"/>
            <p:nvPr/>
          </p:nvSpPr>
          <p:spPr>
            <a:xfrm>
              <a:off x="4724400" y="3048000"/>
              <a:ext cx="1475019" cy="307777"/>
            </a:xfrm>
            <a:prstGeom prst="rect">
              <a:avLst/>
            </a:prstGeom>
            <a:noFill/>
          </p:spPr>
          <p:txBody>
            <a:bodyPr wrap="none" rtlCol="0">
              <a:spAutoFit/>
            </a:bodyPr>
            <a:lstStyle/>
            <a:p>
              <a:r>
                <a:rPr lang="en-US" sz="1400" b="1" dirty="0" smtClean="0"/>
                <a:t>Name of Element</a:t>
              </a:r>
              <a:endParaRPr lang="en-US" sz="1400" b="1" dirty="0"/>
            </a:p>
          </p:txBody>
        </p:sp>
        <p:sp>
          <p:nvSpPr>
            <p:cNvPr id="25" name="TextBox 24"/>
            <p:cNvSpPr txBox="1"/>
            <p:nvPr/>
          </p:nvSpPr>
          <p:spPr>
            <a:xfrm>
              <a:off x="4648200" y="3505200"/>
              <a:ext cx="927433" cy="307777"/>
            </a:xfrm>
            <a:prstGeom prst="rect">
              <a:avLst/>
            </a:prstGeom>
            <a:noFill/>
          </p:spPr>
          <p:txBody>
            <a:bodyPr wrap="none" rtlCol="0">
              <a:spAutoFit/>
            </a:bodyPr>
            <a:lstStyle/>
            <a:p>
              <a:r>
                <a:rPr lang="en-US" sz="1400" b="1" dirty="0" smtClean="0"/>
                <a:t>Data Type</a:t>
              </a:r>
              <a:endParaRPr lang="en-US" sz="1400" b="1" dirty="0"/>
            </a:p>
          </p:txBody>
        </p:sp>
      </p:grpSp>
      <p:sp>
        <p:nvSpPr>
          <p:cNvPr id="26" name="Rectangle 25"/>
          <p:cNvSpPr/>
          <p:nvPr/>
        </p:nvSpPr>
        <p:spPr>
          <a:xfrm>
            <a:off x="6629400" y="2709446"/>
            <a:ext cx="1295400" cy="338554"/>
          </a:xfrm>
          <a:prstGeom prst="rect">
            <a:avLst/>
          </a:prstGeom>
        </p:spPr>
        <p:txBody>
          <a:bodyPr wrap="square">
            <a:spAutoFit/>
          </a:bodyPr>
          <a:lstStyle/>
          <a:p>
            <a:pPr fontAlgn="ctr"/>
            <a:r>
              <a:rPr lang="en-US" sz="1600" b="1" dirty="0" smtClean="0"/>
              <a:t>Result</a:t>
            </a:r>
            <a:endParaRPr lang="en-US" sz="1600" dirty="0"/>
          </a:p>
        </p:txBody>
      </p:sp>
      <p:pic>
        <p:nvPicPr>
          <p:cNvPr id="27" name="Picture 26"/>
          <p:cNvPicPr/>
          <p:nvPr/>
        </p:nvPicPr>
        <p:blipFill>
          <a:blip r:embed="rId4"/>
          <a:stretch>
            <a:fillRect/>
          </a:stretch>
        </p:blipFill>
        <p:spPr>
          <a:xfrm>
            <a:off x="6629400" y="3162300"/>
            <a:ext cx="2057400" cy="800100"/>
          </a:xfrm>
          <a:prstGeom prst="rect">
            <a:avLst/>
          </a:prstGeom>
        </p:spPr>
      </p:pic>
      <p:sp>
        <p:nvSpPr>
          <p:cNvPr id="28" name="Rectangle 27"/>
          <p:cNvSpPr/>
          <p:nvPr/>
        </p:nvSpPr>
        <p:spPr>
          <a:xfrm>
            <a:off x="6705600" y="4081046"/>
            <a:ext cx="2133600" cy="954107"/>
          </a:xfrm>
          <a:prstGeom prst="rect">
            <a:avLst/>
          </a:prstGeom>
        </p:spPr>
        <p:txBody>
          <a:bodyPr wrap="square">
            <a:spAutoFit/>
          </a:bodyPr>
          <a:lstStyle/>
          <a:p>
            <a:pPr fontAlgn="ctr"/>
            <a:r>
              <a:rPr lang="en-US" sz="1400" dirty="0" smtClean="0"/>
              <a:t>Context Element </a:t>
            </a:r>
            <a:r>
              <a:rPr lang="en-US" sz="1400" b="1" dirty="0" smtClean="0"/>
              <a:t>SALES_ORDER</a:t>
            </a:r>
            <a:r>
              <a:rPr lang="en-US" sz="1400" dirty="0" smtClean="0"/>
              <a:t> will be added under the Context Node </a:t>
            </a:r>
            <a:r>
              <a:rPr lang="en-US" sz="1400" b="1" dirty="0" smtClean="0"/>
              <a:t>CONTEXT</a:t>
            </a:r>
            <a:endParaRPr lang="en-US" sz="1400" b="1" dirty="0"/>
          </a:p>
        </p:txBody>
      </p:sp>
    </p:spTree>
    <p:extLst>
      <p:ext uri="{BB962C8B-B14F-4D97-AF65-F5344CB8AC3E}">
        <p14:creationId xmlns:p14="http://schemas.microsoft.com/office/powerpoint/2010/main" val="405165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99405458"/>
              </p:ext>
            </p:extLst>
          </p:nvPr>
        </p:nvGraphicFramePr>
        <p:xfrm>
          <a:off x="1981200" y="876300"/>
          <a:ext cx="2495097" cy="762000"/>
        </p:xfrm>
        <a:graphic>
          <a:graphicData uri="http://schemas.openxmlformats.org/drawingml/2006/table">
            <a:tbl>
              <a:tblPr>
                <a:tableStyleId>{5C22544A-7EE6-4342-B048-85BDC9FD1C3A}</a:tableStyleId>
              </a:tblPr>
              <a:tblGrid>
                <a:gridCol w="644525"/>
                <a:gridCol w="1110343"/>
                <a:gridCol w="740229"/>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Normal</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ABC</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Normal</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ABC</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Normal</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166171145"/>
              </p:ext>
            </p:extLst>
          </p:nvPr>
        </p:nvGraphicFramePr>
        <p:xfrm>
          <a:off x="4495800" y="1752600"/>
          <a:ext cx="4572001" cy="1714500"/>
        </p:xfrm>
        <a:graphic>
          <a:graphicData uri="http://schemas.openxmlformats.org/drawingml/2006/table">
            <a:tbl>
              <a:tblPr>
                <a:tableStyleId>{5C22544A-7EE6-4342-B048-85BDC9FD1C3A}</a:tableStyleId>
              </a:tblPr>
              <a:tblGrid>
                <a:gridCol w="675806"/>
                <a:gridCol w="609177"/>
                <a:gridCol w="609177"/>
                <a:gridCol w="850310"/>
                <a:gridCol w="609177"/>
                <a:gridCol w="609177"/>
                <a:gridCol w="609177"/>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Bolt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50646303"/>
              </p:ext>
            </p:extLst>
          </p:nvPr>
        </p:nvGraphicFramePr>
        <p:xfrm>
          <a:off x="1949449" y="3519055"/>
          <a:ext cx="3147048" cy="2667000"/>
        </p:xfrm>
        <a:graphic>
          <a:graphicData uri="http://schemas.openxmlformats.org/drawingml/2006/table">
            <a:tbl>
              <a:tblPr>
                <a:tableStyleId>{5C22544A-7EE6-4342-B048-85BDC9FD1C3A}</a:tableStyleId>
              </a:tblPr>
              <a:tblGrid>
                <a:gridCol w="644525"/>
                <a:gridCol w="608979"/>
                <a:gridCol w="608979"/>
                <a:gridCol w="675586"/>
                <a:gridCol w="608979"/>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01.01.2016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12" name="Rounded Rectangular Callout 11"/>
          <p:cNvSpPr/>
          <p:nvPr/>
        </p:nvSpPr>
        <p:spPr>
          <a:xfrm>
            <a:off x="5562600" y="914400"/>
            <a:ext cx="2209800" cy="457200"/>
          </a:xfrm>
          <a:prstGeom prst="wedgeRoundRectCallout">
            <a:avLst>
              <a:gd name="adj1" fmla="val -101465"/>
              <a:gd name="adj2" fmla="val 47348"/>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Header Internal table</a:t>
            </a:r>
            <a:endParaRPr lang="en-US" sz="1400" dirty="0"/>
          </a:p>
        </p:txBody>
      </p:sp>
      <p:sp>
        <p:nvSpPr>
          <p:cNvPr id="22" name="Rounded Rectangular Callout 21"/>
          <p:cNvSpPr/>
          <p:nvPr/>
        </p:nvSpPr>
        <p:spPr>
          <a:xfrm>
            <a:off x="6400800" y="4419600"/>
            <a:ext cx="2209800" cy="457200"/>
          </a:xfrm>
          <a:prstGeom prst="wedgeRoundRectCallout">
            <a:avLst>
              <a:gd name="adj1" fmla="val -101465"/>
              <a:gd name="adj2" fmla="val 47348"/>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Schedule Lines Internal table</a:t>
            </a:r>
            <a:endParaRPr lang="en-US" sz="1400" dirty="0"/>
          </a:p>
        </p:txBody>
      </p:sp>
      <p:sp>
        <p:nvSpPr>
          <p:cNvPr id="24" name="Rounded Rectangular Callout 23"/>
          <p:cNvSpPr/>
          <p:nvPr/>
        </p:nvSpPr>
        <p:spPr>
          <a:xfrm>
            <a:off x="1905000" y="2362200"/>
            <a:ext cx="1905000" cy="457200"/>
          </a:xfrm>
          <a:prstGeom prst="wedgeRoundRectCallout">
            <a:avLst>
              <a:gd name="adj1" fmla="val 76290"/>
              <a:gd name="adj2" fmla="val -82955"/>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Item Internal Table</a:t>
            </a:r>
            <a:endParaRPr lang="en-US" sz="1400" dirty="0"/>
          </a:p>
        </p:txBody>
      </p:sp>
      <p:sp>
        <p:nvSpPr>
          <p:cNvPr id="14" name="Rectangle 13"/>
          <p:cNvSpPr/>
          <p:nvPr/>
        </p:nvSpPr>
        <p:spPr>
          <a:xfrm>
            <a:off x="5334000" y="5194012"/>
            <a:ext cx="3429000" cy="8309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1600" dirty="0" smtClean="0"/>
              <a:t>It seems the example is straight forward. Simply some set of internal tables.</a:t>
            </a:r>
            <a:endParaRPr lang="en-US" sz="1600" dirty="0"/>
          </a:p>
        </p:txBody>
      </p:sp>
      <p:sp>
        <p:nvSpPr>
          <p:cNvPr id="15" name="TextBox 14"/>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889527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50</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914400"/>
            <a:ext cx="1516039" cy="338554"/>
          </a:xfrm>
          <a:prstGeom prst="rect">
            <a:avLst/>
          </a:prstGeom>
        </p:spPr>
        <p:txBody>
          <a:bodyPr wrap="square">
            <a:spAutoFit/>
          </a:bodyPr>
          <a:lstStyle/>
          <a:p>
            <a:pPr fontAlgn="ctr"/>
            <a:r>
              <a:rPr lang="en-US" sz="1600" b="1" dirty="0" smtClean="0"/>
              <a:t>Context Node</a:t>
            </a:r>
            <a:endParaRPr lang="en-US" sz="1600" dirty="0"/>
          </a:p>
        </p:txBody>
      </p:sp>
      <p:pic>
        <p:nvPicPr>
          <p:cNvPr id="20" name="Picture 19"/>
          <p:cNvPicPr/>
          <p:nvPr/>
        </p:nvPicPr>
        <p:blipFill>
          <a:blip r:embed="rId2"/>
          <a:stretch>
            <a:fillRect/>
          </a:stretch>
        </p:blipFill>
        <p:spPr>
          <a:xfrm>
            <a:off x="3432270" y="994195"/>
            <a:ext cx="2543175" cy="833438"/>
          </a:xfrm>
          <a:prstGeom prst="rect">
            <a:avLst/>
          </a:prstGeom>
        </p:spPr>
      </p:pic>
      <p:sp>
        <p:nvSpPr>
          <p:cNvPr id="29" name="Rectangle 28"/>
          <p:cNvSpPr/>
          <p:nvPr/>
        </p:nvSpPr>
        <p:spPr>
          <a:xfrm>
            <a:off x="3048000" y="365760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828800" y="2057400"/>
            <a:ext cx="3686175" cy="3352800"/>
            <a:chOff x="1800225" y="2057400"/>
            <a:chExt cx="3686175" cy="3352800"/>
          </a:xfrm>
        </p:grpSpPr>
        <p:pic>
          <p:nvPicPr>
            <p:cNvPr id="21" name="Picture 20"/>
            <p:cNvPicPr/>
            <p:nvPr/>
          </p:nvPicPr>
          <p:blipFill>
            <a:blip r:embed="rId3"/>
            <a:stretch>
              <a:fillRect/>
            </a:stretch>
          </p:blipFill>
          <p:spPr>
            <a:xfrm>
              <a:off x="1800225" y="2057400"/>
              <a:ext cx="3686175" cy="3352800"/>
            </a:xfrm>
            <a:prstGeom prst="rect">
              <a:avLst/>
            </a:prstGeom>
          </p:spPr>
        </p:pic>
        <p:sp>
          <p:nvSpPr>
            <p:cNvPr id="6" name="Rectangle 5"/>
            <p:cNvSpPr/>
            <p:nvPr/>
          </p:nvSpPr>
          <p:spPr>
            <a:xfrm>
              <a:off x="3048000" y="236220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048000" y="327660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67000" y="5105400"/>
              <a:ext cx="17145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73505" y="2286000"/>
              <a:ext cx="627095" cy="307777"/>
            </a:xfrm>
            <a:prstGeom prst="rect">
              <a:avLst/>
            </a:prstGeom>
            <a:noFill/>
          </p:spPr>
          <p:txBody>
            <a:bodyPr wrap="none" rtlCol="0">
              <a:spAutoFit/>
            </a:bodyPr>
            <a:lstStyle/>
            <a:p>
              <a:r>
                <a:rPr lang="en-US" sz="1400" b="1" dirty="0" smtClean="0"/>
                <a:t>Name</a:t>
              </a:r>
              <a:endParaRPr lang="en-US" sz="1400" b="1" dirty="0"/>
            </a:p>
          </p:txBody>
        </p:sp>
        <p:sp>
          <p:nvSpPr>
            <p:cNvPr id="31" name="TextBox 30"/>
            <p:cNvSpPr txBox="1"/>
            <p:nvPr/>
          </p:nvSpPr>
          <p:spPr>
            <a:xfrm>
              <a:off x="3962400" y="3048000"/>
              <a:ext cx="865686" cy="307777"/>
            </a:xfrm>
            <a:prstGeom prst="rect">
              <a:avLst/>
            </a:prstGeom>
            <a:noFill/>
          </p:spPr>
          <p:txBody>
            <a:bodyPr wrap="none" rtlCol="0">
              <a:spAutoFit/>
            </a:bodyPr>
            <a:lstStyle/>
            <a:p>
              <a:r>
                <a:rPr lang="en-US" sz="1400" b="1" dirty="0" smtClean="0"/>
                <a:t>Datatype</a:t>
              </a:r>
              <a:endParaRPr lang="en-US" sz="1400" b="1" dirty="0"/>
            </a:p>
          </p:txBody>
        </p:sp>
        <p:sp>
          <p:nvSpPr>
            <p:cNvPr id="32" name="TextBox 31"/>
            <p:cNvSpPr txBox="1"/>
            <p:nvPr/>
          </p:nvSpPr>
          <p:spPr>
            <a:xfrm>
              <a:off x="3962400" y="3654623"/>
              <a:ext cx="992003" cy="307777"/>
            </a:xfrm>
            <a:prstGeom prst="rect">
              <a:avLst/>
            </a:prstGeom>
            <a:noFill/>
          </p:spPr>
          <p:txBody>
            <a:bodyPr wrap="none" rtlCol="0">
              <a:spAutoFit/>
            </a:bodyPr>
            <a:lstStyle/>
            <a:p>
              <a:r>
                <a:rPr lang="en-US" sz="1400" b="1" dirty="0" smtClean="0"/>
                <a:t>Cardinality</a:t>
              </a:r>
              <a:endParaRPr lang="en-US" sz="1400" b="1" dirty="0"/>
            </a:p>
          </p:txBody>
        </p:sp>
        <p:sp>
          <p:nvSpPr>
            <p:cNvPr id="33" name="TextBox 32"/>
            <p:cNvSpPr txBox="1"/>
            <p:nvPr/>
          </p:nvSpPr>
          <p:spPr>
            <a:xfrm>
              <a:off x="2743200" y="4721423"/>
              <a:ext cx="1338828" cy="307777"/>
            </a:xfrm>
            <a:prstGeom prst="rect">
              <a:avLst/>
            </a:prstGeom>
            <a:noFill/>
          </p:spPr>
          <p:txBody>
            <a:bodyPr wrap="none" rtlCol="0">
              <a:spAutoFit/>
            </a:bodyPr>
            <a:lstStyle/>
            <a:p>
              <a:r>
                <a:rPr lang="en-US" sz="1400" b="1" dirty="0" smtClean="0"/>
                <a:t>Fields Selection</a:t>
              </a:r>
              <a:endParaRPr lang="en-US" sz="1400" b="1" dirty="0"/>
            </a:p>
          </p:txBody>
        </p:sp>
      </p:grpSp>
      <p:sp>
        <p:nvSpPr>
          <p:cNvPr id="34" name="Rectangle 33"/>
          <p:cNvSpPr/>
          <p:nvPr/>
        </p:nvSpPr>
        <p:spPr>
          <a:xfrm>
            <a:off x="5646761" y="2250519"/>
            <a:ext cx="3268639" cy="2092881"/>
          </a:xfrm>
          <a:prstGeom prst="rect">
            <a:avLst/>
          </a:prstGeom>
        </p:spPr>
        <p:txBody>
          <a:bodyPr wrap="square">
            <a:spAutoFit/>
          </a:bodyPr>
          <a:lstStyle/>
          <a:p>
            <a:pPr fontAlgn="ctr"/>
            <a:r>
              <a:rPr lang="en-US" sz="1600" b="1" dirty="0" smtClean="0"/>
              <a:t>Specify Following </a:t>
            </a:r>
          </a:p>
          <a:p>
            <a:pPr marL="742950" lvl="1" indent="-285750" fontAlgn="ctr">
              <a:buFont typeface="Wingdings" panose="05000000000000000000" pitchFamily="2" charset="2"/>
              <a:buChar char="q"/>
            </a:pPr>
            <a:r>
              <a:rPr lang="en-US" sz="1400" dirty="0" smtClean="0"/>
              <a:t>Name </a:t>
            </a:r>
          </a:p>
          <a:p>
            <a:pPr marL="742950" lvl="1" indent="-285750" fontAlgn="ctr">
              <a:buFont typeface="Wingdings" panose="05000000000000000000" pitchFamily="2" charset="2"/>
              <a:buChar char="q"/>
            </a:pPr>
            <a:r>
              <a:rPr lang="en-US" sz="1400" dirty="0" smtClean="0"/>
              <a:t>Dictionary Structure</a:t>
            </a:r>
          </a:p>
          <a:p>
            <a:pPr marL="742950" lvl="1" indent="-285750" fontAlgn="ctr">
              <a:buFont typeface="Wingdings" panose="05000000000000000000" pitchFamily="2" charset="2"/>
              <a:buChar char="q"/>
            </a:pPr>
            <a:r>
              <a:rPr lang="en-US" sz="1400" dirty="0" smtClean="0"/>
              <a:t>Cardinality: Select 1..1 </a:t>
            </a:r>
          </a:p>
          <a:p>
            <a:pPr marL="742950" lvl="1" indent="-285750" fontAlgn="ctr">
              <a:buFont typeface="Wingdings" panose="05000000000000000000" pitchFamily="2" charset="2"/>
              <a:buChar char="q"/>
            </a:pPr>
            <a:r>
              <a:rPr lang="en-US" sz="1400" dirty="0" smtClean="0"/>
              <a:t>Fields to be included</a:t>
            </a:r>
            <a:endParaRPr lang="en-US" sz="1600" dirty="0" smtClean="0"/>
          </a:p>
          <a:p>
            <a:pPr fontAlgn="ctr"/>
            <a:r>
              <a:rPr lang="en-US" sz="1400" dirty="0" smtClean="0"/>
              <a:t>	Select necessary fields to be added to the Node by clicking the </a:t>
            </a:r>
          </a:p>
          <a:p>
            <a:pPr fontAlgn="ctr"/>
            <a:r>
              <a:rPr lang="en-US" sz="1400" dirty="0"/>
              <a:t> </a:t>
            </a:r>
            <a:r>
              <a:rPr lang="en-US" sz="1400" dirty="0" smtClean="0"/>
              <a:t>Button</a:t>
            </a:r>
            <a:endParaRPr lang="en-US" sz="1600" dirty="0" smtClean="0"/>
          </a:p>
          <a:p>
            <a:pPr fontAlgn="ctr"/>
            <a:endParaRPr lang="en-US" sz="1600" dirty="0"/>
          </a:p>
        </p:txBody>
      </p:sp>
      <p:pic>
        <p:nvPicPr>
          <p:cNvPr id="36" name="Picture 35"/>
          <p:cNvPicPr/>
          <p:nvPr/>
        </p:nvPicPr>
        <p:blipFill>
          <a:blip r:embed="rId4"/>
          <a:stretch>
            <a:fillRect/>
          </a:stretch>
        </p:blipFill>
        <p:spPr>
          <a:xfrm>
            <a:off x="6400800" y="3976687"/>
            <a:ext cx="1990725" cy="2257425"/>
          </a:xfrm>
          <a:prstGeom prst="rect">
            <a:avLst/>
          </a:prstGeom>
        </p:spPr>
      </p:pic>
    </p:spTree>
    <p:extLst>
      <p:ext uri="{BB962C8B-B14F-4D97-AF65-F5344CB8AC3E}">
        <p14:creationId xmlns:p14="http://schemas.microsoft.com/office/powerpoint/2010/main" val="39628077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51</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914400"/>
            <a:ext cx="3974911" cy="338554"/>
          </a:xfrm>
          <a:prstGeom prst="rect">
            <a:avLst/>
          </a:prstGeom>
        </p:spPr>
        <p:txBody>
          <a:bodyPr wrap="square">
            <a:spAutoFit/>
          </a:bodyPr>
          <a:lstStyle/>
          <a:p>
            <a:pPr fontAlgn="ctr"/>
            <a:r>
              <a:rPr lang="en-US" sz="1600" b="1" dirty="0" smtClean="0"/>
              <a:t>Context Node: Fields Selection</a:t>
            </a:r>
            <a:endParaRPr lang="en-US" sz="1600" dirty="0"/>
          </a:p>
        </p:txBody>
      </p:sp>
      <p:pic>
        <p:nvPicPr>
          <p:cNvPr id="24" name="Picture 23"/>
          <p:cNvPicPr/>
          <p:nvPr/>
        </p:nvPicPr>
        <p:blipFill>
          <a:blip r:embed="rId2"/>
          <a:stretch>
            <a:fillRect/>
          </a:stretch>
        </p:blipFill>
        <p:spPr>
          <a:xfrm>
            <a:off x="2882265" y="1295400"/>
            <a:ext cx="3747135" cy="4800600"/>
          </a:xfrm>
          <a:prstGeom prst="rect">
            <a:avLst/>
          </a:prstGeom>
        </p:spPr>
      </p:pic>
    </p:spTree>
    <p:extLst>
      <p:ext uri="{BB962C8B-B14F-4D97-AF65-F5344CB8AC3E}">
        <p14:creationId xmlns:p14="http://schemas.microsoft.com/office/powerpoint/2010/main" val="35572149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52</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914400"/>
            <a:ext cx="6870511" cy="33855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fontAlgn="ctr"/>
            <a:r>
              <a:rPr lang="en-US" sz="1600" b="1" dirty="0" smtClean="0"/>
              <a:t>Cardinality: </a:t>
            </a:r>
            <a:r>
              <a:rPr lang="en-US" sz="1600" dirty="0" smtClean="0"/>
              <a:t>It specifies number of instances to be created during runtime </a:t>
            </a:r>
            <a:endParaRPr lang="en-US" sz="1600" dirty="0"/>
          </a:p>
        </p:txBody>
      </p:sp>
      <p:sp>
        <p:nvSpPr>
          <p:cNvPr id="6" name="Rectangle 5"/>
          <p:cNvSpPr/>
          <p:nvPr/>
        </p:nvSpPr>
        <p:spPr>
          <a:xfrm>
            <a:off x="1752600" y="1524000"/>
            <a:ext cx="7010400" cy="181588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120650" indent="-285750" fontAlgn="ctr">
              <a:buFont typeface="Wingdings" panose="05000000000000000000" pitchFamily="2" charset="2"/>
              <a:buChar char="q"/>
            </a:pPr>
            <a:r>
              <a:rPr lang="en-US" sz="1600" dirty="0" smtClean="0"/>
              <a:t>1…1</a:t>
            </a:r>
            <a:r>
              <a:rPr lang="en-US" sz="1600" dirty="0"/>
              <a:t>  Only one element is instantiated.</a:t>
            </a:r>
          </a:p>
          <a:p>
            <a:pPr marL="120650" indent="-285750" fontAlgn="ctr">
              <a:buFont typeface="Wingdings" panose="05000000000000000000" pitchFamily="2" charset="2"/>
              <a:buChar char="q"/>
            </a:pPr>
            <a:r>
              <a:rPr lang="en-US" sz="1600" dirty="0" smtClean="0"/>
              <a:t>0…1</a:t>
            </a:r>
            <a:r>
              <a:rPr lang="en-US" sz="1600" dirty="0"/>
              <a:t>  At runtime, no more than one element is instantiated, but it is also possible that no element is instantiated</a:t>
            </a:r>
            <a:r>
              <a:rPr lang="en-US" sz="1600" dirty="0" smtClean="0"/>
              <a:t>.</a:t>
            </a:r>
          </a:p>
          <a:p>
            <a:pPr indent="-165100" fontAlgn="ctr"/>
            <a:endParaRPr lang="en-US" sz="1600" dirty="0"/>
          </a:p>
          <a:p>
            <a:pPr marL="120650" indent="-285750" fontAlgn="ctr">
              <a:buFont typeface="Wingdings" panose="05000000000000000000" pitchFamily="2" charset="2"/>
              <a:buChar char="q"/>
            </a:pPr>
            <a:r>
              <a:rPr lang="en-US" sz="1600" dirty="0" smtClean="0"/>
              <a:t>1…n</a:t>
            </a:r>
            <a:r>
              <a:rPr lang="en-US" sz="1600" dirty="0"/>
              <a:t>  </a:t>
            </a:r>
            <a:r>
              <a:rPr lang="en-US" sz="1600" dirty="0" err="1"/>
              <a:t>n</a:t>
            </a:r>
            <a:r>
              <a:rPr lang="en-US" sz="1600" dirty="0"/>
              <a:t> elements can be instantiated, but at least one element must be instantiated.</a:t>
            </a:r>
          </a:p>
          <a:p>
            <a:pPr marL="120650" indent="-285750" fontAlgn="ctr">
              <a:buFont typeface="Wingdings" panose="05000000000000000000" pitchFamily="2" charset="2"/>
              <a:buChar char="q"/>
            </a:pPr>
            <a:r>
              <a:rPr lang="en-US" sz="1600" dirty="0" smtClean="0"/>
              <a:t>0…n</a:t>
            </a:r>
            <a:r>
              <a:rPr lang="en-US" sz="1600" dirty="0"/>
              <a:t>  The number of instantiated elements of the context node can vary.</a:t>
            </a:r>
          </a:p>
        </p:txBody>
      </p:sp>
      <p:sp>
        <p:nvSpPr>
          <p:cNvPr id="10" name="Rectangle 9"/>
          <p:cNvSpPr/>
          <p:nvPr/>
        </p:nvSpPr>
        <p:spPr>
          <a:xfrm>
            <a:off x="1828800" y="3700046"/>
            <a:ext cx="6870511" cy="132343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fontAlgn="ctr"/>
            <a:r>
              <a:rPr lang="en-US" sz="1600" b="1" dirty="0" smtClean="0"/>
              <a:t>Note:</a:t>
            </a:r>
            <a:r>
              <a:rPr lang="en-US" sz="1600" dirty="0" smtClean="0"/>
              <a:t>  In general </a:t>
            </a:r>
          </a:p>
          <a:p>
            <a:pPr fontAlgn="ctr"/>
            <a:r>
              <a:rPr lang="en-US" sz="1600" dirty="0" smtClean="0"/>
              <a:t>if you want to hold single record then select 1..1 Cardinality</a:t>
            </a:r>
          </a:p>
          <a:p>
            <a:pPr fontAlgn="ctr"/>
            <a:r>
              <a:rPr lang="en-US" sz="1600" dirty="0" smtClean="0"/>
              <a:t>If you want to hold multiple records then select 0..N cardinality</a:t>
            </a:r>
          </a:p>
          <a:p>
            <a:pPr fontAlgn="ctr"/>
            <a:endParaRPr lang="en-US" sz="1600" dirty="0" smtClean="0"/>
          </a:p>
          <a:p>
            <a:pPr fontAlgn="ctr"/>
            <a:r>
              <a:rPr lang="en-US" sz="1600" dirty="0" smtClean="0"/>
              <a:t>In very rare cases rest of other cardinalities will work</a:t>
            </a:r>
            <a:endParaRPr lang="en-US" sz="1600" dirty="0"/>
          </a:p>
        </p:txBody>
      </p:sp>
    </p:spTree>
    <p:extLst>
      <p:ext uri="{BB962C8B-B14F-4D97-AF65-F5344CB8AC3E}">
        <p14:creationId xmlns:p14="http://schemas.microsoft.com/office/powerpoint/2010/main" val="1502822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53</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914400"/>
            <a:ext cx="3974911" cy="338554"/>
          </a:xfrm>
          <a:prstGeom prst="rect">
            <a:avLst/>
          </a:prstGeom>
        </p:spPr>
        <p:txBody>
          <a:bodyPr wrap="square">
            <a:spAutoFit/>
          </a:bodyPr>
          <a:lstStyle/>
          <a:p>
            <a:pPr fontAlgn="ctr"/>
            <a:r>
              <a:rPr lang="en-US" sz="1600" b="1" dirty="0" smtClean="0"/>
              <a:t>Context Node: Item</a:t>
            </a:r>
            <a:endParaRPr lang="en-US" sz="1600" dirty="0"/>
          </a:p>
        </p:txBody>
      </p:sp>
      <p:grpSp>
        <p:nvGrpSpPr>
          <p:cNvPr id="7" name="Group 6"/>
          <p:cNvGrpSpPr/>
          <p:nvPr/>
        </p:nvGrpSpPr>
        <p:grpSpPr>
          <a:xfrm>
            <a:off x="1837898" y="1295400"/>
            <a:ext cx="4258102" cy="3886200"/>
            <a:chOff x="1837898" y="1295400"/>
            <a:chExt cx="4258102" cy="3886200"/>
          </a:xfrm>
        </p:grpSpPr>
        <p:pic>
          <p:nvPicPr>
            <p:cNvPr id="9" name="Picture 8"/>
            <p:cNvPicPr/>
            <p:nvPr/>
          </p:nvPicPr>
          <p:blipFill>
            <a:blip r:embed="rId2"/>
            <a:stretch>
              <a:fillRect/>
            </a:stretch>
          </p:blipFill>
          <p:spPr>
            <a:xfrm>
              <a:off x="1837898" y="1295400"/>
              <a:ext cx="4258102" cy="3886200"/>
            </a:xfrm>
            <a:prstGeom prst="rect">
              <a:avLst/>
            </a:prstGeom>
          </p:spPr>
        </p:pic>
        <p:sp>
          <p:nvSpPr>
            <p:cNvPr id="2" name="Rectangle 1"/>
            <p:cNvSpPr/>
            <p:nvPr/>
          </p:nvSpPr>
          <p:spPr>
            <a:xfrm>
              <a:off x="3200400" y="1676400"/>
              <a:ext cx="842749"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2743200"/>
              <a:ext cx="842749"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3200400"/>
              <a:ext cx="842749"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19400" y="4876800"/>
              <a:ext cx="1828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30705" y="1600200"/>
              <a:ext cx="627095" cy="307777"/>
            </a:xfrm>
            <a:prstGeom prst="rect">
              <a:avLst/>
            </a:prstGeom>
            <a:noFill/>
          </p:spPr>
          <p:txBody>
            <a:bodyPr wrap="none" rtlCol="0">
              <a:spAutoFit/>
            </a:bodyPr>
            <a:lstStyle/>
            <a:p>
              <a:r>
                <a:rPr lang="en-US" sz="1400" b="1" dirty="0" smtClean="0"/>
                <a:t>Name</a:t>
              </a:r>
              <a:endParaRPr lang="en-US" sz="1400" b="1" dirty="0"/>
            </a:p>
          </p:txBody>
        </p:sp>
        <p:sp>
          <p:nvSpPr>
            <p:cNvPr id="14" name="TextBox 13"/>
            <p:cNvSpPr txBox="1"/>
            <p:nvPr/>
          </p:nvSpPr>
          <p:spPr>
            <a:xfrm>
              <a:off x="4191000" y="2740223"/>
              <a:ext cx="878382" cy="307777"/>
            </a:xfrm>
            <a:prstGeom prst="rect">
              <a:avLst/>
            </a:prstGeom>
            <a:noFill/>
          </p:spPr>
          <p:txBody>
            <a:bodyPr wrap="none" rtlCol="0">
              <a:spAutoFit/>
            </a:bodyPr>
            <a:lstStyle/>
            <a:p>
              <a:r>
                <a:rPr lang="en-US" sz="1400" b="1" dirty="0" smtClean="0"/>
                <a:t>Structure</a:t>
              </a:r>
              <a:endParaRPr lang="en-US" sz="1400" b="1" dirty="0"/>
            </a:p>
          </p:txBody>
        </p:sp>
        <p:sp>
          <p:nvSpPr>
            <p:cNvPr id="15" name="TextBox 14"/>
            <p:cNvSpPr txBox="1"/>
            <p:nvPr/>
          </p:nvSpPr>
          <p:spPr>
            <a:xfrm>
              <a:off x="4343400" y="3121223"/>
              <a:ext cx="992003" cy="307777"/>
            </a:xfrm>
            <a:prstGeom prst="rect">
              <a:avLst/>
            </a:prstGeom>
            <a:noFill/>
          </p:spPr>
          <p:txBody>
            <a:bodyPr wrap="none" rtlCol="0">
              <a:spAutoFit/>
            </a:bodyPr>
            <a:lstStyle/>
            <a:p>
              <a:r>
                <a:rPr lang="en-US" sz="1400" b="1" dirty="0" smtClean="0"/>
                <a:t>Cardinality</a:t>
              </a:r>
              <a:endParaRPr lang="en-US" sz="1400" b="1" dirty="0"/>
            </a:p>
          </p:txBody>
        </p:sp>
        <p:sp>
          <p:nvSpPr>
            <p:cNvPr id="16" name="TextBox 15"/>
            <p:cNvSpPr txBox="1"/>
            <p:nvPr/>
          </p:nvSpPr>
          <p:spPr>
            <a:xfrm>
              <a:off x="3200400" y="4495800"/>
              <a:ext cx="1266693" cy="307777"/>
            </a:xfrm>
            <a:prstGeom prst="rect">
              <a:avLst/>
            </a:prstGeom>
            <a:noFill/>
          </p:spPr>
          <p:txBody>
            <a:bodyPr wrap="none" rtlCol="0">
              <a:spAutoFit/>
            </a:bodyPr>
            <a:lstStyle/>
            <a:p>
              <a:r>
                <a:rPr lang="en-US" sz="1400" b="1" dirty="0" smtClean="0"/>
                <a:t>Field Selection</a:t>
              </a:r>
              <a:endParaRPr lang="en-US" sz="1400" b="1" dirty="0"/>
            </a:p>
          </p:txBody>
        </p:sp>
      </p:grpSp>
      <p:pic>
        <p:nvPicPr>
          <p:cNvPr id="18" name="Picture 17"/>
          <p:cNvPicPr/>
          <p:nvPr/>
        </p:nvPicPr>
        <p:blipFill rotWithShape="1">
          <a:blip r:embed="rId3"/>
          <a:srcRect r="21603"/>
          <a:stretch/>
        </p:blipFill>
        <p:spPr>
          <a:xfrm>
            <a:off x="6492923" y="3495675"/>
            <a:ext cx="2270077" cy="2762250"/>
          </a:xfrm>
          <a:prstGeom prst="rect">
            <a:avLst/>
          </a:prstGeom>
        </p:spPr>
      </p:pic>
      <p:sp>
        <p:nvSpPr>
          <p:cNvPr id="20" name="Rectangle 19"/>
          <p:cNvSpPr/>
          <p:nvPr/>
        </p:nvSpPr>
        <p:spPr>
          <a:xfrm>
            <a:off x="6464489" y="2861846"/>
            <a:ext cx="2527111" cy="338554"/>
          </a:xfrm>
          <a:prstGeom prst="rect">
            <a:avLst/>
          </a:prstGeom>
        </p:spPr>
        <p:txBody>
          <a:bodyPr wrap="square">
            <a:spAutoFit/>
          </a:bodyPr>
          <a:lstStyle/>
          <a:p>
            <a:pPr fontAlgn="ctr"/>
            <a:r>
              <a:rPr lang="en-US" sz="1600" b="1" dirty="0" smtClean="0"/>
              <a:t>Result</a:t>
            </a:r>
            <a:endParaRPr lang="en-US" sz="1600" dirty="0"/>
          </a:p>
        </p:txBody>
      </p:sp>
    </p:spTree>
    <p:extLst>
      <p:ext uri="{BB962C8B-B14F-4D97-AF65-F5344CB8AC3E}">
        <p14:creationId xmlns:p14="http://schemas.microsoft.com/office/powerpoint/2010/main" val="26990609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54</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914400"/>
            <a:ext cx="3974911" cy="338554"/>
          </a:xfrm>
          <a:prstGeom prst="rect">
            <a:avLst/>
          </a:prstGeom>
        </p:spPr>
        <p:txBody>
          <a:bodyPr wrap="square">
            <a:spAutoFit/>
          </a:bodyPr>
          <a:lstStyle/>
          <a:p>
            <a:pPr fontAlgn="ctr"/>
            <a:r>
              <a:rPr lang="en-US" sz="1600" b="1" dirty="0" smtClean="0"/>
              <a:t>Context Node: Schedule Lines</a:t>
            </a:r>
            <a:endParaRPr lang="en-US" sz="1600" dirty="0"/>
          </a:p>
        </p:txBody>
      </p:sp>
      <p:sp>
        <p:nvSpPr>
          <p:cNvPr id="20" name="Rectangle 19"/>
          <p:cNvSpPr/>
          <p:nvPr/>
        </p:nvSpPr>
        <p:spPr>
          <a:xfrm>
            <a:off x="6464489" y="2133600"/>
            <a:ext cx="2527111" cy="338554"/>
          </a:xfrm>
          <a:prstGeom prst="rect">
            <a:avLst/>
          </a:prstGeom>
        </p:spPr>
        <p:txBody>
          <a:bodyPr wrap="square">
            <a:spAutoFit/>
          </a:bodyPr>
          <a:lstStyle/>
          <a:p>
            <a:pPr fontAlgn="ctr"/>
            <a:r>
              <a:rPr lang="en-US" sz="1600" b="1" dirty="0" smtClean="0"/>
              <a:t>Result</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432435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376" y="2514600"/>
            <a:ext cx="166687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2819400" y="5528846"/>
            <a:ext cx="4800600" cy="400110"/>
          </a:xfrm>
          <a:prstGeom prst="rect">
            <a:avLst/>
          </a:prstGeom>
        </p:spPr>
        <p:txBody>
          <a:bodyPr wrap="square">
            <a:spAutoFit/>
          </a:bodyPr>
          <a:lstStyle/>
          <a:p>
            <a:pPr fontAlgn="ctr"/>
            <a:r>
              <a:rPr lang="en-US" sz="2000" b="1" dirty="0" smtClean="0"/>
              <a:t>Done with Context… Any Doubts????</a:t>
            </a:r>
            <a:endParaRPr lang="en-US" sz="2000" dirty="0"/>
          </a:p>
        </p:txBody>
      </p:sp>
    </p:spTree>
    <p:extLst>
      <p:ext uri="{BB962C8B-B14F-4D97-AF65-F5344CB8AC3E}">
        <p14:creationId xmlns:p14="http://schemas.microsoft.com/office/powerpoint/2010/main" val="25427166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55</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838200"/>
            <a:ext cx="2069911" cy="338554"/>
          </a:xfrm>
          <a:prstGeom prst="rect">
            <a:avLst/>
          </a:prstGeom>
        </p:spPr>
        <p:txBody>
          <a:bodyPr wrap="square">
            <a:spAutoFit/>
          </a:bodyPr>
          <a:lstStyle/>
          <a:p>
            <a:pPr fontAlgn="ctr"/>
            <a:r>
              <a:rPr lang="en-US" sz="1600" b="1" dirty="0" smtClean="0"/>
              <a:t>UI Layout Design</a:t>
            </a:r>
            <a:endParaRPr lang="en-US" sz="1600" dirty="0"/>
          </a:p>
        </p:txBody>
      </p:sp>
      <p:sp>
        <p:nvSpPr>
          <p:cNvPr id="11" name="Rectangle 10"/>
          <p:cNvSpPr/>
          <p:nvPr/>
        </p:nvSpPr>
        <p:spPr>
          <a:xfrm>
            <a:off x="1752600" y="1185446"/>
            <a:ext cx="6934200" cy="1692771"/>
          </a:xfrm>
          <a:prstGeom prst="rect">
            <a:avLst/>
          </a:prstGeom>
        </p:spPr>
        <p:txBody>
          <a:bodyPr wrap="square">
            <a:spAutoFit/>
          </a:bodyPr>
          <a:lstStyle/>
          <a:p>
            <a:pPr fontAlgn="ctr"/>
            <a:r>
              <a:rPr lang="en-US" sz="1600" dirty="0" smtClean="0"/>
              <a:t>We can add UI Elements on to the layout in 3 Ways</a:t>
            </a:r>
          </a:p>
          <a:p>
            <a:pPr fontAlgn="ctr"/>
            <a:endParaRPr lang="en-US" sz="1600" dirty="0" smtClean="0"/>
          </a:p>
          <a:p>
            <a:pPr marL="742950" lvl="1" indent="-285750" fontAlgn="ctr">
              <a:buFont typeface="Wingdings" panose="05000000000000000000" pitchFamily="2" charset="2"/>
              <a:buChar char="q"/>
            </a:pPr>
            <a:r>
              <a:rPr lang="en-US" sz="1400" dirty="0" smtClean="0"/>
              <a:t>Drag and Drop: Individual elements can be dragged and dropped</a:t>
            </a:r>
          </a:p>
          <a:p>
            <a:pPr marL="742950" lvl="1" indent="-285750" fontAlgn="ctr">
              <a:buFont typeface="Wingdings" panose="05000000000000000000" pitchFamily="2" charset="2"/>
              <a:buChar char="q"/>
            </a:pPr>
            <a:r>
              <a:rPr lang="en-US" sz="1400" dirty="0" smtClean="0"/>
              <a:t>Right Click on ROOTELEMENTCONTAINER: Similar to the above</a:t>
            </a:r>
          </a:p>
          <a:p>
            <a:pPr marL="742950" lvl="1" indent="-285750" fontAlgn="ctr">
              <a:buFont typeface="Wingdings" panose="05000000000000000000" pitchFamily="2" charset="2"/>
              <a:buChar char="q"/>
            </a:pPr>
            <a:r>
              <a:rPr lang="en-US" sz="1400" dirty="0" smtClean="0"/>
              <a:t>Creating Container Form: This option is generally good for Designing the Input Screen</a:t>
            </a:r>
            <a:endParaRPr lang="en-US" sz="1600" dirty="0" smtClean="0"/>
          </a:p>
          <a:p>
            <a:pPr fontAlgn="ctr"/>
            <a:r>
              <a:rPr lang="en-US" sz="1600" dirty="0"/>
              <a:t>	</a:t>
            </a:r>
          </a:p>
        </p:txBody>
      </p:sp>
      <p:sp>
        <p:nvSpPr>
          <p:cNvPr id="12" name="Rectangle 11"/>
          <p:cNvSpPr/>
          <p:nvPr/>
        </p:nvSpPr>
        <p:spPr>
          <a:xfrm>
            <a:off x="1663889" y="2938046"/>
            <a:ext cx="7403911" cy="584775"/>
          </a:xfrm>
          <a:prstGeom prst="rect">
            <a:avLst/>
          </a:prstGeom>
        </p:spPr>
        <p:txBody>
          <a:bodyPr wrap="square">
            <a:spAutoFit/>
          </a:bodyPr>
          <a:lstStyle/>
          <a:p>
            <a:pPr fontAlgn="ctr"/>
            <a:r>
              <a:rPr lang="en-US" sz="1600" b="1" dirty="0" smtClean="0"/>
              <a:t>I would like to take the opportunity to introduce the Group and Panel UI elements as well apart from Input Field, Button &amp; Table UI Elements</a:t>
            </a:r>
            <a:endParaRPr lang="en-US" sz="1600" dirty="0"/>
          </a:p>
        </p:txBody>
      </p:sp>
    </p:spTree>
    <p:extLst>
      <p:ext uri="{BB962C8B-B14F-4D97-AF65-F5344CB8AC3E}">
        <p14:creationId xmlns:p14="http://schemas.microsoft.com/office/powerpoint/2010/main" val="416449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56</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838200"/>
            <a:ext cx="2069911" cy="338554"/>
          </a:xfrm>
          <a:prstGeom prst="rect">
            <a:avLst/>
          </a:prstGeom>
        </p:spPr>
        <p:txBody>
          <a:bodyPr wrap="square">
            <a:spAutoFit/>
          </a:bodyPr>
          <a:lstStyle/>
          <a:p>
            <a:pPr fontAlgn="ctr"/>
            <a:r>
              <a:rPr lang="en-US" sz="1600" b="1" dirty="0" smtClean="0"/>
              <a:t>Design the Layout </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7086600" cy="518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047841" y="1371600"/>
            <a:ext cx="981359" cy="307777"/>
          </a:xfrm>
          <a:prstGeom prst="rect">
            <a:avLst/>
          </a:prstGeom>
          <a:noFill/>
        </p:spPr>
        <p:txBody>
          <a:bodyPr wrap="none" rtlCol="0">
            <a:spAutoFit/>
          </a:bodyPr>
          <a:lstStyle/>
          <a:p>
            <a:r>
              <a:rPr lang="en-US" sz="1400" b="1" dirty="0" smtClean="0"/>
              <a:t>Input Field</a:t>
            </a:r>
            <a:endParaRPr lang="en-US" sz="1400" b="1" dirty="0"/>
          </a:p>
        </p:txBody>
      </p:sp>
      <p:sp>
        <p:nvSpPr>
          <p:cNvPr id="13" name="TextBox 12"/>
          <p:cNvSpPr txBox="1"/>
          <p:nvPr/>
        </p:nvSpPr>
        <p:spPr>
          <a:xfrm>
            <a:off x="4033082" y="1600200"/>
            <a:ext cx="767518" cy="307777"/>
          </a:xfrm>
          <a:prstGeom prst="rect">
            <a:avLst/>
          </a:prstGeom>
          <a:noFill/>
        </p:spPr>
        <p:txBody>
          <a:bodyPr wrap="none" rtlCol="0">
            <a:spAutoFit/>
          </a:bodyPr>
          <a:lstStyle/>
          <a:p>
            <a:r>
              <a:rPr lang="en-US" sz="1400" b="1" dirty="0" smtClean="0"/>
              <a:t>Buttons</a:t>
            </a:r>
            <a:endParaRPr lang="en-US" sz="1400" b="1" dirty="0"/>
          </a:p>
        </p:txBody>
      </p:sp>
      <p:sp>
        <p:nvSpPr>
          <p:cNvPr id="14" name="TextBox 13"/>
          <p:cNvSpPr txBox="1"/>
          <p:nvPr/>
        </p:nvSpPr>
        <p:spPr>
          <a:xfrm>
            <a:off x="3999240" y="1143000"/>
            <a:ext cx="648960" cy="307777"/>
          </a:xfrm>
          <a:prstGeom prst="rect">
            <a:avLst/>
          </a:prstGeom>
          <a:noFill/>
        </p:spPr>
        <p:txBody>
          <a:bodyPr wrap="none" rtlCol="0">
            <a:spAutoFit/>
          </a:bodyPr>
          <a:lstStyle/>
          <a:p>
            <a:r>
              <a:rPr lang="en-US" sz="1400" b="1" dirty="0" smtClean="0"/>
              <a:t>Group</a:t>
            </a:r>
            <a:endParaRPr lang="en-US" sz="1400" b="1" dirty="0"/>
          </a:p>
        </p:txBody>
      </p:sp>
      <p:cxnSp>
        <p:nvCxnSpPr>
          <p:cNvPr id="9" name="Straight Arrow Connector 8"/>
          <p:cNvCxnSpPr>
            <a:stCxn id="14" idx="1"/>
          </p:cNvCxnSpPr>
          <p:nvPr/>
        </p:nvCxnSpPr>
        <p:spPr>
          <a:xfrm flipH="1">
            <a:off x="3581400" y="1296889"/>
            <a:ext cx="417840" cy="373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6" idx="1"/>
          </p:cNvCxnSpPr>
          <p:nvPr/>
        </p:nvCxnSpPr>
        <p:spPr>
          <a:xfrm flipH="1">
            <a:off x="3429000" y="1525489"/>
            <a:ext cx="618841" cy="747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3200400" y="1754088"/>
            <a:ext cx="832683" cy="389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5029200" y="2816423"/>
            <a:ext cx="596317" cy="307777"/>
          </a:xfrm>
          <a:prstGeom prst="rect">
            <a:avLst/>
          </a:prstGeom>
          <a:noFill/>
        </p:spPr>
        <p:txBody>
          <a:bodyPr wrap="none" rtlCol="0">
            <a:spAutoFit/>
          </a:bodyPr>
          <a:lstStyle/>
          <a:p>
            <a:r>
              <a:rPr lang="en-US" sz="1400" b="1" dirty="0" smtClean="0"/>
              <a:t>Panel</a:t>
            </a:r>
            <a:endParaRPr lang="en-US" sz="1400" b="1" dirty="0"/>
          </a:p>
        </p:txBody>
      </p:sp>
      <p:cxnSp>
        <p:nvCxnSpPr>
          <p:cNvPr id="26" name="Straight Arrow Connector 25"/>
          <p:cNvCxnSpPr/>
          <p:nvPr/>
        </p:nvCxnSpPr>
        <p:spPr>
          <a:xfrm flipV="1">
            <a:off x="5334000" y="2399555"/>
            <a:ext cx="0" cy="41984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5181600" y="3807023"/>
            <a:ext cx="578235" cy="307777"/>
          </a:xfrm>
          <a:prstGeom prst="rect">
            <a:avLst/>
          </a:prstGeom>
          <a:noFill/>
        </p:spPr>
        <p:txBody>
          <a:bodyPr wrap="none" rtlCol="0">
            <a:spAutoFit/>
          </a:bodyPr>
          <a:lstStyle/>
          <a:p>
            <a:r>
              <a:rPr lang="en-US" sz="1400" b="1" dirty="0" smtClean="0"/>
              <a:t>Table</a:t>
            </a:r>
            <a:endParaRPr lang="en-US" sz="1400" b="1" dirty="0"/>
          </a:p>
        </p:txBody>
      </p:sp>
    </p:spTree>
    <p:extLst>
      <p:ext uri="{BB962C8B-B14F-4D97-AF65-F5344CB8AC3E}">
        <p14:creationId xmlns:p14="http://schemas.microsoft.com/office/powerpoint/2010/main" val="28870705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57</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838200"/>
            <a:ext cx="7022911" cy="584775"/>
          </a:xfrm>
          <a:prstGeom prst="rect">
            <a:avLst/>
          </a:prstGeom>
        </p:spPr>
        <p:txBody>
          <a:bodyPr wrap="square">
            <a:spAutoFit/>
          </a:bodyPr>
          <a:lstStyle/>
          <a:p>
            <a:pPr fontAlgn="ctr"/>
            <a:r>
              <a:rPr lang="en-US" sz="1600" b="1" dirty="0" smtClean="0"/>
              <a:t>Design the Layout.</a:t>
            </a:r>
            <a:r>
              <a:rPr lang="en-US" sz="1600" dirty="0" smtClean="0"/>
              <a:t> Some elements required Binding with Context Some elements not required Binding</a:t>
            </a:r>
          </a:p>
        </p:txBody>
      </p:sp>
      <p:sp>
        <p:nvSpPr>
          <p:cNvPr id="17" name="Rectangle 16"/>
          <p:cNvSpPr/>
          <p:nvPr/>
        </p:nvSpPr>
        <p:spPr>
          <a:xfrm>
            <a:off x="1828800" y="1447800"/>
            <a:ext cx="4965511" cy="338554"/>
          </a:xfrm>
          <a:prstGeom prst="rect">
            <a:avLst/>
          </a:prstGeom>
        </p:spPr>
        <p:txBody>
          <a:bodyPr wrap="square">
            <a:spAutoFit/>
          </a:bodyPr>
          <a:lstStyle/>
          <a:p>
            <a:pPr fontAlgn="ctr"/>
            <a:r>
              <a:rPr lang="en-US" sz="1600" b="1" dirty="0" smtClean="0"/>
              <a:t>First add 2 Group UI Elements as below</a:t>
            </a:r>
          </a:p>
        </p:txBody>
      </p:sp>
      <p:pic>
        <p:nvPicPr>
          <p:cNvPr id="22" name="Picture 21"/>
          <p:cNvPicPr/>
          <p:nvPr/>
        </p:nvPicPr>
        <p:blipFill>
          <a:blip r:embed="rId2"/>
          <a:stretch>
            <a:fillRect/>
          </a:stretch>
        </p:blipFill>
        <p:spPr>
          <a:xfrm>
            <a:off x="1905000" y="1752600"/>
            <a:ext cx="3228975" cy="1704975"/>
          </a:xfrm>
          <a:prstGeom prst="rect">
            <a:avLst/>
          </a:prstGeom>
        </p:spPr>
      </p:pic>
      <p:pic>
        <p:nvPicPr>
          <p:cNvPr id="23" name="Picture 22"/>
          <p:cNvPicPr/>
          <p:nvPr/>
        </p:nvPicPr>
        <p:blipFill>
          <a:blip r:embed="rId3"/>
          <a:stretch>
            <a:fillRect/>
          </a:stretch>
        </p:blipFill>
        <p:spPr>
          <a:xfrm>
            <a:off x="1905000" y="3581400"/>
            <a:ext cx="2733675" cy="120015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191000"/>
            <a:ext cx="2889344" cy="753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5251544" y="1818382"/>
            <a:ext cx="3740056" cy="1077218"/>
          </a:xfrm>
          <a:prstGeom prst="rect">
            <a:avLst/>
          </a:prstGeom>
        </p:spPr>
        <p:txBody>
          <a:bodyPr wrap="square">
            <a:spAutoFit/>
          </a:bodyPr>
          <a:lstStyle/>
          <a:p>
            <a:pPr fontAlgn="ctr"/>
            <a:r>
              <a:rPr lang="en-US" sz="1600" dirty="0" smtClean="0"/>
              <a:t>Right Click on </a:t>
            </a:r>
            <a:r>
              <a:rPr lang="en-US" sz="1600" b="1" dirty="0" smtClean="0"/>
              <a:t>ROOTELEMENTCONTAINER</a:t>
            </a:r>
          </a:p>
          <a:p>
            <a:pPr fontAlgn="ctr"/>
            <a:r>
              <a:rPr lang="en-US" sz="1600" dirty="0" smtClean="0"/>
              <a:t>Select </a:t>
            </a:r>
            <a:r>
              <a:rPr lang="en-US" sz="1600" b="1" dirty="0" smtClean="0"/>
              <a:t>Insert Element</a:t>
            </a:r>
            <a:r>
              <a:rPr lang="en-US" sz="1600" dirty="0" smtClean="0"/>
              <a:t> Option</a:t>
            </a:r>
          </a:p>
          <a:p>
            <a:pPr fontAlgn="ctr"/>
            <a:r>
              <a:rPr lang="en-US" sz="1600" dirty="0" smtClean="0"/>
              <a:t>Enter Some Unique ID ‘</a:t>
            </a:r>
            <a:r>
              <a:rPr lang="en-US" sz="1600" b="1" dirty="0" smtClean="0"/>
              <a:t>GRP_INPUT</a:t>
            </a:r>
            <a:r>
              <a:rPr lang="en-US" sz="1600" dirty="0" smtClean="0"/>
              <a:t>’</a:t>
            </a:r>
          </a:p>
          <a:p>
            <a:pPr fontAlgn="ctr"/>
            <a:r>
              <a:rPr lang="en-US" sz="1600" dirty="0" smtClean="0"/>
              <a:t>Specify the Type of UI Element  : GROUP</a:t>
            </a:r>
          </a:p>
        </p:txBody>
      </p:sp>
      <p:sp>
        <p:nvSpPr>
          <p:cNvPr id="27" name="Rectangle 26"/>
          <p:cNvSpPr/>
          <p:nvPr/>
        </p:nvSpPr>
        <p:spPr>
          <a:xfrm>
            <a:off x="5257800" y="3505200"/>
            <a:ext cx="3670111" cy="584775"/>
          </a:xfrm>
          <a:prstGeom prst="rect">
            <a:avLst/>
          </a:prstGeom>
        </p:spPr>
        <p:txBody>
          <a:bodyPr wrap="square">
            <a:spAutoFit/>
          </a:bodyPr>
          <a:lstStyle/>
          <a:p>
            <a:pPr fontAlgn="ctr"/>
            <a:r>
              <a:rPr lang="en-US" sz="1600" dirty="0" smtClean="0"/>
              <a:t>Result: Group UI element will be added on the Layout</a:t>
            </a:r>
          </a:p>
        </p:txBody>
      </p:sp>
      <p:sp>
        <p:nvSpPr>
          <p:cNvPr id="29" name="Rectangle 28"/>
          <p:cNvSpPr/>
          <p:nvPr/>
        </p:nvSpPr>
        <p:spPr>
          <a:xfrm>
            <a:off x="1752599" y="4942582"/>
            <a:ext cx="7175311" cy="1323439"/>
          </a:xfrm>
          <a:prstGeom prst="rect">
            <a:avLst/>
          </a:prstGeom>
        </p:spPr>
        <p:txBody>
          <a:bodyPr wrap="square">
            <a:spAutoFit/>
          </a:bodyPr>
          <a:lstStyle/>
          <a:p>
            <a:pPr fontAlgn="ctr"/>
            <a:r>
              <a:rPr lang="en-US" sz="1600" b="1" dirty="0" smtClean="0"/>
              <a:t>Similarly, Add one more Group GRP_DETAILS and add 3 Panels under the Group GRP_DETAILS</a:t>
            </a:r>
          </a:p>
          <a:p>
            <a:pPr fontAlgn="ctr"/>
            <a:endParaRPr lang="en-US" sz="1600" b="1" dirty="0"/>
          </a:p>
          <a:p>
            <a:pPr fontAlgn="ctr"/>
            <a:r>
              <a:rPr lang="en-US" sz="1600" dirty="0" smtClean="0"/>
              <a:t>Note: For Group and PNL_HEADER, Select Layout </a:t>
            </a:r>
            <a:r>
              <a:rPr lang="en-US" sz="1600" b="1" dirty="0" smtClean="0"/>
              <a:t>Grid layout</a:t>
            </a:r>
            <a:r>
              <a:rPr lang="en-US" sz="1600" dirty="0" smtClean="0"/>
              <a:t> and Choose Number of Column as </a:t>
            </a:r>
            <a:r>
              <a:rPr lang="en-US" sz="1600" b="1" dirty="0" smtClean="0"/>
              <a:t>2</a:t>
            </a:r>
          </a:p>
        </p:txBody>
      </p:sp>
    </p:spTree>
    <p:extLst>
      <p:ext uri="{BB962C8B-B14F-4D97-AF65-F5344CB8AC3E}">
        <p14:creationId xmlns:p14="http://schemas.microsoft.com/office/powerpoint/2010/main" val="39816536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58</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838200"/>
            <a:ext cx="7022911" cy="338554"/>
          </a:xfrm>
          <a:prstGeom prst="rect">
            <a:avLst/>
          </a:prstGeom>
        </p:spPr>
        <p:txBody>
          <a:bodyPr wrap="square">
            <a:spAutoFit/>
          </a:bodyPr>
          <a:lstStyle/>
          <a:p>
            <a:pPr fontAlgn="ctr"/>
            <a:r>
              <a:rPr lang="en-US" sz="1600" b="1" dirty="0" smtClean="0"/>
              <a:t>After Adding the Group and Panel UI elements, Result as follows</a:t>
            </a:r>
            <a:endParaRPr lang="en-US" sz="1600" dirty="0" smtClean="0"/>
          </a:p>
        </p:txBody>
      </p:sp>
      <p:pic>
        <p:nvPicPr>
          <p:cNvPr id="14" name="Picture 13"/>
          <p:cNvPicPr/>
          <p:nvPr/>
        </p:nvPicPr>
        <p:blipFill>
          <a:blip r:embed="rId2"/>
          <a:stretch>
            <a:fillRect/>
          </a:stretch>
        </p:blipFill>
        <p:spPr>
          <a:xfrm>
            <a:off x="1752600" y="1295400"/>
            <a:ext cx="6781800" cy="3339465"/>
          </a:xfrm>
          <a:prstGeom prst="rect">
            <a:avLst/>
          </a:prstGeom>
        </p:spPr>
      </p:pic>
      <p:sp>
        <p:nvSpPr>
          <p:cNvPr id="15" name="Rectangle 14"/>
          <p:cNvSpPr/>
          <p:nvPr/>
        </p:nvSpPr>
        <p:spPr>
          <a:xfrm>
            <a:off x="1676400" y="4953000"/>
            <a:ext cx="7022911" cy="830997"/>
          </a:xfrm>
          <a:prstGeom prst="rect">
            <a:avLst/>
          </a:prstGeom>
        </p:spPr>
        <p:txBody>
          <a:bodyPr wrap="square">
            <a:spAutoFit/>
          </a:bodyPr>
          <a:lstStyle/>
          <a:p>
            <a:pPr fontAlgn="ctr"/>
            <a:r>
              <a:rPr lang="en-US" sz="1600" dirty="0" smtClean="0"/>
              <a:t>We will introduce one more option called</a:t>
            </a:r>
            <a:r>
              <a:rPr lang="en-US" sz="1600" b="1" dirty="0" smtClean="0"/>
              <a:t> Layout</a:t>
            </a:r>
            <a:r>
              <a:rPr lang="en-US" sz="1600" dirty="0" smtClean="0"/>
              <a:t>. Each aggregate UI element having layout selection which actually controls the arrangement of underlying UI elements. Let see in further section</a:t>
            </a:r>
          </a:p>
        </p:txBody>
      </p:sp>
    </p:spTree>
    <p:extLst>
      <p:ext uri="{BB962C8B-B14F-4D97-AF65-F5344CB8AC3E}">
        <p14:creationId xmlns:p14="http://schemas.microsoft.com/office/powerpoint/2010/main" val="29900972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59</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9" name="Rectangle 18"/>
          <p:cNvSpPr/>
          <p:nvPr/>
        </p:nvSpPr>
        <p:spPr>
          <a:xfrm>
            <a:off x="1740089" y="838200"/>
            <a:ext cx="7022911" cy="2308324"/>
          </a:xfrm>
          <a:prstGeom prst="rect">
            <a:avLst/>
          </a:prstGeom>
        </p:spPr>
        <p:txBody>
          <a:bodyPr wrap="square">
            <a:spAutoFit/>
          </a:bodyPr>
          <a:lstStyle/>
          <a:p>
            <a:pPr fontAlgn="ctr"/>
            <a:r>
              <a:rPr lang="en-US" sz="1600" b="1" dirty="0" smtClean="0"/>
              <a:t>Add Input Field and Buttons</a:t>
            </a:r>
          </a:p>
          <a:p>
            <a:pPr fontAlgn="ctr"/>
            <a:r>
              <a:rPr lang="en-US" sz="1600" dirty="0" smtClean="0"/>
              <a:t>Note:  when adding the Input field, it contains 2 steps</a:t>
            </a:r>
          </a:p>
          <a:p>
            <a:pPr marL="742950" lvl="1" indent="-285750" fontAlgn="ctr">
              <a:buFont typeface="Wingdings" panose="05000000000000000000" pitchFamily="2" charset="2"/>
              <a:buChar char="q"/>
            </a:pPr>
            <a:r>
              <a:rPr lang="en-US" sz="1600" dirty="0" smtClean="0"/>
              <a:t>Add UI element</a:t>
            </a:r>
          </a:p>
          <a:p>
            <a:pPr marL="742950" lvl="1" indent="-285750" fontAlgn="ctr">
              <a:buFont typeface="Wingdings" panose="05000000000000000000" pitchFamily="2" charset="2"/>
              <a:buChar char="q"/>
            </a:pPr>
            <a:r>
              <a:rPr lang="en-US" sz="1600" dirty="0" smtClean="0"/>
              <a:t>Bind it to the Context </a:t>
            </a:r>
            <a:endParaRPr lang="en-US" sz="1600" dirty="0"/>
          </a:p>
          <a:p>
            <a:pPr fontAlgn="ctr"/>
            <a:endParaRPr lang="en-US" sz="1600" dirty="0" smtClean="0"/>
          </a:p>
          <a:p>
            <a:pPr fontAlgn="ctr"/>
            <a:r>
              <a:rPr lang="en-US" sz="1600" dirty="0" smtClean="0"/>
              <a:t>If we choose Drag and Drop then both steps performed manually</a:t>
            </a:r>
          </a:p>
          <a:p>
            <a:pPr fontAlgn="ctr"/>
            <a:r>
              <a:rPr lang="en-US" sz="1600" dirty="0" smtClean="0"/>
              <a:t>If we choose Create Container Form Option then both steps performed at a time</a:t>
            </a:r>
          </a:p>
          <a:p>
            <a:pPr fontAlgn="ctr"/>
            <a:endParaRPr lang="en-US" sz="1600" dirty="0"/>
          </a:p>
          <a:p>
            <a:pPr fontAlgn="ctr"/>
            <a:r>
              <a:rPr lang="en-US" sz="1600" b="1" dirty="0" smtClean="0"/>
              <a:t>Create Container Form:</a:t>
            </a:r>
          </a:p>
        </p:txBody>
      </p:sp>
      <p:pic>
        <p:nvPicPr>
          <p:cNvPr id="9" name="Picture 8"/>
          <p:cNvPicPr/>
          <p:nvPr/>
        </p:nvPicPr>
        <p:blipFill>
          <a:blip r:embed="rId2"/>
          <a:stretch>
            <a:fillRect/>
          </a:stretch>
        </p:blipFill>
        <p:spPr>
          <a:xfrm>
            <a:off x="1752600" y="3124200"/>
            <a:ext cx="3314700" cy="1600200"/>
          </a:xfrm>
          <a:prstGeom prst="rect">
            <a:avLst/>
          </a:prstGeom>
        </p:spPr>
      </p:pic>
      <p:pic>
        <p:nvPicPr>
          <p:cNvPr id="10" name="Picture 9"/>
          <p:cNvPicPr/>
          <p:nvPr/>
        </p:nvPicPr>
        <p:blipFill rotWithShape="1">
          <a:blip r:embed="rId3"/>
          <a:srcRect b="62746"/>
          <a:stretch/>
        </p:blipFill>
        <p:spPr>
          <a:xfrm>
            <a:off x="2743200" y="4861302"/>
            <a:ext cx="5943600" cy="1768098"/>
          </a:xfrm>
          <a:prstGeom prst="rect">
            <a:avLst/>
          </a:prstGeom>
        </p:spPr>
      </p:pic>
      <p:sp>
        <p:nvSpPr>
          <p:cNvPr id="11" name="Rectangle 10"/>
          <p:cNvSpPr/>
          <p:nvPr/>
        </p:nvSpPr>
        <p:spPr>
          <a:xfrm>
            <a:off x="5302723" y="3132161"/>
            <a:ext cx="3460277" cy="1077218"/>
          </a:xfrm>
          <a:prstGeom prst="rect">
            <a:avLst/>
          </a:prstGeom>
        </p:spPr>
        <p:txBody>
          <a:bodyPr wrap="square">
            <a:spAutoFit/>
          </a:bodyPr>
          <a:lstStyle/>
          <a:p>
            <a:pPr fontAlgn="ctr"/>
            <a:r>
              <a:rPr lang="en-US" sz="1600" dirty="0" smtClean="0"/>
              <a:t>Right Click on </a:t>
            </a:r>
            <a:r>
              <a:rPr lang="en-US" sz="1600" b="1" dirty="0" smtClean="0"/>
              <a:t>GRP_INPUT</a:t>
            </a:r>
            <a:r>
              <a:rPr lang="en-US" sz="1600" dirty="0" smtClean="0"/>
              <a:t> and choose </a:t>
            </a:r>
            <a:r>
              <a:rPr lang="en-US" sz="1600" b="1" dirty="0" smtClean="0"/>
              <a:t>Create Container Form</a:t>
            </a:r>
            <a:r>
              <a:rPr lang="en-US" sz="1600" dirty="0" smtClean="0"/>
              <a:t> Option. Then Following Pop up will appear. Then Click on </a:t>
            </a:r>
            <a:r>
              <a:rPr lang="en-US" sz="1600" b="1" dirty="0" smtClean="0"/>
              <a:t>Context</a:t>
            </a:r>
            <a:r>
              <a:rPr lang="en-US" sz="1600" dirty="0" smtClean="0"/>
              <a:t> Button</a:t>
            </a:r>
          </a:p>
        </p:txBody>
      </p:sp>
    </p:spTree>
    <p:extLst>
      <p:ext uri="{BB962C8B-B14F-4D97-AF65-F5344CB8AC3E}">
        <p14:creationId xmlns:p14="http://schemas.microsoft.com/office/powerpoint/2010/main" val="3730937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2057400" y="1109246"/>
            <a:ext cx="72390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We will try to represent same data in different format</a:t>
            </a:r>
          </a:p>
        </p:txBody>
      </p:sp>
      <p:graphicFrame>
        <p:nvGraphicFramePr>
          <p:cNvPr id="12" name="Table 11"/>
          <p:cNvGraphicFramePr>
            <a:graphicFrameLocks noGrp="1"/>
          </p:cNvGraphicFramePr>
          <p:nvPr>
            <p:extLst>
              <p:ext uri="{D42A27DB-BD31-4B8C-83A1-F6EECF244321}">
                <p14:modId xmlns:p14="http://schemas.microsoft.com/office/powerpoint/2010/main" val="2133611385"/>
              </p:ext>
            </p:extLst>
          </p:nvPr>
        </p:nvGraphicFramePr>
        <p:xfrm>
          <a:off x="2133600" y="1714500"/>
          <a:ext cx="1828800" cy="571500"/>
        </p:xfrm>
        <a:graphic>
          <a:graphicData uri="http://schemas.openxmlformats.org/drawingml/2006/table">
            <a:tbl>
              <a:tblPr>
                <a:tableStyleId>{5C22544A-7EE6-4342-B048-85BDC9FD1C3A}</a:tableStyleId>
              </a:tblPr>
              <a:tblGrid>
                <a:gridCol w="914400"/>
                <a:gridCol w="914400"/>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Normal</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40531977"/>
              </p:ext>
            </p:extLst>
          </p:nvPr>
        </p:nvGraphicFramePr>
        <p:xfrm>
          <a:off x="4197566" y="2133600"/>
          <a:ext cx="4113214" cy="762000"/>
        </p:xfrm>
        <a:graphic>
          <a:graphicData uri="http://schemas.openxmlformats.org/drawingml/2006/table">
            <a:tbl>
              <a:tblPr>
                <a:tableStyleId>{5C22544A-7EE6-4342-B048-85BDC9FD1C3A}</a:tableStyleId>
              </a:tblPr>
              <a:tblGrid>
                <a:gridCol w="657225"/>
                <a:gridCol w="588963"/>
                <a:gridCol w="547688"/>
                <a:gridCol w="831850"/>
                <a:gridCol w="338138"/>
                <a:gridCol w="581025"/>
                <a:gridCol w="568325"/>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Bolt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36532163"/>
              </p:ext>
            </p:extLst>
          </p:nvPr>
        </p:nvGraphicFramePr>
        <p:xfrm>
          <a:off x="1981200" y="3048000"/>
          <a:ext cx="3131561" cy="1333500"/>
        </p:xfrm>
        <a:graphic>
          <a:graphicData uri="http://schemas.openxmlformats.org/drawingml/2006/table">
            <a:tbl>
              <a:tblPr>
                <a:tableStyleId>{5C22544A-7EE6-4342-B048-85BDC9FD1C3A}</a:tableStyleId>
              </a:tblPr>
              <a:tblGrid>
                <a:gridCol w="644525"/>
                <a:gridCol w="573088"/>
                <a:gridCol w="546100"/>
                <a:gridCol w="692150"/>
                <a:gridCol w="67569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101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22" name="TextBox 21"/>
          <p:cNvSpPr txBox="1"/>
          <p:nvPr/>
        </p:nvSpPr>
        <p:spPr>
          <a:xfrm>
            <a:off x="1828800" y="4579203"/>
            <a:ext cx="7239000" cy="169277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Here also some set of internal tables and work area. </a:t>
            </a:r>
            <a:endParaRPr lang="en-US" sz="1600" dirty="0"/>
          </a:p>
          <a:p>
            <a:endParaRPr lang="en-US" sz="1600" dirty="0" smtClean="0"/>
          </a:p>
          <a:p>
            <a:pPr algn="ctr"/>
            <a:r>
              <a:rPr lang="en-US" sz="1600" dirty="0" smtClean="0"/>
              <a:t>But Can you find something different ????????????????????????????????</a:t>
            </a:r>
          </a:p>
          <a:p>
            <a:endParaRPr lang="en-US" sz="1600" dirty="0"/>
          </a:p>
          <a:p>
            <a:pPr algn="ctr"/>
            <a:r>
              <a:rPr lang="en-US" sz="2400" b="1" dirty="0" smtClean="0"/>
              <a:t>Not Yet…..</a:t>
            </a:r>
          </a:p>
          <a:p>
            <a:endParaRPr lang="en-US" sz="1600" dirty="0" smtClean="0"/>
          </a:p>
        </p:txBody>
      </p:sp>
      <p:sp>
        <p:nvSpPr>
          <p:cNvPr id="24" name="Rounded Rectangular Callout 23"/>
          <p:cNvSpPr/>
          <p:nvPr/>
        </p:nvSpPr>
        <p:spPr>
          <a:xfrm>
            <a:off x="5448300" y="1447800"/>
            <a:ext cx="2209800" cy="457200"/>
          </a:xfrm>
          <a:prstGeom prst="wedgeRoundRectCallout">
            <a:avLst>
              <a:gd name="adj1" fmla="val -101465"/>
              <a:gd name="adj2" fmla="val 47348"/>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Header</a:t>
            </a:r>
            <a:endParaRPr lang="en-US" sz="1400" dirty="0"/>
          </a:p>
        </p:txBody>
      </p:sp>
      <p:sp>
        <p:nvSpPr>
          <p:cNvPr id="25" name="Rounded Rectangular Callout 24"/>
          <p:cNvSpPr/>
          <p:nvPr/>
        </p:nvSpPr>
        <p:spPr>
          <a:xfrm>
            <a:off x="1447800" y="2362200"/>
            <a:ext cx="2209800" cy="457200"/>
          </a:xfrm>
          <a:prstGeom prst="wedgeRoundRectCallout">
            <a:avLst>
              <a:gd name="adj1" fmla="val 65933"/>
              <a:gd name="adj2" fmla="val -4167"/>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Item</a:t>
            </a:r>
            <a:endParaRPr lang="en-US" sz="1400" dirty="0"/>
          </a:p>
        </p:txBody>
      </p:sp>
      <p:sp>
        <p:nvSpPr>
          <p:cNvPr id="26" name="Rounded Rectangular Callout 25"/>
          <p:cNvSpPr/>
          <p:nvPr/>
        </p:nvSpPr>
        <p:spPr>
          <a:xfrm>
            <a:off x="6248400" y="3602182"/>
            <a:ext cx="2209800" cy="457200"/>
          </a:xfrm>
          <a:prstGeom prst="wedgeRoundRectCallout">
            <a:avLst>
              <a:gd name="adj1" fmla="val -99584"/>
              <a:gd name="adj2" fmla="val -43561"/>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Schedule</a:t>
            </a:r>
            <a:endParaRPr lang="en-US" sz="1400" dirty="0"/>
          </a:p>
        </p:txBody>
      </p:sp>
      <p:sp>
        <p:nvSpPr>
          <p:cNvPr id="15" name="TextBox 14"/>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212526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60</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1" name="Rectangle 10"/>
          <p:cNvSpPr/>
          <p:nvPr/>
        </p:nvSpPr>
        <p:spPr>
          <a:xfrm>
            <a:off x="1981200" y="914400"/>
            <a:ext cx="7086600" cy="584775"/>
          </a:xfrm>
          <a:prstGeom prst="rect">
            <a:avLst/>
          </a:prstGeom>
        </p:spPr>
        <p:txBody>
          <a:bodyPr wrap="square">
            <a:spAutoFit/>
          </a:bodyPr>
          <a:lstStyle/>
          <a:p>
            <a:pPr fontAlgn="ctr"/>
            <a:r>
              <a:rPr lang="en-US" sz="1600" dirty="0" smtClean="0"/>
              <a:t>Right Click on </a:t>
            </a:r>
            <a:r>
              <a:rPr lang="en-US" sz="1600" b="1" dirty="0" smtClean="0"/>
              <a:t>GRP_INPUT</a:t>
            </a:r>
            <a:r>
              <a:rPr lang="en-US" sz="1600" dirty="0" smtClean="0"/>
              <a:t> and choose </a:t>
            </a:r>
            <a:r>
              <a:rPr lang="en-US" sz="1600" b="1" dirty="0" smtClean="0"/>
              <a:t>Create Container Form</a:t>
            </a:r>
            <a:r>
              <a:rPr lang="en-US" sz="1600" dirty="0" smtClean="0"/>
              <a:t> Option. Then Following Pop up will appear. Then Click on </a:t>
            </a:r>
            <a:r>
              <a:rPr lang="en-US" sz="1600" b="1" dirty="0" smtClean="0"/>
              <a:t>Context</a:t>
            </a:r>
            <a:r>
              <a:rPr lang="en-US" sz="1600" dirty="0" smtClean="0"/>
              <a:t> Button</a:t>
            </a:r>
          </a:p>
        </p:txBody>
      </p:sp>
      <p:pic>
        <p:nvPicPr>
          <p:cNvPr id="12" name="Picture 11"/>
          <p:cNvPicPr/>
          <p:nvPr/>
        </p:nvPicPr>
        <p:blipFill rotWithShape="1">
          <a:blip r:embed="rId2"/>
          <a:srcRect r="54926"/>
          <a:stretch/>
        </p:blipFill>
        <p:spPr>
          <a:xfrm>
            <a:off x="2133600" y="1771650"/>
            <a:ext cx="1743075" cy="1885950"/>
          </a:xfrm>
          <a:prstGeom prst="rect">
            <a:avLst/>
          </a:prstGeom>
        </p:spPr>
      </p:pic>
      <p:pic>
        <p:nvPicPr>
          <p:cNvPr id="13" name="Picture 12"/>
          <p:cNvPicPr/>
          <p:nvPr/>
        </p:nvPicPr>
        <p:blipFill>
          <a:blip r:embed="rId3"/>
          <a:stretch>
            <a:fillRect/>
          </a:stretch>
        </p:blipFill>
        <p:spPr>
          <a:xfrm>
            <a:off x="4419600" y="3243898"/>
            <a:ext cx="4419600" cy="3080702"/>
          </a:xfrm>
          <a:prstGeom prst="rect">
            <a:avLst/>
          </a:prstGeom>
        </p:spPr>
      </p:pic>
      <p:sp>
        <p:nvSpPr>
          <p:cNvPr id="14" name="Rectangle 13"/>
          <p:cNvSpPr/>
          <p:nvPr/>
        </p:nvSpPr>
        <p:spPr>
          <a:xfrm>
            <a:off x="3962400" y="1894582"/>
            <a:ext cx="4876800" cy="1077218"/>
          </a:xfrm>
          <a:prstGeom prst="rect">
            <a:avLst/>
          </a:prstGeom>
        </p:spPr>
        <p:txBody>
          <a:bodyPr wrap="square">
            <a:spAutoFit/>
          </a:bodyPr>
          <a:lstStyle/>
          <a:p>
            <a:pPr fontAlgn="ctr"/>
            <a:r>
              <a:rPr lang="en-US" sz="1600" dirty="0" smtClean="0"/>
              <a:t>Select the Node. So that all the underlying Context elements will be used for Input UI elements</a:t>
            </a:r>
          </a:p>
          <a:p>
            <a:pPr fontAlgn="ctr"/>
            <a:r>
              <a:rPr lang="en-US" sz="1600" dirty="0" smtClean="0"/>
              <a:t>In the </a:t>
            </a:r>
            <a:r>
              <a:rPr lang="en-US" sz="1600" b="1" dirty="0" smtClean="0"/>
              <a:t>CONTEXT</a:t>
            </a:r>
            <a:r>
              <a:rPr lang="en-US" sz="1600" dirty="0" smtClean="0"/>
              <a:t> node, only one Context Element </a:t>
            </a:r>
            <a:r>
              <a:rPr lang="en-US" sz="1600" b="1" dirty="0" smtClean="0"/>
              <a:t>SALES_ORDER </a:t>
            </a:r>
            <a:r>
              <a:rPr lang="en-US" sz="1600" dirty="0" smtClean="0"/>
              <a:t> exists</a:t>
            </a:r>
          </a:p>
        </p:txBody>
      </p:sp>
      <p:sp>
        <p:nvSpPr>
          <p:cNvPr id="15" name="Rectangle 14"/>
          <p:cNvSpPr/>
          <p:nvPr/>
        </p:nvSpPr>
        <p:spPr>
          <a:xfrm>
            <a:off x="2143125" y="3875782"/>
            <a:ext cx="2047875" cy="2185214"/>
          </a:xfrm>
          <a:prstGeom prst="rect">
            <a:avLst/>
          </a:prstGeom>
        </p:spPr>
        <p:txBody>
          <a:bodyPr wrap="square">
            <a:spAutoFit/>
          </a:bodyPr>
          <a:lstStyle/>
          <a:p>
            <a:pPr fontAlgn="ctr"/>
            <a:r>
              <a:rPr lang="en-US" sz="1600" dirty="0" smtClean="0"/>
              <a:t>We can choose Type of UI element</a:t>
            </a:r>
          </a:p>
          <a:p>
            <a:pPr fontAlgn="ctr"/>
            <a:r>
              <a:rPr lang="en-US" sz="1600" dirty="0" smtClean="0"/>
              <a:t>In our case we selected as </a:t>
            </a:r>
            <a:r>
              <a:rPr lang="en-US" sz="1600" b="1" dirty="0" smtClean="0"/>
              <a:t>Input Field</a:t>
            </a:r>
            <a:r>
              <a:rPr lang="en-US" sz="1600" dirty="0" smtClean="0"/>
              <a:t> </a:t>
            </a:r>
          </a:p>
          <a:p>
            <a:pPr fontAlgn="ctr"/>
            <a:endParaRPr lang="en-US" sz="1600" b="1" dirty="0"/>
          </a:p>
          <a:p>
            <a:pPr fontAlgn="ctr"/>
            <a:r>
              <a:rPr lang="en-US" sz="1400" dirty="0" smtClean="0"/>
              <a:t>In this approach, Both UI element placing and Binding happened same time</a:t>
            </a:r>
          </a:p>
        </p:txBody>
      </p:sp>
    </p:spTree>
    <p:extLst>
      <p:ext uri="{BB962C8B-B14F-4D97-AF65-F5344CB8AC3E}">
        <p14:creationId xmlns:p14="http://schemas.microsoft.com/office/powerpoint/2010/main" val="4196697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61</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1" name="Rectangle 10"/>
          <p:cNvSpPr/>
          <p:nvPr/>
        </p:nvSpPr>
        <p:spPr>
          <a:xfrm>
            <a:off x="1981200" y="914400"/>
            <a:ext cx="3810000" cy="338554"/>
          </a:xfrm>
          <a:prstGeom prst="rect">
            <a:avLst/>
          </a:prstGeom>
        </p:spPr>
        <p:txBody>
          <a:bodyPr wrap="square">
            <a:spAutoFit/>
          </a:bodyPr>
          <a:lstStyle/>
          <a:p>
            <a:pPr fontAlgn="ctr"/>
            <a:r>
              <a:rPr lang="en-US" sz="1600" dirty="0" smtClean="0"/>
              <a:t>Field will be added in the Layout as below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888" y="1295400"/>
            <a:ext cx="246697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5"/>
          <p:cNvPicPr/>
          <p:nvPr/>
        </p:nvPicPr>
        <p:blipFill>
          <a:blip r:embed="rId3"/>
          <a:stretch>
            <a:fillRect/>
          </a:stretch>
        </p:blipFill>
        <p:spPr>
          <a:xfrm>
            <a:off x="1981200" y="2647950"/>
            <a:ext cx="2743200" cy="1162050"/>
          </a:xfrm>
          <a:prstGeom prst="rect">
            <a:avLst/>
          </a:prstGeom>
        </p:spPr>
      </p:pic>
      <p:sp>
        <p:nvSpPr>
          <p:cNvPr id="17" name="Rectangle 16"/>
          <p:cNvSpPr/>
          <p:nvPr/>
        </p:nvSpPr>
        <p:spPr>
          <a:xfrm>
            <a:off x="2057400" y="1828800"/>
            <a:ext cx="4648200" cy="830997"/>
          </a:xfrm>
          <a:prstGeom prst="rect">
            <a:avLst/>
          </a:prstGeom>
        </p:spPr>
        <p:txBody>
          <a:bodyPr wrap="square">
            <a:spAutoFit/>
          </a:bodyPr>
          <a:lstStyle/>
          <a:p>
            <a:pPr fontAlgn="ctr"/>
            <a:r>
              <a:rPr lang="en-US" sz="1600" dirty="0" smtClean="0"/>
              <a:t>Add Button. Button having two major properties</a:t>
            </a:r>
          </a:p>
          <a:p>
            <a:pPr marL="742950" lvl="1" indent="-285750" fontAlgn="ctr">
              <a:buFont typeface="Wingdings" panose="05000000000000000000" pitchFamily="2" charset="2"/>
              <a:buChar char="q"/>
            </a:pPr>
            <a:r>
              <a:rPr lang="en-US" sz="1600" dirty="0" smtClean="0"/>
              <a:t>Text : Text will be displayed on the Button </a:t>
            </a:r>
          </a:p>
          <a:p>
            <a:pPr marL="742950" lvl="1" indent="-285750" fontAlgn="ctr">
              <a:buFont typeface="Wingdings" panose="05000000000000000000" pitchFamily="2" charset="2"/>
              <a:buChar char="q"/>
            </a:pPr>
            <a:r>
              <a:rPr lang="en-US" sz="1600" dirty="0" smtClean="0"/>
              <a:t>Action: Event Handling </a:t>
            </a:r>
          </a:p>
        </p:txBody>
      </p:sp>
      <p:pic>
        <p:nvPicPr>
          <p:cNvPr id="18" name="Picture 17"/>
          <p:cNvPicPr/>
          <p:nvPr/>
        </p:nvPicPr>
        <p:blipFill>
          <a:blip r:embed="rId4"/>
          <a:stretch>
            <a:fillRect/>
          </a:stretch>
        </p:blipFill>
        <p:spPr>
          <a:xfrm>
            <a:off x="5524500" y="2819400"/>
            <a:ext cx="3009900" cy="1600200"/>
          </a:xfrm>
          <a:prstGeom prst="rect">
            <a:avLst/>
          </a:prstGeom>
        </p:spPr>
      </p:pic>
      <p:sp>
        <p:nvSpPr>
          <p:cNvPr id="19" name="Rectangle 18"/>
          <p:cNvSpPr/>
          <p:nvPr/>
        </p:nvSpPr>
        <p:spPr>
          <a:xfrm>
            <a:off x="5029200" y="2480846"/>
            <a:ext cx="3810000" cy="307777"/>
          </a:xfrm>
          <a:prstGeom prst="rect">
            <a:avLst/>
          </a:prstGeom>
        </p:spPr>
        <p:txBody>
          <a:bodyPr wrap="square">
            <a:spAutoFit/>
          </a:bodyPr>
          <a:lstStyle/>
          <a:p>
            <a:pPr fontAlgn="ctr"/>
            <a:r>
              <a:rPr lang="en-US" sz="1400" dirty="0" smtClean="0"/>
              <a:t>To add event, Click on Create Button</a:t>
            </a:r>
          </a:p>
        </p:txBody>
      </p:sp>
      <p:pic>
        <p:nvPicPr>
          <p:cNvPr id="20" name="Picture 19"/>
          <p:cNvPicPr/>
          <p:nvPr/>
        </p:nvPicPr>
        <p:blipFill>
          <a:blip r:embed="rId5"/>
          <a:stretch>
            <a:fillRect/>
          </a:stretch>
        </p:blipFill>
        <p:spPr>
          <a:xfrm>
            <a:off x="1447800" y="4114800"/>
            <a:ext cx="3810000" cy="2019300"/>
          </a:xfrm>
          <a:prstGeom prst="rect">
            <a:avLst/>
          </a:prstGeom>
        </p:spPr>
      </p:pic>
      <p:sp>
        <p:nvSpPr>
          <p:cNvPr id="21" name="Rectangle 20"/>
          <p:cNvSpPr/>
          <p:nvPr/>
        </p:nvSpPr>
        <p:spPr>
          <a:xfrm>
            <a:off x="5334000" y="4495800"/>
            <a:ext cx="3810000" cy="738664"/>
          </a:xfrm>
          <a:prstGeom prst="rect">
            <a:avLst/>
          </a:prstGeom>
        </p:spPr>
        <p:txBody>
          <a:bodyPr wrap="square">
            <a:spAutoFit/>
          </a:bodyPr>
          <a:lstStyle/>
          <a:p>
            <a:pPr fontAlgn="ctr"/>
            <a:r>
              <a:rPr lang="en-US" sz="1400" dirty="0" smtClean="0"/>
              <a:t>Enter the Action Name. With this action name, Event handler method will be created where actually we will implement logic</a:t>
            </a: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7522" y="5294661"/>
            <a:ext cx="23907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21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62</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5" name="Rectangle 14"/>
          <p:cNvSpPr/>
          <p:nvPr/>
        </p:nvSpPr>
        <p:spPr>
          <a:xfrm>
            <a:off x="1828800" y="838200"/>
            <a:ext cx="6858000" cy="830997"/>
          </a:xfrm>
          <a:prstGeom prst="rect">
            <a:avLst/>
          </a:prstGeom>
        </p:spPr>
        <p:txBody>
          <a:bodyPr wrap="square">
            <a:spAutoFit/>
          </a:bodyPr>
          <a:lstStyle/>
          <a:p>
            <a:pPr fontAlgn="ctr"/>
            <a:r>
              <a:rPr lang="en-US" sz="1600" dirty="0" smtClean="0"/>
              <a:t>Create Header UI elements </a:t>
            </a:r>
          </a:p>
          <a:p>
            <a:pPr fontAlgn="ctr"/>
            <a:r>
              <a:rPr lang="en-US" sz="1600" dirty="0" smtClean="0"/>
              <a:t>Right Click on </a:t>
            </a:r>
            <a:r>
              <a:rPr lang="en-US" sz="1600" b="1" dirty="0" smtClean="0"/>
              <a:t>PNL_HEADER</a:t>
            </a:r>
            <a:r>
              <a:rPr lang="en-US" sz="1600" dirty="0" smtClean="0"/>
              <a:t> panel and select </a:t>
            </a:r>
            <a:r>
              <a:rPr lang="en-US" sz="1600" b="1" dirty="0" smtClean="0"/>
              <a:t>Create Container Form</a:t>
            </a:r>
            <a:r>
              <a:rPr lang="en-US" sz="1600" dirty="0" smtClean="0"/>
              <a:t> Option then Select the Context Node </a:t>
            </a:r>
            <a:r>
              <a:rPr lang="en-US" sz="1600" b="1" dirty="0" smtClean="0"/>
              <a:t>HEADER</a:t>
            </a:r>
            <a:r>
              <a:rPr lang="en-US" sz="1600" dirty="0" smtClean="0"/>
              <a:t> and Choose  UI Element Type </a:t>
            </a:r>
            <a:r>
              <a:rPr lang="en-US" sz="1600" b="1" dirty="0" smtClean="0"/>
              <a:t>TEXTVIEW</a:t>
            </a:r>
          </a:p>
        </p:txBody>
      </p:sp>
      <p:pic>
        <p:nvPicPr>
          <p:cNvPr id="22" name="Picture 21"/>
          <p:cNvPicPr/>
          <p:nvPr/>
        </p:nvPicPr>
        <p:blipFill>
          <a:blip r:embed="rId2"/>
          <a:stretch>
            <a:fillRect/>
          </a:stretch>
        </p:blipFill>
        <p:spPr>
          <a:xfrm>
            <a:off x="1828800" y="1828800"/>
            <a:ext cx="4156881" cy="2969706"/>
          </a:xfrm>
          <a:prstGeom prst="rect">
            <a:avLst/>
          </a:prstGeom>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831" y="5029200"/>
            <a:ext cx="44577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295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63</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5" name="Rectangle 14"/>
          <p:cNvSpPr/>
          <p:nvPr/>
        </p:nvSpPr>
        <p:spPr>
          <a:xfrm>
            <a:off x="1828800" y="838200"/>
            <a:ext cx="4343400" cy="338554"/>
          </a:xfrm>
          <a:prstGeom prst="rect">
            <a:avLst/>
          </a:prstGeom>
        </p:spPr>
        <p:txBody>
          <a:bodyPr wrap="square">
            <a:spAutoFit/>
          </a:bodyPr>
          <a:lstStyle/>
          <a:p>
            <a:pPr fontAlgn="ctr"/>
            <a:r>
              <a:rPr lang="en-US" sz="1600" dirty="0" smtClean="0"/>
              <a:t>Add Table Control and Bind to the Context Node</a:t>
            </a:r>
            <a:endParaRPr lang="en-US" sz="1600" b="1" dirty="0" smtClean="0"/>
          </a:p>
        </p:txBody>
      </p:sp>
      <p:pic>
        <p:nvPicPr>
          <p:cNvPr id="9" name="Picture 8"/>
          <p:cNvPicPr/>
          <p:nvPr/>
        </p:nvPicPr>
        <p:blipFill>
          <a:blip r:embed="rId2"/>
          <a:stretch>
            <a:fillRect/>
          </a:stretch>
        </p:blipFill>
        <p:spPr>
          <a:xfrm>
            <a:off x="1857374" y="1212026"/>
            <a:ext cx="2714625" cy="1162050"/>
          </a:xfrm>
          <a:prstGeom prst="rect">
            <a:avLst/>
          </a:prstGeom>
        </p:spPr>
      </p:pic>
      <p:pic>
        <p:nvPicPr>
          <p:cNvPr id="11" name="Picture 10"/>
          <p:cNvPicPr/>
          <p:nvPr/>
        </p:nvPicPr>
        <p:blipFill>
          <a:blip r:embed="rId3"/>
          <a:stretch>
            <a:fillRect/>
          </a:stretch>
        </p:blipFill>
        <p:spPr>
          <a:xfrm>
            <a:off x="1905000" y="2590800"/>
            <a:ext cx="5943600" cy="2807335"/>
          </a:xfrm>
          <a:prstGeom prst="rect">
            <a:avLst/>
          </a:prstGeom>
        </p:spPr>
      </p:pic>
    </p:spTree>
    <p:extLst>
      <p:ext uri="{BB962C8B-B14F-4D97-AF65-F5344CB8AC3E}">
        <p14:creationId xmlns:p14="http://schemas.microsoft.com/office/powerpoint/2010/main" val="12421457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64</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1" name="Rectangle 10"/>
          <p:cNvSpPr/>
          <p:nvPr/>
        </p:nvSpPr>
        <p:spPr>
          <a:xfrm>
            <a:off x="1981200" y="914400"/>
            <a:ext cx="3810000" cy="338554"/>
          </a:xfrm>
          <a:prstGeom prst="rect">
            <a:avLst/>
          </a:prstGeom>
        </p:spPr>
        <p:txBody>
          <a:bodyPr wrap="square">
            <a:spAutoFit/>
          </a:bodyPr>
          <a:lstStyle/>
          <a:p>
            <a:pPr fontAlgn="ctr"/>
            <a:r>
              <a:rPr lang="en-US" sz="1600" dirty="0" smtClean="0"/>
              <a:t>Field will be added in the Layout as below</a:t>
            </a:r>
          </a:p>
        </p:txBody>
      </p:sp>
      <p:pic>
        <p:nvPicPr>
          <p:cNvPr id="7" name="Picture 6"/>
          <p:cNvPicPr/>
          <p:nvPr/>
        </p:nvPicPr>
        <p:blipFill>
          <a:blip r:embed="rId2"/>
          <a:stretch>
            <a:fillRect/>
          </a:stretch>
        </p:blipFill>
        <p:spPr>
          <a:xfrm>
            <a:off x="1905000" y="1371600"/>
            <a:ext cx="5943600" cy="2685415"/>
          </a:xfrm>
          <a:prstGeom prst="rect">
            <a:avLst/>
          </a:prstGeom>
        </p:spPr>
      </p:pic>
      <p:sp>
        <p:nvSpPr>
          <p:cNvPr id="10" name="Rectangle 9"/>
          <p:cNvSpPr/>
          <p:nvPr/>
        </p:nvSpPr>
        <p:spPr>
          <a:xfrm>
            <a:off x="1981200" y="4191000"/>
            <a:ext cx="3810000" cy="338554"/>
          </a:xfrm>
          <a:prstGeom prst="rect">
            <a:avLst/>
          </a:prstGeom>
        </p:spPr>
        <p:txBody>
          <a:bodyPr wrap="square">
            <a:spAutoFit/>
          </a:bodyPr>
          <a:lstStyle/>
          <a:p>
            <a:pPr fontAlgn="ctr"/>
            <a:r>
              <a:rPr lang="en-US" sz="1600" dirty="0" smtClean="0"/>
              <a:t>Do the same for Schedule Lines as well.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4591050"/>
            <a:ext cx="54102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98603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65</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0" name="Rectangle 9"/>
          <p:cNvSpPr/>
          <p:nvPr/>
        </p:nvSpPr>
        <p:spPr>
          <a:xfrm>
            <a:off x="1676400" y="914400"/>
            <a:ext cx="3810000" cy="338554"/>
          </a:xfrm>
          <a:prstGeom prst="rect">
            <a:avLst/>
          </a:prstGeom>
        </p:spPr>
        <p:txBody>
          <a:bodyPr wrap="square">
            <a:spAutoFit/>
          </a:bodyPr>
          <a:lstStyle/>
          <a:p>
            <a:pPr fontAlgn="ctr"/>
            <a:r>
              <a:rPr lang="en-US" sz="1600" dirty="0" smtClean="0"/>
              <a:t>Now coding Part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295400"/>
            <a:ext cx="72199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1676400" y="2938046"/>
            <a:ext cx="7162800" cy="584775"/>
          </a:xfrm>
          <a:prstGeom prst="rect">
            <a:avLst/>
          </a:prstGeom>
        </p:spPr>
        <p:txBody>
          <a:bodyPr wrap="square">
            <a:spAutoFit/>
          </a:bodyPr>
          <a:lstStyle/>
          <a:p>
            <a:pPr fontAlgn="ctr"/>
            <a:r>
              <a:rPr lang="en-US" sz="1600" dirty="0" smtClean="0"/>
              <a:t>As we have added two buttons, and created two actions. For each action, there is one event handler methods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3534265"/>
            <a:ext cx="4381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4467288"/>
            <a:ext cx="40005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3736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66</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0" name="Rectangle 9"/>
          <p:cNvSpPr/>
          <p:nvPr/>
        </p:nvSpPr>
        <p:spPr>
          <a:xfrm>
            <a:off x="2667000" y="685800"/>
            <a:ext cx="4648200" cy="338554"/>
          </a:xfrm>
          <a:prstGeom prst="rect">
            <a:avLst/>
          </a:prstGeom>
        </p:spPr>
        <p:txBody>
          <a:bodyPr wrap="square">
            <a:spAutoFit/>
          </a:bodyPr>
          <a:lstStyle/>
          <a:p>
            <a:pPr algn="ctr" fontAlgn="ctr"/>
            <a:r>
              <a:rPr lang="en-US" sz="1600" b="1" dirty="0"/>
              <a:t>G</a:t>
            </a:r>
            <a:r>
              <a:rPr lang="en-US" sz="1600" b="1" dirty="0" smtClean="0"/>
              <a:t>et data from context Attribute</a:t>
            </a:r>
          </a:p>
        </p:txBody>
      </p:sp>
      <p:sp>
        <p:nvSpPr>
          <p:cNvPr id="11" name="Rectangle 10"/>
          <p:cNvSpPr/>
          <p:nvPr/>
        </p:nvSpPr>
        <p:spPr>
          <a:xfrm>
            <a:off x="1676400" y="1143000"/>
            <a:ext cx="7315200" cy="461664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fontAlgn="ctr"/>
            <a:r>
              <a:rPr lang="en-US" sz="1400" b="1" dirty="0" smtClean="0"/>
              <a:t>Get data from Context Attribute</a:t>
            </a:r>
          </a:p>
          <a:p>
            <a:pPr fontAlgn="ctr"/>
            <a:r>
              <a:rPr lang="en-US" sz="1400" dirty="0" smtClean="0"/>
              <a:t>Whenever we are running the application, Webdynpro framework will create instances for each and every underlying parts (Windows, Views &amp; Context). </a:t>
            </a:r>
          </a:p>
          <a:p>
            <a:pPr fontAlgn="ctr"/>
            <a:endParaRPr lang="en-US" sz="1400" dirty="0" smtClean="0"/>
          </a:p>
          <a:p>
            <a:pPr fontAlgn="ctr"/>
            <a:r>
              <a:rPr lang="en-US" sz="1400" dirty="0" smtClean="0"/>
              <a:t>Context Element implements interface: </a:t>
            </a:r>
            <a:r>
              <a:rPr lang="en-US" sz="1400" b="1" dirty="0" smtClean="0"/>
              <a:t>IF_WD_CONTEXT_ELEMENT</a:t>
            </a:r>
          </a:p>
          <a:p>
            <a:pPr fontAlgn="ctr"/>
            <a:endParaRPr lang="en-US" sz="1400" dirty="0" smtClean="0"/>
          </a:p>
          <a:p>
            <a:pPr fontAlgn="ctr"/>
            <a:r>
              <a:rPr lang="en-US" sz="1400" b="1" dirty="0" smtClean="0"/>
              <a:t>Step#1: Get the reference of Parent Node: using following method</a:t>
            </a:r>
          </a:p>
          <a:p>
            <a:pPr fontAlgn="ctr"/>
            <a:endParaRPr lang="en-US" sz="1400" b="1" dirty="0" smtClean="0"/>
          </a:p>
          <a:p>
            <a:pPr fontAlgn="ctr"/>
            <a:r>
              <a:rPr lang="en-US" sz="1400" dirty="0" smtClean="0"/>
              <a:t>	</a:t>
            </a:r>
            <a:r>
              <a:rPr lang="en-US" sz="1200" b="1" dirty="0" smtClean="0">
                <a:solidFill>
                  <a:schemeClr val="accent6">
                    <a:lumMod val="50000"/>
                  </a:schemeClr>
                </a:solidFill>
              </a:rPr>
              <a:t>&lt;</a:t>
            </a:r>
            <a:r>
              <a:rPr lang="en-US" sz="1200" b="1" dirty="0" err="1" smtClean="0">
                <a:solidFill>
                  <a:schemeClr val="accent6">
                    <a:lumMod val="50000"/>
                  </a:schemeClr>
                </a:solidFill>
              </a:rPr>
              <a:t>r_element</a:t>
            </a:r>
            <a:r>
              <a:rPr lang="en-US" sz="1200" b="1" dirty="0" smtClean="0">
                <a:solidFill>
                  <a:schemeClr val="accent6">
                    <a:lumMod val="50000"/>
                  </a:schemeClr>
                </a:solidFill>
              </a:rPr>
              <a:t>&gt; = &lt;</a:t>
            </a:r>
            <a:r>
              <a:rPr lang="en-US" sz="1200" b="1" dirty="0" err="1" smtClean="0">
                <a:solidFill>
                  <a:schemeClr val="accent6">
                    <a:lumMod val="50000"/>
                  </a:schemeClr>
                </a:solidFill>
              </a:rPr>
              <a:t>Parent_Node</a:t>
            </a:r>
            <a:r>
              <a:rPr lang="en-US" sz="1200" b="1" dirty="0" smtClean="0">
                <a:solidFill>
                  <a:schemeClr val="accent6">
                    <a:lumMod val="50000"/>
                  </a:schemeClr>
                </a:solidFill>
              </a:rPr>
              <a:t>&gt;</a:t>
            </a:r>
            <a:r>
              <a:rPr lang="en-US" sz="1200" b="1" dirty="0" smtClean="0">
                <a:solidFill>
                  <a:schemeClr val="accent6">
                    <a:lumMod val="50000"/>
                  </a:schemeClr>
                </a:solidFill>
                <a:sym typeface="Wingdings" panose="05000000000000000000" pitchFamily="2" charset="2"/>
              </a:rPr>
              <a:t></a:t>
            </a:r>
            <a:r>
              <a:rPr lang="en-US" sz="1200" b="1" dirty="0" smtClean="0">
                <a:solidFill>
                  <a:schemeClr val="accent6">
                    <a:lumMod val="50000"/>
                  </a:schemeClr>
                </a:solidFill>
              </a:rPr>
              <a:t>GET_ELEMENT().</a:t>
            </a:r>
          </a:p>
          <a:p>
            <a:pPr fontAlgn="ctr"/>
            <a:endParaRPr lang="en-US" sz="1400" dirty="0" smtClean="0"/>
          </a:p>
          <a:p>
            <a:pPr fontAlgn="ctr"/>
            <a:r>
              <a:rPr lang="en-US" sz="1400" dirty="0" smtClean="0"/>
              <a:t>&lt;</a:t>
            </a:r>
            <a:r>
              <a:rPr lang="en-US" sz="1400" dirty="0" err="1" smtClean="0"/>
              <a:t>r_elemment</a:t>
            </a:r>
            <a:r>
              <a:rPr lang="en-US" sz="1400" dirty="0" smtClean="0"/>
              <a:t>&gt; is Type ref to </a:t>
            </a:r>
            <a:r>
              <a:rPr lang="en-US" sz="1400" b="1" dirty="0"/>
              <a:t>IF_WD_CONTEXT_ELEMENT</a:t>
            </a:r>
            <a:endParaRPr lang="en-US" sz="1400" dirty="0" smtClean="0"/>
          </a:p>
          <a:p>
            <a:pPr fontAlgn="ctr"/>
            <a:endParaRPr lang="en-US" sz="1400" dirty="0" smtClean="0"/>
          </a:p>
          <a:p>
            <a:pPr fontAlgn="ctr"/>
            <a:r>
              <a:rPr lang="en-US" sz="1400" b="1" dirty="0" smtClean="0"/>
              <a:t>Step#2: Get Value of the Attribute</a:t>
            </a:r>
          </a:p>
          <a:p>
            <a:pPr fontAlgn="ctr"/>
            <a:endParaRPr lang="en-US" sz="1400" dirty="0"/>
          </a:p>
          <a:p>
            <a:pPr lvl="1" fontAlgn="ctr"/>
            <a:r>
              <a:rPr lang="en-US" sz="1200" b="1" dirty="0">
                <a:solidFill>
                  <a:schemeClr val="accent6">
                    <a:lumMod val="50000"/>
                  </a:schemeClr>
                </a:solidFill>
              </a:rPr>
              <a:t>CALL METHOD </a:t>
            </a:r>
            <a:r>
              <a:rPr lang="en-US" sz="1200" b="1" dirty="0" smtClean="0">
                <a:solidFill>
                  <a:schemeClr val="accent6">
                    <a:lumMod val="50000"/>
                  </a:schemeClr>
                </a:solidFill>
              </a:rPr>
              <a:t>&lt;</a:t>
            </a:r>
            <a:r>
              <a:rPr lang="en-US" sz="1200" b="1" dirty="0" err="1" smtClean="0">
                <a:solidFill>
                  <a:schemeClr val="accent6">
                    <a:lumMod val="50000"/>
                  </a:schemeClr>
                </a:solidFill>
              </a:rPr>
              <a:t>r_element</a:t>
            </a:r>
            <a:r>
              <a:rPr lang="en-US" sz="1200" b="1" dirty="0" smtClean="0">
                <a:solidFill>
                  <a:schemeClr val="accent6">
                    <a:lumMod val="50000"/>
                  </a:schemeClr>
                </a:solidFill>
              </a:rPr>
              <a:t>&gt;</a:t>
            </a:r>
            <a:r>
              <a:rPr lang="en-US" sz="1200" b="1" dirty="0" smtClean="0">
                <a:solidFill>
                  <a:schemeClr val="accent6">
                    <a:lumMod val="50000"/>
                  </a:schemeClr>
                </a:solidFill>
                <a:sym typeface="Wingdings" panose="05000000000000000000" pitchFamily="2" charset="2"/>
              </a:rPr>
              <a:t></a:t>
            </a:r>
            <a:r>
              <a:rPr lang="en-US" sz="1200" b="1" dirty="0" smtClean="0">
                <a:solidFill>
                  <a:schemeClr val="accent6">
                    <a:lumMod val="50000"/>
                  </a:schemeClr>
                </a:solidFill>
              </a:rPr>
              <a:t>GET_ATTRIBUTE</a:t>
            </a:r>
            <a:r>
              <a:rPr lang="en-US" sz="1200" b="1" dirty="0">
                <a:solidFill>
                  <a:schemeClr val="accent6">
                    <a:lumMod val="50000"/>
                  </a:schemeClr>
                </a:solidFill>
              </a:rPr>
              <a:t/>
            </a:r>
            <a:br>
              <a:rPr lang="en-US" sz="1200" b="1" dirty="0">
                <a:solidFill>
                  <a:schemeClr val="accent6">
                    <a:lumMod val="50000"/>
                  </a:schemeClr>
                </a:solidFill>
              </a:rPr>
            </a:br>
            <a:r>
              <a:rPr lang="en-US" sz="1200" b="1" dirty="0">
                <a:solidFill>
                  <a:schemeClr val="accent6">
                    <a:lumMod val="50000"/>
                  </a:schemeClr>
                </a:solidFill>
              </a:rPr>
              <a:t>      EXPORTING</a:t>
            </a:r>
            <a:br>
              <a:rPr lang="en-US" sz="1200" b="1" dirty="0">
                <a:solidFill>
                  <a:schemeClr val="accent6">
                    <a:lumMod val="50000"/>
                  </a:schemeClr>
                </a:solidFill>
              </a:rPr>
            </a:br>
            <a:r>
              <a:rPr lang="en-US" sz="1200" b="1" dirty="0">
                <a:solidFill>
                  <a:schemeClr val="accent6">
                    <a:lumMod val="50000"/>
                  </a:schemeClr>
                </a:solidFill>
              </a:rPr>
              <a:t>        name  = </a:t>
            </a:r>
            <a:r>
              <a:rPr lang="en-US" sz="1200" b="1" dirty="0" smtClean="0">
                <a:solidFill>
                  <a:schemeClr val="accent6">
                    <a:lumMod val="50000"/>
                  </a:schemeClr>
                </a:solidFill>
              </a:rPr>
              <a:t>&lt;</a:t>
            </a:r>
            <a:r>
              <a:rPr lang="en-US" sz="1200" b="1" dirty="0" err="1">
                <a:solidFill>
                  <a:schemeClr val="accent6">
                    <a:lumMod val="50000"/>
                  </a:schemeClr>
                </a:solidFill>
              </a:rPr>
              <a:t>A</a:t>
            </a:r>
            <a:r>
              <a:rPr lang="en-US" sz="1200" b="1" dirty="0" err="1" smtClean="0">
                <a:solidFill>
                  <a:schemeClr val="accent6">
                    <a:lumMod val="50000"/>
                  </a:schemeClr>
                </a:solidFill>
              </a:rPr>
              <a:t>ttribute_Name</a:t>
            </a:r>
            <a:r>
              <a:rPr lang="en-US" sz="1200" b="1" dirty="0" smtClean="0">
                <a:solidFill>
                  <a:schemeClr val="accent6">
                    <a:lumMod val="50000"/>
                  </a:schemeClr>
                </a:solidFill>
              </a:rPr>
              <a:t>&gt;</a:t>
            </a:r>
            <a:r>
              <a:rPr lang="en-US" sz="1200" b="1" dirty="0">
                <a:solidFill>
                  <a:schemeClr val="accent6">
                    <a:lumMod val="50000"/>
                  </a:schemeClr>
                </a:solidFill>
              </a:rPr>
              <a:t/>
            </a:r>
            <a:br>
              <a:rPr lang="en-US" sz="1200" b="1" dirty="0">
                <a:solidFill>
                  <a:schemeClr val="accent6">
                    <a:lumMod val="50000"/>
                  </a:schemeClr>
                </a:solidFill>
              </a:rPr>
            </a:br>
            <a:r>
              <a:rPr lang="en-US" sz="1200" b="1" dirty="0">
                <a:solidFill>
                  <a:schemeClr val="accent6">
                    <a:lumMod val="50000"/>
                  </a:schemeClr>
                </a:solidFill>
              </a:rPr>
              <a:t>      IMPORTING</a:t>
            </a:r>
            <a:br>
              <a:rPr lang="en-US" sz="1200" b="1" dirty="0">
                <a:solidFill>
                  <a:schemeClr val="accent6">
                    <a:lumMod val="50000"/>
                  </a:schemeClr>
                </a:solidFill>
              </a:rPr>
            </a:br>
            <a:r>
              <a:rPr lang="en-US" sz="1200" b="1" dirty="0">
                <a:solidFill>
                  <a:schemeClr val="accent6">
                    <a:lumMod val="50000"/>
                  </a:schemeClr>
                </a:solidFill>
              </a:rPr>
              <a:t>        value = </a:t>
            </a:r>
            <a:r>
              <a:rPr lang="en-US" sz="1200" b="1" dirty="0" smtClean="0">
                <a:solidFill>
                  <a:schemeClr val="accent6">
                    <a:lumMod val="50000"/>
                  </a:schemeClr>
                </a:solidFill>
              </a:rPr>
              <a:t>&lt;Variable&gt;.</a:t>
            </a:r>
            <a:endParaRPr lang="en-US" sz="1400" b="1" dirty="0" smtClean="0">
              <a:solidFill>
                <a:schemeClr val="accent6">
                  <a:lumMod val="50000"/>
                </a:schemeClr>
              </a:solidFill>
            </a:endParaRPr>
          </a:p>
          <a:p>
            <a:pPr fontAlgn="ctr"/>
            <a:endParaRPr lang="en-US" sz="1400" dirty="0" smtClean="0"/>
          </a:p>
          <a:p>
            <a:pPr fontAlgn="ctr"/>
            <a:endParaRPr lang="en-US" sz="1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495800"/>
            <a:ext cx="3848100" cy="1729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5898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67</a:t>
            </a:fld>
            <a:endParaRPr lang="en-US"/>
          </a:p>
        </p:txBody>
      </p:sp>
      <p:sp>
        <p:nvSpPr>
          <p:cNvPr id="5" name="TextBox 4"/>
          <p:cNvSpPr txBox="1"/>
          <p:nvPr/>
        </p:nvSpPr>
        <p:spPr>
          <a:xfrm>
            <a:off x="1981200" y="147935"/>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0" name="Rectangle 9"/>
          <p:cNvSpPr/>
          <p:nvPr/>
        </p:nvSpPr>
        <p:spPr>
          <a:xfrm>
            <a:off x="2514600" y="635169"/>
            <a:ext cx="4648200" cy="338554"/>
          </a:xfrm>
          <a:prstGeom prst="rect">
            <a:avLst/>
          </a:prstGeom>
        </p:spPr>
        <p:txBody>
          <a:bodyPr wrap="square">
            <a:spAutoFit/>
          </a:bodyPr>
          <a:lstStyle/>
          <a:p>
            <a:pPr algn="ctr" fontAlgn="ctr"/>
            <a:r>
              <a:rPr lang="en-US" sz="1600" b="1" dirty="0" smtClean="0"/>
              <a:t>Set data to Context Node (1..1 Cardinality)</a:t>
            </a:r>
          </a:p>
        </p:txBody>
      </p:sp>
      <p:sp>
        <p:nvSpPr>
          <p:cNvPr id="9" name="Rectangle 8"/>
          <p:cNvSpPr/>
          <p:nvPr/>
        </p:nvSpPr>
        <p:spPr>
          <a:xfrm>
            <a:off x="1600200" y="1003042"/>
            <a:ext cx="7315200" cy="50167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fontAlgn="ctr"/>
            <a:r>
              <a:rPr lang="en-US" sz="1600" dirty="0" smtClean="0"/>
              <a:t>Context Node implements interface: </a:t>
            </a:r>
            <a:r>
              <a:rPr lang="en-US" sz="1600" b="1" dirty="0" smtClean="0"/>
              <a:t>IF_WD_CONTEXT_NODE</a:t>
            </a:r>
          </a:p>
          <a:p>
            <a:pPr fontAlgn="ctr"/>
            <a:endParaRPr lang="en-US" sz="1600" dirty="0" smtClean="0"/>
          </a:p>
          <a:p>
            <a:pPr fontAlgn="ctr"/>
            <a:r>
              <a:rPr lang="en-US" sz="1600" b="1" dirty="0" smtClean="0"/>
              <a:t>Step#1: Get the Context node reference </a:t>
            </a:r>
          </a:p>
          <a:p>
            <a:pPr fontAlgn="ctr"/>
            <a:r>
              <a:rPr lang="en-US" sz="1600" dirty="0" smtClean="0"/>
              <a:t>	Call Method</a:t>
            </a:r>
            <a:r>
              <a:rPr lang="en-US" sz="1400" b="1" dirty="0" smtClean="0">
                <a:solidFill>
                  <a:schemeClr val="accent6">
                    <a:lumMod val="50000"/>
                  </a:schemeClr>
                </a:solidFill>
              </a:rPr>
              <a:t> &lt;</a:t>
            </a:r>
            <a:r>
              <a:rPr lang="en-US" sz="1400" b="1" dirty="0" err="1" smtClean="0">
                <a:solidFill>
                  <a:schemeClr val="accent6">
                    <a:lumMod val="50000"/>
                  </a:schemeClr>
                </a:solidFill>
              </a:rPr>
              <a:t>Parent_Node</a:t>
            </a:r>
            <a:r>
              <a:rPr lang="en-US" sz="1400" b="1" dirty="0" smtClean="0">
                <a:solidFill>
                  <a:schemeClr val="accent6">
                    <a:lumMod val="50000"/>
                  </a:schemeClr>
                </a:solidFill>
              </a:rPr>
              <a:t>&gt;</a:t>
            </a:r>
            <a:r>
              <a:rPr lang="en-US" sz="1400" b="1" dirty="0" smtClean="0">
                <a:solidFill>
                  <a:schemeClr val="accent6">
                    <a:lumMod val="50000"/>
                  </a:schemeClr>
                </a:solidFill>
                <a:sym typeface="Wingdings" panose="05000000000000000000" pitchFamily="2" charset="2"/>
              </a:rPr>
              <a:t></a:t>
            </a:r>
            <a:r>
              <a:rPr lang="en-US" sz="1400" dirty="0" smtClean="0"/>
              <a:t>GET_CHILD_NODE</a:t>
            </a:r>
            <a:br>
              <a:rPr lang="en-US" sz="1400" dirty="0" smtClean="0"/>
            </a:br>
            <a:r>
              <a:rPr lang="en-US" sz="1400" dirty="0" smtClean="0"/>
              <a:t>	      </a:t>
            </a:r>
            <a:r>
              <a:rPr lang="en-US" sz="1400" dirty="0"/>
              <a:t>EXPORTING</a:t>
            </a:r>
            <a:br>
              <a:rPr lang="en-US" sz="1400" dirty="0"/>
            </a:br>
            <a:r>
              <a:rPr lang="en-US" sz="1400" dirty="0" smtClean="0"/>
              <a:t>	        </a:t>
            </a:r>
            <a:r>
              <a:rPr lang="en-US" sz="1400" dirty="0"/>
              <a:t>name       = </a:t>
            </a:r>
            <a:r>
              <a:rPr lang="en-US" sz="1400" dirty="0" smtClean="0"/>
              <a:t>&lt;</a:t>
            </a:r>
            <a:r>
              <a:rPr lang="en-US" sz="1400" dirty="0" err="1" smtClean="0"/>
              <a:t>Node_Name</a:t>
            </a:r>
            <a:r>
              <a:rPr lang="en-US" sz="1400" dirty="0" smtClean="0"/>
              <a:t>&gt;</a:t>
            </a:r>
            <a:r>
              <a:rPr lang="en-US" sz="1400" dirty="0"/>
              <a:t/>
            </a:r>
            <a:br>
              <a:rPr lang="en-US" sz="1400" dirty="0"/>
            </a:br>
            <a:r>
              <a:rPr lang="en-US" sz="1400" dirty="0" smtClean="0"/>
              <a:t>	      </a:t>
            </a:r>
            <a:r>
              <a:rPr lang="en-US" sz="1400" dirty="0"/>
              <a:t>RECEIVING</a:t>
            </a:r>
            <a:br>
              <a:rPr lang="en-US" sz="1400" dirty="0"/>
            </a:br>
            <a:r>
              <a:rPr lang="en-US" sz="1400" dirty="0" smtClean="0"/>
              <a:t>	        </a:t>
            </a:r>
            <a:r>
              <a:rPr lang="en-US" sz="1400" dirty="0" err="1"/>
              <a:t>child_node</a:t>
            </a:r>
            <a:r>
              <a:rPr lang="en-US" sz="1400" dirty="0"/>
              <a:t> = </a:t>
            </a:r>
            <a:r>
              <a:rPr lang="en-US" sz="1400" dirty="0" smtClean="0"/>
              <a:t>&lt;</a:t>
            </a:r>
            <a:r>
              <a:rPr lang="en-US" sz="1400" dirty="0" err="1" smtClean="0"/>
              <a:t>Node_Reference</a:t>
            </a:r>
            <a:r>
              <a:rPr lang="en-US" sz="1400" dirty="0" smtClean="0"/>
              <a:t>&gt;.</a:t>
            </a:r>
            <a:r>
              <a:rPr lang="en-US" sz="1400" dirty="0"/>
              <a:t/>
            </a:r>
            <a:br>
              <a:rPr lang="en-US" sz="1400" dirty="0"/>
            </a:br>
            <a:r>
              <a:rPr lang="en-US" sz="1400" dirty="0"/>
              <a:t> </a:t>
            </a:r>
            <a:endParaRPr lang="en-US" sz="1600" dirty="0" smtClean="0"/>
          </a:p>
          <a:p>
            <a:pPr fontAlgn="ctr"/>
            <a:r>
              <a:rPr lang="en-US" sz="1600" dirty="0" smtClean="0"/>
              <a:t>&lt;</a:t>
            </a:r>
            <a:r>
              <a:rPr lang="en-US" sz="1600" dirty="0" err="1" smtClean="0"/>
              <a:t>Node_Reference</a:t>
            </a:r>
            <a:r>
              <a:rPr lang="en-US" sz="1600" dirty="0" smtClean="0"/>
              <a:t>&gt; is Type ref to </a:t>
            </a:r>
            <a:r>
              <a:rPr lang="en-US" sz="1600" b="1" dirty="0" smtClean="0"/>
              <a:t>IF_WD_CONTEXT_NODE</a:t>
            </a:r>
          </a:p>
          <a:p>
            <a:pPr fontAlgn="ctr"/>
            <a:endParaRPr lang="en-US" sz="1600" b="1" dirty="0"/>
          </a:p>
          <a:p>
            <a:pPr fontAlgn="ctr"/>
            <a:endParaRPr lang="en-US" sz="1600" b="1" dirty="0" smtClean="0"/>
          </a:p>
          <a:p>
            <a:pPr fontAlgn="ctr"/>
            <a:endParaRPr lang="en-US" sz="1600" b="1" dirty="0"/>
          </a:p>
          <a:p>
            <a:pPr fontAlgn="ctr"/>
            <a:endParaRPr lang="en-US" sz="1600" dirty="0" smtClean="0"/>
          </a:p>
          <a:p>
            <a:pPr fontAlgn="ctr"/>
            <a:endParaRPr lang="en-US" sz="1600" dirty="0" smtClean="0"/>
          </a:p>
          <a:p>
            <a:pPr fontAlgn="ctr"/>
            <a:r>
              <a:rPr lang="en-US" sz="1600" b="1" dirty="0" smtClean="0"/>
              <a:t>Step#2: Set Value of the Node</a:t>
            </a:r>
            <a:endParaRPr lang="en-US" sz="1600" dirty="0"/>
          </a:p>
          <a:p>
            <a:pPr lvl="2" fontAlgn="ctr"/>
            <a:r>
              <a:rPr lang="en-US" sz="1400" b="1" dirty="0"/>
              <a:t> CALL METHOD </a:t>
            </a:r>
            <a:r>
              <a:rPr lang="en-US" sz="1400" b="1" dirty="0" smtClean="0"/>
              <a:t>&lt;</a:t>
            </a:r>
            <a:r>
              <a:rPr lang="en-US" sz="1400" b="1" dirty="0" err="1" smtClean="0"/>
              <a:t>Node_Reference</a:t>
            </a:r>
            <a:r>
              <a:rPr lang="en-US" sz="1400" b="1" dirty="0" smtClean="0"/>
              <a:t>&gt;-&gt;SET_STATIC_ATTRIBUTES</a:t>
            </a:r>
            <a:r>
              <a:rPr lang="en-US" sz="1400" b="1" dirty="0"/>
              <a:t/>
            </a:r>
            <a:br>
              <a:rPr lang="en-US" sz="1400" b="1" dirty="0"/>
            </a:br>
            <a:r>
              <a:rPr lang="en-US" sz="1400" dirty="0"/>
              <a:t>          EXPORTING</a:t>
            </a:r>
            <a:br>
              <a:rPr lang="en-US" sz="1400" dirty="0"/>
            </a:br>
            <a:r>
              <a:rPr lang="en-US" sz="1400" dirty="0" smtClean="0"/>
              <a:t>            </a:t>
            </a:r>
            <a:r>
              <a:rPr lang="en-US" sz="1400" dirty="0" err="1" smtClean="0"/>
              <a:t>Static_attributes</a:t>
            </a:r>
            <a:r>
              <a:rPr lang="en-US" sz="1400" dirty="0" smtClean="0"/>
              <a:t> = &lt;</a:t>
            </a:r>
            <a:r>
              <a:rPr lang="en-US" sz="1400" dirty="0" err="1" smtClean="0"/>
              <a:t>Work_Area</a:t>
            </a:r>
            <a:r>
              <a:rPr lang="en-US" sz="1400" dirty="0" smtClean="0"/>
              <a:t>&gt;</a:t>
            </a:r>
            <a:endParaRPr lang="en-US" sz="1600" b="1" dirty="0" smtClean="0">
              <a:solidFill>
                <a:schemeClr val="accent6">
                  <a:lumMod val="50000"/>
                </a:schemeClr>
              </a:solidFill>
            </a:endParaRPr>
          </a:p>
          <a:p>
            <a:pPr fontAlgn="ctr"/>
            <a:endParaRPr lang="en-US" sz="1600" dirty="0" smtClean="0"/>
          </a:p>
          <a:p>
            <a:pPr fontAlgn="ctr"/>
            <a:endParaRPr lang="en-US" sz="16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657600"/>
            <a:ext cx="31527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731" y="5562600"/>
            <a:ext cx="5229520" cy="803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800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68</a:t>
            </a:fld>
            <a:endParaRPr lang="en-US"/>
          </a:p>
        </p:txBody>
      </p:sp>
      <p:sp>
        <p:nvSpPr>
          <p:cNvPr id="5" name="TextBox 4"/>
          <p:cNvSpPr txBox="1"/>
          <p:nvPr/>
        </p:nvSpPr>
        <p:spPr>
          <a:xfrm>
            <a:off x="1981200" y="147935"/>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0" name="Rectangle 9"/>
          <p:cNvSpPr/>
          <p:nvPr/>
        </p:nvSpPr>
        <p:spPr>
          <a:xfrm>
            <a:off x="2514600" y="635169"/>
            <a:ext cx="4648200" cy="338554"/>
          </a:xfrm>
          <a:prstGeom prst="rect">
            <a:avLst/>
          </a:prstGeom>
        </p:spPr>
        <p:txBody>
          <a:bodyPr wrap="square">
            <a:spAutoFit/>
          </a:bodyPr>
          <a:lstStyle/>
          <a:p>
            <a:pPr algn="ctr" fontAlgn="ctr"/>
            <a:r>
              <a:rPr lang="en-US" sz="1600" b="1" dirty="0" smtClean="0"/>
              <a:t>Set data to Context Node (0..</a:t>
            </a:r>
            <a:r>
              <a:rPr lang="en-US" sz="1600" b="1" dirty="0"/>
              <a:t>N</a:t>
            </a:r>
            <a:r>
              <a:rPr lang="en-US" sz="1600" b="1" dirty="0" smtClean="0"/>
              <a:t> Cardinality)</a:t>
            </a:r>
          </a:p>
        </p:txBody>
      </p:sp>
      <p:sp>
        <p:nvSpPr>
          <p:cNvPr id="9" name="Rectangle 8"/>
          <p:cNvSpPr/>
          <p:nvPr/>
        </p:nvSpPr>
        <p:spPr>
          <a:xfrm>
            <a:off x="1600200" y="1003042"/>
            <a:ext cx="7315200" cy="437042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fontAlgn="ctr"/>
            <a:r>
              <a:rPr lang="en-US" sz="1600" dirty="0" smtClean="0"/>
              <a:t>Context Node implements interface: </a:t>
            </a:r>
            <a:r>
              <a:rPr lang="en-US" sz="1600" b="1" dirty="0" smtClean="0"/>
              <a:t>IF_WD_CONTEXT_NODE</a:t>
            </a:r>
          </a:p>
          <a:p>
            <a:pPr fontAlgn="ctr"/>
            <a:endParaRPr lang="en-US" sz="1600" dirty="0" smtClean="0"/>
          </a:p>
          <a:p>
            <a:pPr fontAlgn="ctr"/>
            <a:r>
              <a:rPr lang="en-US" sz="1600" b="1" dirty="0" smtClean="0"/>
              <a:t>Step#1: Get the Context node reference </a:t>
            </a:r>
          </a:p>
          <a:p>
            <a:pPr fontAlgn="ctr"/>
            <a:r>
              <a:rPr lang="en-US" sz="1600" dirty="0" smtClean="0"/>
              <a:t>	Call Method</a:t>
            </a:r>
            <a:r>
              <a:rPr lang="en-US" sz="1400" b="1" dirty="0" smtClean="0">
                <a:solidFill>
                  <a:schemeClr val="accent6">
                    <a:lumMod val="50000"/>
                  </a:schemeClr>
                </a:solidFill>
              </a:rPr>
              <a:t> &lt;</a:t>
            </a:r>
            <a:r>
              <a:rPr lang="en-US" sz="1400" b="1" dirty="0" err="1" smtClean="0">
                <a:solidFill>
                  <a:schemeClr val="accent6">
                    <a:lumMod val="50000"/>
                  </a:schemeClr>
                </a:solidFill>
              </a:rPr>
              <a:t>Parent_Node</a:t>
            </a:r>
            <a:r>
              <a:rPr lang="en-US" sz="1400" b="1" dirty="0" smtClean="0">
                <a:solidFill>
                  <a:schemeClr val="accent6">
                    <a:lumMod val="50000"/>
                  </a:schemeClr>
                </a:solidFill>
              </a:rPr>
              <a:t>&gt;</a:t>
            </a:r>
            <a:r>
              <a:rPr lang="en-US" sz="1400" b="1" dirty="0" smtClean="0">
                <a:solidFill>
                  <a:schemeClr val="accent6">
                    <a:lumMod val="50000"/>
                  </a:schemeClr>
                </a:solidFill>
                <a:sym typeface="Wingdings" panose="05000000000000000000" pitchFamily="2" charset="2"/>
              </a:rPr>
              <a:t></a:t>
            </a:r>
            <a:r>
              <a:rPr lang="en-US" sz="1400" dirty="0" smtClean="0"/>
              <a:t>GET_CHILD_NODE</a:t>
            </a:r>
            <a:br>
              <a:rPr lang="en-US" sz="1400" dirty="0" smtClean="0"/>
            </a:br>
            <a:r>
              <a:rPr lang="en-US" sz="1400" dirty="0" smtClean="0"/>
              <a:t>	      EXPORTING</a:t>
            </a:r>
            <a:br>
              <a:rPr lang="en-US" sz="1400" dirty="0" smtClean="0"/>
            </a:br>
            <a:r>
              <a:rPr lang="en-US" sz="1400" dirty="0" smtClean="0"/>
              <a:t>	        name       = &lt;</a:t>
            </a:r>
            <a:r>
              <a:rPr lang="en-US" sz="1400" dirty="0" err="1" smtClean="0"/>
              <a:t>Node_Name</a:t>
            </a:r>
            <a:r>
              <a:rPr lang="en-US" sz="1400" dirty="0" smtClean="0"/>
              <a:t>&gt;</a:t>
            </a:r>
            <a:br>
              <a:rPr lang="en-US" sz="1400" dirty="0" smtClean="0"/>
            </a:br>
            <a:r>
              <a:rPr lang="en-US" sz="1400" dirty="0" smtClean="0"/>
              <a:t>	      RECEIVING</a:t>
            </a:r>
            <a:br>
              <a:rPr lang="en-US" sz="1400" dirty="0" smtClean="0"/>
            </a:br>
            <a:r>
              <a:rPr lang="en-US" sz="1400" dirty="0" smtClean="0"/>
              <a:t>	        </a:t>
            </a:r>
            <a:r>
              <a:rPr lang="en-US" sz="1400" dirty="0" err="1" smtClean="0"/>
              <a:t>child_node</a:t>
            </a:r>
            <a:r>
              <a:rPr lang="en-US" sz="1400" dirty="0" smtClean="0"/>
              <a:t> = &lt;</a:t>
            </a:r>
            <a:r>
              <a:rPr lang="en-US" sz="1400" dirty="0" err="1" smtClean="0"/>
              <a:t>Node_Reference</a:t>
            </a:r>
            <a:r>
              <a:rPr lang="en-US" sz="1400" dirty="0" smtClean="0"/>
              <a:t>&gt;.</a:t>
            </a:r>
            <a:br>
              <a:rPr lang="en-US" sz="1400" dirty="0" smtClean="0"/>
            </a:br>
            <a:r>
              <a:rPr lang="en-US" sz="1400" dirty="0" smtClean="0"/>
              <a:t> </a:t>
            </a:r>
            <a:endParaRPr lang="en-US" sz="1600" dirty="0" smtClean="0"/>
          </a:p>
          <a:p>
            <a:pPr fontAlgn="ctr"/>
            <a:r>
              <a:rPr lang="en-US" sz="1600" dirty="0" smtClean="0"/>
              <a:t>&lt;</a:t>
            </a:r>
            <a:r>
              <a:rPr lang="en-US" sz="1600" dirty="0" err="1" smtClean="0"/>
              <a:t>Node_Reference</a:t>
            </a:r>
            <a:r>
              <a:rPr lang="en-US" sz="1600" dirty="0" smtClean="0"/>
              <a:t>&gt; is Type ref to </a:t>
            </a:r>
            <a:r>
              <a:rPr lang="en-US" sz="1600" b="1" dirty="0" smtClean="0"/>
              <a:t>IF_WD_CONTEXT_NODE</a:t>
            </a:r>
          </a:p>
          <a:p>
            <a:pPr fontAlgn="ctr"/>
            <a:endParaRPr lang="en-US" sz="1600" b="1" dirty="0" smtClean="0"/>
          </a:p>
          <a:p>
            <a:pPr fontAlgn="ctr"/>
            <a:endParaRPr lang="en-US" sz="1600" b="1" dirty="0" smtClean="0"/>
          </a:p>
          <a:p>
            <a:pPr fontAlgn="ctr"/>
            <a:endParaRPr lang="en-US" sz="1600" b="1" dirty="0" smtClean="0"/>
          </a:p>
          <a:p>
            <a:pPr fontAlgn="ctr"/>
            <a:endParaRPr lang="en-US" sz="1600" dirty="0" smtClean="0"/>
          </a:p>
          <a:p>
            <a:pPr fontAlgn="ctr"/>
            <a:r>
              <a:rPr lang="en-US" sz="1600" b="1" dirty="0" smtClean="0"/>
              <a:t>Step#2: Set Value of the Node</a:t>
            </a:r>
            <a:endParaRPr lang="en-US" sz="1600" dirty="0" smtClean="0"/>
          </a:p>
          <a:p>
            <a:pPr lvl="2" fontAlgn="ctr"/>
            <a:endParaRPr lang="en-US" sz="1600" b="1" dirty="0" smtClean="0">
              <a:solidFill>
                <a:schemeClr val="accent6">
                  <a:lumMod val="50000"/>
                </a:schemeClr>
              </a:solidFill>
            </a:endParaRPr>
          </a:p>
          <a:p>
            <a:pPr fontAlgn="ctr"/>
            <a:endParaRPr lang="en-US" sz="1600" dirty="0" smtClean="0"/>
          </a:p>
          <a:p>
            <a:pPr fontAlgn="ctr"/>
            <a:endParaRPr lang="en-US" sz="16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48050"/>
            <a:ext cx="3076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72352" y="4634805"/>
            <a:ext cx="4572000" cy="738664"/>
          </a:xfrm>
          <a:prstGeom prst="rect">
            <a:avLst/>
          </a:prstGeom>
        </p:spPr>
        <p:txBody>
          <a:bodyPr>
            <a:spAutoFit/>
          </a:bodyPr>
          <a:lstStyle/>
          <a:p>
            <a:r>
              <a:rPr lang="en-US" sz="1400" b="1" dirty="0"/>
              <a:t> CALL METHOD </a:t>
            </a:r>
            <a:r>
              <a:rPr lang="en-US" sz="1400" b="1" dirty="0" smtClean="0"/>
              <a:t>&lt;Node&gt;-&gt;BIND_TABLE</a:t>
            </a:r>
          </a:p>
          <a:p>
            <a:r>
              <a:rPr lang="en-US" sz="1400" dirty="0" smtClean="0"/>
              <a:t>          </a:t>
            </a:r>
            <a:r>
              <a:rPr lang="en-US" sz="1400" dirty="0"/>
              <a:t>EXPORTING</a:t>
            </a:r>
            <a:br>
              <a:rPr lang="en-US" sz="1400" dirty="0"/>
            </a:br>
            <a:r>
              <a:rPr lang="en-US" sz="1400" dirty="0"/>
              <a:t>            </a:t>
            </a:r>
            <a:r>
              <a:rPr lang="en-US" sz="1400" dirty="0" err="1"/>
              <a:t>new_items</a:t>
            </a:r>
            <a:r>
              <a:rPr lang="en-US" sz="1400" dirty="0"/>
              <a:t> = </a:t>
            </a:r>
            <a:r>
              <a:rPr lang="en-US" sz="1400" dirty="0" smtClean="0"/>
              <a:t>&lt;</a:t>
            </a:r>
            <a:r>
              <a:rPr lang="en-US" sz="1400" dirty="0" err="1" smtClean="0"/>
              <a:t>Internal_Table</a:t>
            </a:r>
            <a:r>
              <a:rPr lang="en-US" sz="1400" dirty="0" smtClean="0"/>
              <a:t>&gt;</a:t>
            </a:r>
            <a:endParaRPr lang="en-US" sz="14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5486400"/>
            <a:ext cx="2800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60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69</a:t>
            </a:fld>
            <a:endParaRPr lang="en-US"/>
          </a:p>
        </p:txBody>
      </p:sp>
      <p:sp>
        <p:nvSpPr>
          <p:cNvPr id="5" name="TextBox 4"/>
          <p:cNvSpPr txBox="1"/>
          <p:nvPr/>
        </p:nvSpPr>
        <p:spPr>
          <a:xfrm>
            <a:off x="1981200" y="147935"/>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0" name="Rectangle 9"/>
          <p:cNvSpPr/>
          <p:nvPr/>
        </p:nvSpPr>
        <p:spPr>
          <a:xfrm>
            <a:off x="2514600" y="635169"/>
            <a:ext cx="4648200" cy="338554"/>
          </a:xfrm>
          <a:prstGeom prst="rect">
            <a:avLst/>
          </a:prstGeom>
        </p:spPr>
        <p:txBody>
          <a:bodyPr wrap="square">
            <a:spAutoFit/>
          </a:bodyPr>
          <a:lstStyle/>
          <a:p>
            <a:pPr algn="ctr" fontAlgn="ctr"/>
            <a:r>
              <a:rPr lang="en-US" sz="1600" b="1" dirty="0" smtClean="0"/>
              <a:t>Set data to Context Node (0..</a:t>
            </a:r>
            <a:r>
              <a:rPr lang="en-US" sz="1600" b="1" dirty="0"/>
              <a:t>N</a:t>
            </a:r>
            <a:r>
              <a:rPr lang="en-US" sz="1600" b="1" dirty="0" smtClean="0"/>
              <a:t> Cardinality)</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02993"/>
            <a:ext cx="6462712" cy="3473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1121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a:p>
        </p:txBody>
      </p:sp>
      <p:sp>
        <p:nvSpPr>
          <p:cNvPr id="5" name="TextBox 4"/>
          <p:cNvSpPr txBox="1"/>
          <p:nvPr/>
        </p:nvSpPr>
        <p:spPr>
          <a:xfrm>
            <a:off x="3505200" y="152400"/>
            <a:ext cx="2209800" cy="461665"/>
          </a:xfrm>
          <a:prstGeom prst="rect">
            <a:avLst/>
          </a:prstGeom>
          <a:noFill/>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p:spPr>
        <p:txBody>
          <a:bodyPr/>
          <a:lstStyle/>
          <a:p>
            <a:r>
              <a:rPr lang="en-US" dirty="0" smtClean="0"/>
              <a:t>Please send Suggestions @ raju.nts@gmail.com</a:t>
            </a:r>
            <a:endParaRPr lang="en-US" dirty="0"/>
          </a:p>
        </p:txBody>
      </p:sp>
      <p:sp>
        <p:nvSpPr>
          <p:cNvPr id="19" name="TextBox 18"/>
          <p:cNvSpPr txBox="1"/>
          <p:nvPr/>
        </p:nvSpPr>
        <p:spPr>
          <a:xfrm>
            <a:off x="1828800" y="762000"/>
            <a:ext cx="1447800" cy="276999"/>
          </a:xfrm>
          <a:prstGeom prst="rect">
            <a:avLst/>
          </a:prstGeom>
          <a:noFill/>
        </p:spPr>
        <p:txBody>
          <a:bodyPr wrap="square" rtlCol="0">
            <a:spAutoFit/>
          </a:bodyPr>
          <a:lstStyle/>
          <a:p>
            <a:r>
              <a:rPr lang="en-US" sz="1200" b="1" dirty="0" smtClean="0"/>
              <a:t>Purchase Order#2</a:t>
            </a:r>
          </a:p>
        </p:txBody>
      </p:sp>
      <p:graphicFrame>
        <p:nvGraphicFramePr>
          <p:cNvPr id="2" name="Table 1"/>
          <p:cNvGraphicFramePr>
            <a:graphicFrameLocks noGrp="1"/>
          </p:cNvGraphicFramePr>
          <p:nvPr>
            <p:extLst>
              <p:ext uri="{D42A27DB-BD31-4B8C-83A1-F6EECF244321}">
                <p14:modId xmlns:p14="http://schemas.microsoft.com/office/powerpoint/2010/main" val="1994776152"/>
              </p:ext>
            </p:extLst>
          </p:nvPr>
        </p:nvGraphicFramePr>
        <p:xfrm>
          <a:off x="1981200" y="1226127"/>
          <a:ext cx="1784350" cy="571500"/>
        </p:xfrm>
        <a:graphic>
          <a:graphicData uri="http://schemas.openxmlformats.org/drawingml/2006/table">
            <a:tbl>
              <a:tblPr>
                <a:tableStyleId>{5C22544A-7EE6-4342-B048-85BDC9FD1C3A}</a:tableStyleId>
              </a:tblPr>
              <a:tblGrid>
                <a:gridCol w="869950"/>
                <a:gridCol w="914400"/>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Normal</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316689040"/>
              </p:ext>
            </p:extLst>
          </p:nvPr>
        </p:nvGraphicFramePr>
        <p:xfrm>
          <a:off x="3886200" y="1543050"/>
          <a:ext cx="4104493" cy="571500"/>
        </p:xfrm>
        <a:graphic>
          <a:graphicData uri="http://schemas.openxmlformats.org/drawingml/2006/table">
            <a:tbl>
              <a:tblPr>
                <a:tableStyleId>{5C22544A-7EE6-4342-B048-85BDC9FD1C3A}</a:tableStyleId>
              </a:tblPr>
              <a:tblGrid>
                <a:gridCol w="644525"/>
                <a:gridCol w="573088"/>
                <a:gridCol w="531813"/>
                <a:gridCol w="804863"/>
                <a:gridCol w="331788"/>
                <a:gridCol w="609208"/>
                <a:gridCol w="60920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871111969"/>
              </p:ext>
            </p:extLst>
          </p:nvPr>
        </p:nvGraphicFramePr>
        <p:xfrm>
          <a:off x="1939419" y="2202873"/>
          <a:ext cx="3131561" cy="571500"/>
        </p:xfrm>
        <a:graphic>
          <a:graphicData uri="http://schemas.openxmlformats.org/drawingml/2006/table">
            <a:tbl>
              <a:tblPr>
                <a:tableStyleId>{5C22544A-7EE6-4342-B048-85BDC9FD1C3A}</a:tableStyleId>
              </a:tblPr>
              <a:tblGrid>
                <a:gridCol w="644525"/>
                <a:gridCol w="573088"/>
                <a:gridCol w="546100"/>
                <a:gridCol w="692150"/>
                <a:gridCol w="67569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175645330"/>
              </p:ext>
            </p:extLst>
          </p:nvPr>
        </p:nvGraphicFramePr>
        <p:xfrm>
          <a:off x="2254250" y="3924300"/>
          <a:ext cx="1784350" cy="571500"/>
        </p:xfrm>
        <a:graphic>
          <a:graphicData uri="http://schemas.openxmlformats.org/drawingml/2006/table">
            <a:tbl>
              <a:tblPr>
                <a:tableStyleId>{5C22544A-7EE6-4342-B048-85BDC9FD1C3A}</a:tableStyleId>
              </a:tblPr>
              <a:tblGrid>
                <a:gridCol w="869950"/>
                <a:gridCol w="914400"/>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103</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Normal</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4269403465"/>
              </p:ext>
            </p:extLst>
          </p:nvPr>
        </p:nvGraphicFramePr>
        <p:xfrm>
          <a:off x="4316802" y="3962400"/>
          <a:ext cx="4065198" cy="762000"/>
        </p:xfrm>
        <a:graphic>
          <a:graphicData uri="http://schemas.openxmlformats.org/drawingml/2006/table">
            <a:tbl>
              <a:tblPr>
                <a:tableStyleId>{5C22544A-7EE6-4342-B048-85BDC9FD1C3A}</a:tableStyleId>
              </a:tblPr>
              <a:tblGrid>
                <a:gridCol w="644525"/>
                <a:gridCol w="573088"/>
                <a:gridCol w="531813"/>
                <a:gridCol w="804863"/>
                <a:gridCol w="331788"/>
                <a:gridCol w="569913"/>
                <a:gridCol w="60920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51179906"/>
              </p:ext>
            </p:extLst>
          </p:nvPr>
        </p:nvGraphicFramePr>
        <p:xfrm>
          <a:off x="2126239" y="4876800"/>
          <a:ext cx="3019426" cy="1143000"/>
        </p:xfrm>
        <a:graphic>
          <a:graphicData uri="http://schemas.openxmlformats.org/drawingml/2006/table">
            <a:tbl>
              <a:tblPr>
                <a:tableStyleId>{5C22544A-7EE6-4342-B048-85BDC9FD1C3A}</a:tableStyleId>
              </a:tblPr>
              <a:tblGrid>
                <a:gridCol w="644525"/>
                <a:gridCol w="573088"/>
                <a:gridCol w="546100"/>
                <a:gridCol w="692150"/>
                <a:gridCol w="563563"/>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01.01.2016</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27" name="Rectangle 26"/>
          <p:cNvSpPr/>
          <p:nvPr/>
        </p:nvSpPr>
        <p:spPr>
          <a:xfrm>
            <a:off x="1828800" y="1143000"/>
            <a:ext cx="69342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905000" y="3810000"/>
            <a:ext cx="693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81200" y="3380601"/>
            <a:ext cx="1447800" cy="276999"/>
          </a:xfrm>
          <a:prstGeom prst="rect">
            <a:avLst/>
          </a:prstGeom>
          <a:noFill/>
        </p:spPr>
        <p:txBody>
          <a:bodyPr wrap="square" rtlCol="0">
            <a:spAutoFit/>
          </a:bodyPr>
          <a:lstStyle/>
          <a:p>
            <a:r>
              <a:rPr lang="en-US" sz="1200" b="1" dirty="0" smtClean="0"/>
              <a:t>Purchase Order#3</a:t>
            </a:r>
          </a:p>
        </p:txBody>
      </p:sp>
      <p:sp>
        <p:nvSpPr>
          <p:cNvPr id="16" name="TextBox 15"/>
          <p:cNvSpPr txBox="1"/>
          <p:nvPr/>
        </p:nvSpPr>
        <p:spPr>
          <a:xfrm>
            <a:off x="76200" y="754320"/>
            <a:ext cx="1600200" cy="3600986"/>
          </a:xfrm>
          <a:prstGeom prst="rect">
            <a:avLst/>
          </a:prstGeom>
          <a:noFill/>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5317164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70</a:t>
            </a:fld>
            <a:endParaRPr lang="en-US"/>
          </a:p>
        </p:txBody>
      </p:sp>
      <p:sp>
        <p:nvSpPr>
          <p:cNvPr id="5" name="TextBox 4"/>
          <p:cNvSpPr txBox="1"/>
          <p:nvPr/>
        </p:nvSpPr>
        <p:spPr>
          <a:xfrm>
            <a:off x="1981200" y="147935"/>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
        <p:nvSpPr>
          <p:cNvPr id="10" name="Rectangle 9"/>
          <p:cNvSpPr/>
          <p:nvPr/>
        </p:nvSpPr>
        <p:spPr>
          <a:xfrm>
            <a:off x="2514600" y="652046"/>
            <a:ext cx="4648200" cy="338554"/>
          </a:xfrm>
          <a:prstGeom prst="rect">
            <a:avLst/>
          </a:prstGeom>
        </p:spPr>
        <p:txBody>
          <a:bodyPr wrap="square">
            <a:spAutoFit/>
          </a:bodyPr>
          <a:lstStyle/>
          <a:p>
            <a:pPr algn="ctr" fontAlgn="ctr"/>
            <a:r>
              <a:rPr lang="en-US" sz="1600" b="1" dirty="0" smtClean="0"/>
              <a:t>Table Event Handling </a:t>
            </a:r>
          </a:p>
        </p:txBody>
      </p:sp>
      <p:sp>
        <p:nvSpPr>
          <p:cNvPr id="11" name="Rectangle 10"/>
          <p:cNvSpPr/>
          <p:nvPr/>
        </p:nvSpPr>
        <p:spPr>
          <a:xfrm>
            <a:off x="1905000" y="990600"/>
            <a:ext cx="6858000" cy="584775"/>
          </a:xfrm>
          <a:prstGeom prst="rect">
            <a:avLst/>
          </a:prstGeom>
        </p:spPr>
        <p:txBody>
          <a:bodyPr wrap="square">
            <a:spAutoFit/>
          </a:bodyPr>
          <a:lstStyle/>
          <a:p>
            <a:pPr fontAlgn="ctr"/>
            <a:r>
              <a:rPr lang="en-US" sz="1600" dirty="0" smtClean="0"/>
              <a:t>Upon selecting the Sales Item, Schedule line should be displayed</a:t>
            </a:r>
          </a:p>
          <a:p>
            <a:pPr fontAlgn="ctr"/>
            <a:r>
              <a:rPr lang="en-US" sz="1600" dirty="0" smtClean="0"/>
              <a:t>Handle event in Table Control</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95" y="1793051"/>
            <a:ext cx="26098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1989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71</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Example#3: Navigation through Plugs &amp; View Container UI Element</a:t>
            </a:r>
          </a:p>
        </p:txBody>
      </p:sp>
      <p:sp>
        <p:nvSpPr>
          <p:cNvPr id="6" name="TextBox 5"/>
          <p:cNvSpPr txBox="1"/>
          <p:nvPr/>
        </p:nvSpPr>
        <p:spPr>
          <a:xfrm>
            <a:off x="1447800" y="1371600"/>
            <a:ext cx="6781800" cy="403187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How to navigate from one View to Another View</a:t>
            </a:r>
          </a:p>
          <a:p>
            <a:pPr marL="800100" lvl="1" indent="-342900">
              <a:buFont typeface="Wingdings" panose="05000000000000000000" pitchFamily="2" charset="2"/>
              <a:buChar char="q"/>
            </a:pPr>
            <a:r>
              <a:rPr lang="en-US" dirty="0" smtClean="0"/>
              <a:t>Inbound &amp; Outbound Plugs</a:t>
            </a:r>
          </a:p>
          <a:p>
            <a:pPr marL="800100" lvl="1" indent="-342900">
              <a:buFont typeface="Wingdings" panose="05000000000000000000" pitchFamily="2" charset="2"/>
              <a:buChar char="q"/>
            </a:pPr>
            <a:r>
              <a:rPr lang="en-US" dirty="0" smtClean="0"/>
              <a:t>Embedding Views on to the Window</a:t>
            </a:r>
          </a:p>
          <a:p>
            <a:pPr marL="800100" lvl="1" indent="-342900">
              <a:buFont typeface="Wingdings" panose="05000000000000000000" pitchFamily="2" charset="2"/>
              <a:buChar char="q"/>
            </a:pPr>
            <a:r>
              <a:rPr lang="en-US" dirty="0" smtClean="0"/>
              <a:t>Establish Navigation Links among Views</a:t>
            </a:r>
          </a:p>
          <a:p>
            <a:pPr marL="800100" lvl="1" indent="-342900">
              <a:buFont typeface="Wingdings" panose="05000000000000000000" pitchFamily="2" charset="2"/>
              <a:buChar char="q"/>
            </a:pPr>
            <a:r>
              <a:rPr lang="en-US" dirty="0"/>
              <a:t>How to share data among multiple Views</a:t>
            </a:r>
          </a:p>
          <a:p>
            <a:pPr marL="1257300" lvl="2" indent="-342900">
              <a:buFont typeface="Wingdings" panose="05000000000000000000" pitchFamily="2" charset="2"/>
              <a:buChar char="q"/>
            </a:pPr>
            <a:r>
              <a:rPr lang="en-US" dirty="0"/>
              <a:t>Context Mapping</a:t>
            </a:r>
          </a:p>
          <a:p>
            <a:pPr marL="1257300" lvl="2" indent="-342900">
              <a:buFont typeface="Wingdings" panose="05000000000000000000" pitchFamily="2" charset="2"/>
              <a:buChar char="q"/>
            </a:pPr>
            <a:r>
              <a:rPr lang="en-US" dirty="0"/>
              <a:t>Component Controller Attributes</a:t>
            </a:r>
          </a:p>
          <a:p>
            <a:pPr marL="1257300" lvl="2" indent="-342900">
              <a:buFont typeface="Wingdings" panose="05000000000000000000" pitchFamily="2" charset="2"/>
              <a:buChar char="q"/>
            </a:pPr>
            <a:r>
              <a:rPr lang="en-US" dirty="0"/>
              <a:t>Outbound </a:t>
            </a:r>
            <a:r>
              <a:rPr lang="en-US" dirty="0" smtClean="0"/>
              <a:t>Plugs</a:t>
            </a:r>
          </a:p>
          <a:p>
            <a:pPr marL="800100" lvl="1" indent="-342900">
              <a:buFont typeface="Wingdings" panose="05000000000000000000" pitchFamily="2" charset="2"/>
              <a:buChar char="q"/>
            </a:pPr>
            <a:r>
              <a:rPr lang="en-US" dirty="0" smtClean="0"/>
              <a:t>Calling Fire method to initiate the Navigation</a:t>
            </a:r>
          </a:p>
          <a:p>
            <a:pPr marL="800100" lvl="1" indent="-342900">
              <a:buFont typeface="Wingdings" panose="05000000000000000000" pitchFamily="2" charset="2"/>
              <a:buChar char="q"/>
            </a:pPr>
            <a:r>
              <a:rPr lang="en-US" dirty="0" smtClean="0"/>
              <a:t>Displaying multiple view on same view using View Container UI Element </a:t>
            </a:r>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34362657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72</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Example#3: Navigation through Plugs &amp; View Container UI Element</a:t>
            </a:r>
          </a:p>
        </p:txBody>
      </p:sp>
      <p:sp>
        <p:nvSpPr>
          <p:cNvPr id="8" name="TextBox 7"/>
          <p:cNvSpPr txBox="1"/>
          <p:nvPr/>
        </p:nvSpPr>
        <p:spPr>
          <a:xfrm>
            <a:off x="200167" y="1476893"/>
            <a:ext cx="1600200" cy="400109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Navigation </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Inbound &amp; Outbound Plugs</a:t>
            </a:r>
          </a:p>
          <a:p>
            <a:pPr marL="285750" indent="-285750">
              <a:buFont typeface="Wingdings" panose="05000000000000000000" pitchFamily="2" charset="2"/>
              <a:buChar char="v"/>
            </a:pPr>
            <a:r>
              <a:rPr lang="en-US" sz="1400" dirty="0" smtClean="0">
                <a:solidFill>
                  <a:srgbClr val="C00000"/>
                </a:solidFill>
              </a:rPr>
              <a:t>Embedding Views</a:t>
            </a:r>
          </a:p>
          <a:p>
            <a:pPr marL="285750" indent="-285750">
              <a:buFont typeface="Wingdings" panose="05000000000000000000" pitchFamily="2" charset="2"/>
              <a:buChar char="v"/>
            </a:pPr>
            <a:r>
              <a:rPr lang="en-US" sz="1400" dirty="0" smtClean="0">
                <a:solidFill>
                  <a:srgbClr val="C00000"/>
                </a:solidFill>
              </a:rPr>
              <a:t>Creating Navigation Links</a:t>
            </a:r>
          </a:p>
          <a:p>
            <a:pPr marL="285750" indent="-285750">
              <a:buFont typeface="Wingdings" panose="05000000000000000000" pitchFamily="2" charset="2"/>
              <a:buChar char="v"/>
            </a:pPr>
            <a:r>
              <a:rPr lang="en-US" sz="1400" dirty="0" smtClean="0">
                <a:solidFill>
                  <a:srgbClr val="C00000"/>
                </a:solidFill>
              </a:rPr>
              <a:t>Sharing Data among views</a:t>
            </a:r>
          </a:p>
          <a:p>
            <a:pPr marL="285750" indent="-285750">
              <a:buFont typeface="Wingdings" panose="05000000000000000000" pitchFamily="2" charset="2"/>
              <a:buChar char="v"/>
            </a:pPr>
            <a:r>
              <a:rPr lang="en-US" sz="1400" dirty="0" smtClean="0">
                <a:solidFill>
                  <a:srgbClr val="C00000"/>
                </a:solidFill>
              </a:rPr>
              <a:t>Calling Fire Method</a:t>
            </a:r>
          </a:p>
          <a:p>
            <a:pPr marL="285750" indent="-285750">
              <a:buFont typeface="Wingdings" panose="05000000000000000000" pitchFamily="2" charset="2"/>
              <a:buChar char="v"/>
            </a:pPr>
            <a:r>
              <a:rPr lang="en-US" sz="1400" dirty="0" smtClean="0">
                <a:solidFill>
                  <a:srgbClr val="C00000"/>
                </a:solidFill>
              </a:rPr>
              <a:t>View Container UI Element</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40138144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73</a:t>
            </a:fld>
            <a:endParaRPr lang="en-US"/>
          </a:p>
        </p:txBody>
      </p:sp>
      <p:sp>
        <p:nvSpPr>
          <p:cNvPr id="5" name="TextBox 4"/>
          <p:cNvSpPr txBox="1"/>
          <p:nvPr/>
        </p:nvSpPr>
        <p:spPr>
          <a:xfrm>
            <a:off x="18288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Example#3.1: Some UI Elements</a:t>
            </a:r>
          </a:p>
        </p:txBody>
      </p:sp>
      <p:sp>
        <p:nvSpPr>
          <p:cNvPr id="6" name="TextBox 5"/>
          <p:cNvSpPr txBox="1"/>
          <p:nvPr/>
        </p:nvSpPr>
        <p:spPr>
          <a:xfrm>
            <a:off x="1447800" y="1371600"/>
            <a:ext cx="6781800" cy="264687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Drop Down Box</a:t>
            </a:r>
          </a:p>
          <a:p>
            <a:pPr marL="800100" lvl="1" indent="-342900">
              <a:buFont typeface="Wingdings" panose="05000000000000000000" pitchFamily="2" charset="2"/>
              <a:buChar char="q"/>
            </a:pPr>
            <a:r>
              <a:rPr lang="en-US" dirty="0" smtClean="0"/>
              <a:t>List Box</a:t>
            </a:r>
          </a:p>
          <a:p>
            <a:pPr marL="800100" lvl="1" indent="-342900">
              <a:buFont typeface="Wingdings" panose="05000000000000000000" pitchFamily="2" charset="2"/>
              <a:buChar char="q"/>
            </a:pPr>
            <a:r>
              <a:rPr lang="en-US" dirty="0" smtClean="0"/>
              <a:t>Radio Button Group</a:t>
            </a:r>
          </a:p>
          <a:p>
            <a:pPr marL="800100" lvl="1" indent="-342900">
              <a:buFont typeface="Wingdings" panose="05000000000000000000" pitchFamily="2" charset="2"/>
              <a:buChar char="q"/>
            </a:pPr>
            <a:r>
              <a:rPr lang="en-US" dirty="0" smtClean="0"/>
              <a:t>Check Box Group</a:t>
            </a:r>
          </a:p>
          <a:p>
            <a:pPr marL="800100" lvl="1" indent="-342900">
              <a:buFont typeface="Wingdings" panose="05000000000000000000" pitchFamily="2" charset="2"/>
              <a:buChar char="q"/>
            </a:pPr>
            <a:r>
              <a:rPr lang="en-US" dirty="0" smtClean="0"/>
              <a:t>Group</a:t>
            </a:r>
          </a:p>
          <a:p>
            <a:pPr marL="800100" lvl="1" indent="-342900">
              <a:buFont typeface="Wingdings" panose="05000000000000000000" pitchFamily="2" charset="2"/>
              <a:buChar char="q"/>
            </a:pPr>
            <a:r>
              <a:rPr lang="en-US" dirty="0" smtClean="0"/>
              <a:t>Panel</a:t>
            </a:r>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20624034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74</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Example#3.1</a:t>
            </a:r>
            <a:r>
              <a:rPr lang="en-US" sz="2400" b="1" dirty="0"/>
              <a:t>: Some UI Elements</a:t>
            </a:r>
          </a:p>
          <a:p>
            <a:pPr algn="ctr"/>
            <a:endParaRPr lang="en-US" sz="2400" b="1" dirty="0" smtClean="0"/>
          </a:p>
        </p:txBody>
      </p:sp>
      <p:sp>
        <p:nvSpPr>
          <p:cNvPr id="8" name="TextBox 7"/>
          <p:cNvSpPr txBox="1"/>
          <p:nvPr/>
        </p:nvSpPr>
        <p:spPr>
          <a:xfrm>
            <a:off x="200167" y="1476893"/>
            <a:ext cx="1600200" cy="20313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Drop Down</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List Box</a:t>
            </a:r>
          </a:p>
          <a:p>
            <a:pPr marL="285750" indent="-285750">
              <a:buFont typeface="Wingdings" panose="05000000000000000000" pitchFamily="2" charset="2"/>
              <a:buChar char="v"/>
            </a:pPr>
            <a:r>
              <a:rPr lang="en-US" sz="1400" dirty="0" smtClean="0">
                <a:solidFill>
                  <a:srgbClr val="C00000"/>
                </a:solidFill>
              </a:rPr>
              <a:t>Radio Button Group</a:t>
            </a:r>
          </a:p>
          <a:p>
            <a:pPr marL="285750" indent="-285750">
              <a:buFont typeface="Wingdings" panose="05000000000000000000" pitchFamily="2" charset="2"/>
              <a:buChar char="v"/>
            </a:pPr>
            <a:r>
              <a:rPr lang="en-US" sz="1400" dirty="0" smtClean="0">
                <a:solidFill>
                  <a:srgbClr val="C00000"/>
                </a:solidFill>
              </a:rPr>
              <a:t>Check Box Group</a:t>
            </a:r>
          </a:p>
          <a:p>
            <a:pPr marL="285750" indent="-285750">
              <a:buFont typeface="Wingdings" panose="05000000000000000000" pitchFamily="2" charset="2"/>
              <a:buChar char="v"/>
            </a:pPr>
            <a:r>
              <a:rPr lang="en-US" sz="1400" dirty="0" smtClean="0">
                <a:solidFill>
                  <a:srgbClr val="C00000"/>
                </a:solidFill>
              </a:rPr>
              <a:t>Group</a:t>
            </a:r>
          </a:p>
          <a:p>
            <a:pPr marL="285750" indent="-285750">
              <a:buFont typeface="Wingdings" panose="05000000000000000000" pitchFamily="2" charset="2"/>
              <a:buChar char="v"/>
            </a:pPr>
            <a:r>
              <a:rPr lang="en-US" sz="1400" dirty="0" smtClean="0">
                <a:solidFill>
                  <a:srgbClr val="C00000"/>
                </a:solidFill>
              </a:rPr>
              <a:t>Panel</a:t>
            </a:r>
            <a:endParaRPr lang="en-US" sz="1600" dirty="0">
              <a:solidFill>
                <a:srgbClr val="C00000"/>
              </a:solidFill>
            </a:endParaRPr>
          </a:p>
        </p:txBody>
      </p:sp>
    </p:spTree>
    <p:extLst>
      <p:ext uri="{BB962C8B-B14F-4D97-AF65-F5344CB8AC3E}">
        <p14:creationId xmlns:p14="http://schemas.microsoft.com/office/powerpoint/2010/main" val="8976525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75</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Example#4: Component Usage </a:t>
            </a:r>
          </a:p>
          <a:p>
            <a:pPr algn="ctr"/>
            <a:r>
              <a:rPr lang="en-US" sz="2400" b="1" dirty="0" smtClean="0"/>
              <a:t>ALV Table, Select-Options &amp; F4 Help</a:t>
            </a:r>
          </a:p>
        </p:txBody>
      </p:sp>
      <p:sp>
        <p:nvSpPr>
          <p:cNvPr id="6" name="TextBox 5"/>
          <p:cNvSpPr txBox="1"/>
          <p:nvPr/>
        </p:nvSpPr>
        <p:spPr>
          <a:xfrm>
            <a:off x="1295400" y="1524000"/>
            <a:ext cx="6781800" cy="34778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What is Component Usage</a:t>
            </a:r>
          </a:p>
          <a:p>
            <a:pPr marL="800100" lvl="1" indent="-342900">
              <a:buFont typeface="Wingdings" panose="05000000000000000000" pitchFamily="2" charset="2"/>
              <a:buChar char="q"/>
            </a:pPr>
            <a:r>
              <a:rPr lang="en-US" dirty="0" smtClean="0"/>
              <a:t>How to use other Components in our component</a:t>
            </a:r>
          </a:p>
          <a:p>
            <a:pPr marL="800100" lvl="1" indent="-342900">
              <a:buFont typeface="Wingdings" panose="05000000000000000000" pitchFamily="2" charset="2"/>
              <a:buChar char="q"/>
            </a:pPr>
            <a:r>
              <a:rPr lang="en-US" dirty="0" smtClean="0"/>
              <a:t>What is the Interface view</a:t>
            </a:r>
          </a:p>
          <a:p>
            <a:pPr marL="800100" lvl="1" indent="-342900">
              <a:buFont typeface="Wingdings" panose="05000000000000000000" pitchFamily="2" charset="2"/>
              <a:buChar char="q"/>
            </a:pPr>
            <a:r>
              <a:rPr lang="en-US" dirty="0" smtClean="0"/>
              <a:t>How can we access the resources of Used component</a:t>
            </a:r>
          </a:p>
          <a:p>
            <a:pPr marL="800100" lvl="1" indent="-342900">
              <a:buFont typeface="Wingdings" panose="05000000000000000000" pitchFamily="2" charset="2"/>
              <a:buChar char="q"/>
            </a:pPr>
            <a:r>
              <a:rPr lang="en-US" dirty="0" smtClean="0"/>
              <a:t>How to transfer data to Used component</a:t>
            </a:r>
          </a:p>
          <a:p>
            <a:pPr marL="1257300" lvl="2" indent="-342900">
              <a:buFont typeface="Wingdings" panose="05000000000000000000" pitchFamily="2" charset="2"/>
              <a:buChar char="q"/>
            </a:pPr>
            <a:r>
              <a:rPr lang="en-US" dirty="0" smtClean="0"/>
              <a:t>ALV Table – Component 	</a:t>
            </a:r>
            <a:r>
              <a:rPr lang="en-US" b="1" dirty="0" smtClean="0"/>
              <a:t>SALV_WD_TABLE</a:t>
            </a:r>
          </a:p>
          <a:p>
            <a:pPr marL="1257300" lvl="2" indent="-342900">
              <a:buFont typeface="Wingdings" panose="05000000000000000000" pitchFamily="2" charset="2"/>
              <a:buChar char="q"/>
            </a:pPr>
            <a:r>
              <a:rPr lang="en-US" dirty="0" smtClean="0"/>
              <a:t>Select Options 		</a:t>
            </a:r>
            <a:r>
              <a:rPr lang="en-US" b="1" dirty="0" smtClean="0"/>
              <a:t>WDR_SELECT_OPTIONS</a:t>
            </a:r>
          </a:p>
          <a:p>
            <a:pPr marL="1257300" lvl="2" indent="-342900">
              <a:buFont typeface="Wingdings" panose="05000000000000000000" pitchFamily="2" charset="2"/>
              <a:buChar char="q"/>
            </a:pPr>
            <a:r>
              <a:rPr lang="en-US" dirty="0" smtClean="0"/>
              <a:t>F4 Help 		</a:t>
            </a:r>
            <a:r>
              <a:rPr lang="en-US" b="1" dirty="0" smtClean="0"/>
              <a:t>WDR_OVS</a:t>
            </a:r>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5803715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76</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Example#4: Component Usage </a:t>
            </a:r>
          </a:p>
          <a:p>
            <a:pPr algn="ctr"/>
            <a:r>
              <a:rPr lang="en-US" sz="2400" b="1" dirty="0" smtClean="0"/>
              <a:t>ALV Table, Select-Options &amp; F4 Help</a:t>
            </a:r>
          </a:p>
        </p:txBody>
      </p:sp>
      <p:sp>
        <p:nvSpPr>
          <p:cNvPr id="8" name="TextBox 7"/>
          <p:cNvSpPr txBox="1"/>
          <p:nvPr/>
        </p:nvSpPr>
        <p:spPr>
          <a:xfrm>
            <a:off x="76200" y="1295400"/>
            <a:ext cx="1600200" cy="270843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Component Usage</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Interface View</a:t>
            </a:r>
          </a:p>
          <a:p>
            <a:pPr marL="285750" indent="-285750">
              <a:buFont typeface="Wingdings" panose="05000000000000000000" pitchFamily="2" charset="2"/>
              <a:buChar char="v"/>
            </a:pPr>
            <a:r>
              <a:rPr lang="en-US" sz="1400" dirty="0" smtClean="0">
                <a:solidFill>
                  <a:srgbClr val="C00000"/>
                </a:solidFill>
              </a:rPr>
              <a:t>Resource of Used Component</a:t>
            </a:r>
          </a:p>
          <a:p>
            <a:pPr marL="285750" indent="-285750">
              <a:buFont typeface="Wingdings" panose="05000000000000000000" pitchFamily="2" charset="2"/>
              <a:buChar char="v"/>
            </a:pPr>
            <a:r>
              <a:rPr lang="en-US" sz="1400" dirty="0" smtClean="0">
                <a:solidFill>
                  <a:srgbClr val="C00000"/>
                </a:solidFill>
              </a:rPr>
              <a:t>ALV Table</a:t>
            </a:r>
          </a:p>
          <a:p>
            <a:pPr marL="285750" indent="-285750">
              <a:buFont typeface="Wingdings" panose="05000000000000000000" pitchFamily="2" charset="2"/>
              <a:buChar char="v"/>
            </a:pPr>
            <a:r>
              <a:rPr lang="en-US" sz="1400" dirty="0" smtClean="0">
                <a:solidFill>
                  <a:srgbClr val="C00000"/>
                </a:solidFill>
              </a:rPr>
              <a:t>Select Options</a:t>
            </a:r>
          </a:p>
          <a:p>
            <a:pPr marL="285750" indent="-285750">
              <a:buFont typeface="Wingdings" panose="05000000000000000000" pitchFamily="2" charset="2"/>
              <a:buChar char="v"/>
            </a:pPr>
            <a:r>
              <a:rPr lang="en-US" sz="1400" dirty="0" smtClean="0">
                <a:solidFill>
                  <a:srgbClr val="C00000"/>
                </a:solidFill>
              </a:rPr>
              <a:t>F4 Help</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41385910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77</a:t>
            </a:fld>
            <a:endParaRPr lang="en-US"/>
          </a:p>
        </p:txBody>
      </p:sp>
      <p:sp>
        <p:nvSpPr>
          <p:cNvPr id="5" name="TextBox 4"/>
          <p:cNvSpPr txBox="1"/>
          <p:nvPr/>
        </p:nvSpPr>
        <p:spPr>
          <a:xfrm>
            <a:off x="18288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Example#5: Assistance Class</a:t>
            </a:r>
          </a:p>
        </p:txBody>
      </p:sp>
      <p:sp>
        <p:nvSpPr>
          <p:cNvPr id="6" name="TextBox 5"/>
          <p:cNvSpPr txBox="1"/>
          <p:nvPr/>
        </p:nvSpPr>
        <p:spPr>
          <a:xfrm>
            <a:off x="1295400" y="1524000"/>
            <a:ext cx="6781800" cy="20928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What is Purpose of Assistance Class</a:t>
            </a:r>
          </a:p>
          <a:p>
            <a:pPr marL="800100" lvl="1" indent="-342900">
              <a:buFont typeface="Wingdings" panose="05000000000000000000" pitchFamily="2" charset="2"/>
              <a:buChar char="q"/>
            </a:pPr>
            <a:r>
              <a:rPr lang="en-US" dirty="0" smtClean="0"/>
              <a:t>How to create Assistance Class</a:t>
            </a:r>
          </a:p>
          <a:p>
            <a:pPr marL="800100" lvl="1" indent="-342900">
              <a:buFont typeface="Wingdings" panose="05000000000000000000" pitchFamily="2" charset="2"/>
              <a:buChar char="q"/>
            </a:pPr>
            <a:r>
              <a:rPr lang="en-US" dirty="0" smtClean="0"/>
              <a:t>How to use Assistance Class</a:t>
            </a:r>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35098954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78</a:t>
            </a:fld>
            <a:endParaRPr lang="en-US"/>
          </a:p>
        </p:txBody>
      </p:sp>
      <p:sp>
        <p:nvSpPr>
          <p:cNvPr id="5" name="TextBox 4"/>
          <p:cNvSpPr txBox="1"/>
          <p:nvPr/>
        </p:nvSpPr>
        <p:spPr>
          <a:xfrm>
            <a:off x="18288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Example#5: Assistance Class</a:t>
            </a:r>
          </a:p>
        </p:txBody>
      </p:sp>
      <p:sp>
        <p:nvSpPr>
          <p:cNvPr id="8" name="TextBox 7"/>
          <p:cNvSpPr txBox="1"/>
          <p:nvPr/>
        </p:nvSpPr>
        <p:spPr>
          <a:xfrm>
            <a:off x="76200" y="1295400"/>
            <a:ext cx="1600200" cy="184665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Assistance Class</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How to use Assistance Class</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29427331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79</a:t>
            </a:fld>
            <a:endParaRPr lang="en-US"/>
          </a:p>
        </p:txBody>
      </p:sp>
      <p:sp>
        <p:nvSpPr>
          <p:cNvPr id="5" name="TextBox 4"/>
          <p:cNvSpPr txBox="1"/>
          <p:nvPr/>
        </p:nvSpPr>
        <p:spPr>
          <a:xfrm>
            <a:off x="1447800" y="300335"/>
            <a:ext cx="66294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Example#6: Message Handling, POP UP Dialogs, Layouts &amp; OTR</a:t>
            </a:r>
          </a:p>
        </p:txBody>
      </p:sp>
      <p:sp>
        <p:nvSpPr>
          <p:cNvPr id="6" name="TextBox 5"/>
          <p:cNvSpPr txBox="1"/>
          <p:nvPr/>
        </p:nvSpPr>
        <p:spPr>
          <a:xfrm>
            <a:off x="1295400" y="1524000"/>
            <a:ext cx="6781800" cy="37548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How to handle Messages in Webdynpro</a:t>
            </a:r>
          </a:p>
          <a:p>
            <a:pPr marL="800100" lvl="1" indent="-342900">
              <a:buFont typeface="Wingdings" panose="05000000000000000000" pitchFamily="2" charset="2"/>
              <a:buChar char="q"/>
            </a:pPr>
            <a:r>
              <a:rPr lang="en-US" dirty="0" smtClean="0"/>
              <a:t>POP Window</a:t>
            </a:r>
          </a:p>
          <a:p>
            <a:pPr marL="800100" lvl="1" indent="-342900">
              <a:buFont typeface="Wingdings" panose="05000000000000000000" pitchFamily="2" charset="2"/>
              <a:buChar char="q"/>
            </a:pPr>
            <a:r>
              <a:rPr lang="en-US" dirty="0" smtClean="0"/>
              <a:t>Handling Events for Pop UP Windows</a:t>
            </a:r>
          </a:p>
          <a:p>
            <a:pPr marL="800100" lvl="1" indent="-342900">
              <a:buFont typeface="Wingdings" panose="05000000000000000000" pitchFamily="2" charset="2"/>
              <a:buChar char="q"/>
            </a:pPr>
            <a:r>
              <a:rPr lang="en-US" dirty="0" smtClean="0"/>
              <a:t>Online Text Repository</a:t>
            </a:r>
          </a:p>
          <a:p>
            <a:pPr marL="800100" lvl="1" indent="-342900">
              <a:buFont typeface="Wingdings" panose="05000000000000000000" pitchFamily="2" charset="2"/>
              <a:buChar char="q"/>
            </a:pPr>
            <a:r>
              <a:rPr lang="en-US" dirty="0" smtClean="0"/>
              <a:t>Different Types of Layouts</a:t>
            </a:r>
          </a:p>
          <a:p>
            <a:pPr marL="1257300" lvl="2" indent="-342900">
              <a:buFont typeface="Wingdings" panose="05000000000000000000" pitchFamily="2" charset="2"/>
              <a:buChar char="q"/>
            </a:pPr>
            <a:r>
              <a:rPr lang="en-US" dirty="0" smtClean="0"/>
              <a:t>Flow Layout</a:t>
            </a:r>
          </a:p>
          <a:p>
            <a:pPr marL="1257300" lvl="2" indent="-342900">
              <a:buFont typeface="Wingdings" panose="05000000000000000000" pitchFamily="2" charset="2"/>
              <a:buChar char="q"/>
            </a:pPr>
            <a:r>
              <a:rPr lang="en-US" dirty="0" smtClean="0"/>
              <a:t>Row Layout</a:t>
            </a:r>
          </a:p>
          <a:p>
            <a:pPr marL="1257300" lvl="2" indent="-342900">
              <a:buFont typeface="Wingdings" panose="05000000000000000000" pitchFamily="2" charset="2"/>
              <a:buChar char="q"/>
            </a:pPr>
            <a:r>
              <a:rPr lang="en-US" dirty="0" smtClean="0"/>
              <a:t>Grid Layout</a:t>
            </a:r>
          </a:p>
          <a:p>
            <a:pPr marL="1257300" lvl="2" indent="-342900">
              <a:buFont typeface="Wingdings" panose="05000000000000000000" pitchFamily="2" charset="2"/>
              <a:buChar char="q"/>
            </a:pPr>
            <a:r>
              <a:rPr lang="en-US" dirty="0" smtClean="0"/>
              <a:t>Matrix Layout</a:t>
            </a:r>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347066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391400" cy="54168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b="1" dirty="0" smtClean="0"/>
              <a:t>Now???? </a:t>
            </a:r>
          </a:p>
          <a:p>
            <a:pPr algn="ctr"/>
            <a:r>
              <a:rPr lang="en-US" sz="2000" b="1" dirty="0" smtClean="0"/>
              <a:t>Any difference ????</a:t>
            </a:r>
          </a:p>
          <a:p>
            <a:endParaRPr lang="en-US" sz="1600" dirty="0"/>
          </a:p>
          <a:p>
            <a:r>
              <a:rPr lang="en-US" sz="1600" dirty="0" smtClean="0"/>
              <a:t>In first approach, we have combined all the data based on technical prospective. But in the second approach still using technical prospective, But we have combined data based on some real time entity representation</a:t>
            </a:r>
          </a:p>
          <a:p>
            <a:endParaRPr lang="en-US" sz="1600" dirty="0" smtClean="0"/>
          </a:p>
          <a:p>
            <a:r>
              <a:rPr lang="en-US" sz="1600" dirty="0" smtClean="0"/>
              <a:t>First way is procedure oriented. Second way is Object Oriented. So in the Object oriented approach we will </a:t>
            </a:r>
            <a:r>
              <a:rPr lang="en-US" b="1" dirty="0" smtClean="0"/>
              <a:t>represent data the in more realistic</a:t>
            </a:r>
            <a:r>
              <a:rPr lang="en-US" sz="1600" dirty="0" smtClean="0"/>
              <a:t>. So we will mostly bind the data that is tightly related. </a:t>
            </a:r>
          </a:p>
          <a:p>
            <a:endParaRPr lang="en-US" sz="1600" dirty="0"/>
          </a:p>
          <a:p>
            <a:r>
              <a:rPr lang="en-US" sz="1600" dirty="0" smtClean="0"/>
              <a:t>Till now we have seen is Data part. Now look into the features of the Object Oriented Programming in terms  of Readability, Reusability &amp; Extendibility</a:t>
            </a:r>
          </a:p>
          <a:p>
            <a:endParaRPr lang="en-US" sz="1600" dirty="0" smtClean="0"/>
          </a:p>
          <a:p>
            <a:r>
              <a:rPr lang="en-US" sz="1600" dirty="0" smtClean="0"/>
              <a:t>Features of Object Oriented Programming</a:t>
            </a:r>
          </a:p>
          <a:p>
            <a:endParaRPr lang="en-US" sz="1600" dirty="0" smtClean="0"/>
          </a:p>
          <a:p>
            <a:pPr marL="800100" lvl="1" indent="-342900">
              <a:buAutoNum type="arabicPeriod"/>
            </a:pPr>
            <a:r>
              <a:rPr lang="en-US" sz="1600" dirty="0" smtClean="0"/>
              <a:t>Encapsulation</a:t>
            </a:r>
          </a:p>
          <a:p>
            <a:pPr marL="800100" lvl="1" indent="-342900">
              <a:buAutoNum type="arabicPeriod"/>
            </a:pPr>
            <a:r>
              <a:rPr lang="en-US" sz="1600" dirty="0" smtClean="0"/>
              <a:t>Abstraction</a:t>
            </a:r>
          </a:p>
          <a:p>
            <a:pPr marL="800100" lvl="1" indent="-342900">
              <a:buAutoNum type="arabicPeriod"/>
            </a:pPr>
            <a:r>
              <a:rPr lang="en-US" sz="1600" dirty="0" smtClean="0"/>
              <a:t>Inheritance</a:t>
            </a:r>
          </a:p>
          <a:p>
            <a:pPr marL="800100" lvl="1" indent="-342900">
              <a:buAutoNum type="arabicPeriod"/>
            </a:pPr>
            <a:r>
              <a:rPr lang="en-US" sz="1600" dirty="0" smtClean="0"/>
              <a:t>Polymorphism</a:t>
            </a:r>
          </a:p>
          <a:p>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40235778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80</a:t>
            </a:fld>
            <a:endParaRPr lang="en-US"/>
          </a:p>
        </p:txBody>
      </p:sp>
      <p:sp>
        <p:nvSpPr>
          <p:cNvPr id="5" name="TextBox 4"/>
          <p:cNvSpPr txBox="1"/>
          <p:nvPr/>
        </p:nvSpPr>
        <p:spPr>
          <a:xfrm>
            <a:off x="1143000" y="152400"/>
            <a:ext cx="67056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a:t>Example#6: Message Handling, POP UP </a:t>
            </a:r>
            <a:r>
              <a:rPr lang="en-US" sz="2400" b="1" dirty="0" smtClean="0"/>
              <a:t>Dialogs,  Layouts &amp; OTR</a:t>
            </a:r>
          </a:p>
        </p:txBody>
      </p:sp>
      <p:sp>
        <p:nvSpPr>
          <p:cNvPr id="8" name="TextBox 7"/>
          <p:cNvSpPr txBox="1"/>
          <p:nvPr/>
        </p:nvSpPr>
        <p:spPr>
          <a:xfrm>
            <a:off x="76200" y="1295400"/>
            <a:ext cx="1600200"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Message Handling</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Pop Up Dialogs</a:t>
            </a:r>
          </a:p>
          <a:p>
            <a:pPr marL="285750" indent="-285750">
              <a:buFont typeface="Wingdings" panose="05000000000000000000" pitchFamily="2" charset="2"/>
              <a:buChar char="v"/>
            </a:pPr>
            <a:r>
              <a:rPr lang="en-US" sz="1400" dirty="0" smtClean="0">
                <a:solidFill>
                  <a:srgbClr val="C00000"/>
                </a:solidFill>
              </a:rPr>
              <a:t>Layouts</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1983267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81</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Example#7: Custom Component Reusability</a:t>
            </a:r>
          </a:p>
        </p:txBody>
      </p:sp>
      <p:sp>
        <p:nvSpPr>
          <p:cNvPr id="6" name="TextBox 5"/>
          <p:cNvSpPr txBox="1"/>
          <p:nvPr/>
        </p:nvSpPr>
        <p:spPr>
          <a:xfrm>
            <a:off x="1295400" y="1524000"/>
            <a:ext cx="6781800" cy="264687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How to use Other custom component in our Component</a:t>
            </a:r>
          </a:p>
          <a:p>
            <a:pPr marL="800100" lvl="1" indent="-342900">
              <a:buFont typeface="Wingdings" panose="05000000000000000000" pitchFamily="2" charset="2"/>
              <a:buChar char="q"/>
            </a:pPr>
            <a:r>
              <a:rPr lang="en-US" dirty="0" smtClean="0"/>
              <a:t>How to exchange data between the components</a:t>
            </a:r>
          </a:p>
          <a:p>
            <a:pPr marL="800100" lvl="1" indent="-342900">
              <a:buFont typeface="Wingdings" panose="05000000000000000000" pitchFamily="2" charset="2"/>
              <a:buChar char="q"/>
            </a:pPr>
            <a:r>
              <a:rPr lang="en-US" dirty="0" smtClean="0"/>
              <a:t>How to Call  methods of used component</a:t>
            </a:r>
          </a:p>
          <a:p>
            <a:pPr marL="800100" lvl="1" indent="-342900">
              <a:buFont typeface="Wingdings" panose="05000000000000000000" pitchFamily="2" charset="2"/>
              <a:buChar char="q"/>
            </a:pPr>
            <a:r>
              <a:rPr lang="en-US" dirty="0" smtClean="0"/>
              <a:t>How to handle events of used Component</a:t>
            </a:r>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0031600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82</a:t>
            </a:fld>
            <a:endParaRPr lang="en-US"/>
          </a:p>
        </p:txBody>
      </p:sp>
      <p:sp>
        <p:nvSpPr>
          <p:cNvPr id="5" name="TextBox 4"/>
          <p:cNvSpPr txBox="1"/>
          <p:nvPr/>
        </p:nvSpPr>
        <p:spPr>
          <a:xfrm>
            <a:off x="1143000" y="152400"/>
            <a:ext cx="670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Example#7: Custom Component Reusability</a:t>
            </a:r>
          </a:p>
        </p:txBody>
      </p:sp>
      <p:sp>
        <p:nvSpPr>
          <p:cNvPr id="8" name="TextBox 7"/>
          <p:cNvSpPr txBox="1"/>
          <p:nvPr/>
        </p:nvSpPr>
        <p:spPr>
          <a:xfrm>
            <a:off x="76200" y="1295400"/>
            <a:ext cx="1600200"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Define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Reuse Component</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31084846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83</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Example#8: Dynamic Programming</a:t>
            </a:r>
          </a:p>
        </p:txBody>
      </p:sp>
      <p:sp>
        <p:nvSpPr>
          <p:cNvPr id="6" name="TextBox 5"/>
          <p:cNvSpPr txBox="1"/>
          <p:nvPr/>
        </p:nvSpPr>
        <p:spPr>
          <a:xfrm>
            <a:off x="1295400" y="1524000"/>
            <a:ext cx="6781800" cy="23698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Change Properties of UI elements Dynamically</a:t>
            </a:r>
          </a:p>
          <a:p>
            <a:pPr marL="800100" lvl="1" indent="-342900">
              <a:buFont typeface="Wingdings" panose="05000000000000000000" pitchFamily="2" charset="2"/>
              <a:buChar char="q"/>
            </a:pPr>
            <a:r>
              <a:rPr lang="en-US" dirty="0" smtClean="0"/>
              <a:t>Dynamic Context</a:t>
            </a:r>
          </a:p>
          <a:p>
            <a:pPr marL="800100" lvl="1" indent="-342900">
              <a:buFont typeface="Wingdings" panose="05000000000000000000" pitchFamily="2" charset="2"/>
              <a:buChar char="q"/>
            </a:pPr>
            <a:r>
              <a:rPr lang="en-US" dirty="0" smtClean="0"/>
              <a:t>Dynamic Component Reusability</a:t>
            </a:r>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35164525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84</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Example#8: Dynamic Programming</a:t>
            </a:r>
          </a:p>
        </p:txBody>
      </p:sp>
      <p:sp>
        <p:nvSpPr>
          <p:cNvPr id="7" name="TextBox 6"/>
          <p:cNvSpPr txBox="1"/>
          <p:nvPr/>
        </p:nvSpPr>
        <p:spPr>
          <a:xfrm>
            <a:off x="76200" y="129540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Change Properties Dynamically</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Dynamic Context</a:t>
            </a:r>
          </a:p>
          <a:p>
            <a:pPr marL="285750" indent="-285750">
              <a:buFont typeface="Wingdings" panose="05000000000000000000" pitchFamily="2" charset="2"/>
              <a:buChar char="v"/>
            </a:pPr>
            <a:r>
              <a:rPr lang="en-US" sz="1400" dirty="0" smtClean="0">
                <a:solidFill>
                  <a:srgbClr val="C00000"/>
                </a:solidFill>
              </a:rPr>
              <a:t>Dynamic Component Reusability</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23289268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85</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Example#9: Complex Controls: Tree &amp; Tab Strip</a:t>
            </a:r>
          </a:p>
        </p:txBody>
      </p:sp>
      <p:sp>
        <p:nvSpPr>
          <p:cNvPr id="6" name="TextBox 5"/>
          <p:cNvSpPr txBox="1"/>
          <p:nvPr/>
        </p:nvSpPr>
        <p:spPr>
          <a:xfrm>
            <a:off x="1295400" y="1524000"/>
            <a:ext cx="6781800" cy="23698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Handling Tree UI Element</a:t>
            </a:r>
          </a:p>
          <a:p>
            <a:pPr marL="800100" lvl="1" indent="-342900">
              <a:buFont typeface="Wingdings" panose="05000000000000000000" pitchFamily="2" charset="2"/>
              <a:buChar char="q"/>
            </a:pPr>
            <a:r>
              <a:rPr lang="en-US" dirty="0" smtClean="0"/>
              <a:t>Handling Tab Strip UI Element </a:t>
            </a:r>
          </a:p>
          <a:p>
            <a:pPr lvl="1"/>
            <a:endParaRPr lang="en-US" dirty="0" smtClean="0"/>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3302955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86</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a:t>Example#9: Complex Controls: Tree &amp; Tab Strip</a:t>
            </a:r>
          </a:p>
        </p:txBody>
      </p:sp>
      <p:sp>
        <p:nvSpPr>
          <p:cNvPr id="7" name="TextBox 6"/>
          <p:cNvSpPr txBox="1"/>
          <p:nvPr/>
        </p:nvSpPr>
        <p:spPr>
          <a:xfrm>
            <a:off x="76200" y="1295400"/>
            <a:ext cx="1600200" cy="73866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Tree </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Tab Strip</a:t>
            </a:r>
          </a:p>
        </p:txBody>
      </p:sp>
    </p:spTree>
    <p:extLst>
      <p:ext uri="{BB962C8B-B14F-4D97-AF65-F5344CB8AC3E}">
        <p14:creationId xmlns:p14="http://schemas.microsoft.com/office/powerpoint/2010/main" val="22998762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87</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Example#10: Component Configuration</a:t>
            </a:r>
          </a:p>
        </p:txBody>
      </p:sp>
      <p:sp>
        <p:nvSpPr>
          <p:cNvPr id="6" name="TextBox 5"/>
          <p:cNvSpPr txBox="1"/>
          <p:nvPr/>
        </p:nvSpPr>
        <p:spPr>
          <a:xfrm>
            <a:off x="1295400" y="1524000"/>
            <a:ext cx="6781800" cy="23698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Component Configuration</a:t>
            </a:r>
          </a:p>
          <a:p>
            <a:pPr marL="800100" lvl="1" indent="-342900">
              <a:buFont typeface="Wingdings" panose="05000000000000000000" pitchFamily="2" charset="2"/>
              <a:buChar char="q"/>
            </a:pPr>
            <a:endParaRPr lang="en-US" dirty="0" smtClean="0"/>
          </a:p>
          <a:p>
            <a:pPr lvl="1"/>
            <a:endParaRPr lang="en-US" dirty="0" smtClean="0"/>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4014638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643092" y="228600"/>
            <a:ext cx="5799343"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lgn="ctr"/>
            <a:r>
              <a:rPr lang="en-US" sz="2000" b="1" dirty="0" smtClean="0"/>
              <a:t>Before Enter the Course… Just have a small look into </a:t>
            </a:r>
          </a:p>
          <a:p>
            <a:pPr algn="ctr"/>
            <a:r>
              <a:rPr lang="en-US" sz="2000" b="1" dirty="0" smtClean="0"/>
              <a:t>ABAP/4</a:t>
            </a:r>
            <a:endParaRPr lang="en-US" sz="2000" b="1" dirty="0"/>
          </a:p>
        </p:txBody>
      </p:sp>
      <p:grpSp>
        <p:nvGrpSpPr>
          <p:cNvPr id="29" name="Group 28"/>
          <p:cNvGrpSpPr/>
          <p:nvPr/>
        </p:nvGrpSpPr>
        <p:grpSpPr>
          <a:xfrm rot="12852017">
            <a:off x="520293" y="1351944"/>
            <a:ext cx="856238" cy="759043"/>
            <a:chOff x="1172081" y="4672125"/>
            <a:chExt cx="856238" cy="759043"/>
          </a:xfrm>
        </p:grpSpPr>
        <p:sp>
          <p:nvSpPr>
            <p:cNvPr id="10" name="Chevron 9"/>
            <p:cNvSpPr/>
            <p:nvPr/>
          </p:nvSpPr>
          <p:spPr>
            <a:xfrm rot="8705922">
              <a:off x="1511589" y="46721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2" name="Chevron 31"/>
            <p:cNvSpPr/>
            <p:nvPr/>
          </p:nvSpPr>
          <p:spPr>
            <a:xfrm rot="8705922">
              <a:off x="1172081" y="49007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3" name="TextBox 2"/>
          <p:cNvSpPr txBox="1"/>
          <p:nvPr/>
        </p:nvSpPr>
        <p:spPr>
          <a:xfrm>
            <a:off x="1524000" y="1371600"/>
            <a:ext cx="74676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With the ABAP Programming Language we are developing different types of Applications </a:t>
            </a:r>
            <a:endParaRPr lang="en-US" dirty="0"/>
          </a:p>
        </p:txBody>
      </p:sp>
      <p:grpSp>
        <p:nvGrpSpPr>
          <p:cNvPr id="37" name="Group 36"/>
          <p:cNvGrpSpPr/>
          <p:nvPr/>
        </p:nvGrpSpPr>
        <p:grpSpPr>
          <a:xfrm rot="1914030">
            <a:off x="7923265" y="2410233"/>
            <a:ext cx="856238" cy="759043"/>
            <a:chOff x="1172081" y="4672125"/>
            <a:chExt cx="856238" cy="759043"/>
          </a:xfrm>
        </p:grpSpPr>
        <p:sp>
          <p:nvSpPr>
            <p:cNvPr id="38" name="Chevron 37"/>
            <p:cNvSpPr/>
            <p:nvPr/>
          </p:nvSpPr>
          <p:spPr>
            <a:xfrm rot="8705922">
              <a:off x="1511589" y="46721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9" name="Chevron 38"/>
            <p:cNvSpPr/>
            <p:nvPr/>
          </p:nvSpPr>
          <p:spPr>
            <a:xfrm rot="8705922">
              <a:off x="1172081" y="49007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40" name="TextBox 39"/>
          <p:cNvSpPr txBox="1"/>
          <p:nvPr/>
        </p:nvSpPr>
        <p:spPr>
          <a:xfrm>
            <a:off x="304800" y="2590800"/>
            <a:ext cx="74676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Like Reports, Dialog Programs, Conversions, Customer exits, </a:t>
            </a:r>
            <a:r>
              <a:rPr lang="en-US" dirty="0" err="1" smtClean="0"/>
              <a:t>Badis</a:t>
            </a:r>
            <a:r>
              <a:rPr lang="en-US" dirty="0" smtClean="0"/>
              <a:t>  etc..</a:t>
            </a:r>
            <a:endParaRPr lang="en-US" dirty="0"/>
          </a:p>
        </p:txBody>
      </p:sp>
      <p:grpSp>
        <p:nvGrpSpPr>
          <p:cNvPr id="41" name="Group 40"/>
          <p:cNvGrpSpPr/>
          <p:nvPr/>
        </p:nvGrpSpPr>
        <p:grpSpPr>
          <a:xfrm rot="12852017">
            <a:off x="520293" y="3451613"/>
            <a:ext cx="856238" cy="759043"/>
            <a:chOff x="1172081" y="4672125"/>
            <a:chExt cx="856238" cy="759043"/>
          </a:xfrm>
        </p:grpSpPr>
        <p:sp>
          <p:nvSpPr>
            <p:cNvPr id="42" name="Chevron 41"/>
            <p:cNvSpPr/>
            <p:nvPr/>
          </p:nvSpPr>
          <p:spPr>
            <a:xfrm rot="8705922">
              <a:off x="1511589" y="46721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3" name="Chevron 42"/>
            <p:cNvSpPr/>
            <p:nvPr/>
          </p:nvSpPr>
          <p:spPr>
            <a:xfrm rot="8705922">
              <a:off x="1172081" y="49007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44" name="TextBox 43"/>
          <p:cNvSpPr txBox="1"/>
          <p:nvPr/>
        </p:nvSpPr>
        <p:spPr>
          <a:xfrm>
            <a:off x="1524000" y="3352800"/>
            <a:ext cx="74676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Here two things to consider</a:t>
            </a:r>
          </a:p>
          <a:p>
            <a:r>
              <a:rPr lang="en-US" dirty="0"/>
              <a:t>	</a:t>
            </a:r>
            <a:r>
              <a:rPr lang="en-US" dirty="0" smtClean="0"/>
              <a:t>1. Which methodology we are using</a:t>
            </a:r>
          </a:p>
          <a:p>
            <a:r>
              <a:rPr lang="en-US" dirty="0" smtClean="0"/>
              <a:t>	2.  How we are accessing the above applications</a:t>
            </a:r>
            <a:endParaRPr lang="en-US" dirty="0"/>
          </a:p>
        </p:txBody>
      </p:sp>
      <p:grpSp>
        <p:nvGrpSpPr>
          <p:cNvPr id="45" name="Group 44"/>
          <p:cNvGrpSpPr/>
          <p:nvPr/>
        </p:nvGrpSpPr>
        <p:grpSpPr>
          <a:xfrm rot="1914030">
            <a:off x="7999465" y="5015639"/>
            <a:ext cx="856238" cy="759043"/>
            <a:chOff x="1172081" y="4672125"/>
            <a:chExt cx="856238" cy="759043"/>
          </a:xfrm>
        </p:grpSpPr>
        <p:sp>
          <p:nvSpPr>
            <p:cNvPr id="46" name="Chevron 45"/>
            <p:cNvSpPr/>
            <p:nvPr/>
          </p:nvSpPr>
          <p:spPr>
            <a:xfrm rot="8705922">
              <a:off x="1511589" y="46721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rot="8705922">
              <a:off x="1172081" y="49007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51" name="TextBox 50"/>
          <p:cNvSpPr txBox="1"/>
          <p:nvPr/>
        </p:nvSpPr>
        <p:spPr>
          <a:xfrm>
            <a:off x="381000" y="4840069"/>
            <a:ext cx="7467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Methodology: </a:t>
            </a:r>
          </a:p>
          <a:p>
            <a:r>
              <a:rPr lang="en-US" dirty="0"/>
              <a:t>	</a:t>
            </a:r>
            <a:r>
              <a:rPr lang="en-US" dirty="0" smtClean="0"/>
              <a:t>Either Procedure Oriented or Object Oriented techniques we are using or mix of both as ABAP is Event Driven Programming Language and supports Both of the Above approaches</a:t>
            </a:r>
            <a:endParaRPr lang="en-US" dirty="0"/>
          </a:p>
        </p:txBody>
      </p:sp>
    </p:spTree>
    <p:extLst>
      <p:ext uri="{BB962C8B-B14F-4D97-AF65-F5344CB8AC3E}">
        <p14:creationId xmlns:p14="http://schemas.microsoft.com/office/powerpoint/2010/main" val="13802449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643092" y="228600"/>
            <a:ext cx="5799343"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lgn="ctr"/>
            <a:r>
              <a:rPr lang="en-US" sz="2000" b="1" dirty="0" smtClean="0"/>
              <a:t>Before Enter the Course… Just have a small look into </a:t>
            </a:r>
          </a:p>
          <a:p>
            <a:pPr algn="ctr"/>
            <a:r>
              <a:rPr lang="en-US" sz="2000" b="1" dirty="0" smtClean="0"/>
              <a:t>ABAP/4</a:t>
            </a:r>
            <a:endParaRPr lang="en-US" sz="2000" b="1" dirty="0"/>
          </a:p>
        </p:txBody>
      </p:sp>
      <p:grpSp>
        <p:nvGrpSpPr>
          <p:cNvPr id="29" name="Group 28"/>
          <p:cNvGrpSpPr/>
          <p:nvPr/>
        </p:nvGrpSpPr>
        <p:grpSpPr>
          <a:xfrm rot="12852017">
            <a:off x="520293" y="1351944"/>
            <a:ext cx="856238" cy="759043"/>
            <a:chOff x="1172081" y="4672125"/>
            <a:chExt cx="856238" cy="759043"/>
          </a:xfrm>
        </p:grpSpPr>
        <p:sp>
          <p:nvSpPr>
            <p:cNvPr id="10" name="Chevron 9"/>
            <p:cNvSpPr/>
            <p:nvPr/>
          </p:nvSpPr>
          <p:spPr>
            <a:xfrm rot="8705922">
              <a:off x="1511589" y="46721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2" name="Chevron 31"/>
            <p:cNvSpPr/>
            <p:nvPr/>
          </p:nvSpPr>
          <p:spPr>
            <a:xfrm rot="8705922">
              <a:off x="1172081" y="49007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3" name="TextBox 2"/>
          <p:cNvSpPr txBox="1"/>
          <p:nvPr/>
        </p:nvSpPr>
        <p:spPr>
          <a:xfrm>
            <a:off x="1524000" y="1371600"/>
            <a:ext cx="74676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What about accessing the applications??</a:t>
            </a:r>
          </a:p>
          <a:p>
            <a:r>
              <a:rPr lang="en-US" dirty="0" smtClean="0"/>
              <a:t>How we are accessing the Applications???</a:t>
            </a:r>
            <a:endParaRPr lang="en-US" dirty="0"/>
          </a:p>
        </p:txBody>
      </p:sp>
      <p:grpSp>
        <p:nvGrpSpPr>
          <p:cNvPr id="45" name="Group 44"/>
          <p:cNvGrpSpPr/>
          <p:nvPr/>
        </p:nvGrpSpPr>
        <p:grpSpPr>
          <a:xfrm rot="1914030">
            <a:off x="7999465" y="2531118"/>
            <a:ext cx="856238" cy="759043"/>
            <a:chOff x="1172081" y="4672125"/>
            <a:chExt cx="856238" cy="759043"/>
          </a:xfrm>
        </p:grpSpPr>
        <p:sp>
          <p:nvSpPr>
            <p:cNvPr id="46" name="Chevron 45"/>
            <p:cNvSpPr/>
            <p:nvPr/>
          </p:nvSpPr>
          <p:spPr>
            <a:xfrm rot="8705922">
              <a:off x="1511589" y="46721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rot="8705922">
              <a:off x="1172081" y="4900725"/>
              <a:ext cx="516730" cy="53044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51" name="TextBox 50"/>
          <p:cNvSpPr txBox="1"/>
          <p:nvPr/>
        </p:nvSpPr>
        <p:spPr>
          <a:xfrm>
            <a:off x="228600" y="2438400"/>
            <a:ext cx="7467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Mostly End User interacting with Reports &amp; Transaction Programs. Rest of the Applications (Enhancements, Conversions) will be called in the backend of other applications </a:t>
            </a:r>
            <a:endParaRPr lang="en-US" dirty="0"/>
          </a:p>
          <a:p>
            <a:pPr algn="ctr"/>
            <a:r>
              <a:rPr lang="en-US" b="1" dirty="0" smtClean="0"/>
              <a:t>And User accessing the SAP Applications via SAP GUI</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3957402"/>
            <a:ext cx="3067050" cy="2748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34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9</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433945" y="609600"/>
            <a:ext cx="7176655" cy="304698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Encapsulation</a:t>
            </a:r>
            <a:r>
              <a:rPr lang="en-US" sz="1600" dirty="0" smtClean="0"/>
              <a:t>: </a:t>
            </a:r>
          </a:p>
          <a:p>
            <a:r>
              <a:rPr lang="en-US" sz="1600" dirty="0" smtClean="0"/>
              <a:t>Bind Data and functionality together</a:t>
            </a:r>
          </a:p>
          <a:p>
            <a:endParaRPr lang="en-US" sz="1600" dirty="0"/>
          </a:p>
          <a:p>
            <a:r>
              <a:rPr lang="en-US" sz="1600" b="1" dirty="0" smtClean="0"/>
              <a:t>Abstraction</a:t>
            </a:r>
            <a:r>
              <a:rPr lang="en-US" sz="1600" dirty="0" smtClean="0"/>
              <a:t>: </a:t>
            </a:r>
          </a:p>
          <a:p>
            <a:r>
              <a:rPr lang="en-US" sz="1600" dirty="0" smtClean="0"/>
              <a:t>Provide access to required data and functionality to the outside world</a:t>
            </a:r>
          </a:p>
          <a:p>
            <a:endParaRPr lang="en-US" sz="1600" dirty="0"/>
          </a:p>
          <a:p>
            <a:r>
              <a:rPr lang="en-US" sz="1600" b="1" dirty="0" smtClean="0"/>
              <a:t>Inheritance</a:t>
            </a:r>
            <a:r>
              <a:rPr lang="en-US" sz="1600" dirty="0" smtClean="0"/>
              <a:t>: </a:t>
            </a:r>
          </a:p>
          <a:p>
            <a:r>
              <a:rPr lang="en-US" sz="1600" dirty="0" smtClean="0"/>
              <a:t>Reduce the repetitive code by reusing existing coding using inheritance</a:t>
            </a:r>
          </a:p>
          <a:p>
            <a:endParaRPr lang="en-US" sz="1600" dirty="0"/>
          </a:p>
          <a:p>
            <a:r>
              <a:rPr lang="en-US" sz="1600" b="1" dirty="0" smtClean="0"/>
              <a:t>Polymorphism</a:t>
            </a:r>
            <a:r>
              <a:rPr lang="en-US" sz="1600" dirty="0" smtClean="0"/>
              <a:t>:</a:t>
            </a:r>
          </a:p>
          <a:p>
            <a:r>
              <a:rPr lang="en-US" sz="1600" dirty="0" smtClean="0"/>
              <a:t>When reusing the functionality using inheritance, without disturbing the  existing logic in the method  we can provide our custom implementation </a:t>
            </a:r>
          </a:p>
        </p:txBody>
      </p:sp>
      <p:sp>
        <p:nvSpPr>
          <p:cNvPr id="7" name="TextBox 6"/>
          <p:cNvSpPr txBox="1"/>
          <p:nvPr/>
        </p:nvSpPr>
        <p:spPr>
          <a:xfrm>
            <a:off x="1413163" y="3711476"/>
            <a:ext cx="7176655"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3 Things in OOPs</a:t>
            </a:r>
          </a:p>
          <a:p>
            <a:endParaRPr lang="en-US" sz="1600" dirty="0"/>
          </a:p>
          <a:p>
            <a:r>
              <a:rPr lang="en-US" sz="1600" b="1" dirty="0" smtClean="0"/>
              <a:t>Interface:</a:t>
            </a:r>
          </a:p>
          <a:p>
            <a:r>
              <a:rPr lang="en-US" sz="1600" dirty="0" smtClean="0"/>
              <a:t>Template of Public components with out implementation. Used in framework based programming</a:t>
            </a:r>
          </a:p>
          <a:p>
            <a:endParaRPr lang="en-US" sz="1600" dirty="0"/>
          </a:p>
          <a:p>
            <a:r>
              <a:rPr lang="en-US" sz="1600" b="1" dirty="0" smtClean="0"/>
              <a:t>Class:</a:t>
            </a:r>
            <a:r>
              <a:rPr lang="en-US" sz="1600" dirty="0" smtClean="0"/>
              <a:t> Data definitions and associated functionalities under visibility sections  </a:t>
            </a:r>
          </a:p>
          <a:p>
            <a:endParaRPr lang="en-US" sz="1600" dirty="0"/>
          </a:p>
          <a:p>
            <a:r>
              <a:rPr lang="en-US" sz="1600" b="1" dirty="0" smtClean="0"/>
              <a:t>Object:</a:t>
            </a:r>
            <a:r>
              <a:rPr lang="en-US" sz="1600" dirty="0" smtClean="0"/>
              <a:t> Using class functionalities from outside of the class</a:t>
            </a:r>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518569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TotalTime>
  <Words>5787</Words>
  <Application>Microsoft Office PowerPoint</Application>
  <PresentationFormat>On-screen Show (4:3)</PresentationFormat>
  <Paragraphs>1887</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641</cp:revision>
  <dcterms:created xsi:type="dcterms:W3CDTF">2006-08-16T00:00:00Z</dcterms:created>
  <dcterms:modified xsi:type="dcterms:W3CDTF">2016-11-18T11:39:28Z</dcterms:modified>
</cp:coreProperties>
</file>