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82"/>
  </p:notesMasterIdLst>
  <p:handoutMasterIdLst>
    <p:handoutMasterId r:id="rId83"/>
  </p:handoutMasterIdLst>
  <p:sldIdLst>
    <p:sldId id="256" r:id="rId2"/>
    <p:sldId id="391" r:id="rId3"/>
    <p:sldId id="381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4" r:id="rId22"/>
    <p:sldId id="405" r:id="rId23"/>
    <p:sldId id="407" r:id="rId24"/>
    <p:sldId id="408" r:id="rId25"/>
    <p:sldId id="410" r:id="rId26"/>
    <p:sldId id="413" r:id="rId27"/>
    <p:sldId id="402" r:id="rId28"/>
    <p:sldId id="403" r:id="rId29"/>
    <p:sldId id="406" r:id="rId30"/>
    <p:sldId id="409" r:id="rId31"/>
    <p:sldId id="411" r:id="rId32"/>
    <p:sldId id="412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38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431" r:id="rId52"/>
    <p:sldId id="432" r:id="rId53"/>
    <p:sldId id="433" r:id="rId54"/>
    <p:sldId id="434" r:id="rId55"/>
    <p:sldId id="435" r:id="rId56"/>
    <p:sldId id="436" r:id="rId57"/>
    <p:sldId id="437" r:id="rId58"/>
    <p:sldId id="439" r:id="rId59"/>
    <p:sldId id="440" r:id="rId60"/>
    <p:sldId id="441" r:id="rId61"/>
    <p:sldId id="442" r:id="rId62"/>
    <p:sldId id="443" r:id="rId63"/>
    <p:sldId id="444" r:id="rId64"/>
    <p:sldId id="445" r:id="rId65"/>
    <p:sldId id="446" r:id="rId66"/>
    <p:sldId id="447" r:id="rId67"/>
    <p:sldId id="448" r:id="rId68"/>
    <p:sldId id="449" r:id="rId69"/>
    <p:sldId id="450" r:id="rId70"/>
    <p:sldId id="451" r:id="rId71"/>
    <p:sldId id="452" r:id="rId72"/>
    <p:sldId id="453" r:id="rId73"/>
    <p:sldId id="454" r:id="rId74"/>
    <p:sldId id="455" r:id="rId75"/>
    <p:sldId id="456" r:id="rId76"/>
    <p:sldId id="457" r:id="rId77"/>
    <p:sldId id="458" r:id="rId78"/>
    <p:sldId id="459" r:id="rId79"/>
    <p:sldId id="461" r:id="rId80"/>
    <p:sldId id="460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7A95C0-6209-4C4B-AC3D-EA272CA7860C}">
          <p14:sldIdLst>
            <p14:sldId id="256"/>
            <p14:sldId id="391"/>
            <p14:sldId id="381"/>
            <p14:sldId id="383"/>
            <p14:sldId id="384"/>
            <p14:sldId id="385"/>
            <p14:sldId id="386"/>
            <p14:sldId id="387"/>
            <p14:sldId id="388"/>
            <p14:sldId id="389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4"/>
            <p14:sldId id="405"/>
            <p14:sldId id="407"/>
            <p14:sldId id="408"/>
            <p14:sldId id="410"/>
            <p14:sldId id="413"/>
            <p14:sldId id="402"/>
            <p14:sldId id="403"/>
            <p14:sldId id="406"/>
            <p14:sldId id="409"/>
            <p14:sldId id="411"/>
            <p14:sldId id="412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38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1"/>
            <p14:sldId id="4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41719C"/>
    <a:srgbClr val="8FAADC"/>
    <a:srgbClr val="C55A11"/>
    <a:srgbClr val="99FF33"/>
    <a:srgbClr val="FFFFFF"/>
    <a:srgbClr val="FF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2" d="100"/>
          <a:sy n="62" d="100"/>
        </p:scale>
        <p:origin x="816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421A7-654D-45CD-9626-1F0531419C4E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SAP ABAP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9AADB-CB8B-4BF6-A020-7541CA24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67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409E9-3E1A-448E-8AFE-BCF3911C9837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SAP ABAP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995-C6C4-4ACF-82B5-434576618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580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17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75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59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23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2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88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25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61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88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75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49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06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80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01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62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6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897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81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065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61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430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33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517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55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953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498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19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315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517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734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9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73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237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08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37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09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04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237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016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126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766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43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632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07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154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81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7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632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658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561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57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414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564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88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85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60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054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831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62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379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041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64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368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65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983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66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303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296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68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518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69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7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8095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70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2050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71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12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72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81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73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784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74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4468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75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431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76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9087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77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3958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78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6742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79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54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209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80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3244-B2DB-40D0-94AE-598954E18A4D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3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B4E-1EB5-4170-915D-662AFB3F3ACC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5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F0A5-1DBB-492A-AEFE-1DA337E1DE23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6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9E5-D2CC-405A-AE73-8DBB00BE772E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2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DDD5-2DD3-4665-B16F-EAEBFA8D047C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C117-3C20-4E34-9796-E29D2EEE4E3C}" type="datetime1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5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6B3C-C7AB-4FF4-BDAC-4E28A00761AF}" type="datetime1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3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3A57-980E-4745-831E-3CB08BE372DA}" type="datetime1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1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7DBF-F3DC-4F8A-A657-3C930B703048}" type="datetime1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9628-1FF5-4A2B-ADBC-7441F4DD470F}" type="datetime1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0F68-C48F-4E8E-BAA3-8D14C6F9C1E3}" type="datetime1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0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EA107-F3B6-41FB-8D34-DDF789C64955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0EFC4-194A-441D-A2F8-28E45AC0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5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1711553" y="6629400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/>
              <a:t>1</a:t>
            </a:fld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-28074" y="3673614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alatino Linotype" panose="020405020505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Data Dictionary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133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86600" y="2303561"/>
            <a:ext cx="449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+mj-lt"/>
              </a:rPr>
              <a:t>Overview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+mj-lt"/>
              </a:rPr>
              <a:t>Technical Object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</a:rPr>
              <a:t>Data Elements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</a:rPr>
              <a:t>Domain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</a:rPr>
              <a:t>Structures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</a:rPr>
              <a:t>Table </a:t>
            </a:r>
            <a:r>
              <a:rPr lang="en-US" b="1" dirty="0" smtClean="0">
                <a:latin typeface="+mj-lt"/>
              </a:rPr>
              <a:t>Types</a:t>
            </a:r>
            <a:endParaRPr lang="en-US" sz="24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+mj-lt"/>
              </a:rPr>
              <a:t>Tables</a:t>
            </a:r>
            <a:endParaRPr lang="en-US" sz="24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+mj-lt"/>
              </a:rPr>
              <a:t>Aggregate Objects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</a:rPr>
              <a:t>Views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</a:rPr>
              <a:t>Search Helps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</a:rPr>
              <a:t>Lock Objects</a:t>
            </a:r>
            <a:endParaRPr lang="en-US" sz="24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+mj-lt"/>
              </a:rPr>
              <a:t>Table </a:t>
            </a:r>
            <a:r>
              <a:rPr lang="en-US" sz="2400" b="1" dirty="0">
                <a:latin typeface="+mj-lt"/>
              </a:rPr>
              <a:t>Maintenance Generator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+mj-lt"/>
              </a:rPr>
              <a:t>Database </a:t>
            </a:r>
            <a:r>
              <a:rPr lang="en-US" sz="2400" b="1" dirty="0" smtClean="0">
                <a:latin typeface="+mj-lt"/>
              </a:rPr>
              <a:t>Utility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91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2308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Data Element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7167" y="781675"/>
            <a:ext cx="71628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+mj-lt"/>
              </a:rPr>
              <a:t>Data Elements for defining Technical Properties and Semantic Properties</a:t>
            </a:r>
            <a:endParaRPr lang="en-US" sz="24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+mj-lt"/>
              </a:rPr>
              <a:t>Technical Properties includes  Domain or Predefined Types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+mj-lt"/>
              </a:rPr>
              <a:t>Semantic Properties includes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</a:rPr>
              <a:t>Field Label: it will help us to enter Label for the field in various lengths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</a:rPr>
              <a:t>Further Characteristics: Help us to assign search help and Parameter IDs</a:t>
            </a:r>
            <a:endParaRPr lang="en-US" sz="2000" b="1" dirty="0" smtClean="0">
              <a:latin typeface="+mj-lt"/>
            </a:endParaRPr>
          </a:p>
          <a:p>
            <a:endParaRPr lang="en-US" sz="2400" b="1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+mj-lt"/>
              </a:rPr>
              <a:t>We can Data Elements in Structure Creation, Table Creation, User Defined Types declaration and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18588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338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Data Element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31" y="533400"/>
            <a:ext cx="6413069" cy="566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9174645" y="1767686"/>
            <a:ext cx="1853046" cy="614560"/>
          </a:xfrm>
          <a:prstGeom prst="wedgeRectCallout">
            <a:avLst>
              <a:gd name="adj1" fmla="val -244126"/>
              <a:gd name="adj2" fmla="val 23409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1. Select Data Type Radio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9295109" y="2804846"/>
            <a:ext cx="2862020" cy="469420"/>
          </a:xfrm>
          <a:prstGeom prst="wedgeRectCallout">
            <a:avLst>
              <a:gd name="adj1" fmla="val -75984"/>
              <a:gd name="adj2" fmla="val 11247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2. Enter Data Element Name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9599909" y="4268402"/>
            <a:ext cx="2133600" cy="533400"/>
          </a:xfrm>
          <a:prstGeom prst="wedgeRectCallout">
            <a:avLst>
              <a:gd name="adj1" fmla="val -38921"/>
              <a:gd name="adj2" fmla="val 21382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3. Click on Create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019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338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Data Element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909" y="320040"/>
            <a:ext cx="25908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572000" y="681990"/>
            <a:ext cx="2360909" cy="685800"/>
          </a:xfrm>
          <a:prstGeom prst="wedgeRectCallout">
            <a:avLst>
              <a:gd name="adj1" fmla="val 106213"/>
              <a:gd name="adj2" fmla="val -25909"/>
            </a:avLst>
          </a:prstGeom>
          <a:solidFill>
            <a:srgbClr val="C55A1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4. Select Data Element Radio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700" y="1839443"/>
            <a:ext cx="5076700" cy="472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3962400" y="2406611"/>
            <a:ext cx="1883044" cy="383618"/>
          </a:xfrm>
          <a:prstGeom prst="wedgeRectCallout">
            <a:avLst>
              <a:gd name="adj1" fmla="val 156287"/>
              <a:gd name="adj2" fmla="val 85821"/>
            </a:avLst>
          </a:prstGeom>
          <a:solidFill>
            <a:srgbClr val="C55A1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5. Enter Description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3962400" y="3121699"/>
            <a:ext cx="2187844" cy="378382"/>
          </a:xfrm>
          <a:prstGeom prst="wedgeRectCallout">
            <a:avLst>
              <a:gd name="adj1" fmla="val 111963"/>
              <a:gd name="adj2" fmla="val 13549"/>
            </a:avLst>
          </a:prstGeom>
          <a:solidFill>
            <a:srgbClr val="C55A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6. Select Data type Tab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3962400" y="3883699"/>
            <a:ext cx="2264044" cy="433148"/>
          </a:xfrm>
          <a:prstGeom prst="wedgeRectCallout">
            <a:avLst>
              <a:gd name="adj1" fmla="val 66462"/>
              <a:gd name="adj2" fmla="val -71812"/>
            </a:avLst>
          </a:prstGeom>
          <a:solidFill>
            <a:srgbClr val="C55A1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7. Select Elementary Type Radio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3962400" y="4732674"/>
            <a:ext cx="2438400" cy="379691"/>
          </a:xfrm>
          <a:prstGeom prst="wedgeRectCallout">
            <a:avLst>
              <a:gd name="adj1" fmla="val 62435"/>
              <a:gd name="adj2" fmla="val -220195"/>
            </a:avLst>
          </a:prstGeom>
          <a:solidFill>
            <a:srgbClr val="C55A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8. Select Domain Radio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10305082" y="3449359"/>
            <a:ext cx="1886918" cy="405052"/>
          </a:xfrm>
          <a:prstGeom prst="wedgeRectCallout">
            <a:avLst>
              <a:gd name="adj1" fmla="val -103050"/>
              <a:gd name="adj2" fmla="val 72996"/>
            </a:avLst>
          </a:prstGeom>
          <a:solidFill>
            <a:srgbClr val="C55A1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9. Enter Domain Name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874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338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Data Element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520" y="1143000"/>
            <a:ext cx="64196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9894376" y="2667000"/>
            <a:ext cx="2057400" cy="395142"/>
          </a:xfrm>
          <a:prstGeom prst="wedgeRectCallout">
            <a:avLst>
              <a:gd name="adj1" fmla="val -64655"/>
              <a:gd name="adj2" fmla="val 8977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10. Select Field Label Tab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9195662" y="5240365"/>
            <a:ext cx="2996338" cy="703235"/>
          </a:xfrm>
          <a:prstGeom prst="wedgeRectCallout">
            <a:avLst>
              <a:gd name="adj1" fmla="val -83458"/>
              <a:gd name="adj2" fmla="val -10711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11. Enter all Descriptions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Short, Medium, Long and Heading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697504"/>
            <a:ext cx="36464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j-lt"/>
              </a:rPr>
              <a:t>10. Select Field Label Tab</a:t>
            </a:r>
          </a:p>
          <a:p>
            <a:r>
              <a:rPr lang="en-US" sz="2400" b="1" dirty="0" smtClean="0">
                <a:latin typeface="+mj-lt"/>
              </a:rPr>
              <a:t>11. Enter Descriptions</a:t>
            </a:r>
          </a:p>
          <a:p>
            <a:r>
              <a:rPr lang="en-US" sz="2400" b="1" dirty="0" smtClean="0">
                <a:latin typeface="+mj-lt"/>
              </a:rPr>
              <a:t>12</a:t>
            </a:r>
            <a:r>
              <a:rPr lang="en-US" sz="2400" b="1" dirty="0">
                <a:latin typeface="+mj-lt"/>
              </a:rPr>
              <a:t>. Save</a:t>
            </a:r>
          </a:p>
          <a:p>
            <a:r>
              <a:rPr lang="en-US" sz="2400" b="1" dirty="0">
                <a:latin typeface="+mj-lt"/>
              </a:rPr>
              <a:t>13. Syntax Check</a:t>
            </a:r>
          </a:p>
          <a:p>
            <a:r>
              <a:rPr lang="en-US" sz="2400" b="1" dirty="0">
                <a:latin typeface="+mj-lt"/>
              </a:rPr>
              <a:t>14. Activate</a:t>
            </a:r>
          </a:p>
        </p:txBody>
      </p:sp>
    </p:spTree>
    <p:extLst>
      <p:ext uri="{BB962C8B-B14F-4D97-AF65-F5344CB8AC3E}">
        <p14:creationId xmlns:p14="http://schemas.microsoft.com/office/powerpoint/2010/main" val="8939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1588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Structure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55776" y="696535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j-lt"/>
              </a:rPr>
              <a:t>Structure is Dictionary object to group the fields </a:t>
            </a:r>
          </a:p>
          <a:p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Its reusable component and</a:t>
            </a:r>
          </a:p>
          <a:p>
            <a:r>
              <a:rPr lang="en-US" sz="2400" b="1" dirty="0" smtClean="0">
                <a:latin typeface="+mj-lt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+mj-lt"/>
              </a:rPr>
              <a:t>Can be used to define Table Types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+mj-lt"/>
              </a:rPr>
              <a:t>Can be used in Tables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+mj-lt"/>
              </a:rPr>
              <a:t>Can be used in ABAP Programs to declare Work areas and Internal Tables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+mj-lt"/>
              </a:rPr>
              <a:t>Can be used to specify type in the Interface parameters of Forms, Function Modules, Methods</a:t>
            </a:r>
          </a:p>
          <a:p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312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2669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Structure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655319"/>
            <a:ext cx="5257800" cy="472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8672594" y="2257673"/>
            <a:ext cx="1981200" cy="534528"/>
          </a:xfrm>
          <a:prstGeom prst="wedgeRectCallout">
            <a:avLst>
              <a:gd name="adj1" fmla="val -131231"/>
              <a:gd name="adj2" fmla="val 84926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Select Datatype Radio Button 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9753600" y="3242512"/>
            <a:ext cx="1524000" cy="533400"/>
          </a:xfrm>
          <a:prstGeom prst="wedgeRectCallout">
            <a:avLst>
              <a:gd name="adj1" fmla="val -78811"/>
              <a:gd name="adj2" fmla="val -65236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Enter Structure Name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9904709" y="4297827"/>
            <a:ext cx="1524000" cy="533400"/>
          </a:xfrm>
          <a:prstGeom prst="wedgeRectCallout">
            <a:avLst>
              <a:gd name="adj1" fmla="val -55679"/>
              <a:gd name="adj2" fmla="val 8364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Select Table Tab 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17" y="4874943"/>
            <a:ext cx="24955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ular Callout 12"/>
          <p:cNvSpPr/>
          <p:nvPr/>
        </p:nvSpPr>
        <p:spPr>
          <a:xfrm>
            <a:off x="6248400" y="5578967"/>
            <a:ext cx="1524000" cy="533400"/>
          </a:xfrm>
          <a:prstGeom prst="wedgeRectCallout">
            <a:avLst>
              <a:gd name="adj1" fmla="val -194728"/>
              <a:gd name="adj2" fmla="val -59035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Select Structure Radio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34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2669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Structure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69" y="592423"/>
            <a:ext cx="7197154" cy="359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ular Callout 14"/>
          <p:cNvSpPr/>
          <p:nvPr/>
        </p:nvSpPr>
        <p:spPr>
          <a:xfrm>
            <a:off x="7696200" y="4495800"/>
            <a:ext cx="1981200" cy="609600"/>
          </a:xfrm>
          <a:prstGeom prst="wedgeRectCallout">
            <a:avLst>
              <a:gd name="adj1" fmla="val -83763"/>
              <a:gd name="adj2" fmla="val -11793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Enter fields and data types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83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188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Table Type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55776" y="696535"/>
            <a:ext cx="6096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j-lt"/>
              </a:rPr>
              <a:t>Structure is Dictionary object to group the fields </a:t>
            </a:r>
          </a:p>
          <a:p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Its reusable component and</a:t>
            </a:r>
          </a:p>
          <a:p>
            <a:r>
              <a:rPr lang="en-US" sz="2400" b="1" dirty="0" smtClean="0">
                <a:latin typeface="+mj-lt"/>
              </a:rPr>
              <a:t> </a:t>
            </a:r>
          </a:p>
          <a:p>
            <a:endParaRPr lang="en-US" sz="2400" b="1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+mj-lt"/>
              </a:rPr>
              <a:t>Can be used in ABAP Programs to declare Internal Tables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+mj-lt"/>
              </a:rPr>
              <a:t>Can be used to specify type in the Interface parameters of Forms, Function Modules, Methods</a:t>
            </a:r>
          </a:p>
          <a:p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16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2969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Table Type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1711553" y="6629400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962400" cy="6675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1447800"/>
            <a:ext cx="3200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 smtClean="0"/>
              <a:t>Tables</a:t>
            </a:r>
            <a:endParaRPr lang="en-US" sz="2800" b="1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Overview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Types of Tables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Delivery and Maintenance</a:t>
            </a:r>
            <a:endParaRPr lang="en-US" sz="2000" b="1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Field Settings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Technical Settings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Currency and Quantity Fields</a:t>
            </a:r>
            <a:endParaRPr lang="en-US" sz="2000" b="1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Foreign Key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808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524000" y="0"/>
            <a:ext cx="9144000" cy="228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1711553" y="6629400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t>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23258" y="-76200"/>
            <a:ext cx="1623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Overview</a:t>
            </a:r>
            <a:endParaRPr lang="en-US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3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1623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Overview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1" y="762000"/>
            <a:ext cx="449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Structure or definition of database table is created and with this structure of physical database table is created in the underlying database system.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Table Properties</a:t>
            </a:r>
            <a:r>
              <a:rPr lang="en-US" sz="2400" b="1" dirty="0" smtClean="0">
                <a:latin typeface="+mj-lt"/>
              </a:rPr>
              <a:t>:</a:t>
            </a:r>
            <a:endParaRPr lang="en-US" sz="2400" b="1" dirty="0"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Delivery and Maintenance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Fields and its Properties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Key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Currency and Quantity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Help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Technical Settings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Indexes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Append Structures</a:t>
            </a:r>
          </a:p>
        </p:txBody>
      </p:sp>
    </p:spTree>
    <p:extLst>
      <p:ext uri="{BB962C8B-B14F-4D97-AF65-F5344CB8AC3E}">
        <p14:creationId xmlns:p14="http://schemas.microsoft.com/office/powerpoint/2010/main" val="146639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1623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Overview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1" y="762000"/>
            <a:ext cx="52577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Delivery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 </a:t>
            </a:r>
            <a:r>
              <a:rPr lang="en-US" sz="2400" dirty="0"/>
              <a:t>– Application </a:t>
            </a:r>
            <a:r>
              <a:rPr lang="en-US" sz="2400" dirty="0" smtClean="0"/>
              <a:t>Data: It </a:t>
            </a:r>
            <a:r>
              <a:rPr lang="en-US" sz="2400" dirty="0"/>
              <a:t>can be Master Data or Transaction Data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C </a:t>
            </a:r>
            <a:r>
              <a:rPr lang="en-US" sz="2400" dirty="0"/>
              <a:t>– Customizing </a:t>
            </a:r>
            <a:r>
              <a:rPr lang="en-US" sz="2400" dirty="0" smtClean="0"/>
              <a:t>Data: Configuration </a:t>
            </a:r>
            <a:r>
              <a:rPr lang="en-US" sz="2400" dirty="0"/>
              <a:t>Data</a:t>
            </a:r>
          </a:p>
          <a:p>
            <a:endParaRPr lang="en-US" sz="2400" b="1" dirty="0"/>
          </a:p>
          <a:p>
            <a:r>
              <a:rPr lang="en-US" sz="2400" b="1" dirty="0" smtClean="0"/>
              <a:t>Browser </a:t>
            </a:r>
            <a:r>
              <a:rPr lang="en-US" sz="2400" b="1" dirty="0"/>
              <a:t>and Maintenance </a:t>
            </a:r>
            <a:r>
              <a:rPr lang="en-US" sz="2400" b="1" dirty="0" smtClean="0"/>
              <a:t>Type</a:t>
            </a:r>
            <a:endParaRPr lang="en-US" sz="2400" b="1" dirty="0"/>
          </a:p>
          <a:p>
            <a:r>
              <a:rPr lang="en-US" sz="2400" dirty="0" smtClean="0"/>
              <a:t>To </a:t>
            </a:r>
            <a:r>
              <a:rPr lang="en-US" sz="2400" dirty="0"/>
              <a:t>enable of disable maintenance of the entries in the </a:t>
            </a:r>
            <a:r>
              <a:rPr lang="en-US" sz="2400" dirty="0" smtClean="0"/>
              <a:t>table using </a:t>
            </a:r>
            <a:r>
              <a:rPr lang="en-US" sz="2400" dirty="0"/>
              <a:t>SM30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Allowed</a:t>
            </a:r>
            <a:r>
              <a:rPr lang="en-US" sz="2400" dirty="0"/>
              <a:t>: Display and Maintenance Allowed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Allowed </a:t>
            </a:r>
            <a:r>
              <a:rPr lang="en-US" sz="2400" dirty="0"/>
              <a:t>with Restriction: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Not </a:t>
            </a:r>
            <a:r>
              <a:rPr lang="en-US" sz="2400" dirty="0"/>
              <a:t>Allowed: Not allowed to display as well from SE16</a:t>
            </a:r>
          </a:p>
        </p:txBody>
      </p:sp>
    </p:spTree>
    <p:extLst>
      <p:ext uri="{BB962C8B-B14F-4D97-AF65-F5344CB8AC3E}">
        <p14:creationId xmlns:p14="http://schemas.microsoft.com/office/powerpoint/2010/main" val="42528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1623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Overview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762000"/>
            <a:ext cx="1155915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Fields</a:t>
            </a:r>
            <a:r>
              <a:rPr lang="en-US" sz="2400" b="1" dirty="0">
                <a:latin typeface="+mj-lt"/>
              </a:rPr>
              <a:t>: Field are columns in the table.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Specify following</a:t>
            </a:r>
          </a:p>
          <a:p>
            <a:endParaRPr lang="en-US" sz="2400" b="1" dirty="0"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Field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Key Specification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Data Type &amp; Length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Foreign Key relationship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Search Help assignment </a:t>
            </a:r>
          </a:p>
          <a:p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34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1623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Overview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23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23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533400"/>
            <a:ext cx="5562599" cy="6073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Searching:</a:t>
            </a:r>
          </a:p>
          <a:p>
            <a:r>
              <a:rPr lang="en-US" sz="2200" dirty="0"/>
              <a:t>It is a method for finding a particular value in a list</a:t>
            </a:r>
          </a:p>
          <a:p>
            <a:endParaRPr lang="en-US" sz="2200" dirty="0"/>
          </a:p>
          <a:p>
            <a:r>
              <a:rPr lang="en-US" sz="2200" b="1" dirty="0"/>
              <a:t>Linear Search</a:t>
            </a:r>
          </a:p>
          <a:p>
            <a:r>
              <a:rPr lang="en-US" sz="2200" dirty="0"/>
              <a:t>It checks each element in sequence until the desired element is found or the list is exhausted.</a:t>
            </a:r>
            <a:r>
              <a:rPr lang="en-US" sz="2200" baseline="30000" dirty="0"/>
              <a:t> </a:t>
            </a:r>
          </a:p>
          <a:p>
            <a:endParaRPr lang="en-US" sz="2200" baseline="30000" dirty="0"/>
          </a:p>
          <a:p>
            <a:r>
              <a:rPr lang="en-US" sz="2200" dirty="0"/>
              <a:t>The list need not be ordered.</a:t>
            </a:r>
            <a:endParaRPr lang="en-US" sz="2200" b="1" dirty="0"/>
          </a:p>
          <a:p>
            <a:endParaRPr lang="en-US" sz="2200" dirty="0"/>
          </a:p>
          <a:p>
            <a:r>
              <a:rPr lang="en-US" sz="2200" b="1" dirty="0"/>
              <a:t>Binary Search</a:t>
            </a:r>
          </a:p>
          <a:p>
            <a:r>
              <a:rPr lang="en-US" sz="2200" dirty="0"/>
              <a:t>It divides a range of values into halves, and continues to narrow down the field of search until the unknown value is found</a:t>
            </a:r>
          </a:p>
          <a:p>
            <a:endParaRPr lang="en-US" sz="2200" dirty="0"/>
          </a:p>
          <a:p>
            <a:r>
              <a:rPr lang="en-US" sz="2200" dirty="0"/>
              <a:t>The list should be in Sorted Order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897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1623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Overview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24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24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1" y="533400"/>
            <a:ext cx="457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Technical Setting:  </a:t>
            </a:r>
            <a:endParaRPr lang="en-US" sz="2200" b="1" dirty="0" smtClean="0"/>
          </a:p>
          <a:p>
            <a:r>
              <a:rPr lang="en-US" sz="2200" b="1" dirty="0" smtClean="0"/>
              <a:t>Buffering</a:t>
            </a:r>
            <a:endParaRPr lang="en-US" sz="2200" b="1" dirty="0"/>
          </a:p>
          <a:p>
            <a:r>
              <a:rPr lang="en-US" sz="2200" dirty="0" smtClean="0"/>
              <a:t>It </a:t>
            </a:r>
            <a:r>
              <a:rPr lang="en-US" sz="2200" dirty="0"/>
              <a:t>speeds of the data access by temporarily stores the more frequently accessed data in the buffer. i.e. In the memory of application server. </a:t>
            </a:r>
          </a:p>
          <a:p>
            <a:endParaRPr lang="en-US" sz="2200" dirty="0"/>
          </a:p>
          <a:p>
            <a:r>
              <a:rPr lang="en-US" sz="2200" b="1" dirty="0" smtClean="0"/>
              <a:t>Buffering Types</a:t>
            </a:r>
            <a:endParaRPr lang="en-US" sz="22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b="1" dirty="0" smtClean="0"/>
              <a:t>Single </a:t>
            </a:r>
            <a:r>
              <a:rPr lang="en-US" sz="2200" b="1" dirty="0"/>
              <a:t>Buffering:</a:t>
            </a:r>
            <a:r>
              <a:rPr lang="en-US" sz="2200" dirty="0"/>
              <a:t> It will buffer only one record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b="1" dirty="0" smtClean="0"/>
              <a:t>Generic </a:t>
            </a:r>
            <a:r>
              <a:rPr lang="en-US" sz="2200" b="1" dirty="0"/>
              <a:t>Buffering:</a:t>
            </a:r>
            <a:r>
              <a:rPr lang="en-US" sz="2200" dirty="0"/>
              <a:t> It will buffer multiple records based on key fields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b="1" dirty="0" smtClean="0"/>
              <a:t>Full </a:t>
            </a:r>
            <a:r>
              <a:rPr lang="en-US" sz="2200" b="1" dirty="0"/>
              <a:t>Buffering:</a:t>
            </a:r>
            <a:r>
              <a:rPr lang="en-US" sz="2200" dirty="0"/>
              <a:t> it will buffer all the accessed records</a:t>
            </a:r>
          </a:p>
        </p:txBody>
      </p:sp>
    </p:spTree>
    <p:extLst>
      <p:ext uri="{BB962C8B-B14F-4D97-AF65-F5344CB8AC3E}">
        <p14:creationId xmlns:p14="http://schemas.microsoft.com/office/powerpoint/2010/main" val="39032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1623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Overview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25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25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1" y="762000"/>
            <a:ext cx="51815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Quantity:</a:t>
            </a:r>
          </a:p>
          <a:p>
            <a:endParaRPr lang="en-US" sz="2400" dirty="0"/>
          </a:p>
          <a:p>
            <a:r>
              <a:rPr lang="en-US" sz="2400" dirty="0"/>
              <a:t>If table has field having data type ‘</a:t>
            </a:r>
            <a:r>
              <a:rPr lang="en-US" sz="2400" b="1" dirty="0"/>
              <a:t>QUAN</a:t>
            </a:r>
            <a:r>
              <a:rPr lang="en-US" sz="2400" dirty="0"/>
              <a:t>’ </a:t>
            </a:r>
            <a:r>
              <a:rPr lang="en-US" sz="2400" dirty="0" smtClean="0"/>
              <a:t> then </a:t>
            </a:r>
            <a:r>
              <a:rPr lang="en-US" sz="2400" dirty="0"/>
              <a:t>specify reference table and reference field which is having data type ‘</a:t>
            </a:r>
            <a:r>
              <a:rPr lang="en-US" sz="2400" b="1" dirty="0"/>
              <a:t>UNIT</a:t>
            </a:r>
            <a:r>
              <a:rPr lang="en-US" sz="2400" dirty="0"/>
              <a:t>’</a:t>
            </a:r>
          </a:p>
          <a:p>
            <a:endParaRPr lang="en-US" sz="2400" dirty="0"/>
          </a:p>
          <a:p>
            <a:r>
              <a:rPr lang="en-US" sz="2400" b="1" dirty="0"/>
              <a:t>Currency: </a:t>
            </a:r>
          </a:p>
          <a:p>
            <a:endParaRPr lang="en-US" sz="2400" dirty="0"/>
          </a:p>
          <a:p>
            <a:r>
              <a:rPr lang="en-US" sz="2400" dirty="0"/>
              <a:t>If table has field having data type ‘</a:t>
            </a:r>
            <a:r>
              <a:rPr lang="en-US" sz="2400" b="1" dirty="0"/>
              <a:t>CURR</a:t>
            </a:r>
            <a:r>
              <a:rPr lang="en-US" sz="2400" dirty="0"/>
              <a:t>’ </a:t>
            </a:r>
            <a:r>
              <a:rPr lang="en-US" sz="2400" dirty="0" smtClean="0"/>
              <a:t> then </a:t>
            </a:r>
            <a:r>
              <a:rPr lang="en-US" sz="2400" dirty="0"/>
              <a:t>specify reference table and reference field which is having data type ‘</a:t>
            </a:r>
            <a:r>
              <a:rPr lang="en-US" sz="2400" b="1" dirty="0"/>
              <a:t>CUKY</a:t>
            </a:r>
            <a:r>
              <a:rPr lang="en-US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20805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1623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Overview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26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26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1" y="533400"/>
            <a:ext cx="121157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j-lt"/>
              </a:rPr>
              <a:t>Establishing </a:t>
            </a:r>
            <a:r>
              <a:rPr lang="en-US" sz="2400" b="1" dirty="0">
                <a:latin typeface="+mj-lt"/>
              </a:rPr>
              <a:t>relationship between two tables to validate entries in one table against other table</a:t>
            </a:r>
            <a:r>
              <a:rPr lang="en-US" sz="2400" b="1" dirty="0" smtClean="0">
                <a:latin typeface="+mj-lt"/>
              </a:rPr>
              <a:t>.</a:t>
            </a:r>
            <a:endParaRPr lang="en-US" sz="2400" b="1" dirty="0">
              <a:latin typeface="+mj-lt"/>
            </a:endParaRP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The </a:t>
            </a:r>
            <a:r>
              <a:rPr lang="en-US" sz="2400" b="1" dirty="0">
                <a:latin typeface="+mj-lt"/>
              </a:rPr>
              <a:t>pair of fields for the two tables must have the same data type and length. </a:t>
            </a:r>
            <a:endParaRPr lang="en-US" sz="2400" b="1" dirty="0" smtClean="0">
              <a:latin typeface="+mj-lt"/>
            </a:endParaRPr>
          </a:p>
          <a:p>
            <a:endParaRPr lang="en-US" sz="2400" b="1" dirty="0">
              <a:latin typeface="+mj-lt"/>
            </a:endParaRPr>
          </a:p>
          <a:p>
            <a:r>
              <a:rPr lang="en-US" sz="2400" dirty="0" smtClean="0"/>
              <a:t>A </a:t>
            </a:r>
            <a:r>
              <a:rPr lang="en-US" sz="2400" dirty="0"/>
              <a:t>foreign key allows you to assign data records in the foreign key table and check table. </a:t>
            </a:r>
          </a:p>
          <a:p>
            <a:r>
              <a:rPr lang="en-US" sz="2400" dirty="0" smtClean="0"/>
              <a:t>By </a:t>
            </a:r>
            <a:r>
              <a:rPr lang="en-US" sz="2400" dirty="0"/>
              <a:t>using the entries in the foreign key fields, one record of the foreign key table uniquely identifies one record of the check table.</a:t>
            </a:r>
          </a:p>
          <a:p>
            <a:endParaRPr lang="en-US" sz="2400" b="1" dirty="0">
              <a:latin typeface="+mj-lt"/>
            </a:endParaRPr>
          </a:p>
        </p:txBody>
      </p:sp>
      <p:pic>
        <p:nvPicPr>
          <p:cNvPr id="8" name="Picture 7" descr="https://help.sap.com/static/saphelp_nw73ehp1/en/cf/21ea77446011d189700000e8322d00/loioc3662574a9a94b2d981cebebcbad91c4_LowRes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" t="9252" r="7823" b="15765"/>
          <a:stretch/>
        </p:blipFill>
        <p:spPr bwMode="auto">
          <a:xfrm>
            <a:off x="5257800" y="2895600"/>
            <a:ext cx="57912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6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3613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Database Table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27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27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1" y="762000"/>
            <a:ext cx="2667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Structure or definition of database table is created and with this structure of physical database table is created in the underlying database system</a:t>
            </a:r>
            <a:r>
              <a:rPr lang="en-US" sz="2400" b="1" dirty="0" smtClean="0">
                <a:latin typeface="+mj-lt"/>
              </a:rPr>
              <a:t>.</a:t>
            </a:r>
            <a:endParaRPr lang="en-US" sz="2400" b="1" dirty="0">
              <a:latin typeface="+mj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939" y="533400"/>
            <a:ext cx="5377661" cy="4876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</p:pic>
      <p:sp>
        <p:nvSpPr>
          <p:cNvPr id="9" name="Rectangular Callout 8"/>
          <p:cNvSpPr/>
          <p:nvPr/>
        </p:nvSpPr>
        <p:spPr>
          <a:xfrm>
            <a:off x="7961985" y="933579"/>
            <a:ext cx="2863061" cy="819150"/>
          </a:xfrm>
          <a:prstGeom prst="wedgeRectCallout">
            <a:avLst>
              <a:gd name="adj1" fmla="val -115697"/>
              <a:gd name="adj2" fmla="val 8952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1. Select Database table Radio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9501753" y="1814722"/>
            <a:ext cx="2646586" cy="495300"/>
          </a:xfrm>
          <a:prstGeom prst="wedgeRectCallout">
            <a:avLst>
              <a:gd name="adj1" fmla="val -70716"/>
              <a:gd name="adj2" fmla="val 3580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2. Enter Database table Name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9862339" y="4086643"/>
            <a:ext cx="2286000" cy="450721"/>
          </a:xfrm>
          <a:prstGeom prst="wedgeRectCallout">
            <a:avLst>
              <a:gd name="adj1" fmla="val -38859"/>
              <a:gd name="adj2" fmla="val 14579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3. Click on Create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755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3613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Database Table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28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28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1" y="762000"/>
            <a:ext cx="2667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Structure or definition of database table is created and with this structure of physical database table is created in the underlying database system</a:t>
            </a:r>
            <a:r>
              <a:rPr lang="en-US" sz="2400" b="1" dirty="0" smtClean="0">
                <a:latin typeface="+mj-lt"/>
              </a:rPr>
              <a:t>.</a:t>
            </a:r>
            <a:endParaRPr lang="en-US" sz="2400" b="1" dirty="0">
              <a:latin typeface="+mj-lt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712" y="1546860"/>
            <a:ext cx="6162675" cy="255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ular Callout 12"/>
          <p:cNvSpPr/>
          <p:nvPr/>
        </p:nvSpPr>
        <p:spPr>
          <a:xfrm>
            <a:off x="9597142" y="2147345"/>
            <a:ext cx="2466813" cy="403860"/>
          </a:xfrm>
          <a:prstGeom prst="wedgeRectCallout">
            <a:avLst>
              <a:gd name="adj1" fmla="val -119808"/>
              <a:gd name="adj2" fmla="val 4075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4. Enter short Description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392963" y="4415790"/>
            <a:ext cx="2701748" cy="434340"/>
          </a:xfrm>
          <a:prstGeom prst="wedgeRectCallout">
            <a:avLst>
              <a:gd name="adj1" fmla="val 30965"/>
              <a:gd name="adj2" fmla="val -23791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6. Specify Delivery Class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482731" y="4424905"/>
            <a:ext cx="4228822" cy="358140"/>
          </a:xfrm>
          <a:prstGeom prst="wedgeRectCallout">
            <a:avLst>
              <a:gd name="adj1" fmla="val -45442"/>
              <a:gd name="adj2" fmla="val -16771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7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. Choose Data browser/Table Maintenance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4724400" y="1219200"/>
            <a:ext cx="3678023" cy="403860"/>
          </a:xfrm>
          <a:prstGeom prst="wedgeRectCallout">
            <a:avLst>
              <a:gd name="adj1" fmla="val -8268"/>
              <a:gd name="adj2" fmla="val 348431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5. Select Delivery and Maintenance Tab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09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3613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Database Table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29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29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1" y="762000"/>
            <a:ext cx="2667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Structure or definition of database table is created and with this structure of physical database table is created in the underlying database system</a:t>
            </a:r>
            <a:r>
              <a:rPr lang="en-US" sz="2400" b="1" dirty="0" smtClean="0">
                <a:latin typeface="+mj-lt"/>
              </a:rPr>
              <a:t>.</a:t>
            </a:r>
            <a:endParaRPr lang="en-US" sz="2400" b="1" dirty="0">
              <a:latin typeface="+mj-lt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56647"/>
            <a:ext cx="7747056" cy="500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ular Callout 17"/>
          <p:cNvSpPr/>
          <p:nvPr/>
        </p:nvSpPr>
        <p:spPr>
          <a:xfrm>
            <a:off x="9004356" y="1379220"/>
            <a:ext cx="1828800" cy="381000"/>
          </a:xfrm>
          <a:prstGeom prst="wedgeRectCallout">
            <a:avLst>
              <a:gd name="adj1" fmla="val -160061"/>
              <a:gd name="adj2" fmla="val 39344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8. Select Fields Tab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6629400" y="5305328"/>
            <a:ext cx="5156256" cy="1295400"/>
          </a:xfrm>
          <a:prstGeom prst="wedgeRectCallout">
            <a:avLst>
              <a:gd name="adj1" fmla="val -44690"/>
              <a:gd name="adj2" fmla="val -73660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9. Enter Field Name</a:t>
            </a:r>
          </a:p>
          <a:p>
            <a:pPr marL="342900" indent="-342900">
              <a:buAutoNum type="arabicPeriod" startAt="10"/>
            </a:pP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Select Key Field Check box if required</a:t>
            </a:r>
          </a:p>
          <a:p>
            <a:pPr marL="342900" indent="-342900">
              <a:buAutoNum type="arabicPeriod" startAt="10"/>
            </a:pP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Select Initial Check if required</a:t>
            </a:r>
          </a:p>
          <a:p>
            <a:pPr marL="342900" indent="-342900">
              <a:buAutoNum type="arabicPeriod" startAt="10"/>
            </a:pP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Specify Data Element</a:t>
            </a:r>
          </a:p>
          <a:p>
            <a:pPr marL="342900" indent="-342900">
              <a:buAutoNum type="arabicPeriod" startAt="10"/>
            </a:pP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Repeat the steps from 9</a:t>
            </a:r>
            <a:r>
              <a:rPr lang="en-US" sz="1600" b="1" baseline="30000" dirty="0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 to 12</a:t>
            </a:r>
            <a:r>
              <a:rPr lang="en-US" sz="1600" b="1" baseline="30000" dirty="0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  Steps for each field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13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1711553" y="6629400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962400" cy="6675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2057400"/>
            <a:ext cx="320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/>
              <a:t>Technical Object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Domain</a:t>
            </a:r>
            <a:endParaRPr lang="en-US" sz="2000" b="1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Data </a:t>
            </a:r>
            <a:r>
              <a:rPr lang="en-US" sz="2000" b="1" dirty="0"/>
              <a:t>Elements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Structures</a:t>
            </a:r>
            <a:endParaRPr lang="en-US" sz="2000" b="1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Table Types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204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3613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Database Table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30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30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1" y="762000"/>
            <a:ext cx="2667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Structure or definition of database table is created and with this structure of physical database table is created in the underlying database system</a:t>
            </a:r>
            <a:r>
              <a:rPr lang="en-US" sz="2400" b="1" dirty="0" smtClean="0">
                <a:latin typeface="+mj-lt"/>
              </a:rPr>
              <a:t>.</a:t>
            </a:r>
            <a:endParaRPr lang="en-US" sz="2400" b="1" dirty="0">
              <a:latin typeface="+mj-lt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704850"/>
            <a:ext cx="54292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97126"/>
            <a:ext cx="5334000" cy="402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ular Callout 12"/>
          <p:cNvSpPr/>
          <p:nvPr/>
        </p:nvSpPr>
        <p:spPr>
          <a:xfrm>
            <a:off x="8854356" y="1549427"/>
            <a:ext cx="3222053" cy="452793"/>
          </a:xfrm>
          <a:prstGeom prst="wedgeRectCallout">
            <a:avLst>
              <a:gd name="adj1" fmla="val -56101"/>
              <a:gd name="adj2" fmla="val -93152"/>
            </a:avLst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14. Select Technical Setting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9067800" y="3429000"/>
            <a:ext cx="3008609" cy="2018676"/>
          </a:xfrm>
          <a:prstGeom prst="wedgeRectCallout">
            <a:avLst>
              <a:gd name="adj1" fmla="val -125214"/>
              <a:gd name="adj2" fmla="val -1312"/>
            </a:avLst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15. Specify Data Class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16. Specify size category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17. Specify Buffering option if required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18. Specify Buffering type if Buffering switched on 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19. Save , Syntax Check and Activate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3613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Database Table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31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31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1" y="762000"/>
            <a:ext cx="2667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Structure or definition of database table is created and with this structure of physical database table is created in the underlying database system</a:t>
            </a:r>
            <a:r>
              <a:rPr lang="en-US" sz="2400" b="1" dirty="0" smtClean="0">
                <a:latin typeface="+mj-lt"/>
              </a:rPr>
              <a:t>.</a:t>
            </a:r>
            <a:endParaRPr lang="en-US" sz="2400" b="1" dirty="0">
              <a:latin typeface="+mj-lt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40" b="45429"/>
          <a:stretch/>
        </p:blipFill>
        <p:spPr bwMode="auto">
          <a:xfrm>
            <a:off x="4223153" y="914400"/>
            <a:ext cx="7277669" cy="225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ular Callout 17"/>
          <p:cNvSpPr/>
          <p:nvPr/>
        </p:nvSpPr>
        <p:spPr>
          <a:xfrm>
            <a:off x="8662262" y="457200"/>
            <a:ext cx="3224938" cy="372047"/>
          </a:xfrm>
          <a:prstGeom prst="wedgeRectCallout">
            <a:avLst>
              <a:gd name="adj1" fmla="val -40124"/>
              <a:gd name="adj2" fmla="val 286838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Select Currencies/Quantity Fields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5791200" y="3383527"/>
            <a:ext cx="6324600" cy="502673"/>
          </a:xfrm>
          <a:prstGeom prst="wedgeRectCallout">
            <a:avLst>
              <a:gd name="adj1" fmla="val -41384"/>
              <a:gd name="adj2" fmla="val -201925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Fields KTMG and BSTME having data type of type QUAN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Reference field MEINS is assigned against above specified fields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153" y="4007596"/>
            <a:ext cx="63722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ular Callout 24"/>
          <p:cNvSpPr/>
          <p:nvPr/>
        </p:nvSpPr>
        <p:spPr>
          <a:xfrm>
            <a:off x="8610600" y="6019800"/>
            <a:ext cx="3352800" cy="363200"/>
          </a:xfrm>
          <a:prstGeom prst="wedgeRectCallout">
            <a:avLst>
              <a:gd name="adj1" fmla="val -107742"/>
              <a:gd name="adj2" fmla="val -12649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BSTME field having data type UNIT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4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3613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Database Table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32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32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1" y="762000"/>
            <a:ext cx="2667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Structure or definition of database table is created and with this structure of physical database table is created in the underlying database system</a:t>
            </a:r>
            <a:r>
              <a:rPr lang="en-US" sz="2400" b="1" dirty="0" smtClean="0">
                <a:latin typeface="+mj-lt"/>
              </a:rPr>
              <a:t>.</a:t>
            </a:r>
            <a:endParaRPr lang="en-US" sz="2400" b="1" dirty="0">
              <a:latin typeface="+mj-lt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80641"/>
            <a:ext cx="7124700" cy="1866900"/>
          </a:xfrm>
          <a:prstGeom prst="rect">
            <a:avLst/>
          </a:prstGeom>
          <a:solidFill>
            <a:srgbClr val="FFD966">
              <a:alpha val="60000"/>
            </a:srgbClr>
          </a:solidFill>
          <a:ln>
            <a:noFill/>
          </a:ln>
          <a:extLst/>
        </p:spPr>
      </p:pic>
      <p:sp>
        <p:nvSpPr>
          <p:cNvPr id="14" name="Rectangular Callout 13"/>
          <p:cNvSpPr/>
          <p:nvPr/>
        </p:nvSpPr>
        <p:spPr>
          <a:xfrm>
            <a:off x="2248950" y="492740"/>
            <a:ext cx="5486400" cy="990600"/>
          </a:xfrm>
          <a:prstGeom prst="wedgeRectCallout">
            <a:avLst>
              <a:gd name="adj1" fmla="val 43406"/>
              <a:gd name="adj2" fmla="val 185264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Fields NETPR &amp; BRTWR having data type of type CURR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Reference field MEINS is assigned against above specified fields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9005887" y="961540"/>
            <a:ext cx="2995613" cy="415225"/>
          </a:xfrm>
          <a:prstGeom prst="wedgeRectCallout">
            <a:avLst>
              <a:gd name="adj1" fmla="val -33017"/>
              <a:gd name="adj2" fmla="val 181170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Select Currencies/Quantity Fields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74" y="3585598"/>
            <a:ext cx="6305550" cy="1714500"/>
          </a:xfrm>
          <a:prstGeom prst="rect">
            <a:avLst/>
          </a:prstGeom>
          <a:solidFill>
            <a:srgbClr val="FFD966">
              <a:alpha val="60000"/>
            </a:srgbClr>
          </a:solidFill>
          <a:ln>
            <a:noFill/>
          </a:ln>
          <a:extLst/>
        </p:spPr>
      </p:pic>
      <p:sp>
        <p:nvSpPr>
          <p:cNvPr id="26" name="Rectangular Callout 25"/>
          <p:cNvSpPr/>
          <p:nvPr/>
        </p:nvSpPr>
        <p:spPr>
          <a:xfrm>
            <a:off x="7073685" y="5800628"/>
            <a:ext cx="3352800" cy="533400"/>
          </a:xfrm>
          <a:prstGeom prst="wedgeRectCallout">
            <a:avLst>
              <a:gd name="adj1" fmla="val -63366"/>
              <a:gd name="adj2" fmla="val -164265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WAERS field having data type CUKY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20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3613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Database Table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33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33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1" y="762000"/>
            <a:ext cx="2667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have table ZLFA1_09.  LAND1 is country field. In SAP, List of Countries will be available in T005 Table.  So we have to establish Foreign key between ZLFA1_09-LAND1 to T005-LAND1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14400"/>
            <a:ext cx="8077200" cy="458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1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3613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Database Table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34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34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1" y="762000"/>
            <a:ext cx="2667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have table ZLFA1_09.  LAND1 is country field. In SAP, List of Countries will be available in T005 Table.  So we have to establish Foreign key between ZLFA1_09-LAND1 to T005-LAND1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630" y="1055176"/>
            <a:ext cx="7726169" cy="456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ular Callout 9"/>
          <p:cNvSpPr/>
          <p:nvPr/>
        </p:nvSpPr>
        <p:spPr>
          <a:xfrm>
            <a:off x="5867400" y="5940266"/>
            <a:ext cx="2819400" cy="381000"/>
          </a:xfrm>
          <a:prstGeom prst="wedgeRectCallout">
            <a:avLst>
              <a:gd name="adj1" fmla="val -84344"/>
              <a:gd name="adj2" fmla="val -264372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1. Place the cursor on the field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8972227" y="521776"/>
            <a:ext cx="2381571" cy="529525"/>
          </a:xfrm>
          <a:prstGeom prst="wedgeRectCallout">
            <a:avLst>
              <a:gd name="adj1" fmla="val -108597"/>
              <a:gd name="adj2" fmla="val 287776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2. Click on KEY button. Popup will be displayed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67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3613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Database Table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35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35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1" y="762000"/>
            <a:ext cx="2667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have table ZLFA1_09.  LAND1 is country field. In SAP, List of Countries will be available in T005 Table.  So we have to establish Foreign key between ZLFA1_09-LAND1 to T005-LAND1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58" y="801510"/>
            <a:ext cx="6629400" cy="547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ular Callout 12"/>
          <p:cNvSpPr/>
          <p:nvPr/>
        </p:nvSpPr>
        <p:spPr>
          <a:xfrm>
            <a:off x="7505340" y="2068783"/>
            <a:ext cx="3871382" cy="674417"/>
          </a:xfrm>
          <a:prstGeom prst="wedgeRectCallout">
            <a:avLst>
              <a:gd name="adj1" fmla="val -83391"/>
              <a:gd name="adj2" fmla="val -129522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4. If system not proposed any table then we have to enter the table here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8323026" y="3921735"/>
            <a:ext cx="3256989" cy="433048"/>
          </a:xfrm>
          <a:prstGeom prst="wedgeRectCallout">
            <a:avLst>
              <a:gd name="adj1" fmla="val -78724"/>
              <a:gd name="adj2" fmla="val 280860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5. Enter Foreign key field type and Cardinality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5401538" y="5867400"/>
            <a:ext cx="2599462" cy="405152"/>
          </a:xfrm>
          <a:prstGeom prst="wedgeRectCallout">
            <a:avLst>
              <a:gd name="adj1" fmla="val 88374"/>
              <a:gd name="adj2" fmla="val -21445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6. Click on Copy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59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1711553" y="6629400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t>36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962400" cy="6675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1447800"/>
            <a:ext cx="37338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 smtClean="0"/>
              <a:t>Aggregate Objects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TMG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Views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Lock Objects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Search Helps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710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2549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TMG Overview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37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37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1" y="762000"/>
            <a:ext cx="11429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It is generated program with one or two screens to allow the user to Insert/Modify/Delete values directly into the database table/Maintenance View.</a:t>
            </a:r>
          </a:p>
          <a:p>
            <a:endParaRPr lang="en-US" sz="24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Transaction to Maintain Entries: </a:t>
            </a:r>
            <a:r>
              <a:rPr lang="en-US" sz="2400" b="1" dirty="0" smtClean="0">
                <a:latin typeface="+mj-lt"/>
              </a:rPr>
              <a:t>SM30</a:t>
            </a:r>
            <a:r>
              <a:rPr lang="en-US" sz="2400" b="1" dirty="0">
                <a:latin typeface="+mj-lt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Create TMG for configuration tables which are having less number of fields</a:t>
            </a:r>
          </a:p>
        </p:txBody>
      </p:sp>
    </p:spTree>
    <p:extLst>
      <p:ext uri="{BB962C8B-B14F-4D97-AF65-F5344CB8AC3E}">
        <p14:creationId xmlns:p14="http://schemas.microsoft.com/office/powerpoint/2010/main" val="400799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2102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TMG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38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38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1" y="762000"/>
            <a:ext cx="36575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j-lt"/>
              </a:rPr>
              <a:t>It is generated program with one or two screens to allow the user to Insert/Modify/Delete values directly into the database table/Maintenance View.</a:t>
            </a:r>
          </a:p>
          <a:p>
            <a:endParaRPr lang="en-US" sz="2400" b="1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+mj-lt"/>
              </a:rPr>
              <a:t>Transaction to Maintain Entries: SM30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+mj-lt"/>
              </a:rPr>
              <a:t>Create TMG for configuration tables which are having less number of fields</a:t>
            </a:r>
            <a:endParaRPr lang="en-US" sz="2400" b="1" dirty="0">
              <a:latin typeface="+mj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72" y="1074122"/>
            <a:ext cx="6285178" cy="502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3276600" y="4723828"/>
            <a:ext cx="3065728" cy="1441556"/>
          </a:xfrm>
          <a:prstGeom prst="wedgeRectCallout">
            <a:avLst>
              <a:gd name="adj1" fmla="val 86248"/>
              <a:gd name="adj2" fmla="val -126731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Open Table in Change Mode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Click on Menu “Utilities”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Select Option “Table Maintenance Generator”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316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2102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TMG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39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39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226" y="502920"/>
            <a:ext cx="66865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1644656" y="915595"/>
            <a:ext cx="3086100" cy="672465"/>
          </a:xfrm>
          <a:prstGeom prst="wedgeRectCallout">
            <a:avLst>
              <a:gd name="adj1" fmla="val 131377"/>
              <a:gd name="adj2" fmla="val 89653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4. Enter Authorization Group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Ex: &amp;NC&amp; - No Authorization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504950" y="1815465"/>
            <a:ext cx="3276600" cy="762000"/>
          </a:xfrm>
          <a:prstGeom prst="wedgeRectCallout">
            <a:avLst>
              <a:gd name="adj1" fmla="val 117885"/>
              <a:gd name="adj2" fmla="val 49854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5. Specify Function Group Name. It can be same as table Name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167737" y="2819400"/>
            <a:ext cx="4808026" cy="1905000"/>
          </a:xfrm>
          <a:prstGeom prst="wedgeRectCallout">
            <a:avLst>
              <a:gd name="adj1" fmla="val 86712"/>
              <a:gd name="adj2" fmla="val -3290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6. Specify Maintenance Type and enter Screen Number (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One screen mode or Two Screen Mode.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If you select One screen mode then you can enter multiple records at a time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If you select two screen mode then you can enter only one  record at a time 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62769" y="5208270"/>
            <a:ext cx="4657726" cy="1268730"/>
          </a:xfrm>
          <a:prstGeom prst="wedgeRectCallout">
            <a:avLst>
              <a:gd name="adj1" fmla="val 88485"/>
              <a:gd name="adj2" fmla="val -34154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7. Choose Recording routine. If we select Standard recording routine, then TR  is mandatory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If we select No, or User recording routine then TR is not required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8. Then Click on Create button on application toolbar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0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76200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Domain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325" y="1052610"/>
            <a:ext cx="990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It describes the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Technical properties s like data type and length, Decimal Places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Semantic Properties like Output Length, Possible 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4219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Maintain Entries via TMG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40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40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134" y="561555"/>
            <a:ext cx="48101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798" y="3731475"/>
            <a:ext cx="5715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85626" y="1961522"/>
            <a:ext cx="45435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>
                <a:latin typeface="+mj-lt"/>
              </a:rPr>
              <a:t>Go to SM30 Transaction</a:t>
            </a:r>
          </a:p>
          <a:p>
            <a:pPr marL="342900" indent="-342900">
              <a:buAutoNum type="arabicPeriod"/>
            </a:pPr>
            <a:r>
              <a:rPr lang="en-US" sz="2400" b="1" dirty="0">
                <a:latin typeface="+mj-lt"/>
              </a:rPr>
              <a:t>Enter Table Name</a:t>
            </a:r>
          </a:p>
          <a:p>
            <a:pPr marL="342900" indent="-342900">
              <a:buAutoNum type="arabicPeriod"/>
            </a:pPr>
            <a:r>
              <a:rPr lang="en-US" sz="2400" b="1" dirty="0">
                <a:latin typeface="+mj-lt"/>
              </a:rPr>
              <a:t>Click on Maintain Button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latin typeface="+mj-lt"/>
              </a:rPr>
              <a:t>Click on New Entries Button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latin typeface="+mj-lt"/>
              </a:rPr>
              <a:t>Enter </a:t>
            </a:r>
            <a:r>
              <a:rPr lang="en-US" sz="2400" b="1" dirty="0">
                <a:latin typeface="+mj-lt"/>
              </a:rPr>
              <a:t>Values and save</a:t>
            </a:r>
          </a:p>
        </p:txBody>
      </p:sp>
    </p:spTree>
    <p:extLst>
      <p:ext uri="{BB962C8B-B14F-4D97-AF65-F5344CB8AC3E}">
        <p14:creationId xmlns:p14="http://schemas.microsoft.com/office/powerpoint/2010/main" val="20021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1711553" y="6629400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t>41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962400" cy="6675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1447800"/>
            <a:ext cx="3733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 smtClean="0"/>
              <a:t>Views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Projection Views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Database Views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Maintenance Views</a:t>
            </a:r>
          </a:p>
        </p:txBody>
      </p:sp>
    </p:spTree>
    <p:extLst>
      <p:ext uri="{BB962C8B-B14F-4D97-AF65-F5344CB8AC3E}">
        <p14:creationId xmlns:p14="http://schemas.microsoft.com/office/powerpoint/2010/main" val="34341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109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Views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42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42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838200"/>
            <a:ext cx="5638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Data about an application object can be distributed to several tables. </a:t>
            </a:r>
            <a:endParaRPr lang="en-US" sz="2400" b="1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+mj-lt"/>
              </a:rPr>
              <a:t>By </a:t>
            </a:r>
            <a:r>
              <a:rPr lang="en-US" sz="2400" b="1" dirty="0">
                <a:latin typeface="+mj-lt"/>
              </a:rPr>
              <a:t>defining a view, you can define an application-dependent view that combines this data.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The structure of such a view is defined by specifying the tables and fields used in the </a:t>
            </a:r>
            <a:r>
              <a:rPr lang="en-US" sz="2400" b="1" dirty="0" smtClean="0">
                <a:latin typeface="+mj-lt"/>
              </a:rPr>
              <a:t>view.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+mj-lt"/>
              </a:rPr>
              <a:t>Fields </a:t>
            </a:r>
            <a:r>
              <a:rPr lang="en-US" sz="2400" b="1" dirty="0">
                <a:latin typeface="+mj-lt"/>
              </a:rPr>
              <a:t>that are not required can be hidden, thereby minimizing interfaces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1400" y="2133600"/>
            <a:ext cx="4191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Types of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Views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Projection View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Database View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Maintenance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View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26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2111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Project View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43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43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981200"/>
            <a:ext cx="579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P</a:t>
            </a:r>
            <a:r>
              <a:rPr lang="en-US" sz="2400" b="1" dirty="0" smtClean="0">
                <a:latin typeface="+mj-lt"/>
              </a:rPr>
              <a:t>rojection </a:t>
            </a:r>
            <a:r>
              <a:rPr lang="en-US" sz="2400" b="1" dirty="0">
                <a:latin typeface="+mj-lt"/>
              </a:rPr>
              <a:t>views to hide fields of a table. This can minimize </a:t>
            </a:r>
            <a:r>
              <a:rPr lang="en-US" sz="2400" b="1" dirty="0" smtClean="0">
                <a:latin typeface="+mj-lt"/>
              </a:rPr>
              <a:t>interfaces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A projection view contains exactly one table. You cannot define selection conditions for projection views.</a:t>
            </a:r>
          </a:p>
        </p:txBody>
      </p:sp>
      <p:pic>
        <p:nvPicPr>
          <p:cNvPr id="10" name="Picture 3" descr="http://help.sap.com/static/saphelp_nw73ehp1/en/cf/21ecc5446011d189700000e8322d00/loioed4358d3e65a465bb4ab416f6d68b26b_LowRe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t="3893" r="12639" b="7359"/>
          <a:stretch/>
        </p:blipFill>
        <p:spPr bwMode="auto">
          <a:xfrm>
            <a:off x="6765482" y="1143000"/>
            <a:ext cx="5177253" cy="446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84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3192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Project View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44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44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71" y="1199991"/>
            <a:ext cx="5205978" cy="468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ular Callout 11"/>
          <p:cNvSpPr/>
          <p:nvPr/>
        </p:nvSpPr>
        <p:spPr>
          <a:xfrm>
            <a:off x="3009900" y="1881537"/>
            <a:ext cx="2722642" cy="526944"/>
          </a:xfrm>
          <a:prstGeom prst="wedgeRectCallout">
            <a:avLst>
              <a:gd name="adj1" fmla="val -124435"/>
              <a:gd name="adj2" fmla="val 170793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1. Select Radio Button View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837328" y="2657136"/>
            <a:ext cx="2096872" cy="494136"/>
          </a:xfrm>
          <a:prstGeom prst="wedgeRectCallout">
            <a:avLst>
              <a:gd name="adj1" fmla="val -109629"/>
              <a:gd name="adj2" fmla="val 36813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2. Enter View Name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104076" y="4753715"/>
            <a:ext cx="2488851" cy="289800"/>
          </a:xfrm>
          <a:prstGeom prst="wedgeRectCallout">
            <a:avLst>
              <a:gd name="adj1" fmla="val -47296"/>
              <a:gd name="adj2" fmla="val 197471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3. Click on Create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505" y="1751256"/>
            <a:ext cx="3069204" cy="243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ular Callout 15"/>
          <p:cNvSpPr/>
          <p:nvPr/>
        </p:nvSpPr>
        <p:spPr>
          <a:xfrm>
            <a:off x="8305800" y="4576662"/>
            <a:ext cx="3406505" cy="396836"/>
          </a:xfrm>
          <a:prstGeom prst="wedgeRectCallout">
            <a:avLst>
              <a:gd name="adj1" fmla="val -54387"/>
              <a:gd name="adj2" fmla="val -484199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4. Select Project View Radio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90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3192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Project View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45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45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0"/>
          <a:stretch/>
        </p:blipFill>
        <p:spPr bwMode="auto">
          <a:xfrm>
            <a:off x="4038600" y="701548"/>
            <a:ext cx="7359282" cy="567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ular Callout 17"/>
          <p:cNvSpPr/>
          <p:nvPr/>
        </p:nvSpPr>
        <p:spPr>
          <a:xfrm>
            <a:off x="1476128" y="1558757"/>
            <a:ext cx="2280313" cy="457200"/>
          </a:xfrm>
          <a:prstGeom prst="wedgeRectCallout">
            <a:avLst>
              <a:gd name="adj1" fmla="val 157349"/>
              <a:gd name="adj2" fmla="val 82197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5. Enter Description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1447277" y="2339606"/>
            <a:ext cx="2266458" cy="457200"/>
          </a:xfrm>
          <a:prstGeom prst="wedgeRectCallout">
            <a:avLst>
              <a:gd name="adj1" fmla="val 154485"/>
              <a:gd name="adj2" fmla="val 70821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6. Select View Fields Tab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1447277" y="3001390"/>
            <a:ext cx="2225827" cy="608302"/>
          </a:xfrm>
          <a:prstGeom prst="wedgeRectCallout">
            <a:avLst>
              <a:gd name="adj1" fmla="val 135562"/>
              <a:gd name="adj2" fmla="val -5300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7. Enter Database Table Name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1447800" y="4992860"/>
            <a:ext cx="2590799" cy="722140"/>
          </a:xfrm>
          <a:prstGeom prst="wedgeRectCallout">
            <a:avLst>
              <a:gd name="adj1" fmla="val 64275"/>
              <a:gd name="adj2" fmla="val -94446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8. Enter required fields in the view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87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2450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Database View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46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46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385159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+mj-lt"/>
              </a:rPr>
              <a:t>Data </a:t>
            </a:r>
            <a:r>
              <a:rPr lang="en-US" sz="2400" b="1" dirty="0">
                <a:latin typeface="+mj-lt"/>
              </a:rPr>
              <a:t>about an application object is often distributed on several database tables. A database view provides an application-specific view on such distributed data.</a:t>
            </a:r>
          </a:p>
          <a:p>
            <a:endParaRPr lang="en-US" sz="2400" b="1" dirty="0" smtClean="0">
              <a:latin typeface="+mj-lt"/>
            </a:endParaRPr>
          </a:p>
          <a:p>
            <a:endParaRPr lang="en-US" sz="24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+mj-lt"/>
              </a:rPr>
              <a:t>Database </a:t>
            </a:r>
            <a:r>
              <a:rPr lang="en-US" sz="2400" b="1" dirty="0">
                <a:latin typeface="+mj-lt"/>
              </a:rPr>
              <a:t>views are defined in the ABAP Dictionary. A database view is automatically created in the underlying database when it is activated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latin typeface="+mj-lt"/>
            </a:endParaRPr>
          </a:p>
        </p:txBody>
      </p:sp>
      <p:pic>
        <p:nvPicPr>
          <p:cNvPr id="26" name="Picture 2" descr="This graphic is explained in the accompanying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369661"/>
            <a:ext cx="4876800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71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2450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Database View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47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47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70"/>
          <a:stretch/>
        </p:blipFill>
        <p:spPr bwMode="auto">
          <a:xfrm>
            <a:off x="271767" y="811334"/>
            <a:ext cx="3774582" cy="530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318" y="727501"/>
            <a:ext cx="3638066" cy="541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255617" y="1543140"/>
            <a:ext cx="36807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j-lt"/>
              </a:rPr>
              <a:t>Example:</a:t>
            </a:r>
          </a:p>
          <a:p>
            <a:r>
              <a:rPr lang="en-US" sz="2400" dirty="0" smtClean="0">
                <a:latin typeface="+mj-lt"/>
              </a:rPr>
              <a:t>Let </a:t>
            </a:r>
            <a:r>
              <a:rPr lang="en-US" sz="2400" dirty="0">
                <a:latin typeface="+mj-lt"/>
              </a:rPr>
              <a:t>us assume application data distributed among tables ZEKKO_09 and </a:t>
            </a:r>
            <a:r>
              <a:rPr lang="en-US" sz="2400" dirty="0" smtClean="0">
                <a:latin typeface="+mj-lt"/>
              </a:rPr>
              <a:t>ZEKO_09 and </a:t>
            </a:r>
            <a:r>
              <a:rPr lang="en-US" sz="2400" dirty="0">
                <a:latin typeface="+mj-lt"/>
              </a:rPr>
              <a:t>both are linked via Foreign key relationship. Now </a:t>
            </a:r>
            <a:r>
              <a:rPr lang="en-US" sz="2400" dirty="0" smtClean="0">
                <a:latin typeface="+mj-lt"/>
              </a:rPr>
              <a:t>requirement </a:t>
            </a:r>
            <a:r>
              <a:rPr lang="en-US" sz="2400" dirty="0">
                <a:latin typeface="+mj-lt"/>
              </a:rPr>
              <a:t>is to combine data somehow.</a:t>
            </a:r>
          </a:p>
          <a:p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521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353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Database View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48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48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36" y="816761"/>
            <a:ext cx="5413360" cy="497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ular Callout 9"/>
          <p:cNvSpPr/>
          <p:nvPr/>
        </p:nvSpPr>
        <p:spPr>
          <a:xfrm>
            <a:off x="3810000" y="1879654"/>
            <a:ext cx="2590800" cy="409316"/>
          </a:xfrm>
          <a:prstGeom prst="wedgeRectCallout">
            <a:avLst>
              <a:gd name="adj1" fmla="val -124193"/>
              <a:gd name="adj2" fmla="val 97052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1. Select Radio Button View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4551693" y="2985022"/>
            <a:ext cx="1828800" cy="347550"/>
          </a:xfrm>
          <a:prstGeom prst="wedgeRectCallout">
            <a:avLst>
              <a:gd name="adj1" fmla="val -84910"/>
              <a:gd name="adj2" fmla="val -65257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2. Enter View Name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3997917" y="4404441"/>
            <a:ext cx="2402883" cy="414450"/>
          </a:xfrm>
          <a:prstGeom prst="wedgeRectCallout">
            <a:avLst>
              <a:gd name="adj1" fmla="val -40620"/>
              <a:gd name="adj2" fmla="val 177938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3. Click on Create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557451"/>
            <a:ext cx="2717531" cy="239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ular Callout 13"/>
          <p:cNvSpPr/>
          <p:nvPr/>
        </p:nvSpPr>
        <p:spPr>
          <a:xfrm>
            <a:off x="8610600" y="1357510"/>
            <a:ext cx="3124200" cy="529937"/>
          </a:xfrm>
          <a:prstGeom prst="wedgeRectCallout">
            <a:avLst>
              <a:gd name="adj1" fmla="val -65349"/>
              <a:gd name="adj2" fmla="val 296265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4. Click on Database View Radio Button and Copy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38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353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Database View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49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49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818495"/>
            <a:ext cx="6974333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ular Callout 15"/>
          <p:cNvSpPr/>
          <p:nvPr/>
        </p:nvSpPr>
        <p:spPr>
          <a:xfrm>
            <a:off x="368490" y="1480881"/>
            <a:ext cx="2527110" cy="516795"/>
          </a:xfrm>
          <a:prstGeom prst="wedgeRectCallout">
            <a:avLst>
              <a:gd name="adj1" fmla="val 124005"/>
              <a:gd name="adj2" fmla="val -65295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5. Enter short Description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326091" y="3745040"/>
            <a:ext cx="2611908" cy="762000"/>
          </a:xfrm>
          <a:prstGeom prst="wedgeRectCallout">
            <a:avLst>
              <a:gd name="adj1" fmla="val 60652"/>
              <a:gd name="adj2" fmla="val -157924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6. Enter list of tables to be joined. In our case only two tables joined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5714999" y="4281622"/>
            <a:ext cx="5996553" cy="790575"/>
          </a:xfrm>
          <a:prstGeom prst="wedgeRectCallout">
            <a:avLst>
              <a:gd name="adj1" fmla="val -45884"/>
              <a:gd name="adj2" fmla="val -167940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7. Enter Join Condition. Join condition automatically come when we click on Relationships button in the below and selectin the relation ship 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3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402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Domain</a:t>
            </a:r>
            <a:r>
              <a:rPr lang="en-US" sz="2800" b="1" dirty="0">
                <a:latin typeface="Garamond" panose="02020404030301010803" pitchFamily="18" charset="0"/>
              </a:rPr>
              <a:t>: Create Domain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158446" y="830927"/>
            <a:ext cx="7271553" cy="5541309"/>
            <a:chOff x="4158447" y="1116265"/>
            <a:chExt cx="6342388" cy="5255971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604" y="1116265"/>
              <a:ext cx="5148197" cy="457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ular Callout 9"/>
            <p:cNvSpPr/>
            <p:nvPr/>
          </p:nvSpPr>
          <p:spPr>
            <a:xfrm>
              <a:off x="4158447" y="5737861"/>
              <a:ext cx="1808312" cy="634375"/>
            </a:xfrm>
            <a:prstGeom prst="wedgeRectCallout">
              <a:avLst>
                <a:gd name="adj1" fmla="val 11939"/>
                <a:gd name="adj2" fmla="val -251369"/>
              </a:avLst>
            </a:prstGeom>
            <a:solidFill>
              <a:schemeClr val="accent6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1. Select “Domain” Radio Button</a:t>
              </a:r>
            </a:p>
          </p:txBody>
        </p:sp>
        <p:sp>
          <p:nvSpPr>
            <p:cNvPr id="11" name="Rectangular Callout 10"/>
            <p:cNvSpPr/>
            <p:nvPr/>
          </p:nvSpPr>
          <p:spPr>
            <a:xfrm>
              <a:off x="6071461" y="5762980"/>
              <a:ext cx="2057400" cy="497786"/>
            </a:xfrm>
            <a:prstGeom prst="wedgeRectCallout">
              <a:avLst>
                <a:gd name="adj1" fmla="val 21480"/>
                <a:gd name="adj2" fmla="val -299146"/>
              </a:avLst>
            </a:prstGeom>
            <a:solidFill>
              <a:schemeClr val="accent6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2. Enter Domain Name</a:t>
              </a:r>
            </a:p>
          </p:txBody>
        </p:sp>
        <p:sp>
          <p:nvSpPr>
            <p:cNvPr id="12" name="Rectangular Callout 11"/>
            <p:cNvSpPr/>
            <p:nvPr/>
          </p:nvSpPr>
          <p:spPr>
            <a:xfrm>
              <a:off x="8233563" y="5803566"/>
              <a:ext cx="2267272" cy="457200"/>
            </a:xfrm>
            <a:prstGeom prst="wedgeRectCallout">
              <a:avLst>
                <a:gd name="adj1" fmla="val -19713"/>
                <a:gd name="adj2" fmla="val -90076"/>
              </a:avLst>
            </a:prstGeom>
            <a:solidFill>
              <a:schemeClr val="accent6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3. Click on Create Button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15039" y="1194248"/>
            <a:ext cx="3943408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Steps:</a:t>
            </a:r>
          </a:p>
          <a:p>
            <a:endParaRPr lang="en-US" sz="20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Transaction Code: SE11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Select Domain Radio Button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Enter Name of the Domain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Click on Create Button</a:t>
            </a:r>
            <a:endParaRPr lang="en-US" b="1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8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353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Database View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50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50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7312651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ular Callout 11"/>
          <p:cNvSpPr/>
          <p:nvPr/>
        </p:nvSpPr>
        <p:spPr>
          <a:xfrm>
            <a:off x="514673" y="4267200"/>
            <a:ext cx="2628254" cy="466523"/>
          </a:xfrm>
          <a:prstGeom prst="wedgeRectCallout">
            <a:avLst>
              <a:gd name="adj1" fmla="val 31472"/>
              <a:gd name="adj2" fmla="val 303867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8. Click on relationship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7426305" y="2122390"/>
            <a:ext cx="1752600" cy="536448"/>
          </a:xfrm>
          <a:prstGeom prst="wedgeRectCallout">
            <a:avLst>
              <a:gd name="adj1" fmla="val -170931"/>
              <a:gd name="adj2" fmla="val -115074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9. Select the entry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6324600" y="4707892"/>
            <a:ext cx="2469358" cy="304800"/>
          </a:xfrm>
          <a:prstGeom prst="wedgeRectCallout">
            <a:avLst>
              <a:gd name="adj1" fmla="val -5690"/>
              <a:gd name="adj2" fmla="val 379567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10 . Click on Copy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958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353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Database View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51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51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85800"/>
            <a:ext cx="609016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ular Callout 15"/>
          <p:cNvSpPr/>
          <p:nvPr/>
        </p:nvSpPr>
        <p:spPr>
          <a:xfrm>
            <a:off x="9982200" y="2662237"/>
            <a:ext cx="2120556" cy="461963"/>
          </a:xfrm>
          <a:prstGeom prst="wedgeRectCallout">
            <a:avLst>
              <a:gd name="adj1" fmla="val -123108"/>
              <a:gd name="adj2" fmla="val 28343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11. Select View Fields Tab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77284" y="3540959"/>
            <a:ext cx="2971800" cy="1143000"/>
          </a:xfrm>
          <a:prstGeom prst="wedgeRectCallout">
            <a:avLst>
              <a:gd name="adj1" fmla="val 80326"/>
              <a:gd name="adj2" fmla="val -36324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12. Select required fields from both the tables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13. Save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14. Activate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460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302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Maintenance View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52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52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771" y="1523539"/>
            <a:ext cx="565817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j-lt"/>
              </a:rPr>
              <a:t>A </a:t>
            </a:r>
            <a:r>
              <a:rPr lang="en-US" sz="2400" b="1" dirty="0">
                <a:latin typeface="+mj-lt"/>
              </a:rPr>
              <a:t>maintenance view permits you to maintain the data of an application object together. </a:t>
            </a:r>
          </a:p>
          <a:p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Maintenance </a:t>
            </a:r>
            <a:r>
              <a:rPr lang="en-US" sz="2400" b="1" dirty="0">
                <a:latin typeface="+mj-lt"/>
              </a:rPr>
              <a:t>view is combination of View and Maintenance Generator. It involves Two steps</a:t>
            </a:r>
          </a:p>
          <a:p>
            <a:endParaRPr lang="en-US" sz="24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Create a View of type Maintenance View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Create TMG for Maintenance View</a:t>
            </a:r>
          </a:p>
          <a:p>
            <a:endParaRPr lang="en-US" sz="2400" b="1" dirty="0">
              <a:latin typeface="+mj-lt"/>
            </a:endParaRPr>
          </a:p>
          <a:p>
            <a:endParaRPr lang="en-US" sz="2400" b="1" dirty="0" smtClean="0">
              <a:latin typeface="+mj-lt"/>
            </a:endParaRPr>
          </a:p>
        </p:txBody>
      </p:sp>
      <p:pic>
        <p:nvPicPr>
          <p:cNvPr id="9" name="Picture 2" descr="This graphic is explained in the accompanying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47800"/>
            <a:ext cx="6015926" cy="450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5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302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Maintenance View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53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53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04" y="568675"/>
            <a:ext cx="6043159" cy="53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4388200" y="1073498"/>
            <a:ext cx="2469800" cy="374302"/>
          </a:xfrm>
          <a:prstGeom prst="wedgeRectCallout">
            <a:avLst>
              <a:gd name="adj1" fmla="val -176180"/>
              <a:gd name="adj2" fmla="val 412270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1. Select Radio Button View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771702" y="1952623"/>
            <a:ext cx="1873600" cy="286254"/>
          </a:xfrm>
          <a:prstGeom prst="wedgeRectCallout">
            <a:avLst>
              <a:gd name="adj1" fmla="val -87007"/>
              <a:gd name="adj2" fmla="val 238801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2. Enter View Name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470858" y="3906676"/>
            <a:ext cx="2189942" cy="436724"/>
          </a:xfrm>
          <a:prstGeom prst="wedgeRectCallout">
            <a:avLst>
              <a:gd name="adj1" fmla="val -27261"/>
              <a:gd name="adj2" fmla="val 305271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3. Click on Create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020" y="2462351"/>
            <a:ext cx="2564484" cy="228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ular Callout 14"/>
          <p:cNvSpPr/>
          <p:nvPr/>
        </p:nvSpPr>
        <p:spPr>
          <a:xfrm>
            <a:off x="8382000" y="5189667"/>
            <a:ext cx="2870658" cy="286729"/>
          </a:xfrm>
          <a:prstGeom prst="wedgeRectCallout">
            <a:avLst>
              <a:gd name="adj1" fmla="val -24254"/>
              <a:gd name="adj2" fmla="val -503203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4. Click on Maintenance View 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4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302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Maintenance View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54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54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194" y="739205"/>
            <a:ext cx="9410111" cy="507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ular Callout 16"/>
          <p:cNvSpPr/>
          <p:nvPr/>
        </p:nvSpPr>
        <p:spPr>
          <a:xfrm>
            <a:off x="228600" y="1975614"/>
            <a:ext cx="1903294" cy="403795"/>
          </a:xfrm>
          <a:prstGeom prst="wedgeRectCallout">
            <a:avLst>
              <a:gd name="adj1" fmla="val 136266"/>
              <a:gd name="adj2" fmla="val 47717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5. Enter Description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228600" y="2590800"/>
            <a:ext cx="2552700" cy="579120"/>
          </a:xfrm>
          <a:prstGeom prst="wedgeRectCallout">
            <a:avLst>
              <a:gd name="adj1" fmla="val 91270"/>
              <a:gd name="adj2" fmla="val 25977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6. Select Table/Join Conditions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5027909" y="5356860"/>
            <a:ext cx="5638800" cy="1019272"/>
          </a:xfrm>
          <a:prstGeom prst="wedgeRectCallout">
            <a:avLst>
              <a:gd name="adj1" fmla="val -70520"/>
              <a:gd name="adj2" fmla="val -86125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7. Enter Tables to be joined. Enter Foreign key table first  and then enter check table by selecting Relation ship button in bottom.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Join Condition automatically proposed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616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24"/>
          <a:stretch/>
        </p:blipFill>
        <p:spPr bwMode="auto">
          <a:xfrm>
            <a:off x="152400" y="523220"/>
            <a:ext cx="6091662" cy="39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302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Maintenance View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55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55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6553349" y="1643261"/>
            <a:ext cx="3117273" cy="568940"/>
          </a:xfrm>
          <a:prstGeom prst="wedgeRectCallout">
            <a:avLst>
              <a:gd name="adj1" fmla="val -126759"/>
              <a:gd name="adj2" fmla="val 71412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8. Select View Fields Tab and select required fields from each table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1752600" y="4709571"/>
            <a:ext cx="3886200" cy="1386429"/>
          </a:xfrm>
          <a:prstGeom prst="wedgeRectCallout">
            <a:avLst>
              <a:gd name="adj1" fmla="val 80327"/>
              <a:gd name="adj2" fmla="val -27626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10. Maintain following</a:t>
            </a:r>
          </a:p>
          <a:p>
            <a:pPr marL="800100" lvl="1" indent="-342900">
              <a:buAutoNum type="alphaLcPeriod"/>
            </a:pP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Access</a:t>
            </a:r>
          </a:p>
          <a:p>
            <a:pPr marL="800100" lvl="1" indent="-342900">
              <a:buAutoNum type="alphaLcPeriod"/>
            </a:pP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Delivery Class</a:t>
            </a:r>
          </a:p>
          <a:p>
            <a:pPr marL="800100" lvl="1" indent="-342900">
              <a:buAutoNum type="alphaLcPeriod"/>
            </a:pP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Data browser and  Table View </a:t>
            </a:r>
            <a:r>
              <a:rPr lang="en-US" sz="1600" b="1" dirty="0" err="1" smtClean="0">
                <a:solidFill>
                  <a:schemeClr val="tx1"/>
                </a:solidFill>
                <a:latin typeface="+mj-lt"/>
              </a:rPr>
              <a:t>Maint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11. Save And Activate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10" r="13656" b="2410"/>
          <a:stretch/>
        </p:blipFill>
        <p:spPr bwMode="auto">
          <a:xfrm>
            <a:off x="6553349" y="3413760"/>
            <a:ext cx="5608946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ular Callout 12"/>
          <p:cNvSpPr/>
          <p:nvPr/>
        </p:nvSpPr>
        <p:spPr>
          <a:xfrm>
            <a:off x="9140677" y="2854940"/>
            <a:ext cx="2570876" cy="408709"/>
          </a:xfrm>
          <a:prstGeom prst="wedgeRectCallout">
            <a:avLst>
              <a:gd name="adj1" fmla="val 34054"/>
              <a:gd name="adj2" fmla="val 231046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9. Select </a:t>
            </a:r>
            <a:r>
              <a:rPr lang="en-US" sz="1600" b="1" dirty="0" err="1" smtClean="0">
                <a:solidFill>
                  <a:schemeClr val="tx1"/>
                </a:solidFill>
                <a:latin typeface="+mj-lt"/>
              </a:rPr>
              <a:t>Maint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 Status Tab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39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302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Maintenance View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56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56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6"/>
          <a:stretch/>
        </p:blipFill>
        <p:spPr bwMode="auto">
          <a:xfrm>
            <a:off x="3810000" y="685800"/>
            <a:ext cx="8251556" cy="541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ular Callout 15"/>
          <p:cNvSpPr/>
          <p:nvPr/>
        </p:nvSpPr>
        <p:spPr>
          <a:xfrm>
            <a:off x="228600" y="2694920"/>
            <a:ext cx="3886200" cy="838200"/>
          </a:xfrm>
          <a:prstGeom prst="wedgeRectCallout">
            <a:avLst>
              <a:gd name="adj1" fmla="val 99678"/>
              <a:gd name="adj2" fmla="val -240841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12. Select Menu Option Utilities and then select option Table Maintenance Generator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17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302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Maintenance View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57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57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02920"/>
            <a:ext cx="6922576" cy="579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ular Callout 9"/>
          <p:cNvSpPr/>
          <p:nvPr/>
        </p:nvSpPr>
        <p:spPr>
          <a:xfrm>
            <a:off x="533400" y="2133600"/>
            <a:ext cx="2548538" cy="457200"/>
          </a:xfrm>
          <a:prstGeom prst="wedgeRectCallout">
            <a:avLst>
              <a:gd name="adj1" fmla="val 196457"/>
              <a:gd name="adj2" fmla="val -17554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13. Specify Authorization Group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33400" y="3028950"/>
            <a:ext cx="2396138" cy="400050"/>
          </a:xfrm>
          <a:prstGeom prst="wedgeRectCallout">
            <a:avLst>
              <a:gd name="adj1" fmla="val 211444"/>
              <a:gd name="adj2" fmla="val -38156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14. Specify Function Group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533400" y="3851564"/>
            <a:ext cx="3200399" cy="1406236"/>
          </a:xfrm>
          <a:prstGeom prst="wedgeRectCallout">
            <a:avLst>
              <a:gd name="adj1" fmla="val 149949"/>
              <a:gd name="adj2" fmla="val -58040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15. Specify Maintenance type as two step and enter two screen numbers</a:t>
            </a:r>
          </a:p>
          <a:p>
            <a:pPr marL="342900" indent="-342900">
              <a:buAutoNum type="arabicPeriod" startAt="16"/>
            </a:pP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Then click on create button</a:t>
            </a:r>
          </a:p>
          <a:p>
            <a:pPr marL="342900" indent="-342900">
              <a:buAutoNum type="arabicPeriod" startAt="16"/>
            </a:pP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Maintain entries in the view using transaction SM30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757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1711553" y="6629400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t>58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962400" cy="6675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1447800"/>
            <a:ext cx="37338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 smtClean="0"/>
              <a:t>Search Help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Elementary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Collective</a:t>
            </a:r>
          </a:p>
        </p:txBody>
      </p:sp>
    </p:spTree>
    <p:extLst>
      <p:ext uri="{BB962C8B-B14F-4D97-AF65-F5344CB8AC3E}">
        <p14:creationId xmlns:p14="http://schemas.microsoft.com/office/powerpoint/2010/main" val="6946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Search Help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59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59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799" y="762000"/>
            <a:ext cx="114067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j-lt"/>
              </a:rPr>
              <a:t>Search </a:t>
            </a:r>
            <a:r>
              <a:rPr lang="en-US" sz="2400" b="1" dirty="0">
                <a:latin typeface="+mj-lt"/>
              </a:rPr>
              <a:t>helps are objects that you can use to assign input help (F4 Help) to screen fields. 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You </a:t>
            </a:r>
            <a:r>
              <a:rPr lang="en-US" sz="2400" b="1" dirty="0">
                <a:latin typeface="+mj-lt"/>
              </a:rPr>
              <a:t>can do this by creating a search help in the ABAP Dictionary and attaching it to the corresponding screen field</a:t>
            </a:r>
          </a:p>
        </p:txBody>
      </p:sp>
      <p:pic>
        <p:nvPicPr>
          <p:cNvPr id="13" name="Picture 2" descr="http://help.sap.com/static/saphelp_nw73/en/cf/21ee2b446011d189700000e8322d00/726cefa033c64ff28655405461d61576.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69853"/>
            <a:ext cx="5029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51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5149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Domain: Create Domain Contd..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999" y="1364332"/>
            <a:ext cx="5080861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Steps:</a:t>
            </a:r>
          </a:p>
          <a:p>
            <a:endParaRPr lang="en-US" sz="24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+mj-lt"/>
              </a:rPr>
              <a:t>Enter Description</a:t>
            </a:r>
            <a:endParaRPr lang="en-US" sz="24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+mj-lt"/>
              </a:rPr>
              <a:t>Click on Definition Tab</a:t>
            </a:r>
            <a:endParaRPr lang="en-US" sz="24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+mj-lt"/>
              </a:rPr>
              <a:t>Enter Data Type and No Characters</a:t>
            </a:r>
            <a:endParaRPr lang="en-US" sz="2400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91200" y="870616"/>
            <a:ext cx="5907439" cy="5138423"/>
            <a:chOff x="4608162" y="1013478"/>
            <a:chExt cx="5907439" cy="5138423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162" y="1013478"/>
              <a:ext cx="5907439" cy="5138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" name="Group 2"/>
            <p:cNvGrpSpPr/>
            <p:nvPr/>
          </p:nvGrpSpPr>
          <p:grpSpPr>
            <a:xfrm>
              <a:off x="8372131" y="1132336"/>
              <a:ext cx="1894542" cy="2779583"/>
              <a:chOff x="8372131" y="1132336"/>
              <a:chExt cx="1894542" cy="2779583"/>
            </a:xfrm>
          </p:grpSpPr>
          <p:sp>
            <p:nvSpPr>
              <p:cNvPr id="14" name="Rectangular Callout 13"/>
              <p:cNvSpPr/>
              <p:nvPr/>
            </p:nvSpPr>
            <p:spPr>
              <a:xfrm>
                <a:off x="8452543" y="1132336"/>
                <a:ext cx="1814130" cy="496088"/>
              </a:xfrm>
              <a:prstGeom prst="wedgeRectCallout">
                <a:avLst>
                  <a:gd name="adj1" fmla="val -142788"/>
                  <a:gd name="adj2" fmla="val 137399"/>
                </a:avLst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solidFill>
                      <a:schemeClr val="tx1"/>
                    </a:solidFill>
                    <a:latin typeface="+mj-lt"/>
                  </a:rPr>
                  <a:t>4. Enter Description</a:t>
                </a:r>
              </a:p>
            </p:txBody>
          </p:sp>
          <p:sp>
            <p:nvSpPr>
              <p:cNvPr id="17" name="Rectangular Callout 16"/>
              <p:cNvSpPr/>
              <p:nvPr/>
            </p:nvSpPr>
            <p:spPr>
              <a:xfrm>
                <a:off x="8372131" y="3415831"/>
                <a:ext cx="1814130" cy="496088"/>
              </a:xfrm>
              <a:prstGeom prst="wedgeRectCallout">
                <a:avLst>
                  <a:gd name="adj1" fmla="val -122284"/>
                  <a:gd name="adj2" fmla="val -9434"/>
                </a:avLst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+mj-lt"/>
                  </a:rPr>
                  <a:t>6. Enter Data Type and Length</a:t>
                </a:r>
              </a:p>
            </p:txBody>
          </p:sp>
          <p:sp>
            <p:nvSpPr>
              <p:cNvPr id="18" name="Rectangular Callout 17"/>
              <p:cNvSpPr/>
              <p:nvPr/>
            </p:nvSpPr>
            <p:spPr>
              <a:xfrm>
                <a:off x="8435753" y="2396523"/>
                <a:ext cx="1814130" cy="496088"/>
              </a:xfrm>
              <a:prstGeom prst="wedgeRectCallout">
                <a:avLst>
                  <a:gd name="adj1" fmla="val -148767"/>
                  <a:gd name="adj2" fmla="val 21807"/>
                </a:avLst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+mj-lt"/>
                  </a:rPr>
                  <a:t>5. Select Definition Tab</a:t>
                </a:r>
              </a:p>
            </p:txBody>
          </p:sp>
        </p:grpSp>
      </p:grp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5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Search Help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60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60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6975" y="762000"/>
            <a:ext cx="117348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latin typeface="+mj-lt"/>
              </a:rPr>
              <a:t>There are two types of search </a:t>
            </a:r>
            <a:r>
              <a:rPr lang="en-US" sz="2400" b="1" dirty="0" smtClean="0">
                <a:latin typeface="+mj-lt"/>
              </a:rPr>
              <a:t>helps</a:t>
            </a:r>
            <a:endParaRPr lang="en-US" sz="2400" b="1" dirty="0">
              <a:latin typeface="+mj-lt"/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Elementary search helps 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Collective search helps: Collective search helps combine several elementary search helps.  A collective search help can offer several alternative search paths.</a:t>
            </a:r>
          </a:p>
          <a:p>
            <a:pPr marL="800100" lvl="1" indent="-342900" fontAlgn="base">
              <a:buFont typeface="+mj-lt"/>
              <a:buAutoNum type="arabicPeriod"/>
            </a:pPr>
            <a:endParaRPr lang="en-US" sz="2400" b="1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Search help is the database object to provide value help functionality. It involves following steps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Create search help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Assign Search Help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We can assign at Data Element Level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We can assign at Table Field Level</a:t>
            </a:r>
          </a:p>
          <a:p>
            <a:pPr lvl="1" fontAlgn="base"/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83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Search Help: Example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61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61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63" y="479311"/>
            <a:ext cx="11734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Example: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clicked F4 on Storage Location field in ME21N Transaction, Search help will be executed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56" y="1332419"/>
            <a:ext cx="7634288" cy="529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6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Search Help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62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62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3570"/>
            <a:ext cx="6129943" cy="551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ular Callout 9"/>
          <p:cNvSpPr/>
          <p:nvPr/>
        </p:nvSpPr>
        <p:spPr>
          <a:xfrm>
            <a:off x="3247076" y="3270788"/>
            <a:ext cx="3352800" cy="457200"/>
          </a:xfrm>
          <a:prstGeom prst="wedgeRectCallout">
            <a:avLst>
              <a:gd name="adj1" fmla="val -124625"/>
              <a:gd name="adj2" fmla="val 262976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1. Select Radio Button Search Help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944169" y="3946328"/>
            <a:ext cx="3048000" cy="451312"/>
          </a:xfrm>
          <a:prstGeom prst="wedgeRectCallout">
            <a:avLst>
              <a:gd name="adj1" fmla="val -100325"/>
              <a:gd name="adj2" fmla="val 135989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2. Enter name of Search Help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6772115" y="5754980"/>
            <a:ext cx="2437831" cy="360567"/>
          </a:xfrm>
          <a:prstGeom prst="wedgeRectCallout">
            <a:avLst>
              <a:gd name="adj1" fmla="val -80494"/>
              <a:gd name="adj2" fmla="val -40139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3. Click on Create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322899"/>
            <a:ext cx="4291053" cy="161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ular Callout 13"/>
          <p:cNvSpPr/>
          <p:nvPr/>
        </p:nvSpPr>
        <p:spPr>
          <a:xfrm>
            <a:off x="8929710" y="3141821"/>
            <a:ext cx="2993549" cy="477686"/>
          </a:xfrm>
          <a:prstGeom prst="wedgeRectCallout">
            <a:avLst>
              <a:gd name="adj1" fmla="val -78988"/>
              <a:gd name="adj2" fmla="val -258859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4. Click on Elementary Search Help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45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Search Help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63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63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719236"/>
            <a:ext cx="8458200" cy="570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ular Callout 15"/>
          <p:cNvSpPr/>
          <p:nvPr/>
        </p:nvSpPr>
        <p:spPr>
          <a:xfrm>
            <a:off x="609600" y="1828565"/>
            <a:ext cx="1829369" cy="403340"/>
          </a:xfrm>
          <a:prstGeom prst="wedgeRectCallout">
            <a:avLst>
              <a:gd name="adj1" fmla="val 202505"/>
              <a:gd name="adj2" fmla="val 20347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5. Enter Description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615412" y="2695416"/>
            <a:ext cx="2024987" cy="413042"/>
          </a:xfrm>
          <a:prstGeom prst="wedgeRectCallout">
            <a:avLst>
              <a:gd name="adj1" fmla="val 151804"/>
              <a:gd name="adj2" fmla="val 89211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6. Enter Table Name 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57200" y="3641712"/>
            <a:ext cx="2476500" cy="2776538"/>
          </a:xfrm>
          <a:prstGeom prst="wedgeRectCallout">
            <a:avLst>
              <a:gd name="adj1" fmla="val 82196"/>
              <a:gd name="adj2" fmla="val 13962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7. Enter Fields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IMP – Importing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EXP – Exporting</a:t>
            </a:r>
          </a:p>
          <a:p>
            <a:r>
              <a:rPr lang="en-US" sz="1600" b="1" dirty="0" err="1" smtClean="0">
                <a:solidFill>
                  <a:schemeClr val="tx1"/>
                </a:solidFill>
                <a:latin typeface="+mj-lt"/>
              </a:rPr>
              <a:t>LPos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- List Position</a:t>
            </a:r>
          </a:p>
          <a:p>
            <a:r>
              <a:rPr lang="en-US" sz="1600" b="1" dirty="0" err="1" smtClean="0">
                <a:solidFill>
                  <a:schemeClr val="tx1"/>
                </a:solidFill>
                <a:latin typeface="+mj-lt"/>
              </a:rPr>
              <a:t>Spos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- Selection Position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M – </a:t>
            </a:r>
            <a:r>
              <a:rPr lang="en-US" sz="1600" b="1" dirty="0" err="1" smtClean="0">
                <a:solidFill>
                  <a:schemeClr val="tx1"/>
                </a:solidFill>
                <a:latin typeface="+mj-lt"/>
              </a:rPr>
              <a:t>Modifiction</a:t>
            </a:r>
            <a:endParaRPr lang="en-US" sz="16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You will get to know everything when testing the search </a:t>
            </a:r>
            <a:r>
              <a:rPr lang="en-US" sz="1600" b="1" dirty="0" err="1" smtClean="0">
                <a:solidFill>
                  <a:schemeClr val="tx1"/>
                </a:solidFill>
                <a:latin typeface="+mj-lt"/>
              </a:rPr>
              <a:t>hep</a:t>
            </a:r>
            <a:endParaRPr lang="en-US" sz="16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8. Save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9. Activate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24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Testing Search Help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64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64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4" y="719137"/>
            <a:ext cx="6558047" cy="173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ular Callout 11"/>
          <p:cNvSpPr/>
          <p:nvPr/>
        </p:nvSpPr>
        <p:spPr>
          <a:xfrm>
            <a:off x="6172200" y="1114425"/>
            <a:ext cx="2286000" cy="310093"/>
          </a:xfrm>
          <a:prstGeom prst="wedgeRectCallout">
            <a:avLst>
              <a:gd name="adj1" fmla="val -156751"/>
              <a:gd name="adj2" fmla="val 19684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Click on execute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81" y="3390802"/>
            <a:ext cx="7482209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ular Callout 13"/>
          <p:cNvSpPr/>
          <p:nvPr/>
        </p:nvSpPr>
        <p:spPr>
          <a:xfrm>
            <a:off x="152400" y="2499360"/>
            <a:ext cx="4724400" cy="1066800"/>
          </a:xfrm>
          <a:prstGeom prst="wedgeRectCallout">
            <a:avLst>
              <a:gd name="adj1" fmla="val 81985"/>
              <a:gd name="adj2" fmla="val 146399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Whenever clicked on execute button, one popup screen appeared. This is called selection screen. Here Fields are arranged in a order  in the order of </a:t>
            </a:r>
            <a:r>
              <a:rPr lang="en-US" sz="1600" b="1" dirty="0" err="1" smtClean="0">
                <a:solidFill>
                  <a:schemeClr val="tx1"/>
                </a:solidFill>
                <a:latin typeface="+mj-lt"/>
              </a:rPr>
              <a:t>SPos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 specification. Click on Enter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967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Testing Search Help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65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65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943" y="624406"/>
            <a:ext cx="2752725" cy="588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ular Callout 15"/>
          <p:cNvSpPr/>
          <p:nvPr/>
        </p:nvSpPr>
        <p:spPr>
          <a:xfrm>
            <a:off x="457200" y="2057400"/>
            <a:ext cx="4377343" cy="876300"/>
          </a:xfrm>
          <a:prstGeom prst="wedgeRectCallout">
            <a:avLst>
              <a:gd name="adj1" fmla="val 72727"/>
              <a:gd name="adj2" fmla="val -37101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This is called output list. Order of field in the output list is same as </a:t>
            </a:r>
            <a:r>
              <a:rPr lang="en-US" sz="1600" b="1" dirty="0" err="1" smtClean="0">
                <a:solidFill>
                  <a:schemeClr val="tx1"/>
                </a:solidFill>
                <a:latin typeface="+mj-lt"/>
              </a:rPr>
              <a:t>LPos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 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38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Assigning Search Help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66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66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762000"/>
            <a:ext cx="43815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Assign Search help to the Data Element</a:t>
            </a:r>
          </a:p>
          <a:p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Data Element: ZLAND_09.  Open Data Element in Change mode</a:t>
            </a:r>
            <a:endParaRPr lang="en-US" sz="2400" b="1" dirty="0">
              <a:latin typeface="+mj-lt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024209"/>
            <a:ext cx="5507698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2947538" y="3557587"/>
            <a:ext cx="2767461" cy="517507"/>
          </a:xfrm>
          <a:prstGeom prst="wedgeRectCallout">
            <a:avLst>
              <a:gd name="adj1" fmla="val 77404"/>
              <a:gd name="adj2" fmla="val -34686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1. Select Datatype Radio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895599" y="4691418"/>
            <a:ext cx="2819399" cy="490182"/>
          </a:xfrm>
          <a:prstGeom prst="wedgeRectCallout">
            <a:avLst>
              <a:gd name="adj1" fmla="val 141440"/>
              <a:gd name="adj2" fmla="val -231233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2. Enter Data  Element Name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6553200" y="6172200"/>
            <a:ext cx="2895600" cy="423620"/>
          </a:xfrm>
          <a:prstGeom prst="wedgeRectCallout">
            <a:avLst>
              <a:gd name="adj1" fmla="val 10246"/>
              <a:gd name="adj2" fmla="val -111275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3. Click on Change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81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Assigning Search Help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67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67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762000"/>
            <a:ext cx="43815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Assign Search help to the Data Element</a:t>
            </a:r>
          </a:p>
          <a:p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Data Element: ZLAND_09.  Open Data Element in Change mode</a:t>
            </a:r>
            <a:endParaRPr lang="en-US" sz="2400" b="1" dirty="0">
              <a:latin typeface="+mj-lt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024209"/>
            <a:ext cx="5507698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2947538" y="3557587"/>
            <a:ext cx="2767461" cy="517507"/>
          </a:xfrm>
          <a:prstGeom prst="wedgeRectCallout">
            <a:avLst>
              <a:gd name="adj1" fmla="val 77404"/>
              <a:gd name="adj2" fmla="val -34686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1. Select Datatype Radio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895599" y="4691418"/>
            <a:ext cx="2819399" cy="490182"/>
          </a:xfrm>
          <a:prstGeom prst="wedgeRectCallout">
            <a:avLst>
              <a:gd name="adj1" fmla="val 141440"/>
              <a:gd name="adj2" fmla="val -231233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2. Enter Data  Element Name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6553200" y="6172200"/>
            <a:ext cx="2895600" cy="423620"/>
          </a:xfrm>
          <a:prstGeom prst="wedgeRectCallout">
            <a:avLst>
              <a:gd name="adj1" fmla="val 10246"/>
              <a:gd name="adj2" fmla="val -111275"/>
            </a:avLst>
          </a:prstGeom>
          <a:solidFill>
            <a:srgbClr val="FFD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3. Click on Change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59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Collective </a:t>
            </a:r>
            <a:r>
              <a:rPr lang="en-US" sz="2800" b="1" dirty="0" smtClean="0">
                <a:latin typeface="Garamond" panose="02020404030301010803" pitchFamily="18" charset="0"/>
              </a:rPr>
              <a:t>Search Help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68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68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762000"/>
            <a:ext cx="43815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Collective Search Help</a:t>
            </a:r>
            <a:endParaRPr lang="en-US" sz="2400" b="1" dirty="0">
              <a:latin typeface="+mj-lt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461" y="685800"/>
            <a:ext cx="7322372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62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Collective </a:t>
            </a:r>
            <a:r>
              <a:rPr lang="en-US" sz="2800" b="1" dirty="0" smtClean="0">
                <a:latin typeface="Garamond" panose="02020404030301010803" pitchFamily="18" charset="0"/>
              </a:rPr>
              <a:t>Search Help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69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69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762000"/>
            <a:ext cx="43815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Collective Search Help</a:t>
            </a:r>
            <a:endParaRPr lang="en-US" sz="2400" b="1" dirty="0">
              <a:latin typeface="+mj-lt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502920"/>
            <a:ext cx="6377553" cy="6036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4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5149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Domain: Create Domain Contd..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399" y="1081980"/>
            <a:ext cx="4920887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Steps:</a:t>
            </a:r>
          </a:p>
          <a:p>
            <a:endParaRPr lang="en-US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+mj-lt"/>
              </a:rPr>
              <a:t>Select Value Range Tab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+mj-lt"/>
              </a:rPr>
              <a:t>Enter Single Values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+mj-lt"/>
              </a:rPr>
              <a:t>Click on Save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74567"/>
            <a:ext cx="415290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ular Callout 15"/>
          <p:cNvSpPr/>
          <p:nvPr/>
        </p:nvSpPr>
        <p:spPr>
          <a:xfrm>
            <a:off x="9833811" y="2051716"/>
            <a:ext cx="2247900" cy="480295"/>
          </a:xfrm>
          <a:prstGeom prst="wedgeRectCallout">
            <a:avLst>
              <a:gd name="adj1" fmla="val -66865"/>
              <a:gd name="adj2" fmla="val -4676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</a:rPr>
              <a:t>7. Select Value Range Tab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9599076" y="3562931"/>
            <a:ext cx="2482635" cy="768805"/>
          </a:xfrm>
          <a:prstGeom prst="wedgeRectCallout">
            <a:avLst>
              <a:gd name="adj1" fmla="val -76990"/>
              <a:gd name="adj2" fmla="val -10300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8. Enter set of Fixed Values/Ranges/Value Table</a:t>
            </a:r>
          </a:p>
        </p:txBody>
      </p:sp>
    </p:spTree>
    <p:extLst>
      <p:ext uri="{BB962C8B-B14F-4D97-AF65-F5344CB8AC3E}">
        <p14:creationId xmlns:p14="http://schemas.microsoft.com/office/powerpoint/2010/main" val="33800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1711553" y="6629400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t>70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962400" cy="6675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144780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 smtClean="0"/>
              <a:t>Lock Object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6787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Lock Object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71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71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762000"/>
            <a:ext cx="110490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Synchronizes several users' simultaneous access to the same data records with a lock mechanism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Types of Locks</a:t>
            </a:r>
          </a:p>
          <a:p>
            <a:r>
              <a:rPr lang="en-US" sz="2400" dirty="0">
                <a:latin typeface="+mj-lt"/>
              </a:rPr>
              <a:t>Shared Lock: 	</a:t>
            </a:r>
            <a:r>
              <a:rPr lang="en-US" sz="2400" dirty="0" smtClean="0">
                <a:latin typeface="+mj-lt"/>
              </a:rPr>
              <a:t>	User </a:t>
            </a:r>
            <a:r>
              <a:rPr lang="en-US" sz="2400" dirty="0">
                <a:latin typeface="+mj-lt"/>
              </a:rPr>
              <a:t>request for display - S</a:t>
            </a:r>
          </a:p>
          <a:p>
            <a:r>
              <a:rPr lang="en-US" sz="2400" dirty="0">
                <a:latin typeface="+mj-lt"/>
              </a:rPr>
              <a:t>Exclusive Lock:		User request for modify - E</a:t>
            </a:r>
          </a:p>
          <a:p>
            <a:r>
              <a:rPr lang="en-US" sz="2400" dirty="0">
                <a:latin typeface="+mj-lt"/>
              </a:rPr>
              <a:t>Exclusive But not cumulative:	allow the user to run single instance of </a:t>
            </a:r>
            <a:r>
              <a:rPr lang="en-US" sz="2400" dirty="0" smtClean="0">
                <a:latin typeface="+mj-lt"/>
              </a:rPr>
              <a:t>transaction </a:t>
            </a:r>
            <a:r>
              <a:rPr lang="en-US" sz="2400" dirty="0">
                <a:latin typeface="+mj-lt"/>
              </a:rPr>
              <a:t>- X</a:t>
            </a:r>
          </a:p>
          <a:p>
            <a:r>
              <a:rPr lang="en-US" sz="2400" dirty="0">
                <a:latin typeface="+mj-lt"/>
              </a:rPr>
              <a:t>Optimistic </a:t>
            </a:r>
            <a:r>
              <a:rPr lang="en-US" sz="2400" dirty="0" smtClean="0">
                <a:latin typeface="+mj-lt"/>
              </a:rPr>
              <a:t>Lock: It </a:t>
            </a:r>
            <a:r>
              <a:rPr lang="en-US" sz="2400" dirty="0">
                <a:latin typeface="+mj-lt"/>
              </a:rPr>
              <a:t>is behaves as shared lock initially later it </a:t>
            </a:r>
            <a:r>
              <a:rPr lang="en-US" sz="2400" dirty="0" smtClean="0">
                <a:latin typeface="+mj-lt"/>
              </a:rPr>
              <a:t>will </a:t>
            </a:r>
            <a:r>
              <a:rPr lang="en-US" sz="2400" dirty="0">
                <a:latin typeface="+mj-lt"/>
              </a:rPr>
              <a:t>be converted as Exclusive Lock - O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When you activate a lock object in the ABAP Dictionary, the system automatically creates function modules for 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Setting </a:t>
            </a:r>
            <a:r>
              <a:rPr lang="en-US" sz="2400" dirty="0">
                <a:latin typeface="+mj-lt"/>
              </a:rPr>
              <a:t>(</a:t>
            </a:r>
            <a:r>
              <a:rPr lang="en-US" sz="2400" b="1" dirty="0">
                <a:latin typeface="+mj-lt"/>
              </a:rPr>
              <a:t>ENQUEUE_&lt;lock object name&gt;</a:t>
            </a:r>
            <a:r>
              <a:rPr lang="en-US" sz="2400" dirty="0">
                <a:latin typeface="+mj-lt"/>
              </a:rPr>
              <a:t>) and 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releasing </a:t>
            </a:r>
            <a:r>
              <a:rPr lang="en-US" sz="2400" dirty="0">
                <a:latin typeface="+mj-lt"/>
              </a:rPr>
              <a:t>(</a:t>
            </a:r>
            <a:r>
              <a:rPr lang="en-US" sz="2400" b="1" dirty="0">
                <a:latin typeface="+mj-lt"/>
              </a:rPr>
              <a:t>DEQUEUE_&lt;lock object name&gt;</a:t>
            </a:r>
            <a:r>
              <a:rPr lang="en-US" sz="2400" dirty="0">
                <a:latin typeface="+mj-lt"/>
              </a:rPr>
              <a:t>) locks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67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Create Lock Object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72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72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83" y="721906"/>
            <a:ext cx="5979417" cy="537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ular Callout 9"/>
          <p:cNvSpPr/>
          <p:nvPr/>
        </p:nvSpPr>
        <p:spPr>
          <a:xfrm>
            <a:off x="3962400" y="3882810"/>
            <a:ext cx="2745813" cy="762000"/>
          </a:xfrm>
          <a:prstGeom prst="wedgeRectCallout">
            <a:avLst>
              <a:gd name="adj1" fmla="val 56987"/>
              <a:gd name="adj2" fmla="val 1161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Go to transaction SE11 and click on Lock Object Radio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9562088" y="4644810"/>
            <a:ext cx="2319946" cy="307060"/>
          </a:xfrm>
          <a:prstGeom prst="wedgeRectCallout">
            <a:avLst>
              <a:gd name="adj1" fmla="val -43546"/>
              <a:gd name="adj2" fmla="val 10190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Enter Lock Object Name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8915400" y="6055963"/>
            <a:ext cx="2057400" cy="533400"/>
          </a:xfrm>
          <a:prstGeom prst="wedgeRectCallout">
            <a:avLst>
              <a:gd name="adj1" fmla="val 53568"/>
              <a:gd name="adj2" fmla="val -10378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Click on Create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66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Lock Object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73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73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538" y="586869"/>
            <a:ext cx="5625238" cy="581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ular Callout 13"/>
          <p:cNvSpPr/>
          <p:nvPr/>
        </p:nvSpPr>
        <p:spPr>
          <a:xfrm>
            <a:off x="10186262" y="2006274"/>
            <a:ext cx="1764223" cy="353911"/>
          </a:xfrm>
          <a:prstGeom prst="wedgeRectCallout">
            <a:avLst>
              <a:gd name="adj1" fmla="val -114511"/>
              <a:gd name="adj2" fmla="val -6828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Enter Description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9424262" y="2590800"/>
            <a:ext cx="1524000" cy="381000"/>
          </a:xfrm>
          <a:prstGeom prst="wedgeRectCallout">
            <a:avLst>
              <a:gd name="adj1" fmla="val -132923"/>
              <a:gd name="adj2" fmla="val -5118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Select Table Tab 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9131408" y="3820884"/>
            <a:ext cx="1524000" cy="388984"/>
          </a:xfrm>
          <a:prstGeom prst="wedgeRectCallout">
            <a:avLst>
              <a:gd name="adj1" fmla="val -71617"/>
              <a:gd name="adj2" fmla="val -19088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Select Table Tab 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6629400" y="4617720"/>
            <a:ext cx="1905000" cy="381000"/>
          </a:xfrm>
          <a:prstGeom prst="wedgeRectCallout">
            <a:avLst>
              <a:gd name="adj1" fmla="val 26217"/>
              <a:gd name="adj2" fmla="val -3279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Select Lock Mode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30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Lock Object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74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74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046" y="838939"/>
            <a:ext cx="5772150" cy="325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ular Callout 17"/>
          <p:cNvSpPr/>
          <p:nvPr/>
        </p:nvSpPr>
        <p:spPr>
          <a:xfrm>
            <a:off x="9425553" y="2084838"/>
            <a:ext cx="2286000" cy="381000"/>
          </a:xfrm>
          <a:prstGeom prst="wedgeRectCallout">
            <a:avLst>
              <a:gd name="adj1" fmla="val -65607"/>
              <a:gd name="adj2" fmla="val 8221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Select Lock Parameter Tab 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9412638" y="3656415"/>
            <a:ext cx="1524000" cy="420825"/>
          </a:xfrm>
          <a:prstGeom prst="wedgeRectCallout">
            <a:avLst>
              <a:gd name="adj1" fmla="val -130873"/>
              <a:gd name="adj2" fmla="val -567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Select Fields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0999" y="1066800"/>
            <a:ext cx="55584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j-lt"/>
              </a:rPr>
              <a:t>System </a:t>
            </a:r>
            <a:r>
              <a:rPr lang="en-US" sz="2400" b="1" dirty="0">
                <a:latin typeface="+mj-lt"/>
              </a:rPr>
              <a:t>automatically propose all the key fields of the table as Lock parameters. </a:t>
            </a:r>
            <a:endParaRPr lang="en-US" sz="2400" b="1" dirty="0" smtClean="0">
              <a:latin typeface="+mj-lt"/>
            </a:endParaRP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We add additional fields as lock Parameters or can remove existing proposed fields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Save and Activate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767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1711553" y="6629400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t>75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962400" cy="6675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1447800"/>
            <a:ext cx="37338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 smtClean="0"/>
              <a:t>Others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Text Tables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Database Utility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8329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Text Table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76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76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838939"/>
            <a:ext cx="55584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Text Table: </a:t>
            </a:r>
          </a:p>
          <a:p>
            <a:r>
              <a:rPr lang="en-US" sz="2400" dirty="0"/>
              <a:t>Text table is a table to maintain language specific text to the entries of check table</a:t>
            </a:r>
          </a:p>
          <a:p>
            <a:endParaRPr lang="en-US" sz="2400" dirty="0" smtClean="0"/>
          </a:p>
          <a:p>
            <a:r>
              <a:rPr lang="en-US" sz="2400" dirty="0" smtClean="0"/>
              <a:t>Ex</a:t>
            </a:r>
            <a:r>
              <a:rPr lang="en-US" sz="2400" dirty="0"/>
              <a:t>: 	MARA – Material Master Data</a:t>
            </a:r>
          </a:p>
          <a:p>
            <a:r>
              <a:rPr lang="en-US" sz="2400" dirty="0"/>
              <a:t>	MAKT – Language specific text for Each </a:t>
            </a:r>
            <a:r>
              <a:rPr lang="en-US" sz="2400" dirty="0" smtClean="0"/>
              <a:t>Material</a:t>
            </a:r>
          </a:p>
          <a:p>
            <a:endParaRPr lang="en-US" sz="2400" dirty="0"/>
          </a:p>
          <a:p>
            <a:r>
              <a:rPr lang="en-US" sz="2400" b="1" dirty="0"/>
              <a:t>Rule: </a:t>
            </a:r>
          </a:p>
          <a:p>
            <a:r>
              <a:rPr lang="en-US" sz="2400" dirty="0"/>
              <a:t>Key fields of the Text table are</a:t>
            </a:r>
          </a:p>
          <a:p>
            <a:r>
              <a:rPr lang="en-US" sz="2400" dirty="0"/>
              <a:t>	1. All Key fields of Check table and</a:t>
            </a:r>
          </a:p>
          <a:p>
            <a:r>
              <a:rPr lang="en-US" sz="2400" dirty="0"/>
              <a:t>	2. Language field SPRAS 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96" y="838939"/>
            <a:ext cx="6138437" cy="2285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217" y="3651107"/>
            <a:ext cx="6238388" cy="281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867399" y="2590800"/>
            <a:ext cx="5844153" cy="304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48754" y="5573220"/>
            <a:ext cx="4337507" cy="51628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Database Utility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77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77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838939"/>
            <a:ext cx="11658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Database Utility is used to carry the changes in the table from Data Dictionary to Underlying Database.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When you make any changes to key fields in the table then it is necessary to run the database utility to adjust the tables in the underlying database tables. 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Changes for the Key fields include</a:t>
            </a:r>
          </a:p>
          <a:p>
            <a:endParaRPr lang="en-US" sz="2400" dirty="0"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Making non key fields as key fields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Making key fields as non key fields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Changing data type of the key fields </a:t>
            </a:r>
          </a:p>
        </p:txBody>
      </p:sp>
    </p:spTree>
    <p:extLst>
      <p:ext uri="{BB962C8B-B14F-4D97-AF65-F5344CB8AC3E}">
        <p14:creationId xmlns:p14="http://schemas.microsoft.com/office/powerpoint/2010/main" val="6287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Database Utility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78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78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885825"/>
            <a:ext cx="3200400" cy="2498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1981201" y="2251645"/>
            <a:ext cx="1699094" cy="339156"/>
          </a:xfrm>
          <a:prstGeom prst="wedgeRectCallout">
            <a:avLst>
              <a:gd name="adj1" fmla="val -43820"/>
              <a:gd name="adj2" fmla="val -2303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Enter Table Name  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1490711" y="2929205"/>
            <a:ext cx="1787382" cy="347395"/>
          </a:xfrm>
          <a:prstGeom prst="wedgeRectCallout">
            <a:avLst>
              <a:gd name="adj1" fmla="val -83171"/>
              <a:gd name="adj2" fmla="val 2394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Click on Edit Button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293" y="899452"/>
            <a:ext cx="3877247" cy="348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90" b="30253"/>
          <a:stretch/>
        </p:blipFill>
        <p:spPr bwMode="auto">
          <a:xfrm>
            <a:off x="7907763" y="866879"/>
            <a:ext cx="4055637" cy="31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ular Callout 12"/>
          <p:cNvSpPr/>
          <p:nvPr/>
        </p:nvSpPr>
        <p:spPr>
          <a:xfrm>
            <a:off x="9753600" y="2929205"/>
            <a:ext cx="1752600" cy="174136"/>
          </a:xfrm>
          <a:prstGeom prst="wedgeRectCallout">
            <a:avLst>
              <a:gd name="adj1" fmla="val -79528"/>
              <a:gd name="adj2" fmla="val 23839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Processing Types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855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Database Utility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79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79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86" r="6062"/>
          <a:stretch/>
        </p:blipFill>
        <p:spPr bwMode="auto">
          <a:xfrm>
            <a:off x="5927779" y="2608140"/>
            <a:ext cx="6023997" cy="175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52400" y="838939"/>
            <a:ext cx="5558403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Create database Table: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This </a:t>
            </a:r>
            <a:r>
              <a:rPr lang="en-US" sz="2000" dirty="0">
                <a:latin typeface="+mj-lt"/>
              </a:rPr>
              <a:t>button enabled only when table does not exists in the database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Delete </a:t>
            </a:r>
            <a:r>
              <a:rPr lang="en-US" sz="2000" b="1" dirty="0">
                <a:latin typeface="+mj-lt"/>
              </a:rPr>
              <a:t>database table:</a:t>
            </a:r>
            <a:r>
              <a:rPr lang="en-US" sz="2000" dirty="0">
                <a:latin typeface="+mj-lt"/>
              </a:rPr>
              <a:t> if you want to create a table at database then we go for this option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Activate </a:t>
            </a:r>
            <a:r>
              <a:rPr lang="en-US" sz="2000" b="1" dirty="0">
                <a:latin typeface="+mj-lt"/>
              </a:rPr>
              <a:t>and Adjust database:</a:t>
            </a:r>
            <a:r>
              <a:rPr lang="en-US" sz="2000" dirty="0">
                <a:latin typeface="+mj-lt"/>
              </a:rPr>
              <a:t> when table not activated properly from SE11 then we will choose this option to activate at database </a:t>
            </a:r>
            <a:r>
              <a:rPr lang="en-US" sz="2000" dirty="0" smtClean="0">
                <a:latin typeface="+mj-lt"/>
              </a:rPr>
              <a:t>level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Save Data</a:t>
            </a:r>
            <a:r>
              <a:rPr lang="en-US" sz="2000" dirty="0">
                <a:latin typeface="+mj-lt"/>
              </a:rPr>
              <a:t>: when you made any changes to the table and if table contains entries then you have to go for this option to retain data in the table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Delete </a:t>
            </a:r>
            <a:r>
              <a:rPr lang="en-US" sz="2000" b="1" dirty="0">
                <a:latin typeface="+mj-lt"/>
              </a:rPr>
              <a:t>Data:</a:t>
            </a:r>
            <a:r>
              <a:rPr lang="en-US" sz="2000" dirty="0">
                <a:latin typeface="+mj-lt"/>
              </a:rPr>
              <a:t> when you don’t want any entry from the table then you can choose while adjusting table </a:t>
            </a: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80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5149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Domain: Create Domain Contd..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503476"/>
            <a:ext cx="525362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Steps:</a:t>
            </a:r>
          </a:p>
          <a:p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</a:rPr>
              <a:t>Click on Save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</a:rPr>
              <a:t>Enter Package and Click on Save Icon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28064" y="320040"/>
            <a:ext cx="6223712" cy="2352325"/>
            <a:chOff x="647700" y="3829306"/>
            <a:chExt cx="6223712" cy="2352325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" y="4368025"/>
              <a:ext cx="5943600" cy="1813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ular Callout 24"/>
            <p:cNvSpPr/>
            <p:nvPr/>
          </p:nvSpPr>
          <p:spPr>
            <a:xfrm>
              <a:off x="4495799" y="3829306"/>
              <a:ext cx="2375613" cy="350030"/>
            </a:xfrm>
            <a:prstGeom prst="wedgeRectCallout">
              <a:avLst>
                <a:gd name="adj1" fmla="val -112719"/>
                <a:gd name="adj2" fmla="val 24876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9. Click on Save  Button</a:t>
              </a:r>
            </a:p>
          </p:txBody>
        </p:sp>
      </p:grp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064" y="2861054"/>
            <a:ext cx="54102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ular Callout 17"/>
          <p:cNvSpPr/>
          <p:nvPr/>
        </p:nvSpPr>
        <p:spPr>
          <a:xfrm>
            <a:off x="9982200" y="2949675"/>
            <a:ext cx="1729354" cy="307129"/>
          </a:xfrm>
          <a:prstGeom prst="wedgeRectCallout">
            <a:avLst>
              <a:gd name="adj1" fmla="val -101681"/>
              <a:gd name="adj2" fmla="val 40734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10. Enter Package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45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Database Utility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80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80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-76200"/>
            <a:ext cx="5149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Domain: Create Domain Contd..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186262" y="6625525"/>
            <a:ext cx="480447" cy="228600"/>
          </a:xfrm>
        </p:spPr>
        <p:txBody>
          <a:bodyPr/>
          <a:lstStyle/>
          <a:p>
            <a:fld id="{6EF0EFC4-194A-441D-A2F8-28E45AC010BF}" type="slidenum">
              <a:rPr lang="en-US" sz="160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71" y="1795202"/>
            <a:ext cx="480060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Steps:</a:t>
            </a:r>
          </a:p>
          <a:p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</a:rPr>
              <a:t>Enter Transport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</a:rPr>
              <a:t>Syntax Check </a:t>
            </a:r>
            <a:endParaRPr lang="en-US" sz="2400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</a:rPr>
              <a:t>Activate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gradFill flip="none" rotWithShape="1">
            <a:gsLst>
              <a:gs pos="33000">
                <a:schemeClr val="tx1">
                  <a:lumMod val="85000"/>
                  <a:lumOff val="15000"/>
                </a:schemeClr>
              </a:gs>
              <a:gs pos="59000">
                <a:schemeClr val="tx1">
                  <a:lumMod val="85000"/>
                  <a:lumOff val="15000"/>
                </a:schemeClr>
              </a:gs>
              <a:gs pos="7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Slide Number Placeholder 19"/>
          <p:cNvSpPr txBox="1">
            <a:spLocks/>
          </p:cNvSpPr>
          <p:nvPr/>
        </p:nvSpPr>
        <p:spPr>
          <a:xfrm>
            <a:off x="11711553" y="6629400"/>
            <a:ext cx="4804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z="1600" smtClean="0">
                <a:solidFill>
                  <a:schemeClr val="bg1"/>
                </a:solidFill>
              </a:rPr>
              <a:pPr/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559" y="542412"/>
            <a:ext cx="5334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ular Callout 14"/>
          <p:cNvSpPr/>
          <p:nvPr/>
        </p:nvSpPr>
        <p:spPr>
          <a:xfrm>
            <a:off x="9601200" y="1437762"/>
            <a:ext cx="2581759" cy="543438"/>
          </a:xfrm>
          <a:prstGeom prst="wedgeRectCallout">
            <a:avLst>
              <a:gd name="adj1" fmla="val -86490"/>
              <a:gd name="adj2" fmla="val 16338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11. Enter Transport Number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628" y="4735798"/>
            <a:ext cx="54959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ular Callout 16"/>
          <p:cNvSpPr/>
          <p:nvPr/>
        </p:nvSpPr>
        <p:spPr>
          <a:xfrm>
            <a:off x="4267200" y="4137822"/>
            <a:ext cx="3115159" cy="351912"/>
          </a:xfrm>
          <a:prstGeom prst="wedgeRectCallout">
            <a:avLst>
              <a:gd name="adj1" fmla="val 61687"/>
              <a:gd name="adj2" fmla="val 1973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12. Check for syntax errors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9371309" y="4013289"/>
            <a:ext cx="1295400" cy="321266"/>
          </a:xfrm>
          <a:prstGeom prst="wedgeRectCallout">
            <a:avLst>
              <a:gd name="adj1" fmla="val -149951"/>
              <a:gd name="adj2" fmla="val 3102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13. Activate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99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7254</TotalTime>
  <Words>3318</Words>
  <Application>Microsoft Office PowerPoint</Application>
  <PresentationFormat>Widescreen</PresentationFormat>
  <Paragraphs>829</Paragraphs>
  <Slides>80</Slides>
  <Notes>80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Arial</vt:lpstr>
      <vt:lpstr>Calibri</vt:lpstr>
      <vt:lpstr>Calibri Light</vt:lpstr>
      <vt:lpstr>Garamond</vt:lpstr>
      <vt:lpstr>Palatino Linotype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Nagaraju</dc:creator>
  <cp:lastModifiedBy>Raju</cp:lastModifiedBy>
  <cp:revision>1233</cp:revision>
  <dcterms:created xsi:type="dcterms:W3CDTF">2015-09-11T11:11:37Z</dcterms:created>
  <dcterms:modified xsi:type="dcterms:W3CDTF">2019-08-11T18:21:52Z</dcterms:modified>
</cp:coreProperties>
</file>