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0" r:id="rId7"/>
    <p:sldId id="271" r:id="rId8"/>
    <p:sldId id="260" r:id="rId9"/>
    <p:sldId id="261" r:id="rId10"/>
    <p:sldId id="262" r:id="rId11"/>
    <p:sldId id="264" r:id="rId12"/>
    <p:sldId id="268" r:id="rId13"/>
    <p:sldId id="263" r:id="rId14"/>
    <p:sldId id="265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A749-6A1A-4E2E-A7F8-BA6F2CF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9106D-76E4-4689-8909-BA923217C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09DB-A691-4ECC-ACCF-E0BA95D7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B5F6-E2D6-4C9C-8101-F90B5AF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BA55-E6E0-4BA8-A1E3-220E55AD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2DD6-E0A3-47D2-A9E9-5E4F5E76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CF5D-22FB-4F84-AD88-9DCAEA0A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511D-0646-441D-9F73-8E8BADB7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4A47-CC15-4294-A891-0617FD29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5110-296C-428A-AE1E-7A4D6476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61F3B-DDD4-4409-95B7-59E7DEEEA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8432E-14CE-42C7-BEEA-260BE035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EF0D-5BB2-4361-BA74-CB1262C3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834F3-A3C6-4C8D-8D0F-2550473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FF57-4E76-482C-8E55-3EBA629B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2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612-D3E9-4F43-8589-F0FC9836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306F-9873-4EDB-9288-CEFF16B4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7F83-FE99-4821-BC0C-BD100EE0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C448-18E5-444F-9D62-F03F5A23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927B-1FD8-478D-B058-2D9C4D90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60D6-367E-4C92-990D-061E441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743F-6BC1-48C0-B824-9FB67EA5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3697-4807-4B20-AC61-CBDDF2EB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1DDF-6273-43C1-9C1D-04B18921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81EF-B9A7-4104-88E6-52AF3669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D9A-1003-4B6B-9E13-3E28214A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E176-4B05-4C00-9BE8-F1E7EB7A0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88CC8-565E-4EA4-BED5-3AF0AFA87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D5C1-2B05-4088-A52C-E10E4900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4D09-DE0E-475B-AF42-51430481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1825-55A7-4A3E-B456-9EF3BB0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1C9E-74C3-4CDB-B46D-1E3C59B1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6B45-BE35-4AE7-B746-2D062522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68CE1-3E81-4996-AF58-231B53213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E0B8-CA5B-4858-9143-76A1E2231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A159F-2FBC-4C30-B811-5FB3EAA57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152C1-7A13-4F4A-BBFB-69E6C946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CEAEE-68EE-41CC-9F2C-D017F6FE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08FD3-D1DC-4758-9399-846CB748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8445-A74A-4809-86D1-B05ED7B9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FE39F-46F8-4F36-A62D-ED31FCC2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C7140-755A-4E2B-89D5-E11B6A4D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E8320-DE48-4EC7-8F0E-FF647A66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7DC33-68F3-446B-A5F2-FBB656A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533E-003F-423D-84B4-8ABB18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9CC30-A839-4A84-BF9F-CD0AE16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251D-233F-4695-8D72-E8671E94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2234-12EE-4641-8C0D-C0367029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5380-324B-4E2D-AEB9-9AB27B44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E87A-C782-4D15-A024-A0324BD6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F4823-2E46-40EA-B34B-42D7395A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46E9-2880-4663-8B75-C9A38728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8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0D42-0AF2-4AFD-807C-56018933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71547-2ECA-467C-9AC3-BDABC69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75D0A-9D74-46E5-A293-35442F55C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2BAF-7C88-42A9-962B-111A33C1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F93F-49C7-4527-B541-44594FE9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13ED8-A702-4932-93A4-5C8C1905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CA8C2-BE9D-469E-B5A4-24E23B0D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1B1C-FAC0-4C12-ABFD-27BC8779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ABB8-54D9-48BE-AD7E-215E6C159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5AF4-67AE-4F9F-A919-674DD0962227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956C-EE54-4F25-AC01-6EA841B69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EC50-7048-4D02-AD79-AE1F28D71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53B-1450-4470-ABF4-661291324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CF9816-FD23-4894-BF27-6120B3C62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360" y="193040"/>
            <a:ext cx="11557000" cy="123952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ndhra</a:t>
            </a:r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GB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radesh</a:t>
            </a:r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GB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tate</a:t>
            </a:r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GB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</a:t>
            </a:r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evelopment</a:t>
            </a:r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				</a:t>
            </a:r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orporation</a:t>
            </a:r>
            <a:endParaRPr lang="en-IN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70A41-8A75-40A9-A601-46AFDAAC2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71120"/>
            <a:ext cx="10160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953C4-2A06-4733-B47E-1702058C1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480" y="71120"/>
            <a:ext cx="1016000" cy="1016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CF4BB79-7DF5-42AE-A191-90D66B2EECAA}"/>
              </a:ext>
            </a:extLst>
          </p:cNvPr>
          <p:cNvSpPr txBox="1">
            <a:spLocks/>
          </p:cNvSpPr>
          <p:nvPr/>
        </p:nvSpPr>
        <p:spPr>
          <a:xfrm>
            <a:off x="3982720" y="2077720"/>
            <a:ext cx="5509260" cy="86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Systems</a:t>
            </a:r>
            <a:endParaRPr lang="en-IN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Top 17 Programming Languages for Embedded Systems Work">
            <a:extLst>
              <a:ext uri="{FF2B5EF4-FFF2-40B4-BE49-F238E27FC236}">
                <a16:creationId xmlns:a16="http://schemas.microsoft.com/office/drawing/2014/main" id="{97C39AD5-B85A-4BF2-98F2-E77371962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2" y="2941320"/>
            <a:ext cx="4767578" cy="317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4A11703E-A12C-435A-A638-63E15B712FA2}"/>
              </a:ext>
            </a:extLst>
          </p:cNvPr>
          <p:cNvSpPr txBox="1">
            <a:spLocks/>
          </p:cNvSpPr>
          <p:nvPr/>
        </p:nvSpPr>
        <p:spPr>
          <a:xfrm>
            <a:off x="9469120" y="5836920"/>
            <a:ext cx="2722880" cy="101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By,</a:t>
            </a:r>
          </a:p>
          <a:p>
            <a:pPr algn="l"/>
            <a:r>
              <a:rPr lang="en-GB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Nagaraju-APSSDC</a:t>
            </a:r>
          </a:p>
          <a:p>
            <a:pPr algn="l"/>
            <a:r>
              <a:rPr lang="en-GB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Skill Trainer</a:t>
            </a:r>
            <a:endParaRPr lang="en-IN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92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icroprocessor vs. microcontroller">
            <a:extLst>
              <a:ext uri="{FF2B5EF4-FFF2-40B4-BE49-F238E27FC236}">
                <a16:creationId xmlns:a16="http://schemas.microsoft.com/office/drawing/2014/main" id="{71A12C90-4C33-48E4-BC76-DDF267B0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69" y="1370401"/>
            <a:ext cx="7118861" cy="53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88CFE8B3-75E8-4275-9D4E-4CB6DCD13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00" y="305434"/>
            <a:ext cx="10515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b="1" spc="-55" dirty="0">
                <a:solidFill>
                  <a:schemeClr val="accent4"/>
                </a:solidFill>
                <a:latin typeface="+mn-lt"/>
              </a:rPr>
              <a:t>Difference Between the MP &amp; MC</a:t>
            </a:r>
            <a:endParaRPr b="1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21C52C0B-BEB1-46AD-92CC-355FC8E728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94" y="1148884"/>
            <a:ext cx="10026252" cy="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FCD0-DDEB-450F-A986-0E7EB7BA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0" y="2336165"/>
            <a:ext cx="6126480" cy="191071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chemeClr val="accent4"/>
                </a:solidFill>
                <a:latin typeface="+mn-lt"/>
              </a:rPr>
              <a:t>Introduction To 8051</a:t>
            </a:r>
            <a:endParaRPr lang="en-IN" sz="8000" b="1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75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A082-2965-403B-9FF3-1E6B6D6D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944880"/>
            <a:ext cx="11450320" cy="4785360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The 8051 microcontroller was invented in 1980's by Intel. </a:t>
            </a:r>
          </a:p>
          <a:p>
            <a:pPr marL="0" indent="0" algn="l">
              <a:buNone/>
            </a:pPr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Its foundation is based on Harvard architecture and this microcontroller was developed principally for bringing it to be used in </a:t>
            </a:r>
            <a:r>
              <a:rPr lang="en-GB" b="1" i="0" dirty="0">
                <a:solidFill>
                  <a:srgbClr val="000000"/>
                </a:solidFill>
                <a:effectLst/>
              </a:rPr>
              <a:t>Embedded Systems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At first it was created by using </a:t>
            </a:r>
            <a:r>
              <a:rPr lang="en-GB" b="1" i="0" dirty="0">
                <a:solidFill>
                  <a:srgbClr val="000000"/>
                </a:solidFill>
                <a:effectLst/>
              </a:rPr>
              <a:t>NMOS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technology but the use of </a:t>
            </a:r>
            <a:r>
              <a:rPr lang="en-GB" b="1" i="0" dirty="0">
                <a:solidFill>
                  <a:srgbClr val="000000"/>
                </a:solidFill>
                <a:effectLst/>
              </a:rPr>
              <a:t>NMOS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consumed more power to work therefore Intel re-launch the microcontroller 8051 using </a:t>
            </a:r>
            <a:r>
              <a:rPr lang="en-GB" b="1" i="0" dirty="0">
                <a:solidFill>
                  <a:srgbClr val="000000"/>
                </a:solidFill>
                <a:effectLst/>
              </a:rPr>
              <a:t>CMOS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technology and new edition came up with edition of letter 'C' in the title name, therefore the new modified version of microcontroller is called by name </a:t>
            </a:r>
            <a:r>
              <a:rPr lang="en-GB" b="1" i="0" dirty="0">
                <a:solidFill>
                  <a:srgbClr val="000000"/>
                </a:solidFill>
                <a:effectLst/>
              </a:rPr>
              <a:t>80C51</a:t>
            </a:r>
            <a:r>
              <a:rPr lang="en-GB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58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8FC508BC-ACB7-4BAC-9F25-EF9C27DAE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00" y="212130"/>
            <a:ext cx="10515600" cy="6155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35" dirty="0">
                <a:solidFill>
                  <a:schemeClr val="accent4"/>
                </a:solidFill>
                <a:latin typeface="+mn-lt"/>
              </a:rPr>
              <a:t>Pin</a:t>
            </a:r>
            <a:r>
              <a:rPr sz="3900" b="1" spc="20" dirty="0">
                <a:solidFill>
                  <a:schemeClr val="accent4"/>
                </a:solidFill>
                <a:latin typeface="+mn-lt"/>
              </a:rPr>
              <a:t> </a:t>
            </a:r>
            <a:r>
              <a:rPr sz="3900" b="1" spc="75" dirty="0">
                <a:solidFill>
                  <a:schemeClr val="accent4"/>
                </a:solidFill>
                <a:latin typeface="+mn-lt"/>
              </a:rPr>
              <a:t>Description</a:t>
            </a:r>
            <a:r>
              <a:rPr sz="3900" b="1" spc="25" dirty="0">
                <a:solidFill>
                  <a:schemeClr val="accent4"/>
                </a:solidFill>
                <a:latin typeface="+mn-lt"/>
              </a:rPr>
              <a:t> </a:t>
            </a:r>
            <a:r>
              <a:rPr sz="3900" b="1" spc="190" dirty="0">
                <a:solidFill>
                  <a:schemeClr val="accent4"/>
                </a:solidFill>
                <a:latin typeface="+mn-lt"/>
              </a:rPr>
              <a:t>of</a:t>
            </a:r>
            <a:r>
              <a:rPr sz="3900" b="1" spc="25" dirty="0">
                <a:solidFill>
                  <a:schemeClr val="accent4"/>
                </a:solidFill>
                <a:latin typeface="+mn-lt"/>
              </a:rPr>
              <a:t> </a:t>
            </a:r>
            <a:r>
              <a:rPr sz="3900" b="1" spc="-10" dirty="0">
                <a:solidFill>
                  <a:schemeClr val="accent4"/>
                </a:solidFill>
                <a:latin typeface="+mn-lt"/>
              </a:rPr>
              <a:t>the</a:t>
            </a:r>
            <a:r>
              <a:rPr sz="3900" b="1" spc="25" dirty="0">
                <a:solidFill>
                  <a:schemeClr val="accent4"/>
                </a:solidFill>
                <a:latin typeface="+mn-lt"/>
              </a:rPr>
              <a:t> </a:t>
            </a:r>
            <a:r>
              <a:rPr sz="3900" b="1" spc="15" dirty="0">
                <a:solidFill>
                  <a:schemeClr val="accent4"/>
                </a:solidFill>
                <a:latin typeface="+mn-lt"/>
              </a:rPr>
              <a:t>8051</a:t>
            </a:r>
            <a:endParaRPr sz="3900" b="1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6146" name="Picture 2" descr="Introduction to 8051 Microcontroller - The Engineering Projects">
            <a:extLst>
              <a:ext uri="{FF2B5EF4-FFF2-40B4-BE49-F238E27FC236}">
                <a16:creationId xmlns:a16="http://schemas.microsoft.com/office/drawing/2014/main" id="{95802314-8E0A-4C1B-853C-D3F682E5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30" y="1412240"/>
            <a:ext cx="95631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DF79D592-7D94-4F9F-8C44-2DD61453D4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154" y="1019887"/>
            <a:ext cx="10026252" cy="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3AC4-6B2F-4A26-992E-7DB8DDCE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477520"/>
            <a:ext cx="11744960" cy="61772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Pins 1 to 8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These pins are known as Port 1. It is internally pulled up, bi-directional I/O port.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 9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It is a RESET pin, which is used to reset the microcontroller to its initial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Pins 10 to 17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These pins are known as Port 3. This port serves some functions like interrupts, timer input, control signals, serial communication signals RxD and TxD,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Pins 18 &amp; 19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These pins are used for interfacing an external crystal to get the system clock.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 20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This pin provides the </a:t>
            </a:r>
            <a:r>
              <a:rPr lang="en-GB" dirty="0">
                <a:solidFill>
                  <a:srgbClr val="000000"/>
                </a:solidFill>
              </a:rPr>
              <a:t>GND</a:t>
            </a:r>
            <a:r>
              <a:rPr lang="en-GB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Pins 21 to 28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These pins are known as Port 2.Higher order address bus signals are also multiplexed using this 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5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81C7-8029-4D85-9CE6-EEBF3192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89280"/>
            <a:ext cx="10988040" cy="558768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 29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This is PSEN pin which stands for Program Store Enable. It is used to read a signal from the external program memory.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 30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This is EA pin which stands for External Access input. It is used to enable/disable the external memory interfacing.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 31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This is ALE pin which stands for Address Latch Enable. It is used to demultiplex the address-data signal of port.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Pins 32 to 39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These pins are known as Port 0. It serves as I/O port. Lower order address and data bus signals are multiplexed using this port.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accent4"/>
                </a:solidFill>
                <a:effectLst/>
              </a:rPr>
              <a:t>Pin 40</a:t>
            </a:r>
            <a:r>
              <a:rPr lang="en-GB" b="0" i="0" dirty="0">
                <a:solidFill>
                  <a:schemeClr val="accent4"/>
                </a:solidFill>
                <a:effectLst/>
              </a:rPr>
              <a:t> −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This pin is used to provide power supply to the circuit.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5827-527E-45EC-B78F-2F24D210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00965"/>
            <a:ext cx="10515600" cy="823595"/>
          </a:xfrm>
        </p:spPr>
        <p:txBody>
          <a:bodyPr/>
          <a:lstStyle/>
          <a:p>
            <a:r>
              <a:rPr lang="en-GB" b="1" i="0" dirty="0">
                <a:solidFill>
                  <a:schemeClr val="accent4"/>
                </a:solidFill>
                <a:effectLst/>
                <a:latin typeface="erdana"/>
              </a:rPr>
              <a:t>Features of 8051 Microcontroller: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D9E3-23D7-4D1A-B7C8-7C83DCBA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924560"/>
            <a:ext cx="10713720" cy="570992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having four register banks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64K bytes on-chip programmable memory (ROM)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128 bytes on-chip data memory (RAM)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Address bus is 16-bit unidirectional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bus is 8-bit bidirectional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16 bit timers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32 general purpose registers each of 8-bit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8051 microcontroller offers a number of special features such as ADC, UARTs, Op-amp,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3196-8358-4228-AE65-DD8FD80A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98378"/>
            <a:ext cx="7406640" cy="1643222"/>
          </a:xfrm>
        </p:spPr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chemeClr val="accent4"/>
                </a:solidFill>
                <a:latin typeface="+mn-lt"/>
              </a:rPr>
              <a:t>I/O Programming</a:t>
            </a:r>
            <a:endParaRPr lang="en-IN" sz="66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7ECBD-5550-4244-BFC1-54FC7DA99791}"/>
              </a:ext>
            </a:extLst>
          </p:cNvPr>
          <p:cNvSpPr txBox="1"/>
          <p:nvPr/>
        </p:nvSpPr>
        <p:spPr>
          <a:xfrm>
            <a:off x="579120" y="2782669"/>
            <a:ext cx="11033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8051 microcontroller programming is performed in </a:t>
            </a:r>
            <a:r>
              <a:rPr lang="en-GB" sz="2400" b="1" i="0" dirty="0">
                <a:effectLst/>
                <a:latin typeface="verdana" panose="020B0604030504040204" pitchFamily="34" charset="0"/>
              </a:rPr>
              <a:t>embedded C language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using Keil software.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618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Embedded Systems? | Working and Advantages | Scope &amp; Career">
            <a:extLst>
              <a:ext uri="{FF2B5EF4-FFF2-40B4-BE49-F238E27FC236}">
                <a16:creationId xmlns:a16="http://schemas.microsoft.com/office/drawing/2014/main" id="{E3277F67-FEE9-4051-B9E0-C2DD2C1D1C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49DF23DC-803F-41D2-B48C-AD4014B398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854" y="415290"/>
            <a:ext cx="10026252" cy="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F193-2E37-4848-A05B-A07585BD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300480"/>
            <a:ext cx="11501120" cy="4988559"/>
          </a:xfrm>
        </p:spPr>
        <p:txBody>
          <a:bodyPr/>
          <a:lstStyle/>
          <a:p>
            <a:pPr marL="0" indent="0">
              <a:buNone/>
            </a:pPr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02124"/>
                </a:solidFill>
                <a:effectLst/>
              </a:rPr>
              <a:t>An </a:t>
            </a:r>
            <a:r>
              <a:rPr lang="en-GB" b="1" i="0" dirty="0">
                <a:solidFill>
                  <a:srgbClr val="202124"/>
                </a:solidFill>
                <a:effectLst/>
              </a:rPr>
              <a:t>embedded system</a:t>
            </a:r>
            <a:r>
              <a:rPr lang="en-GB" b="0" i="0" dirty="0">
                <a:solidFill>
                  <a:srgbClr val="202124"/>
                </a:solidFill>
                <a:effectLst/>
              </a:rPr>
              <a:t> is a </a:t>
            </a:r>
            <a:r>
              <a:rPr lang="en-GB" b="1" i="0" dirty="0">
                <a:solidFill>
                  <a:schemeClr val="accent4"/>
                </a:solidFill>
                <a:effectLst/>
              </a:rPr>
              <a:t>microprocessor</a:t>
            </a:r>
            <a:r>
              <a:rPr lang="en-GB" b="0" i="0" dirty="0">
                <a:solidFill>
                  <a:srgbClr val="202124"/>
                </a:solidFill>
                <a:effectLst/>
              </a:rPr>
              <a:t>- or </a:t>
            </a:r>
            <a:r>
              <a:rPr lang="en-GB" b="1" i="0" dirty="0">
                <a:solidFill>
                  <a:schemeClr val="accent4"/>
                </a:solidFill>
                <a:effectLst/>
              </a:rPr>
              <a:t>microcontroller</a:t>
            </a:r>
            <a:r>
              <a:rPr lang="en-GB" b="0" i="0" dirty="0">
                <a:solidFill>
                  <a:srgbClr val="202124"/>
                </a:solidFill>
                <a:effectLst/>
              </a:rPr>
              <a:t>-based </a:t>
            </a:r>
            <a:r>
              <a:rPr lang="en-GB" b="1" i="0" dirty="0">
                <a:solidFill>
                  <a:srgbClr val="202124"/>
                </a:solidFill>
                <a:effectLst/>
              </a:rPr>
              <a:t>system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02124"/>
                </a:solidFill>
                <a:effectLst/>
              </a:rPr>
              <a:t>of hardware and software designed to perform specific functions within a larger mechanical or electrical </a:t>
            </a:r>
            <a:r>
              <a:rPr lang="en-GB" b="1" i="0" dirty="0">
                <a:solidFill>
                  <a:srgbClr val="202124"/>
                </a:solidFill>
                <a:effectLst/>
              </a:rPr>
              <a:t>system</a:t>
            </a:r>
            <a:r>
              <a:rPr lang="en-GB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202124"/>
                </a:solidFill>
              </a:rPr>
              <a:t>					or</a:t>
            </a:r>
          </a:p>
          <a:p>
            <a:pPr marL="0" indent="0">
              <a:buNone/>
            </a:pPr>
            <a:endParaRPr lang="en-GB" dirty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n-IN" dirty="0"/>
              <a:t>It is a combination of both hardware and software with some mechanical parts to perform a specific task is called embedded system</a:t>
            </a:r>
          </a:p>
          <a:p>
            <a:pPr marL="0" indent="0">
              <a:buNone/>
            </a:pPr>
            <a:r>
              <a:rPr lang="en-IN" dirty="0"/>
              <a:t>Ex: printer</a:t>
            </a:r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736571C2-FC71-4E3F-8D3A-41564C3A7C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374" y="1075690"/>
            <a:ext cx="10026252" cy="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BFDE-1094-43BB-8F30-DAC7BEEF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825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Types of processors and controllers for embedded system design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4C3D-83DC-4F33-B344-136D2491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581785"/>
            <a:ext cx="10515600" cy="4351338"/>
          </a:xfrm>
        </p:spPr>
        <p:txBody>
          <a:bodyPr/>
          <a:lstStyle/>
          <a:p>
            <a:r>
              <a:rPr lang="en-GB" dirty="0"/>
              <a:t>Mp/Mc</a:t>
            </a:r>
          </a:p>
          <a:p>
            <a:r>
              <a:rPr lang="en-GB" dirty="0"/>
              <a:t>DSP</a:t>
            </a:r>
          </a:p>
          <a:p>
            <a:r>
              <a:rPr lang="en-GB" dirty="0"/>
              <a:t>CPLD/FPGA</a:t>
            </a:r>
          </a:p>
          <a:p>
            <a:r>
              <a:rPr lang="en-GB" dirty="0"/>
              <a:t>ASIC</a:t>
            </a:r>
          </a:p>
          <a:p>
            <a:r>
              <a:rPr lang="en-GB" dirty="0"/>
              <a:t>SOC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3DAE-E92E-443C-B372-A0D0E3FB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2635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List of companies dominating processor manufacturing 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F0F4-22C1-44F1-AD5A-91348FBB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Texas instruments</a:t>
            </a:r>
          </a:p>
          <a:p>
            <a:r>
              <a:rPr lang="en-GB" dirty="0"/>
              <a:t> Analog Devices</a:t>
            </a:r>
          </a:p>
          <a:p>
            <a:r>
              <a:rPr lang="en-GB" dirty="0"/>
              <a:t> Intel, NVidia</a:t>
            </a:r>
          </a:p>
          <a:p>
            <a:r>
              <a:rPr lang="en-GB" dirty="0"/>
              <a:t> Broadcom/Qualcomm/MediaTek</a:t>
            </a:r>
          </a:p>
          <a:p>
            <a:r>
              <a:rPr lang="en-GB" dirty="0"/>
              <a:t> Microchip/NXP/Renesas</a:t>
            </a:r>
          </a:p>
          <a:p>
            <a:r>
              <a:rPr lang="en-GB" dirty="0"/>
              <a:t> Lattice/Xilinx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1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s of Embedded Systems">
            <a:extLst>
              <a:ext uri="{FF2B5EF4-FFF2-40B4-BE49-F238E27FC236}">
                <a16:creationId xmlns:a16="http://schemas.microsoft.com/office/drawing/2014/main" id="{11A83416-DEF0-49B0-9BC7-F0E90034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74" y="1465026"/>
            <a:ext cx="9119452" cy="51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6BFB06-4A09-4595-904C-971AEBB6025C}"/>
              </a:ext>
            </a:extLst>
          </p:cNvPr>
          <p:cNvSpPr txBox="1">
            <a:spLocks/>
          </p:cNvSpPr>
          <p:nvPr/>
        </p:nvSpPr>
        <p:spPr>
          <a:xfrm>
            <a:off x="360680" y="2739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pc="125" dirty="0">
                <a:solidFill>
                  <a:schemeClr val="accent4"/>
                </a:solidFill>
                <a:latin typeface="Arial"/>
                <a:cs typeface="Arial"/>
              </a:rPr>
              <a:t>Applications : </a:t>
            </a:r>
            <a:endParaRPr lang="en-IN" b="1" dirty="0">
              <a:solidFill>
                <a:schemeClr val="accent4"/>
              </a:solidFill>
            </a:endParaRPr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003B5A41-4E47-4EC1-B2FF-1E51367293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374" y="1075690"/>
            <a:ext cx="10026252" cy="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bedded Systems Trends and Technologies | ARC Advisory">
            <a:extLst>
              <a:ext uri="{FF2B5EF4-FFF2-40B4-BE49-F238E27FC236}">
                <a16:creationId xmlns:a16="http://schemas.microsoft.com/office/drawing/2014/main" id="{11B5969C-0E66-41E3-85DB-FCB13118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399542"/>
            <a:ext cx="8381365" cy="64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2479-0010-4042-8463-D9878318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73922"/>
            <a:ext cx="10515600" cy="1325563"/>
          </a:xfrm>
        </p:spPr>
        <p:txBody>
          <a:bodyPr/>
          <a:lstStyle/>
          <a:p>
            <a:r>
              <a:rPr lang="en-IN" sz="4400" b="1" spc="125" dirty="0">
                <a:solidFill>
                  <a:schemeClr val="accent4"/>
                </a:solidFill>
                <a:latin typeface="Arial"/>
                <a:cs typeface="Arial"/>
              </a:rPr>
              <a:t>Microprocessors: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DAECFB05-15F3-4756-8834-D561DA0962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4980" y="2289172"/>
            <a:ext cx="10515600" cy="243784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1300" indent="-457200">
              <a:lnSpc>
                <a:spcPct val="100000"/>
              </a:lnSpc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sz="2400" spc="45" dirty="0"/>
              <a:t>G</a:t>
            </a:r>
            <a:r>
              <a:rPr sz="2400" spc="-35" dirty="0"/>
              <a:t>e</a:t>
            </a:r>
            <a:r>
              <a:rPr sz="2400" spc="-190" dirty="0"/>
              <a:t>n</a:t>
            </a:r>
            <a:r>
              <a:rPr sz="2400" spc="-35" dirty="0"/>
              <a:t>e</a:t>
            </a:r>
            <a:r>
              <a:rPr sz="2400" spc="-235" dirty="0"/>
              <a:t>r</a:t>
            </a:r>
            <a:r>
              <a:rPr sz="2400" spc="-204" dirty="0"/>
              <a:t>a</a:t>
            </a:r>
            <a:r>
              <a:rPr sz="2400" spc="-40" dirty="0"/>
              <a:t>l</a:t>
            </a:r>
            <a:r>
              <a:rPr sz="2400" spc="100" dirty="0"/>
              <a:t>-</a:t>
            </a:r>
            <a:r>
              <a:rPr sz="2400" spc="-80" dirty="0"/>
              <a:t>p</a:t>
            </a:r>
            <a:r>
              <a:rPr sz="2400" spc="-190" dirty="0"/>
              <a:t>u</a:t>
            </a:r>
            <a:r>
              <a:rPr sz="2400" spc="-235" dirty="0"/>
              <a:t>r</a:t>
            </a:r>
            <a:r>
              <a:rPr sz="2400" spc="-80" dirty="0"/>
              <a:t>p</a:t>
            </a:r>
            <a:r>
              <a:rPr sz="2400" spc="140" dirty="0"/>
              <a:t>o</a:t>
            </a:r>
            <a:r>
              <a:rPr sz="2400" spc="-114" dirty="0"/>
              <a:t>s</a:t>
            </a:r>
            <a:r>
              <a:rPr sz="2400" spc="-35" dirty="0"/>
              <a:t>e</a:t>
            </a:r>
            <a:r>
              <a:rPr sz="2400" spc="-140" dirty="0"/>
              <a:t> </a:t>
            </a:r>
            <a:r>
              <a:rPr sz="2400" spc="-95" dirty="0"/>
              <a:t>m</a:t>
            </a:r>
            <a:r>
              <a:rPr sz="2400" spc="-40" dirty="0"/>
              <a:t>i</a:t>
            </a:r>
            <a:r>
              <a:rPr sz="2400" spc="135" dirty="0"/>
              <a:t>c</a:t>
            </a:r>
            <a:r>
              <a:rPr sz="2400" spc="-235" dirty="0"/>
              <a:t>r</a:t>
            </a:r>
            <a:r>
              <a:rPr sz="2400" spc="140" dirty="0"/>
              <a:t>o</a:t>
            </a:r>
            <a:r>
              <a:rPr sz="2400" spc="-80" dirty="0"/>
              <a:t>p</a:t>
            </a:r>
            <a:r>
              <a:rPr sz="2400" spc="-235" dirty="0"/>
              <a:t>r</a:t>
            </a:r>
            <a:r>
              <a:rPr sz="2400" spc="140" dirty="0"/>
              <a:t>o</a:t>
            </a:r>
            <a:r>
              <a:rPr sz="2400" spc="135" dirty="0"/>
              <a:t>c</a:t>
            </a:r>
            <a:r>
              <a:rPr sz="2400" spc="-35" dirty="0"/>
              <a:t>e</a:t>
            </a:r>
            <a:r>
              <a:rPr sz="2400" spc="-114" dirty="0"/>
              <a:t>ss</a:t>
            </a:r>
            <a:r>
              <a:rPr sz="2400" spc="140" dirty="0"/>
              <a:t>o</a:t>
            </a:r>
            <a:r>
              <a:rPr sz="2400" spc="-235" dirty="0"/>
              <a:t>r</a:t>
            </a:r>
            <a:r>
              <a:rPr sz="2400" spc="-35" dirty="0"/>
              <a:t> </a:t>
            </a:r>
            <a:endParaRPr lang="en-GB" sz="2400" spc="-35" dirty="0"/>
          </a:p>
          <a:p>
            <a:pPr marL="241300" indent="-457200">
              <a:lnSpc>
                <a:spcPct val="100000"/>
              </a:lnSpc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400" spc="-45" dirty="0">
                <a:latin typeface="Century"/>
                <a:cs typeface="Century"/>
              </a:rPr>
              <a:t>CPU</a:t>
            </a:r>
            <a:r>
              <a:rPr lang="en-IN" sz="2400" spc="-90" dirty="0">
                <a:latin typeface="Century"/>
                <a:cs typeface="Century"/>
              </a:rPr>
              <a:t> </a:t>
            </a:r>
            <a:r>
              <a:rPr lang="en-IN" sz="2400" spc="5" dirty="0">
                <a:latin typeface="Century"/>
                <a:cs typeface="Century"/>
              </a:rPr>
              <a:t>for</a:t>
            </a:r>
            <a:r>
              <a:rPr lang="en-IN" sz="2400" spc="-85" dirty="0">
                <a:latin typeface="Century"/>
                <a:cs typeface="Century"/>
              </a:rPr>
              <a:t> </a:t>
            </a:r>
            <a:r>
              <a:rPr lang="en-IN" sz="2400" spc="-60" dirty="0">
                <a:latin typeface="Century"/>
                <a:cs typeface="Century"/>
              </a:rPr>
              <a:t>Computers</a:t>
            </a:r>
            <a:endParaRPr lang="en-IN" sz="2400" dirty="0">
              <a:latin typeface="Century"/>
              <a:cs typeface="Century"/>
            </a:endParaRPr>
          </a:p>
          <a:p>
            <a:pPr marL="241300" indent="-457200">
              <a:lnSpc>
                <a:spcPct val="100000"/>
              </a:lnSpc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400" spc="-40" dirty="0">
                <a:latin typeface="Century"/>
                <a:cs typeface="Century"/>
              </a:rPr>
              <a:t>N</a:t>
            </a:r>
            <a:r>
              <a:rPr lang="en-IN" sz="2400" spc="100" dirty="0">
                <a:latin typeface="Century"/>
                <a:cs typeface="Century"/>
              </a:rPr>
              <a:t>o</a:t>
            </a:r>
            <a:r>
              <a:rPr lang="en-IN" sz="2400" dirty="0">
                <a:latin typeface="Century"/>
                <a:cs typeface="Century"/>
              </a:rPr>
              <a:t> </a:t>
            </a:r>
            <a:r>
              <a:rPr lang="en-IN" sz="2400" spc="25" dirty="0">
                <a:latin typeface="Century"/>
                <a:cs typeface="Century"/>
              </a:rPr>
              <a:t>R</a:t>
            </a:r>
            <a:r>
              <a:rPr lang="en-IN" sz="2400" spc="145" dirty="0">
                <a:latin typeface="Century"/>
                <a:cs typeface="Century"/>
              </a:rPr>
              <a:t>A</a:t>
            </a:r>
            <a:r>
              <a:rPr lang="en-IN" sz="2400" spc="65" dirty="0">
                <a:latin typeface="Century"/>
                <a:cs typeface="Century"/>
              </a:rPr>
              <a:t>M</a:t>
            </a:r>
            <a:r>
              <a:rPr lang="en-IN" sz="2400" dirty="0">
                <a:latin typeface="Century"/>
                <a:cs typeface="Century"/>
              </a:rPr>
              <a:t>, </a:t>
            </a:r>
            <a:r>
              <a:rPr lang="en-IN" sz="2400" spc="25" dirty="0">
                <a:latin typeface="Century"/>
                <a:cs typeface="Century"/>
              </a:rPr>
              <a:t>R</a:t>
            </a:r>
            <a:r>
              <a:rPr lang="en-IN" sz="2400" spc="35" dirty="0">
                <a:latin typeface="Century"/>
                <a:cs typeface="Century"/>
              </a:rPr>
              <a:t>O</a:t>
            </a:r>
            <a:r>
              <a:rPr lang="en-IN" sz="2400" spc="-40" dirty="0">
                <a:latin typeface="Century"/>
                <a:cs typeface="Century"/>
              </a:rPr>
              <a:t>M</a:t>
            </a:r>
            <a:r>
              <a:rPr lang="en-IN" sz="2400" dirty="0">
                <a:latin typeface="Century"/>
                <a:cs typeface="Century"/>
              </a:rPr>
              <a:t>, </a:t>
            </a:r>
            <a:r>
              <a:rPr lang="en-IN" sz="2400" spc="-80" dirty="0">
                <a:latin typeface="Century"/>
                <a:cs typeface="Century"/>
              </a:rPr>
              <a:t>I</a:t>
            </a:r>
            <a:r>
              <a:rPr lang="en-IN" sz="2400" spc="50" dirty="0">
                <a:latin typeface="Century"/>
                <a:cs typeface="Century"/>
              </a:rPr>
              <a:t>/</a:t>
            </a:r>
            <a:r>
              <a:rPr lang="en-IN" sz="2400" spc="35" dirty="0">
                <a:latin typeface="Century"/>
                <a:cs typeface="Century"/>
              </a:rPr>
              <a:t>O</a:t>
            </a:r>
            <a:r>
              <a:rPr lang="en-IN" sz="2400" dirty="0">
                <a:latin typeface="Century"/>
                <a:cs typeface="Century"/>
              </a:rPr>
              <a:t> </a:t>
            </a:r>
            <a:r>
              <a:rPr lang="en-IN" sz="2400" spc="100" dirty="0">
                <a:latin typeface="Century"/>
                <a:cs typeface="Century"/>
              </a:rPr>
              <a:t>o</a:t>
            </a:r>
            <a:r>
              <a:rPr lang="en-IN" sz="2400" spc="-125" dirty="0">
                <a:latin typeface="Century"/>
                <a:cs typeface="Century"/>
              </a:rPr>
              <a:t>n</a:t>
            </a:r>
            <a:r>
              <a:rPr lang="en-IN" sz="2400" dirty="0">
                <a:latin typeface="Century"/>
                <a:cs typeface="Century"/>
              </a:rPr>
              <a:t> </a:t>
            </a:r>
            <a:r>
              <a:rPr lang="en-IN" sz="2400" spc="25" dirty="0">
                <a:latin typeface="Century"/>
                <a:cs typeface="Century"/>
              </a:rPr>
              <a:t>C</a:t>
            </a:r>
            <a:r>
              <a:rPr lang="en-IN" sz="2400" spc="-110" dirty="0">
                <a:latin typeface="Century"/>
                <a:cs typeface="Century"/>
              </a:rPr>
              <a:t>P</a:t>
            </a:r>
            <a:r>
              <a:rPr lang="en-IN" sz="2400" spc="-40" dirty="0">
                <a:latin typeface="Century"/>
                <a:cs typeface="Century"/>
              </a:rPr>
              <a:t>U</a:t>
            </a:r>
            <a:r>
              <a:rPr lang="en-IN" sz="2400" spc="-105" dirty="0">
                <a:latin typeface="Century"/>
                <a:cs typeface="Century"/>
              </a:rPr>
              <a:t> </a:t>
            </a:r>
            <a:r>
              <a:rPr lang="en-IN" sz="2400" spc="85" dirty="0">
                <a:latin typeface="Century"/>
                <a:cs typeface="Century"/>
              </a:rPr>
              <a:t>c</a:t>
            </a:r>
            <a:r>
              <a:rPr lang="en-IN" sz="2400" spc="-125" dirty="0">
                <a:latin typeface="Century"/>
                <a:cs typeface="Century"/>
              </a:rPr>
              <a:t>h</a:t>
            </a:r>
            <a:r>
              <a:rPr lang="en-IN" sz="2400" spc="-25" dirty="0">
                <a:latin typeface="Century"/>
                <a:cs typeface="Century"/>
              </a:rPr>
              <a:t>i</a:t>
            </a:r>
            <a:r>
              <a:rPr lang="en-IN" sz="2400" spc="-50" dirty="0">
                <a:latin typeface="Century"/>
                <a:cs typeface="Century"/>
              </a:rPr>
              <a:t>p</a:t>
            </a:r>
            <a:r>
              <a:rPr lang="en-IN" sz="2400" dirty="0">
                <a:latin typeface="Century"/>
                <a:cs typeface="Century"/>
              </a:rPr>
              <a:t> </a:t>
            </a:r>
            <a:r>
              <a:rPr lang="en-IN" sz="2400" spc="-25" dirty="0">
                <a:latin typeface="Century"/>
                <a:cs typeface="Century"/>
              </a:rPr>
              <a:t>i</a:t>
            </a:r>
            <a:r>
              <a:rPr lang="en-IN" sz="2400" spc="-170" dirty="0">
                <a:latin typeface="Century"/>
                <a:cs typeface="Century"/>
              </a:rPr>
              <a:t>t</a:t>
            </a:r>
            <a:r>
              <a:rPr lang="en-IN" sz="2400" spc="-75" dirty="0">
                <a:latin typeface="Century"/>
                <a:cs typeface="Century"/>
              </a:rPr>
              <a:t>s</a:t>
            </a:r>
            <a:r>
              <a:rPr lang="en-IN" sz="2400" spc="-25" dirty="0">
                <a:latin typeface="Century"/>
                <a:cs typeface="Century"/>
              </a:rPr>
              <a:t>el</a:t>
            </a:r>
            <a:r>
              <a:rPr lang="en-IN" sz="2400" spc="65" dirty="0">
                <a:latin typeface="Century"/>
                <a:cs typeface="Century"/>
              </a:rPr>
              <a:t>f</a:t>
            </a:r>
            <a:r>
              <a:rPr lang="en-IN" sz="2400" spc="-25" dirty="0">
                <a:latin typeface="Century"/>
                <a:cs typeface="Century"/>
              </a:rPr>
              <a:t> </a:t>
            </a:r>
            <a:endParaRPr lang="en-IN" sz="2400" dirty="0">
              <a:latin typeface="Century"/>
              <a:cs typeface="Century"/>
            </a:endParaRPr>
          </a:p>
          <a:p>
            <a:pPr marL="241300" indent="-457200">
              <a:lnSpc>
                <a:spcPct val="100000"/>
              </a:lnSpc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400" spc="-30" dirty="0">
                <a:latin typeface="Century"/>
                <a:cs typeface="Century"/>
              </a:rPr>
              <a:t>Example: Intel's</a:t>
            </a:r>
            <a:r>
              <a:rPr lang="en-IN" sz="2400" spc="-65" dirty="0">
                <a:latin typeface="Century"/>
                <a:cs typeface="Century"/>
              </a:rPr>
              <a:t> </a:t>
            </a:r>
            <a:r>
              <a:rPr lang="en-IN" sz="2400" dirty="0">
                <a:latin typeface="Century"/>
                <a:cs typeface="Century"/>
              </a:rPr>
              <a:t>x86,</a:t>
            </a:r>
            <a:r>
              <a:rPr lang="en-IN" sz="2400" spc="-60" dirty="0">
                <a:latin typeface="Century"/>
                <a:cs typeface="Century"/>
              </a:rPr>
              <a:t> </a:t>
            </a:r>
            <a:r>
              <a:rPr lang="en-IN" sz="2400" spc="10" dirty="0">
                <a:latin typeface="Century"/>
                <a:cs typeface="Century"/>
              </a:rPr>
              <a:t>Motorola’s</a:t>
            </a:r>
            <a:r>
              <a:rPr lang="en-IN" sz="2400" spc="-60" dirty="0">
                <a:latin typeface="Century"/>
                <a:cs typeface="Century"/>
              </a:rPr>
              <a:t> </a:t>
            </a:r>
            <a:r>
              <a:rPr lang="en-IN" sz="2400" spc="-5" dirty="0">
                <a:latin typeface="Century"/>
                <a:cs typeface="Century"/>
              </a:rPr>
              <a:t>680x0 </a:t>
            </a:r>
            <a:endParaRPr lang="en-IN" sz="240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endParaRPr sz="3000" dirty="0"/>
          </a:p>
        </p:txBody>
      </p:sp>
      <p:pic>
        <p:nvPicPr>
          <p:cNvPr id="3074" name="Picture 2" descr="Microprocessor | Hack Projects">
            <a:extLst>
              <a:ext uri="{FF2B5EF4-FFF2-40B4-BE49-F238E27FC236}">
                <a16:creationId xmlns:a16="http://schemas.microsoft.com/office/drawing/2014/main" id="{B848C3CE-7483-40A5-B2AC-239E77736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13" y="1993106"/>
            <a:ext cx="5690500" cy="384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5960017C-7ABF-49B0-B097-11F9822C94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354" y="1417677"/>
            <a:ext cx="10026252" cy="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14EE-EA44-4E01-A581-6F72C35B1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" y="1253331"/>
            <a:ext cx="10515600" cy="4351338"/>
          </a:xfrm>
        </p:spPr>
        <p:txBody>
          <a:bodyPr>
            <a:normAutofit/>
          </a:bodyPr>
          <a:lstStyle/>
          <a:p>
            <a:pPr marL="387985" indent="-375920">
              <a:lnSpc>
                <a:spcPct val="100000"/>
              </a:lnSpc>
              <a:spcBef>
                <a:spcPts val="925"/>
              </a:spcBef>
              <a:buClr>
                <a:srgbClr val="FFCC00"/>
              </a:buClr>
              <a:buSzPct val="79545"/>
              <a:buFont typeface="Wingdings" panose="05000000000000000000" pitchFamily="2" charset="2"/>
              <a:buChar char="Ø"/>
              <a:tabLst>
                <a:tab pos="387985" algn="l"/>
                <a:tab pos="388620" algn="l"/>
              </a:tabLst>
            </a:pPr>
            <a:r>
              <a:rPr lang="en-IN" sz="2400" spc="160" dirty="0">
                <a:latin typeface="Century"/>
                <a:cs typeface="Century"/>
              </a:rPr>
              <a:t>A</a:t>
            </a:r>
            <a:r>
              <a:rPr lang="en-IN" sz="2400" spc="-60" dirty="0">
                <a:latin typeface="Century"/>
                <a:cs typeface="Century"/>
              </a:rPr>
              <a:t> </a:t>
            </a:r>
            <a:r>
              <a:rPr lang="en-IN" sz="2400" spc="-85" dirty="0">
                <a:latin typeface="Century"/>
                <a:cs typeface="Century"/>
              </a:rPr>
              <a:t>smaller</a:t>
            </a:r>
            <a:r>
              <a:rPr lang="en-IN" sz="2400" spc="-60" dirty="0">
                <a:latin typeface="Century"/>
                <a:cs typeface="Century"/>
              </a:rPr>
              <a:t> </a:t>
            </a:r>
            <a:r>
              <a:rPr lang="en-IN" sz="2400" spc="-55" dirty="0">
                <a:latin typeface="Century"/>
                <a:cs typeface="Century"/>
              </a:rPr>
              <a:t>computer </a:t>
            </a:r>
            <a:endParaRPr lang="en-IN" sz="2400" dirty="0">
              <a:latin typeface="Century"/>
              <a:cs typeface="Century"/>
            </a:endParaRPr>
          </a:p>
          <a:p>
            <a:pPr marL="387985" indent="-375920">
              <a:lnSpc>
                <a:spcPct val="100000"/>
              </a:lnSpc>
              <a:spcBef>
                <a:spcPts val="830"/>
              </a:spcBef>
              <a:buClr>
                <a:srgbClr val="FFCC00"/>
              </a:buClr>
              <a:buSzPct val="79545"/>
              <a:buFont typeface="Wingdings" panose="05000000000000000000" pitchFamily="2" charset="2"/>
              <a:buChar char="Ø"/>
              <a:tabLst>
                <a:tab pos="387985" algn="l"/>
                <a:tab pos="388620" algn="l"/>
              </a:tabLst>
            </a:pPr>
            <a:r>
              <a:rPr lang="en-IN" sz="2400" spc="-25" dirty="0">
                <a:latin typeface="Century"/>
                <a:cs typeface="Century"/>
              </a:rPr>
              <a:t>On-chip</a:t>
            </a:r>
            <a:r>
              <a:rPr lang="en-IN" sz="2400" spc="-60" dirty="0">
                <a:latin typeface="Century"/>
                <a:cs typeface="Century"/>
              </a:rPr>
              <a:t> </a:t>
            </a:r>
            <a:r>
              <a:rPr lang="en-IN" sz="2400" spc="60" dirty="0">
                <a:latin typeface="Century"/>
                <a:cs typeface="Century"/>
              </a:rPr>
              <a:t>RAM,</a:t>
            </a:r>
            <a:r>
              <a:rPr lang="en-IN" sz="2400" spc="-60" dirty="0">
                <a:latin typeface="Century"/>
                <a:cs typeface="Century"/>
              </a:rPr>
              <a:t> </a:t>
            </a:r>
            <a:r>
              <a:rPr lang="en-IN" sz="2400" spc="30" dirty="0">
                <a:latin typeface="Century"/>
                <a:cs typeface="Century"/>
              </a:rPr>
              <a:t>ROM,</a:t>
            </a:r>
            <a:r>
              <a:rPr lang="en-IN" sz="2400" spc="-60" dirty="0">
                <a:latin typeface="Century"/>
                <a:cs typeface="Century"/>
              </a:rPr>
              <a:t> </a:t>
            </a:r>
            <a:r>
              <a:rPr lang="en-IN" sz="2400" spc="-5" dirty="0">
                <a:latin typeface="Century"/>
                <a:cs typeface="Century"/>
              </a:rPr>
              <a:t>I/O</a:t>
            </a:r>
            <a:r>
              <a:rPr lang="en-IN" sz="2400" spc="-55" dirty="0">
                <a:latin typeface="Century"/>
                <a:cs typeface="Century"/>
              </a:rPr>
              <a:t> ports...</a:t>
            </a:r>
            <a:endParaRPr lang="en-IN" sz="2400" dirty="0">
              <a:latin typeface="Century"/>
              <a:cs typeface="Century"/>
            </a:endParaRPr>
          </a:p>
          <a:p>
            <a:pPr marL="387985" indent="-375920">
              <a:lnSpc>
                <a:spcPct val="100000"/>
              </a:lnSpc>
              <a:spcBef>
                <a:spcPts val="825"/>
              </a:spcBef>
              <a:buClr>
                <a:srgbClr val="FFCC00"/>
              </a:buClr>
              <a:buSzPct val="79545"/>
              <a:buFont typeface="Wingdings" panose="05000000000000000000" pitchFamily="2" charset="2"/>
              <a:buChar char="Ø"/>
              <a:tabLst>
                <a:tab pos="387985" algn="l"/>
                <a:tab pos="388620" algn="l"/>
              </a:tabLst>
            </a:pPr>
            <a:r>
              <a:rPr lang="en-IN" sz="2400" spc="-10" dirty="0">
                <a:latin typeface="Century"/>
                <a:cs typeface="Century"/>
              </a:rPr>
              <a:t>Example Motorola's</a:t>
            </a:r>
            <a:r>
              <a:rPr lang="en-IN" sz="2400" spc="-20" dirty="0">
                <a:latin typeface="Century"/>
                <a:cs typeface="Century"/>
              </a:rPr>
              <a:t> </a:t>
            </a:r>
            <a:r>
              <a:rPr lang="en-IN" sz="2400" spc="-15" dirty="0">
                <a:latin typeface="Century"/>
                <a:cs typeface="Century"/>
              </a:rPr>
              <a:t>6811, </a:t>
            </a:r>
            <a:r>
              <a:rPr lang="en-IN" sz="2400" spc="-35" dirty="0">
                <a:latin typeface="Century"/>
                <a:cs typeface="Century"/>
              </a:rPr>
              <a:t>Intel’s</a:t>
            </a:r>
            <a:r>
              <a:rPr lang="en-IN" sz="2400" spc="-20" dirty="0">
                <a:latin typeface="Century"/>
                <a:cs typeface="Century"/>
              </a:rPr>
              <a:t> </a:t>
            </a:r>
            <a:r>
              <a:rPr lang="en-IN" sz="2400" spc="-15" dirty="0">
                <a:latin typeface="Century"/>
                <a:cs typeface="Century"/>
              </a:rPr>
              <a:t>8051, </a:t>
            </a:r>
            <a:r>
              <a:rPr lang="en-IN" sz="2400" spc="65" dirty="0">
                <a:latin typeface="Century"/>
                <a:cs typeface="Century"/>
              </a:rPr>
              <a:t>Zilog’s</a:t>
            </a:r>
            <a:r>
              <a:rPr lang="en-IN" sz="2400" spc="-20" dirty="0">
                <a:latin typeface="Century"/>
                <a:cs typeface="Century"/>
              </a:rPr>
              <a:t> </a:t>
            </a:r>
            <a:r>
              <a:rPr lang="en-IN" sz="2400" spc="60" dirty="0">
                <a:latin typeface="Century"/>
                <a:cs typeface="Century"/>
              </a:rPr>
              <a:t>Z8</a:t>
            </a:r>
            <a:r>
              <a:rPr lang="en-IN" sz="2400" spc="-15" dirty="0">
                <a:latin typeface="Century"/>
                <a:cs typeface="Century"/>
              </a:rPr>
              <a:t> </a:t>
            </a:r>
            <a:r>
              <a:rPr lang="en-IN" sz="2400" spc="-120" dirty="0">
                <a:latin typeface="Century"/>
                <a:cs typeface="Century"/>
              </a:rPr>
              <a:t>and</a:t>
            </a:r>
            <a:r>
              <a:rPr lang="en-IN" sz="2400" spc="-15" dirty="0">
                <a:latin typeface="Century"/>
                <a:cs typeface="Century"/>
              </a:rPr>
              <a:t> </a:t>
            </a:r>
            <a:r>
              <a:rPr lang="en-IN" sz="2400" spc="-65" dirty="0">
                <a:latin typeface="Century"/>
                <a:cs typeface="Century"/>
              </a:rPr>
              <a:t>PIC</a:t>
            </a:r>
            <a:r>
              <a:rPr lang="en-IN" sz="2400" spc="-20" dirty="0">
                <a:latin typeface="Century"/>
                <a:cs typeface="Century"/>
              </a:rPr>
              <a:t> </a:t>
            </a:r>
            <a:r>
              <a:rPr lang="en-IN" sz="2400" spc="40" dirty="0">
                <a:latin typeface="Century"/>
                <a:cs typeface="Century"/>
              </a:rPr>
              <a:t>16X </a:t>
            </a:r>
            <a:endParaRPr lang="en-IN" sz="2400" dirty="0">
              <a:latin typeface="Century"/>
              <a:cs typeface="Century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F7157F8F-E037-4D38-BC0D-C8DE597AE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00" y="305434"/>
            <a:ext cx="105156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5" dirty="0">
                <a:solidFill>
                  <a:schemeClr val="accent4"/>
                </a:solidFill>
                <a:latin typeface="+mn-lt"/>
              </a:rPr>
              <a:t>Microcontroller</a:t>
            </a:r>
            <a:r>
              <a:rPr b="1" spc="50" dirty="0">
                <a:solidFill>
                  <a:schemeClr val="accent4"/>
                </a:solidFill>
                <a:latin typeface="+mn-lt"/>
              </a:rPr>
              <a:t> </a:t>
            </a:r>
            <a:r>
              <a:rPr b="1" spc="105" dirty="0">
                <a:solidFill>
                  <a:schemeClr val="accent4"/>
                </a:solidFill>
                <a:latin typeface="+mn-lt"/>
              </a:rPr>
              <a:t>:</a:t>
            </a:r>
            <a:endParaRPr b="1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4098" name="Picture 2" descr="8051 MicroController Architecture - javatpoint">
            <a:extLst>
              <a:ext uri="{FF2B5EF4-FFF2-40B4-BE49-F238E27FC236}">
                <a16:creationId xmlns:a16="http://schemas.microsoft.com/office/drawing/2014/main" id="{FBA293CB-EC36-4E80-902A-60DA955F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25" y="2905442"/>
            <a:ext cx="5939075" cy="33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B0266188-BC7D-4E18-9FDB-952AADE5E8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280" y="1056991"/>
            <a:ext cx="10026252" cy="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639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Century</vt:lpstr>
      <vt:lpstr>erdana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Types of processors and controllers for embedded system design</vt:lpstr>
      <vt:lpstr>List of companies dominating processor manufacturing </vt:lpstr>
      <vt:lpstr>PowerPoint Presentation</vt:lpstr>
      <vt:lpstr>PowerPoint Presentation</vt:lpstr>
      <vt:lpstr>Microprocessors:</vt:lpstr>
      <vt:lpstr>Microcontroller :</vt:lpstr>
      <vt:lpstr>Difference Between the MP &amp; MC</vt:lpstr>
      <vt:lpstr>Introduction To 8051</vt:lpstr>
      <vt:lpstr>PowerPoint Presentation</vt:lpstr>
      <vt:lpstr>Pin Description of the 8051</vt:lpstr>
      <vt:lpstr>PowerPoint Presentation</vt:lpstr>
      <vt:lpstr>PowerPoint Presentation</vt:lpstr>
      <vt:lpstr>Features of 8051 Microcontroller:</vt:lpstr>
      <vt:lpstr>I/O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mdnagaraju431@gmail.com</dc:creator>
  <cp:lastModifiedBy>mdnagaraju431@gmail.com</cp:lastModifiedBy>
  <cp:revision>40</cp:revision>
  <dcterms:created xsi:type="dcterms:W3CDTF">2021-03-19T08:58:05Z</dcterms:created>
  <dcterms:modified xsi:type="dcterms:W3CDTF">2021-06-23T03:07:27Z</dcterms:modified>
</cp:coreProperties>
</file>