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7" r:id="rId2"/>
    <p:sldId id="258" r:id="rId3"/>
    <p:sldId id="282"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08" autoAdjust="0"/>
  </p:normalViewPr>
  <p:slideViewPr>
    <p:cSldViewPr snapToGrid="0">
      <p:cViewPr varScale="1">
        <p:scale>
          <a:sx n="63" d="100"/>
          <a:sy n="63" d="100"/>
        </p:scale>
        <p:origin x="78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0822E2-9F97-4EBF-9992-E477094C994B}" type="datetimeFigureOut">
              <a:rPr lang="en-IN" smtClean="0"/>
              <a:t>26-04-2021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4E35C2-841C-400E-B37A-56B3DFFC1254}" type="slidenum">
              <a:rPr lang="en-IN" smtClean="0"/>
              <a:t>‹#›</a:t>
            </a:fld>
            <a:endParaRPr lang="en-IN"/>
          </a:p>
        </p:txBody>
      </p:sp>
    </p:spTree>
    <p:extLst>
      <p:ext uri="{BB962C8B-B14F-4D97-AF65-F5344CB8AC3E}">
        <p14:creationId xmlns:p14="http://schemas.microsoft.com/office/powerpoint/2010/main" val="296724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4E35C2-841C-400E-B37A-56B3DFFC1254}" type="slidenum">
              <a:rPr lang="en-IN" smtClean="0"/>
              <a:t>5</a:t>
            </a:fld>
            <a:endParaRPr lang="en-IN"/>
          </a:p>
        </p:txBody>
      </p:sp>
    </p:spTree>
    <p:extLst>
      <p:ext uri="{BB962C8B-B14F-4D97-AF65-F5344CB8AC3E}">
        <p14:creationId xmlns:p14="http://schemas.microsoft.com/office/powerpoint/2010/main" val="2480186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4E35C2-841C-400E-B37A-56B3DFFC1254}" type="slidenum">
              <a:rPr lang="en-IN" smtClean="0"/>
              <a:t>19</a:t>
            </a:fld>
            <a:endParaRPr lang="en-IN"/>
          </a:p>
        </p:txBody>
      </p:sp>
    </p:spTree>
    <p:extLst>
      <p:ext uri="{BB962C8B-B14F-4D97-AF65-F5344CB8AC3E}">
        <p14:creationId xmlns:p14="http://schemas.microsoft.com/office/powerpoint/2010/main" val="4144561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4E35C2-841C-400E-B37A-56B3DFFC1254}" type="slidenum">
              <a:rPr lang="en-IN" smtClean="0"/>
              <a:t>40</a:t>
            </a:fld>
            <a:endParaRPr lang="en-IN"/>
          </a:p>
        </p:txBody>
      </p:sp>
    </p:spTree>
    <p:extLst>
      <p:ext uri="{BB962C8B-B14F-4D97-AF65-F5344CB8AC3E}">
        <p14:creationId xmlns:p14="http://schemas.microsoft.com/office/powerpoint/2010/main" val="2296507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4E35C2-841C-400E-B37A-56B3DFFC1254}" type="slidenum">
              <a:rPr lang="en-IN" smtClean="0"/>
              <a:t>42</a:t>
            </a:fld>
            <a:endParaRPr lang="en-IN"/>
          </a:p>
        </p:txBody>
      </p:sp>
    </p:spTree>
    <p:extLst>
      <p:ext uri="{BB962C8B-B14F-4D97-AF65-F5344CB8AC3E}">
        <p14:creationId xmlns:p14="http://schemas.microsoft.com/office/powerpoint/2010/main" val="134658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DF67-CD72-4C4C-AA2C-F29ABA9257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473BAD-ACC8-44B3-90B5-580A60B6C3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9D7FE8-FFAF-4188-A373-A0D6878B62E7}"/>
              </a:ext>
            </a:extLst>
          </p:cNvPr>
          <p:cNvSpPr>
            <a:spLocks noGrp="1"/>
          </p:cNvSpPr>
          <p:nvPr>
            <p:ph type="dt" sz="half" idx="10"/>
          </p:nvPr>
        </p:nvSpPr>
        <p:spPr/>
        <p:txBody>
          <a:bodyPr/>
          <a:lstStyle/>
          <a:p>
            <a:fld id="{785F83F6-0498-42B6-8479-9106A14A7B64}" type="datetimeFigureOut">
              <a:rPr lang="en-IN" smtClean="0"/>
              <a:t>26-04-2021</a:t>
            </a:fld>
            <a:endParaRPr lang="en-IN"/>
          </a:p>
        </p:txBody>
      </p:sp>
      <p:sp>
        <p:nvSpPr>
          <p:cNvPr id="5" name="Footer Placeholder 4">
            <a:extLst>
              <a:ext uri="{FF2B5EF4-FFF2-40B4-BE49-F238E27FC236}">
                <a16:creationId xmlns:a16="http://schemas.microsoft.com/office/drawing/2014/main" id="{F4EACF43-6A9A-4616-B595-000928DA7B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AF2EF6-3690-44B6-B3B9-D3E9A36DFB39}"/>
              </a:ext>
            </a:extLst>
          </p:cNvPr>
          <p:cNvSpPr>
            <a:spLocks noGrp="1"/>
          </p:cNvSpPr>
          <p:nvPr>
            <p:ph type="sldNum" sz="quarter" idx="12"/>
          </p:nvPr>
        </p:nvSpPr>
        <p:spPr/>
        <p:txBody>
          <a:bodyPr/>
          <a:lstStyle/>
          <a:p>
            <a:fld id="{348986E3-AF01-45FF-927D-838717B90F9E}" type="slidenum">
              <a:rPr lang="en-IN" smtClean="0"/>
              <a:t>‹#›</a:t>
            </a:fld>
            <a:endParaRPr lang="en-IN"/>
          </a:p>
        </p:txBody>
      </p:sp>
    </p:spTree>
    <p:extLst>
      <p:ext uri="{BB962C8B-B14F-4D97-AF65-F5344CB8AC3E}">
        <p14:creationId xmlns:p14="http://schemas.microsoft.com/office/powerpoint/2010/main" val="294172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1D0FC-E848-41BD-99CD-2EAB3F1D62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D39E7C-88A0-4470-874B-AACA4D3390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3C9927-4E89-4724-8096-BF6731803679}"/>
              </a:ext>
            </a:extLst>
          </p:cNvPr>
          <p:cNvSpPr>
            <a:spLocks noGrp="1"/>
          </p:cNvSpPr>
          <p:nvPr>
            <p:ph type="dt" sz="half" idx="10"/>
          </p:nvPr>
        </p:nvSpPr>
        <p:spPr/>
        <p:txBody>
          <a:bodyPr/>
          <a:lstStyle/>
          <a:p>
            <a:fld id="{785F83F6-0498-42B6-8479-9106A14A7B64}" type="datetimeFigureOut">
              <a:rPr lang="en-IN" smtClean="0"/>
              <a:t>26-04-2021</a:t>
            </a:fld>
            <a:endParaRPr lang="en-IN"/>
          </a:p>
        </p:txBody>
      </p:sp>
      <p:sp>
        <p:nvSpPr>
          <p:cNvPr id="5" name="Footer Placeholder 4">
            <a:extLst>
              <a:ext uri="{FF2B5EF4-FFF2-40B4-BE49-F238E27FC236}">
                <a16:creationId xmlns:a16="http://schemas.microsoft.com/office/drawing/2014/main" id="{24B9DF96-68B6-43F3-BEB9-37DDB202CB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9FC0EF-CE2B-4CC0-9F02-16B977F5541F}"/>
              </a:ext>
            </a:extLst>
          </p:cNvPr>
          <p:cNvSpPr>
            <a:spLocks noGrp="1"/>
          </p:cNvSpPr>
          <p:nvPr>
            <p:ph type="sldNum" sz="quarter" idx="12"/>
          </p:nvPr>
        </p:nvSpPr>
        <p:spPr/>
        <p:txBody>
          <a:bodyPr/>
          <a:lstStyle/>
          <a:p>
            <a:fld id="{348986E3-AF01-45FF-927D-838717B90F9E}" type="slidenum">
              <a:rPr lang="en-IN" smtClean="0"/>
              <a:t>‹#›</a:t>
            </a:fld>
            <a:endParaRPr lang="en-IN"/>
          </a:p>
        </p:txBody>
      </p:sp>
    </p:spTree>
    <p:extLst>
      <p:ext uri="{BB962C8B-B14F-4D97-AF65-F5344CB8AC3E}">
        <p14:creationId xmlns:p14="http://schemas.microsoft.com/office/powerpoint/2010/main" val="1258665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6C6796-9458-429F-84A3-CFD4565F3C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ABCF2C-B2AF-444B-99AC-F84E85DC67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771AC6-F607-4252-9CCB-7E8984D1593F}"/>
              </a:ext>
            </a:extLst>
          </p:cNvPr>
          <p:cNvSpPr>
            <a:spLocks noGrp="1"/>
          </p:cNvSpPr>
          <p:nvPr>
            <p:ph type="dt" sz="half" idx="10"/>
          </p:nvPr>
        </p:nvSpPr>
        <p:spPr/>
        <p:txBody>
          <a:bodyPr/>
          <a:lstStyle/>
          <a:p>
            <a:fld id="{785F83F6-0498-42B6-8479-9106A14A7B64}" type="datetimeFigureOut">
              <a:rPr lang="en-IN" smtClean="0"/>
              <a:t>26-04-2021</a:t>
            </a:fld>
            <a:endParaRPr lang="en-IN"/>
          </a:p>
        </p:txBody>
      </p:sp>
      <p:sp>
        <p:nvSpPr>
          <p:cNvPr id="5" name="Footer Placeholder 4">
            <a:extLst>
              <a:ext uri="{FF2B5EF4-FFF2-40B4-BE49-F238E27FC236}">
                <a16:creationId xmlns:a16="http://schemas.microsoft.com/office/drawing/2014/main" id="{603B9F95-DC22-46F9-865A-AF0A81138B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28037C-D377-4846-A68D-3FDDD8B852E2}"/>
              </a:ext>
            </a:extLst>
          </p:cNvPr>
          <p:cNvSpPr>
            <a:spLocks noGrp="1"/>
          </p:cNvSpPr>
          <p:nvPr>
            <p:ph type="sldNum" sz="quarter" idx="12"/>
          </p:nvPr>
        </p:nvSpPr>
        <p:spPr/>
        <p:txBody>
          <a:bodyPr/>
          <a:lstStyle/>
          <a:p>
            <a:fld id="{348986E3-AF01-45FF-927D-838717B90F9E}" type="slidenum">
              <a:rPr lang="en-IN" smtClean="0"/>
              <a:t>‹#›</a:t>
            </a:fld>
            <a:endParaRPr lang="en-IN"/>
          </a:p>
        </p:txBody>
      </p:sp>
    </p:spTree>
    <p:extLst>
      <p:ext uri="{BB962C8B-B14F-4D97-AF65-F5344CB8AC3E}">
        <p14:creationId xmlns:p14="http://schemas.microsoft.com/office/powerpoint/2010/main" val="116200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462D-833E-498A-B2B8-58DCFEE81D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D3BCF9-2AB8-4AE6-A165-FF75AE412C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B077BA-FCD9-4689-AD7A-3FF363DB497D}"/>
              </a:ext>
            </a:extLst>
          </p:cNvPr>
          <p:cNvSpPr>
            <a:spLocks noGrp="1"/>
          </p:cNvSpPr>
          <p:nvPr>
            <p:ph type="dt" sz="half" idx="10"/>
          </p:nvPr>
        </p:nvSpPr>
        <p:spPr/>
        <p:txBody>
          <a:bodyPr/>
          <a:lstStyle/>
          <a:p>
            <a:fld id="{785F83F6-0498-42B6-8479-9106A14A7B64}" type="datetimeFigureOut">
              <a:rPr lang="en-IN" smtClean="0"/>
              <a:t>26-04-2021</a:t>
            </a:fld>
            <a:endParaRPr lang="en-IN"/>
          </a:p>
        </p:txBody>
      </p:sp>
      <p:sp>
        <p:nvSpPr>
          <p:cNvPr id="5" name="Footer Placeholder 4">
            <a:extLst>
              <a:ext uri="{FF2B5EF4-FFF2-40B4-BE49-F238E27FC236}">
                <a16:creationId xmlns:a16="http://schemas.microsoft.com/office/drawing/2014/main" id="{C1356F1B-3A62-4A48-BF78-0A9AB2C031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A25160-F01F-49E0-A923-E52B7ADBADC8}"/>
              </a:ext>
            </a:extLst>
          </p:cNvPr>
          <p:cNvSpPr>
            <a:spLocks noGrp="1"/>
          </p:cNvSpPr>
          <p:nvPr>
            <p:ph type="sldNum" sz="quarter" idx="12"/>
          </p:nvPr>
        </p:nvSpPr>
        <p:spPr/>
        <p:txBody>
          <a:bodyPr/>
          <a:lstStyle/>
          <a:p>
            <a:fld id="{348986E3-AF01-45FF-927D-838717B90F9E}" type="slidenum">
              <a:rPr lang="en-IN" smtClean="0"/>
              <a:t>‹#›</a:t>
            </a:fld>
            <a:endParaRPr lang="en-IN"/>
          </a:p>
        </p:txBody>
      </p:sp>
    </p:spTree>
    <p:extLst>
      <p:ext uri="{BB962C8B-B14F-4D97-AF65-F5344CB8AC3E}">
        <p14:creationId xmlns:p14="http://schemas.microsoft.com/office/powerpoint/2010/main" val="1952570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5DE32-7242-411A-A983-C213F5AEAC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8E0070-EE47-4A36-BE24-EB091965CA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7C0263-25A0-4598-9D9D-1C9CEB77B5AD}"/>
              </a:ext>
            </a:extLst>
          </p:cNvPr>
          <p:cNvSpPr>
            <a:spLocks noGrp="1"/>
          </p:cNvSpPr>
          <p:nvPr>
            <p:ph type="dt" sz="half" idx="10"/>
          </p:nvPr>
        </p:nvSpPr>
        <p:spPr/>
        <p:txBody>
          <a:bodyPr/>
          <a:lstStyle/>
          <a:p>
            <a:fld id="{785F83F6-0498-42B6-8479-9106A14A7B64}" type="datetimeFigureOut">
              <a:rPr lang="en-IN" smtClean="0"/>
              <a:t>26-04-2021</a:t>
            </a:fld>
            <a:endParaRPr lang="en-IN"/>
          </a:p>
        </p:txBody>
      </p:sp>
      <p:sp>
        <p:nvSpPr>
          <p:cNvPr id="5" name="Footer Placeholder 4">
            <a:extLst>
              <a:ext uri="{FF2B5EF4-FFF2-40B4-BE49-F238E27FC236}">
                <a16:creationId xmlns:a16="http://schemas.microsoft.com/office/drawing/2014/main" id="{89F16FA0-497B-4835-979C-CC26CCECE7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657A1D-83AD-4275-80E2-5C7B04C17B9D}"/>
              </a:ext>
            </a:extLst>
          </p:cNvPr>
          <p:cNvSpPr>
            <a:spLocks noGrp="1"/>
          </p:cNvSpPr>
          <p:nvPr>
            <p:ph type="sldNum" sz="quarter" idx="12"/>
          </p:nvPr>
        </p:nvSpPr>
        <p:spPr/>
        <p:txBody>
          <a:bodyPr/>
          <a:lstStyle/>
          <a:p>
            <a:fld id="{348986E3-AF01-45FF-927D-838717B90F9E}" type="slidenum">
              <a:rPr lang="en-IN" smtClean="0"/>
              <a:t>‹#›</a:t>
            </a:fld>
            <a:endParaRPr lang="en-IN"/>
          </a:p>
        </p:txBody>
      </p:sp>
    </p:spTree>
    <p:extLst>
      <p:ext uri="{BB962C8B-B14F-4D97-AF65-F5344CB8AC3E}">
        <p14:creationId xmlns:p14="http://schemas.microsoft.com/office/powerpoint/2010/main" val="3186691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22B1A-000D-4A3B-A7DF-79D89E2B6A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7FACE8-B854-4133-8372-2A49D67587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F0589C-D015-49B9-B929-396F5852E3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A19DB4-6BED-4009-AC4B-0DC96CDC0DA5}"/>
              </a:ext>
            </a:extLst>
          </p:cNvPr>
          <p:cNvSpPr>
            <a:spLocks noGrp="1"/>
          </p:cNvSpPr>
          <p:nvPr>
            <p:ph type="dt" sz="half" idx="10"/>
          </p:nvPr>
        </p:nvSpPr>
        <p:spPr/>
        <p:txBody>
          <a:bodyPr/>
          <a:lstStyle/>
          <a:p>
            <a:fld id="{785F83F6-0498-42B6-8479-9106A14A7B64}" type="datetimeFigureOut">
              <a:rPr lang="en-IN" smtClean="0"/>
              <a:t>26-04-2021</a:t>
            </a:fld>
            <a:endParaRPr lang="en-IN"/>
          </a:p>
        </p:txBody>
      </p:sp>
      <p:sp>
        <p:nvSpPr>
          <p:cNvPr id="6" name="Footer Placeholder 5">
            <a:extLst>
              <a:ext uri="{FF2B5EF4-FFF2-40B4-BE49-F238E27FC236}">
                <a16:creationId xmlns:a16="http://schemas.microsoft.com/office/drawing/2014/main" id="{DE545655-4BA2-4F9E-9E92-3CA617C64C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0DDB0C-DB9E-4297-82BA-D86248B66EFB}"/>
              </a:ext>
            </a:extLst>
          </p:cNvPr>
          <p:cNvSpPr>
            <a:spLocks noGrp="1"/>
          </p:cNvSpPr>
          <p:nvPr>
            <p:ph type="sldNum" sz="quarter" idx="12"/>
          </p:nvPr>
        </p:nvSpPr>
        <p:spPr/>
        <p:txBody>
          <a:bodyPr/>
          <a:lstStyle/>
          <a:p>
            <a:fld id="{348986E3-AF01-45FF-927D-838717B90F9E}" type="slidenum">
              <a:rPr lang="en-IN" smtClean="0"/>
              <a:t>‹#›</a:t>
            </a:fld>
            <a:endParaRPr lang="en-IN"/>
          </a:p>
        </p:txBody>
      </p:sp>
    </p:spTree>
    <p:extLst>
      <p:ext uri="{BB962C8B-B14F-4D97-AF65-F5344CB8AC3E}">
        <p14:creationId xmlns:p14="http://schemas.microsoft.com/office/powerpoint/2010/main" val="1272493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282A9-F83C-493E-B198-94A263FA99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41A849-1807-4194-ADEA-4D3F9B6E22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8FFB1C-3EA6-49B9-B074-4FFEF37C08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60F95D-EB2B-41F6-A726-D76A28EAF4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9406DE-33F6-4E60-B07B-C6CF6FC0A1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4E97E8-14C3-4648-9ABF-233D324E4B1A}"/>
              </a:ext>
            </a:extLst>
          </p:cNvPr>
          <p:cNvSpPr>
            <a:spLocks noGrp="1"/>
          </p:cNvSpPr>
          <p:nvPr>
            <p:ph type="dt" sz="half" idx="10"/>
          </p:nvPr>
        </p:nvSpPr>
        <p:spPr/>
        <p:txBody>
          <a:bodyPr/>
          <a:lstStyle/>
          <a:p>
            <a:fld id="{785F83F6-0498-42B6-8479-9106A14A7B64}" type="datetimeFigureOut">
              <a:rPr lang="en-IN" smtClean="0"/>
              <a:t>26-04-2021</a:t>
            </a:fld>
            <a:endParaRPr lang="en-IN"/>
          </a:p>
        </p:txBody>
      </p:sp>
      <p:sp>
        <p:nvSpPr>
          <p:cNvPr id="8" name="Footer Placeholder 7">
            <a:extLst>
              <a:ext uri="{FF2B5EF4-FFF2-40B4-BE49-F238E27FC236}">
                <a16:creationId xmlns:a16="http://schemas.microsoft.com/office/drawing/2014/main" id="{A0B1BF86-A158-4600-B487-BB57B1C2CA8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CE74E8-E22F-4E16-B92E-E0F2E7D43A58}"/>
              </a:ext>
            </a:extLst>
          </p:cNvPr>
          <p:cNvSpPr>
            <a:spLocks noGrp="1"/>
          </p:cNvSpPr>
          <p:nvPr>
            <p:ph type="sldNum" sz="quarter" idx="12"/>
          </p:nvPr>
        </p:nvSpPr>
        <p:spPr/>
        <p:txBody>
          <a:bodyPr/>
          <a:lstStyle/>
          <a:p>
            <a:fld id="{348986E3-AF01-45FF-927D-838717B90F9E}" type="slidenum">
              <a:rPr lang="en-IN" smtClean="0"/>
              <a:t>‹#›</a:t>
            </a:fld>
            <a:endParaRPr lang="en-IN"/>
          </a:p>
        </p:txBody>
      </p:sp>
    </p:spTree>
    <p:extLst>
      <p:ext uri="{BB962C8B-B14F-4D97-AF65-F5344CB8AC3E}">
        <p14:creationId xmlns:p14="http://schemas.microsoft.com/office/powerpoint/2010/main" val="9691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30B43-366B-41A8-AF7A-77B55E753D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12432F-F1C5-497D-BF69-1D6E3A814FD1}"/>
              </a:ext>
            </a:extLst>
          </p:cNvPr>
          <p:cNvSpPr>
            <a:spLocks noGrp="1"/>
          </p:cNvSpPr>
          <p:nvPr>
            <p:ph type="dt" sz="half" idx="10"/>
          </p:nvPr>
        </p:nvSpPr>
        <p:spPr/>
        <p:txBody>
          <a:bodyPr/>
          <a:lstStyle/>
          <a:p>
            <a:fld id="{785F83F6-0498-42B6-8479-9106A14A7B64}" type="datetimeFigureOut">
              <a:rPr lang="en-IN" smtClean="0"/>
              <a:t>26-04-2021</a:t>
            </a:fld>
            <a:endParaRPr lang="en-IN"/>
          </a:p>
        </p:txBody>
      </p:sp>
      <p:sp>
        <p:nvSpPr>
          <p:cNvPr id="4" name="Footer Placeholder 3">
            <a:extLst>
              <a:ext uri="{FF2B5EF4-FFF2-40B4-BE49-F238E27FC236}">
                <a16:creationId xmlns:a16="http://schemas.microsoft.com/office/drawing/2014/main" id="{7666F3CF-A16C-48D7-B873-F62743BB63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32539B-2A85-4738-BA7A-2C83F16F49EB}"/>
              </a:ext>
            </a:extLst>
          </p:cNvPr>
          <p:cNvSpPr>
            <a:spLocks noGrp="1"/>
          </p:cNvSpPr>
          <p:nvPr>
            <p:ph type="sldNum" sz="quarter" idx="12"/>
          </p:nvPr>
        </p:nvSpPr>
        <p:spPr/>
        <p:txBody>
          <a:bodyPr/>
          <a:lstStyle/>
          <a:p>
            <a:fld id="{348986E3-AF01-45FF-927D-838717B90F9E}" type="slidenum">
              <a:rPr lang="en-IN" smtClean="0"/>
              <a:t>‹#›</a:t>
            </a:fld>
            <a:endParaRPr lang="en-IN"/>
          </a:p>
        </p:txBody>
      </p:sp>
    </p:spTree>
    <p:extLst>
      <p:ext uri="{BB962C8B-B14F-4D97-AF65-F5344CB8AC3E}">
        <p14:creationId xmlns:p14="http://schemas.microsoft.com/office/powerpoint/2010/main" val="1563340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6B3245-0531-4A37-931A-086CBDF2F65B}"/>
              </a:ext>
            </a:extLst>
          </p:cNvPr>
          <p:cNvSpPr>
            <a:spLocks noGrp="1"/>
          </p:cNvSpPr>
          <p:nvPr>
            <p:ph type="dt" sz="half" idx="10"/>
          </p:nvPr>
        </p:nvSpPr>
        <p:spPr/>
        <p:txBody>
          <a:bodyPr/>
          <a:lstStyle/>
          <a:p>
            <a:fld id="{785F83F6-0498-42B6-8479-9106A14A7B64}" type="datetimeFigureOut">
              <a:rPr lang="en-IN" smtClean="0"/>
              <a:t>26-04-2021</a:t>
            </a:fld>
            <a:endParaRPr lang="en-IN"/>
          </a:p>
        </p:txBody>
      </p:sp>
      <p:sp>
        <p:nvSpPr>
          <p:cNvPr id="3" name="Footer Placeholder 2">
            <a:extLst>
              <a:ext uri="{FF2B5EF4-FFF2-40B4-BE49-F238E27FC236}">
                <a16:creationId xmlns:a16="http://schemas.microsoft.com/office/drawing/2014/main" id="{33309458-07E8-4A65-A3DF-DF7CB7AB8F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6DD8C10-53BE-4D54-A89B-FB0E73CBF988}"/>
              </a:ext>
            </a:extLst>
          </p:cNvPr>
          <p:cNvSpPr>
            <a:spLocks noGrp="1"/>
          </p:cNvSpPr>
          <p:nvPr>
            <p:ph type="sldNum" sz="quarter" idx="12"/>
          </p:nvPr>
        </p:nvSpPr>
        <p:spPr/>
        <p:txBody>
          <a:bodyPr/>
          <a:lstStyle/>
          <a:p>
            <a:fld id="{348986E3-AF01-45FF-927D-838717B90F9E}" type="slidenum">
              <a:rPr lang="en-IN" smtClean="0"/>
              <a:t>‹#›</a:t>
            </a:fld>
            <a:endParaRPr lang="en-IN"/>
          </a:p>
        </p:txBody>
      </p:sp>
    </p:spTree>
    <p:extLst>
      <p:ext uri="{BB962C8B-B14F-4D97-AF65-F5344CB8AC3E}">
        <p14:creationId xmlns:p14="http://schemas.microsoft.com/office/powerpoint/2010/main" val="2510667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072E7-A01C-49A4-94E0-2CCC4AA913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25658E-D575-4154-91DD-537A124ED3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0E76AF-14F0-4DE5-9655-91F7C2F727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BDBC6D-4321-4D7C-9656-B91EFF42347D}"/>
              </a:ext>
            </a:extLst>
          </p:cNvPr>
          <p:cNvSpPr>
            <a:spLocks noGrp="1"/>
          </p:cNvSpPr>
          <p:nvPr>
            <p:ph type="dt" sz="half" idx="10"/>
          </p:nvPr>
        </p:nvSpPr>
        <p:spPr/>
        <p:txBody>
          <a:bodyPr/>
          <a:lstStyle/>
          <a:p>
            <a:fld id="{785F83F6-0498-42B6-8479-9106A14A7B64}" type="datetimeFigureOut">
              <a:rPr lang="en-IN" smtClean="0"/>
              <a:t>26-04-2021</a:t>
            </a:fld>
            <a:endParaRPr lang="en-IN"/>
          </a:p>
        </p:txBody>
      </p:sp>
      <p:sp>
        <p:nvSpPr>
          <p:cNvPr id="6" name="Footer Placeholder 5">
            <a:extLst>
              <a:ext uri="{FF2B5EF4-FFF2-40B4-BE49-F238E27FC236}">
                <a16:creationId xmlns:a16="http://schemas.microsoft.com/office/drawing/2014/main" id="{8BF7D690-6B5B-4A4E-A068-2F56341EBC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19EFF3-45CF-4603-9720-71AF35974457}"/>
              </a:ext>
            </a:extLst>
          </p:cNvPr>
          <p:cNvSpPr>
            <a:spLocks noGrp="1"/>
          </p:cNvSpPr>
          <p:nvPr>
            <p:ph type="sldNum" sz="quarter" idx="12"/>
          </p:nvPr>
        </p:nvSpPr>
        <p:spPr/>
        <p:txBody>
          <a:bodyPr/>
          <a:lstStyle/>
          <a:p>
            <a:fld id="{348986E3-AF01-45FF-927D-838717B90F9E}" type="slidenum">
              <a:rPr lang="en-IN" smtClean="0"/>
              <a:t>‹#›</a:t>
            </a:fld>
            <a:endParaRPr lang="en-IN"/>
          </a:p>
        </p:txBody>
      </p:sp>
    </p:spTree>
    <p:extLst>
      <p:ext uri="{BB962C8B-B14F-4D97-AF65-F5344CB8AC3E}">
        <p14:creationId xmlns:p14="http://schemas.microsoft.com/office/powerpoint/2010/main" val="3394533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B77F-57BF-43A9-BB7A-0E665F269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AA2A6C-5F30-47A2-9348-7E659EE40B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C75B3F-86D5-4139-8967-310C6D8E7A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803845-1B87-4231-9E3F-DFB15B4BBD60}"/>
              </a:ext>
            </a:extLst>
          </p:cNvPr>
          <p:cNvSpPr>
            <a:spLocks noGrp="1"/>
          </p:cNvSpPr>
          <p:nvPr>
            <p:ph type="dt" sz="half" idx="10"/>
          </p:nvPr>
        </p:nvSpPr>
        <p:spPr/>
        <p:txBody>
          <a:bodyPr/>
          <a:lstStyle/>
          <a:p>
            <a:fld id="{785F83F6-0498-42B6-8479-9106A14A7B64}" type="datetimeFigureOut">
              <a:rPr lang="en-IN" smtClean="0"/>
              <a:t>26-04-2021</a:t>
            </a:fld>
            <a:endParaRPr lang="en-IN"/>
          </a:p>
        </p:txBody>
      </p:sp>
      <p:sp>
        <p:nvSpPr>
          <p:cNvPr id="6" name="Footer Placeholder 5">
            <a:extLst>
              <a:ext uri="{FF2B5EF4-FFF2-40B4-BE49-F238E27FC236}">
                <a16:creationId xmlns:a16="http://schemas.microsoft.com/office/drawing/2014/main" id="{F27544B5-5083-4606-918C-C9EC6179B5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BEDFB5-4E68-4E2A-85C7-7547C838E13A}"/>
              </a:ext>
            </a:extLst>
          </p:cNvPr>
          <p:cNvSpPr>
            <a:spLocks noGrp="1"/>
          </p:cNvSpPr>
          <p:nvPr>
            <p:ph type="sldNum" sz="quarter" idx="12"/>
          </p:nvPr>
        </p:nvSpPr>
        <p:spPr/>
        <p:txBody>
          <a:bodyPr/>
          <a:lstStyle/>
          <a:p>
            <a:fld id="{348986E3-AF01-45FF-927D-838717B90F9E}" type="slidenum">
              <a:rPr lang="en-IN" smtClean="0"/>
              <a:t>‹#›</a:t>
            </a:fld>
            <a:endParaRPr lang="en-IN"/>
          </a:p>
        </p:txBody>
      </p:sp>
    </p:spTree>
    <p:extLst>
      <p:ext uri="{BB962C8B-B14F-4D97-AF65-F5344CB8AC3E}">
        <p14:creationId xmlns:p14="http://schemas.microsoft.com/office/powerpoint/2010/main" val="1051675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B17B54-CEBF-4C76-99F1-30085D5EBC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3CFA4D-2244-4403-8670-376EFC60A5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DA4EA9-A6F2-4480-B371-11FC0DA3F9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5F83F6-0498-42B6-8479-9106A14A7B64}" type="datetimeFigureOut">
              <a:rPr lang="en-IN" smtClean="0"/>
              <a:t>26-04-2021</a:t>
            </a:fld>
            <a:endParaRPr lang="en-IN"/>
          </a:p>
        </p:txBody>
      </p:sp>
      <p:sp>
        <p:nvSpPr>
          <p:cNvPr id="5" name="Footer Placeholder 4">
            <a:extLst>
              <a:ext uri="{FF2B5EF4-FFF2-40B4-BE49-F238E27FC236}">
                <a16:creationId xmlns:a16="http://schemas.microsoft.com/office/drawing/2014/main" id="{A0B6E020-7966-49DC-BE82-BB9A3E9605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02BA718-89CF-4A18-BF6B-E768093483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986E3-AF01-45FF-927D-838717B90F9E}" type="slidenum">
              <a:rPr lang="en-IN" smtClean="0"/>
              <a:t>‹#›</a:t>
            </a:fld>
            <a:endParaRPr lang="en-IN"/>
          </a:p>
        </p:txBody>
      </p:sp>
    </p:spTree>
    <p:extLst>
      <p:ext uri="{BB962C8B-B14F-4D97-AF65-F5344CB8AC3E}">
        <p14:creationId xmlns:p14="http://schemas.microsoft.com/office/powerpoint/2010/main" val="1964233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hestempedia.com/evive-documentation/arduino-core-interface/pwm-pin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3.gif"/></Relationships>
</file>

<file path=ppt/slides/_rels/slide43.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2.gi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14F3A-F059-4A46-92AD-EE95461843DC}"/>
              </a:ext>
            </a:extLst>
          </p:cNvPr>
          <p:cNvSpPr>
            <a:spLocks noGrp="1"/>
          </p:cNvSpPr>
          <p:nvPr>
            <p:ph type="title"/>
          </p:nvPr>
        </p:nvSpPr>
        <p:spPr>
          <a:xfrm>
            <a:off x="172720" y="365125"/>
            <a:ext cx="12019280" cy="1128395"/>
          </a:xfrm>
        </p:spPr>
        <p:txBody>
          <a:bodyPr>
            <a:normAutofit fontScale="90000"/>
          </a:bodyPr>
          <a:lstStyle/>
          <a:p>
            <a:r>
              <a:rPr lang="en-GB" b="1" dirty="0">
                <a:solidFill>
                  <a:srgbClr val="00B0F0"/>
                </a:solidFill>
                <a:latin typeface="+mn-lt"/>
              </a:rPr>
              <a:t>How Servo Motor Works &amp; Interface It With Arduino</a:t>
            </a:r>
            <a:br>
              <a:rPr lang="en-GB" dirty="0"/>
            </a:br>
            <a:br>
              <a:rPr lang="en-IN" b="1" i="0" dirty="0">
                <a:solidFill>
                  <a:srgbClr val="13AFF0"/>
                </a:solidFill>
                <a:effectLst/>
                <a:latin typeface="inherit"/>
              </a:rPr>
            </a:br>
            <a:endParaRPr lang="en-IN" dirty="0"/>
          </a:p>
        </p:txBody>
      </p:sp>
      <p:sp>
        <p:nvSpPr>
          <p:cNvPr id="3" name="Content Placeholder 2">
            <a:extLst>
              <a:ext uri="{FF2B5EF4-FFF2-40B4-BE49-F238E27FC236}">
                <a16:creationId xmlns:a16="http://schemas.microsoft.com/office/drawing/2014/main" id="{588DCC75-2FAE-4C5B-AF21-8E7F64C457C3}"/>
              </a:ext>
            </a:extLst>
          </p:cNvPr>
          <p:cNvSpPr>
            <a:spLocks noGrp="1"/>
          </p:cNvSpPr>
          <p:nvPr>
            <p:ph idx="1"/>
          </p:nvPr>
        </p:nvSpPr>
        <p:spPr>
          <a:xfrm>
            <a:off x="91440" y="1249680"/>
            <a:ext cx="11262360" cy="5608320"/>
          </a:xfrm>
        </p:spPr>
        <p:txBody>
          <a:bodyPr>
            <a:normAutofit/>
          </a:bodyPr>
          <a:lstStyle/>
          <a:p>
            <a:r>
              <a:rPr lang="en-GB" b="0" i="0" dirty="0">
                <a:effectLst/>
                <a:latin typeface="Roboto"/>
              </a:rPr>
              <a:t>A servo motor is allows for control of angular position.</a:t>
            </a:r>
          </a:p>
          <a:p>
            <a:endParaRPr lang="en-GB" dirty="0">
              <a:latin typeface="Roboto"/>
            </a:endParaRPr>
          </a:p>
          <a:p>
            <a:endParaRPr lang="en-GB" b="0" i="0" dirty="0">
              <a:effectLst/>
              <a:latin typeface="Roboto"/>
            </a:endParaRPr>
          </a:p>
          <a:p>
            <a:endParaRPr lang="en-GB" dirty="0">
              <a:latin typeface="Roboto"/>
            </a:endParaRPr>
          </a:p>
          <a:p>
            <a:pPr marL="0" indent="0">
              <a:buNone/>
            </a:pPr>
            <a:endParaRPr lang="en-GB" dirty="0">
              <a:latin typeface="Roboto"/>
            </a:endParaRPr>
          </a:p>
          <a:p>
            <a:pPr marL="0" indent="0">
              <a:buNone/>
            </a:pPr>
            <a:endParaRPr lang="en-GB" dirty="0">
              <a:latin typeface="Roboto"/>
            </a:endParaRPr>
          </a:p>
          <a:p>
            <a:r>
              <a:rPr lang="en-GB" b="0" i="0" dirty="0">
                <a:effectLst/>
                <a:latin typeface="Roboto"/>
              </a:rPr>
              <a:t>Servo is controlled on the concept of PWM (Pulse Width Modulation). </a:t>
            </a:r>
          </a:p>
          <a:p>
            <a:r>
              <a:rPr lang="en-GB" b="0" i="0" dirty="0">
                <a:effectLst/>
                <a:latin typeface="Roboto"/>
              </a:rPr>
              <a:t>Hence if the range of motor angular position is from 0 to 180.</a:t>
            </a:r>
          </a:p>
          <a:p>
            <a:r>
              <a:rPr lang="en-GB" dirty="0">
                <a:latin typeface="Roboto"/>
              </a:rPr>
              <a:t>T</a:t>
            </a:r>
            <a:r>
              <a:rPr lang="en-GB" b="0" i="0" dirty="0">
                <a:effectLst/>
                <a:latin typeface="Roboto"/>
              </a:rPr>
              <a:t>hen minimum pulse width corresponds to 0 and maximum pulse width corresponds to 180.</a:t>
            </a:r>
          </a:p>
          <a:p>
            <a:endParaRPr lang="en-IN" dirty="0"/>
          </a:p>
        </p:txBody>
      </p:sp>
      <p:pic>
        <p:nvPicPr>
          <p:cNvPr id="1026" name="Picture 2" descr="Metal Servo motor">
            <a:extLst>
              <a:ext uri="{FF2B5EF4-FFF2-40B4-BE49-F238E27FC236}">
                <a16:creationId xmlns:a16="http://schemas.microsoft.com/office/drawing/2014/main" id="{FC268334-83D5-431F-863F-3647D5040E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7620" y="1968500"/>
            <a:ext cx="352425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12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 calcmode="lin" valueType="num">
                                      <p:cBhvr additive="base">
                                        <p:cTn id="37" dur="500" fill="hold"/>
                                        <p:tgtEl>
                                          <p:spTgt spid="1026"/>
                                        </p:tgtEl>
                                        <p:attrNameLst>
                                          <p:attrName>ppt_x</p:attrName>
                                        </p:attrNameLst>
                                      </p:cBhvr>
                                      <p:tavLst>
                                        <p:tav tm="0">
                                          <p:val>
                                            <p:strVal val="#ppt_x"/>
                                          </p:val>
                                        </p:tav>
                                        <p:tav tm="100000">
                                          <p:val>
                                            <p:strVal val="#ppt_x"/>
                                          </p:val>
                                        </p:tav>
                                      </p:tavLst>
                                    </p:anim>
                                    <p:anim calcmode="lin" valueType="num">
                                      <p:cBhvr additive="base">
                                        <p:cTn id="3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IR Sensor Pinout with Jumper Setting Sensitivity Time Adjustment BISS0001 IC Labeling Diagram">
            <a:extLst>
              <a:ext uri="{FF2B5EF4-FFF2-40B4-BE49-F238E27FC236}">
                <a16:creationId xmlns:a16="http://schemas.microsoft.com/office/drawing/2014/main" id="{2948518F-E2D6-4B2A-ABCF-117A1FE48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608" y="241919"/>
            <a:ext cx="3666758" cy="27178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4736325-C10F-4240-9E52-DE362B6128AB}"/>
              </a:ext>
            </a:extLst>
          </p:cNvPr>
          <p:cNvSpPr txBox="1"/>
          <p:nvPr/>
        </p:nvSpPr>
        <p:spPr>
          <a:xfrm>
            <a:off x="81280" y="3645546"/>
            <a:ext cx="11724640" cy="645884"/>
          </a:xfrm>
          <a:prstGeom prst="rect">
            <a:avLst/>
          </a:prstGeom>
          <a:noFill/>
        </p:spPr>
        <p:txBody>
          <a:bodyPr wrap="square">
            <a:spAutoFit/>
          </a:bodyPr>
          <a:lstStyle/>
          <a:p>
            <a:pPr algn="l">
              <a:buFont typeface="Arial" panose="020B0604020202020204" pitchFamily="34" charset="0"/>
              <a:buChar char="•"/>
            </a:pPr>
            <a:r>
              <a:rPr lang="en-GB" b="1" i="0" dirty="0">
                <a:solidFill>
                  <a:srgbClr val="00B0F0"/>
                </a:solidFill>
                <a:effectLst/>
                <a:latin typeface="Roboto"/>
              </a:rPr>
              <a:t>Sensitivity– </a:t>
            </a:r>
            <a:r>
              <a:rPr lang="en-GB" b="0" i="0" dirty="0">
                <a:solidFill>
                  <a:srgbClr val="333333"/>
                </a:solidFill>
                <a:effectLst/>
                <a:latin typeface="Roboto"/>
              </a:rPr>
              <a:t>This sets the maximum distance that motion can be detected. It ranges from 3 meters to approximately 7 meters</a:t>
            </a:r>
          </a:p>
        </p:txBody>
      </p:sp>
      <p:sp>
        <p:nvSpPr>
          <p:cNvPr id="8" name="TextBox 7">
            <a:extLst>
              <a:ext uri="{FF2B5EF4-FFF2-40B4-BE49-F238E27FC236}">
                <a16:creationId xmlns:a16="http://schemas.microsoft.com/office/drawing/2014/main" id="{E0EB3DAE-5859-49C3-A7F7-D017DD18D2EE}"/>
              </a:ext>
            </a:extLst>
          </p:cNvPr>
          <p:cNvSpPr txBox="1"/>
          <p:nvPr/>
        </p:nvSpPr>
        <p:spPr>
          <a:xfrm>
            <a:off x="81280" y="4401356"/>
            <a:ext cx="10582593" cy="646331"/>
          </a:xfrm>
          <a:prstGeom prst="rect">
            <a:avLst/>
          </a:prstGeom>
          <a:noFill/>
        </p:spPr>
        <p:txBody>
          <a:bodyPr wrap="square">
            <a:spAutoFit/>
          </a:bodyPr>
          <a:lstStyle/>
          <a:p>
            <a:pPr algn="l">
              <a:buFont typeface="Arial" panose="020B0604020202020204" pitchFamily="34" charset="0"/>
              <a:buChar char="•"/>
            </a:pPr>
            <a:r>
              <a:rPr lang="en-GB" b="1" i="0" dirty="0">
                <a:solidFill>
                  <a:srgbClr val="00B0F0"/>
                </a:solidFill>
                <a:effectLst/>
                <a:latin typeface="Roboto"/>
              </a:rPr>
              <a:t>Time– </a:t>
            </a:r>
            <a:r>
              <a:rPr lang="en-GB" b="0" i="0" dirty="0">
                <a:solidFill>
                  <a:srgbClr val="333333"/>
                </a:solidFill>
                <a:effectLst/>
                <a:latin typeface="Roboto"/>
              </a:rPr>
              <a:t>This sets how long that the output will remain HIGH after detection. At minimum it is 3 seconds, at maximum it is 300 seconds or 5 minutes.</a:t>
            </a:r>
          </a:p>
        </p:txBody>
      </p:sp>
      <p:sp>
        <p:nvSpPr>
          <p:cNvPr id="10" name="TextBox 9">
            <a:extLst>
              <a:ext uri="{FF2B5EF4-FFF2-40B4-BE49-F238E27FC236}">
                <a16:creationId xmlns:a16="http://schemas.microsoft.com/office/drawing/2014/main" id="{EE9AD4A9-F9A8-441C-A38D-B642BF3C00B2}"/>
              </a:ext>
            </a:extLst>
          </p:cNvPr>
          <p:cNvSpPr txBox="1"/>
          <p:nvPr/>
        </p:nvSpPr>
        <p:spPr>
          <a:xfrm>
            <a:off x="81280" y="5157613"/>
            <a:ext cx="10464800" cy="646331"/>
          </a:xfrm>
          <a:prstGeom prst="rect">
            <a:avLst/>
          </a:prstGeom>
          <a:noFill/>
        </p:spPr>
        <p:txBody>
          <a:bodyPr wrap="square">
            <a:spAutoFit/>
          </a:bodyPr>
          <a:lstStyle/>
          <a:p>
            <a:r>
              <a:rPr lang="en-GB" b="1" i="0" dirty="0">
                <a:solidFill>
                  <a:srgbClr val="00B0F0"/>
                </a:solidFill>
                <a:effectLst/>
                <a:latin typeface="Roboto"/>
              </a:rPr>
              <a:t>H– </a:t>
            </a:r>
            <a:r>
              <a:rPr lang="en-GB" b="0" i="0" dirty="0">
                <a:effectLst/>
                <a:latin typeface="Roboto"/>
              </a:rPr>
              <a:t>This is the Hold/Repeat/Retriggering In this position the HC-SR501 will continue to output a HIGH signal as long as it continues to detect movement.</a:t>
            </a:r>
            <a:endParaRPr lang="en-IN" dirty="0"/>
          </a:p>
        </p:txBody>
      </p:sp>
      <p:sp>
        <p:nvSpPr>
          <p:cNvPr id="12" name="TextBox 11">
            <a:extLst>
              <a:ext uri="{FF2B5EF4-FFF2-40B4-BE49-F238E27FC236}">
                <a16:creationId xmlns:a16="http://schemas.microsoft.com/office/drawing/2014/main" id="{A89671A9-F71C-449F-A424-35AD979A99E6}"/>
              </a:ext>
            </a:extLst>
          </p:cNvPr>
          <p:cNvSpPr txBox="1"/>
          <p:nvPr/>
        </p:nvSpPr>
        <p:spPr>
          <a:xfrm>
            <a:off x="81280" y="5824879"/>
            <a:ext cx="10582592" cy="646331"/>
          </a:xfrm>
          <a:prstGeom prst="rect">
            <a:avLst/>
          </a:prstGeom>
          <a:noFill/>
        </p:spPr>
        <p:txBody>
          <a:bodyPr wrap="square">
            <a:spAutoFit/>
          </a:bodyPr>
          <a:lstStyle/>
          <a:p>
            <a:r>
              <a:rPr lang="en-GB" b="1" i="0" dirty="0">
                <a:solidFill>
                  <a:srgbClr val="00B0F0"/>
                </a:solidFill>
                <a:effectLst/>
                <a:latin typeface="Roboto"/>
              </a:rPr>
              <a:t>L</a:t>
            </a:r>
            <a:r>
              <a:rPr lang="en-GB" b="0" i="0" dirty="0">
                <a:effectLst/>
                <a:latin typeface="Roboto"/>
              </a:rPr>
              <a:t>– This is the Intermittent or No-Repeat/Non-Retriggering In this position the output will stay HIGH for the period set by the TIME potentiometer adjustment.</a:t>
            </a:r>
            <a:endParaRPr lang="en-IN" dirty="0"/>
          </a:p>
        </p:txBody>
      </p:sp>
      <p:pic>
        <p:nvPicPr>
          <p:cNvPr id="2052" name="Picture 4" descr="PIR Sensor Working Animation Differential Output">
            <a:extLst>
              <a:ext uri="{FF2B5EF4-FFF2-40B4-BE49-F238E27FC236}">
                <a16:creationId xmlns:a16="http://schemas.microsoft.com/office/drawing/2014/main" id="{26F01CA4-56C3-454C-88F1-C2DA97C756E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222240" y="759175"/>
            <a:ext cx="4876800"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40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2"/>
                                        </p:tgtEl>
                                        <p:attrNameLst>
                                          <p:attrName>style.visibility</p:attrName>
                                        </p:attrNameLst>
                                      </p:cBhvr>
                                      <p:to>
                                        <p:strVal val="visible"/>
                                      </p:to>
                                    </p:set>
                                    <p:anim calcmode="lin" valueType="num">
                                      <p:cBhvr additive="base">
                                        <p:cTn id="13" dur="500" fill="hold"/>
                                        <p:tgtEl>
                                          <p:spTgt spid="2052"/>
                                        </p:tgtEl>
                                        <p:attrNameLst>
                                          <p:attrName>ppt_x</p:attrName>
                                        </p:attrNameLst>
                                      </p:cBhvr>
                                      <p:tavLst>
                                        <p:tav tm="0">
                                          <p:val>
                                            <p:strVal val="#ppt_x"/>
                                          </p:val>
                                        </p:tav>
                                        <p:tav tm="100000">
                                          <p:val>
                                            <p:strVal val="#ppt_x"/>
                                          </p:val>
                                        </p:tav>
                                      </p:tavLst>
                                    </p:anim>
                                    <p:anim calcmode="lin" valueType="num">
                                      <p:cBhvr additive="base">
                                        <p:cTn id="14"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B2C0-F963-4EC6-9309-2FD0D1100D5A}"/>
              </a:ext>
            </a:extLst>
          </p:cNvPr>
          <p:cNvSpPr>
            <a:spLocks noGrp="1"/>
          </p:cNvSpPr>
          <p:nvPr>
            <p:ph type="title"/>
          </p:nvPr>
        </p:nvSpPr>
        <p:spPr>
          <a:xfrm>
            <a:off x="0" y="127317"/>
            <a:ext cx="10515600" cy="1325563"/>
          </a:xfrm>
        </p:spPr>
        <p:txBody>
          <a:bodyPr/>
          <a:lstStyle/>
          <a:p>
            <a:r>
              <a:rPr lang="en-IN" b="1" i="0" dirty="0">
                <a:solidFill>
                  <a:srgbClr val="00B0F0"/>
                </a:solidFill>
                <a:effectLst/>
                <a:latin typeface="Roboto"/>
              </a:rPr>
              <a:t>HC-SR501 PIR Sensor Pinout</a:t>
            </a:r>
            <a:br>
              <a:rPr lang="en-IN" b="0" i="0" dirty="0">
                <a:solidFill>
                  <a:srgbClr val="333333"/>
                </a:solidFill>
                <a:effectLst/>
                <a:latin typeface="Roboto"/>
              </a:rPr>
            </a:br>
            <a:endParaRPr lang="en-IN" dirty="0"/>
          </a:p>
        </p:txBody>
      </p:sp>
      <p:sp>
        <p:nvSpPr>
          <p:cNvPr id="3" name="Content Placeholder 2">
            <a:extLst>
              <a:ext uri="{FF2B5EF4-FFF2-40B4-BE49-F238E27FC236}">
                <a16:creationId xmlns:a16="http://schemas.microsoft.com/office/drawing/2014/main" id="{EE241857-4B88-466A-885B-D9DC01E59D32}"/>
              </a:ext>
            </a:extLst>
          </p:cNvPr>
          <p:cNvSpPr>
            <a:spLocks noGrp="1"/>
          </p:cNvSpPr>
          <p:nvPr>
            <p:ph idx="1"/>
          </p:nvPr>
        </p:nvSpPr>
        <p:spPr>
          <a:xfrm>
            <a:off x="147320" y="1053781"/>
            <a:ext cx="11536680" cy="5676901"/>
          </a:xfrm>
        </p:spPr>
        <p:txBody>
          <a:bodyPr>
            <a:normAutofit/>
          </a:bodyPr>
          <a:lstStyle/>
          <a:p>
            <a:pPr>
              <a:buFont typeface="Wingdings" panose="05000000000000000000" pitchFamily="2" charset="2"/>
              <a:buChar char="Ø"/>
            </a:pPr>
            <a:r>
              <a:rPr lang="en-GB" sz="2000" b="0" i="0" dirty="0">
                <a:effectLst/>
                <a:latin typeface="Roboto"/>
              </a:rPr>
              <a:t>The HC-SR501 has a 3-pin connector that interfaces it to the outside world. The connections are as follows:</a:t>
            </a:r>
          </a:p>
          <a:p>
            <a:pPr>
              <a:buFont typeface="Wingdings" panose="05000000000000000000" pitchFamily="2" charset="2"/>
              <a:buChar char="Ø"/>
            </a:pPr>
            <a:endParaRPr lang="en-GB" sz="2000" dirty="0">
              <a:latin typeface="Roboto"/>
            </a:endParaRPr>
          </a:p>
          <a:p>
            <a:pPr>
              <a:buFont typeface="Wingdings" panose="05000000000000000000" pitchFamily="2" charset="2"/>
              <a:buChar char="Ø"/>
            </a:pPr>
            <a:endParaRPr lang="en-GB" sz="2000" dirty="0">
              <a:latin typeface="Roboto"/>
            </a:endParaRPr>
          </a:p>
          <a:p>
            <a:pPr>
              <a:buFont typeface="Wingdings" panose="05000000000000000000" pitchFamily="2" charset="2"/>
              <a:buChar char="Ø"/>
            </a:pPr>
            <a:endParaRPr lang="en-GB" sz="2000" dirty="0">
              <a:latin typeface="Roboto"/>
            </a:endParaRPr>
          </a:p>
          <a:p>
            <a:pPr>
              <a:buFont typeface="Wingdings" panose="05000000000000000000" pitchFamily="2" charset="2"/>
              <a:buChar char="Ø"/>
            </a:pPr>
            <a:endParaRPr lang="en-GB" sz="2000" dirty="0">
              <a:latin typeface="Roboto"/>
            </a:endParaRPr>
          </a:p>
          <a:p>
            <a:pPr>
              <a:buFont typeface="Wingdings" panose="05000000000000000000" pitchFamily="2" charset="2"/>
              <a:buChar char="Ø"/>
            </a:pPr>
            <a:endParaRPr lang="en-GB" sz="2000" dirty="0">
              <a:latin typeface="Roboto"/>
            </a:endParaRPr>
          </a:p>
          <a:p>
            <a:pPr>
              <a:buFont typeface="Wingdings" panose="05000000000000000000" pitchFamily="2" charset="2"/>
              <a:buChar char="Ø"/>
            </a:pPr>
            <a:endParaRPr lang="en-GB" sz="2000" dirty="0">
              <a:latin typeface="Roboto"/>
            </a:endParaRPr>
          </a:p>
          <a:p>
            <a:pPr>
              <a:buFont typeface="Wingdings" panose="05000000000000000000" pitchFamily="2" charset="2"/>
              <a:buChar char="Ø"/>
            </a:pPr>
            <a:endParaRPr lang="en-GB" sz="2000" dirty="0">
              <a:latin typeface="Roboto"/>
            </a:endParaRPr>
          </a:p>
          <a:p>
            <a:pPr>
              <a:buFont typeface="Wingdings" panose="05000000000000000000" pitchFamily="2" charset="2"/>
              <a:buChar char="Ø"/>
            </a:pPr>
            <a:r>
              <a:rPr lang="en-GB" sz="2000" b="0" i="0" dirty="0">
                <a:effectLst/>
                <a:latin typeface="Roboto"/>
              </a:rPr>
              <a:t> </a:t>
            </a:r>
            <a:r>
              <a:rPr lang="en-GB" sz="2000" b="1" i="0" dirty="0">
                <a:solidFill>
                  <a:srgbClr val="0070C0"/>
                </a:solidFill>
                <a:effectLst/>
                <a:latin typeface="Roboto"/>
              </a:rPr>
              <a:t>VCC: </a:t>
            </a:r>
            <a:r>
              <a:rPr lang="en-GB" sz="2000" b="0" i="0" dirty="0">
                <a:effectLst/>
                <a:latin typeface="Roboto"/>
              </a:rPr>
              <a:t>is the power supply for HC-SR501 PIR sensor which we connect the 5V pin on the Arduino.</a:t>
            </a:r>
          </a:p>
          <a:p>
            <a:pPr>
              <a:buFont typeface="Wingdings" panose="05000000000000000000" pitchFamily="2" charset="2"/>
              <a:buChar char="Ø"/>
            </a:pPr>
            <a:r>
              <a:rPr lang="en-GB" sz="2000" b="1" i="0" dirty="0">
                <a:solidFill>
                  <a:srgbClr val="0070C0"/>
                </a:solidFill>
                <a:effectLst/>
                <a:latin typeface="Roboto"/>
              </a:rPr>
              <a:t> OUTPUT</a:t>
            </a:r>
            <a:r>
              <a:rPr lang="en-GB" sz="2000" b="0" i="0" dirty="0">
                <a:effectLst/>
                <a:latin typeface="Roboto"/>
              </a:rPr>
              <a:t>: pin is a 3.3V TTL logic output. LOW indicates no motion is detected, HIGH means some motion has been detected.</a:t>
            </a:r>
            <a:endParaRPr lang="en-GB" sz="2000" dirty="0">
              <a:latin typeface="Roboto"/>
            </a:endParaRPr>
          </a:p>
          <a:p>
            <a:pPr>
              <a:buFont typeface="Wingdings" panose="05000000000000000000" pitchFamily="2" charset="2"/>
              <a:buChar char="Ø"/>
            </a:pPr>
            <a:r>
              <a:rPr lang="en-GB" sz="2000" b="0" i="0" dirty="0">
                <a:effectLst/>
                <a:latin typeface="Roboto"/>
              </a:rPr>
              <a:t> </a:t>
            </a:r>
            <a:r>
              <a:rPr lang="en-GB" sz="2000" b="1" i="0" dirty="0">
                <a:solidFill>
                  <a:srgbClr val="0070C0"/>
                </a:solidFill>
                <a:effectLst/>
                <a:latin typeface="Roboto"/>
              </a:rPr>
              <a:t>GND: </a:t>
            </a:r>
            <a:r>
              <a:rPr lang="en-IN" sz="2000" b="0" i="0" dirty="0">
                <a:effectLst/>
                <a:latin typeface="Roboto"/>
              </a:rPr>
              <a:t>should</a:t>
            </a:r>
            <a:r>
              <a:rPr lang="en-GB" sz="2000" b="0" i="0" dirty="0">
                <a:effectLst/>
                <a:latin typeface="Roboto"/>
              </a:rPr>
              <a:t> be connected to the ground of Arduino.</a:t>
            </a:r>
            <a:endParaRPr lang="en-IN" sz="2000" dirty="0"/>
          </a:p>
        </p:txBody>
      </p:sp>
      <p:pic>
        <p:nvPicPr>
          <p:cNvPr id="3074" name="Picture 2" descr="Passive Infrared PIR Sensor Pinout Diagram">
            <a:extLst>
              <a:ext uri="{FF2B5EF4-FFF2-40B4-BE49-F238E27FC236}">
                <a16:creationId xmlns:a16="http://schemas.microsoft.com/office/drawing/2014/main" id="{4F47E45C-D38A-40C4-B917-2C84FFD4B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9779" y="1712913"/>
            <a:ext cx="2671762" cy="2574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58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ppt_x"/>
                                          </p:val>
                                        </p:tav>
                                        <p:tav tm="100000">
                                          <p:val>
                                            <p:strVal val="#ppt_x"/>
                                          </p:val>
                                        </p:tav>
                                      </p:tavLst>
                                    </p:anim>
                                    <p:anim calcmode="lin" valueType="num">
                                      <p:cBhvr additive="base">
                                        <p:cTn id="1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F943F-B9BD-4F17-A1AD-4DE450908318}"/>
              </a:ext>
            </a:extLst>
          </p:cNvPr>
          <p:cNvSpPr>
            <a:spLocks noGrp="1"/>
          </p:cNvSpPr>
          <p:nvPr>
            <p:ph type="title"/>
          </p:nvPr>
        </p:nvSpPr>
        <p:spPr>
          <a:xfrm>
            <a:off x="193040" y="355932"/>
            <a:ext cx="11805920" cy="1046479"/>
          </a:xfrm>
        </p:spPr>
        <p:txBody>
          <a:bodyPr>
            <a:normAutofit fontScale="90000"/>
          </a:bodyPr>
          <a:lstStyle/>
          <a:p>
            <a:r>
              <a:rPr lang="en-GB" b="1" i="0" dirty="0">
                <a:solidFill>
                  <a:srgbClr val="00B0F0"/>
                </a:solidFill>
                <a:effectLst/>
                <a:latin typeface="Roboto"/>
              </a:rPr>
              <a:t>Wiring – Connecting PIR Sensor to Arduino UNO</a:t>
            </a:r>
            <a:br>
              <a:rPr lang="en-GB" b="0" i="0" dirty="0">
                <a:solidFill>
                  <a:srgbClr val="333333"/>
                </a:solidFill>
                <a:effectLst/>
                <a:latin typeface="Roboto"/>
              </a:rPr>
            </a:br>
            <a:endParaRPr lang="en-IN" dirty="0"/>
          </a:p>
        </p:txBody>
      </p:sp>
      <p:pic>
        <p:nvPicPr>
          <p:cNvPr id="4098" name="Picture 2" descr="Arduino Wiring Fritzing Connections with PIR Sensor Module">
            <a:extLst>
              <a:ext uri="{FF2B5EF4-FFF2-40B4-BE49-F238E27FC236}">
                <a16:creationId xmlns:a16="http://schemas.microsoft.com/office/drawing/2014/main" id="{1D0A48A2-7578-40A6-8612-FDAD30CE6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450" y="1402411"/>
            <a:ext cx="6742430" cy="4053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36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76824-74A8-4D7D-92E6-52061D22E863}"/>
              </a:ext>
            </a:extLst>
          </p:cNvPr>
          <p:cNvSpPr>
            <a:spLocks noGrp="1"/>
          </p:cNvSpPr>
          <p:nvPr>
            <p:ph type="title"/>
          </p:nvPr>
        </p:nvSpPr>
        <p:spPr>
          <a:xfrm>
            <a:off x="157480" y="192405"/>
            <a:ext cx="10515600" cy="671195"/>
          </a:xfrm>
        </p:spPr>
        <p:txBody>
          <a:bodyPr>
            <a:normAutofit fontScale="90000"/>
          </a:bodyPr>
          <a:lstStyle/>
          <a:p>
            <a:r>
              <a:rPr lang="en-IN" b="1" i="0" dirty="0">
                <a:solidFill>
                  <a:srgbClr val="00B0F0"/>
                </a:solidFill>
                <a:effectLst/>
                <a:latin typeface="Roboto"/>
              </a:rPr>
              <a:t>Arduino Code</a:t>
            </a:r>
            <a:br>
              <a:rPr lang="en-IN" b="0" i="0" dirty="0">
                <a:solidFill>
                  <a:srgbClr val="333333"/>
                </a:solidFill>
                <a:effectLst/>
                <a:latin typeface="Roboto"/>
              </a:rPr>
            </a:br>
            <a:endParaRPr lang="en-IN" dirty="0"/>
          </a:p>
        </p:txBody>
      </p:sp>
      <p:sp>
        <p:nvSpPr>
          <p:cNvPr id="3" name="Content Placeholder 2">
            <a:extLst>
              <a:ext uri="{FF2B5EF4-FFF2-40B4-BE49-F238E27FC236}">
                <a16:creationId xmlns:a16="http://schemas.microsoft.com/office/drawing/2014/main" id="{663F2F1A-9D5C-4751-96FA-A813F2D2B985}"/>
              </a:ext>
            </a:extLst>
          </p:cNvPr>
          <p:cNvSpPr>
            <a:spLocks noGrp="1"/>
          </p:cNvSpPr>
          <p:nvPr>
            <p:ph idx="1"/>
          </p:nvPr>
        </p:nvSpPr>
        <p:spPr>
          <a:xfrm>
            <a:off x="320040" y="955041"/>
            <a:ext cx="10612120" cy="5201920"/>
          </a:xfrm>
        </p:spPr>
        <p:txBody>
          <a:bodyPr>
            <a:noAutofit/>
          </a:bodyPr>
          <a:lstStyle/>
          <a:p>
            <a:r>
              <a:rPr lang="en-IN" sz="2400" dirty="0"/>
              <a:t>int ledPin = 13;                // choose the pin for the LED</a:t>
            </a:r>
          </a:p>
          <a:p>
            <a:r>
              <a:rPr lang="en-IN" sz="2400" dirty="0"/>
              <a:t>int inputPin = 8;               // choose the input pin (for PIR sensor)</a:t>
            </a:r>
          </a:p>
          <a:p>
            <a:r>
              <a:rPr lang="en-IN" sz="2400" dirty="0"/>
              <a:t>int pirState = LOW;             // we start, assuming no motion detected</a:t>
            </a:r>
          </a:p>
          <a:p>
            <a:r>
              <a:rPr lang="en-IN" sz="2400" dirty="0"/>
              <a:t>int val = 0;                    // variable for reading the pin status</a:t>
            </a:r>
          </a:p>
          <a:p>
            <a:r>
              <a:rPr lang="en-IN" sz="2400" dirty="0"/>
              <a:t>void setup() {</a:t>
            </a:r>
          </a:p>
          <a:p>
            <a:r>
              <a:rPr lang="en-IN" sz="2400" dirty="0"/>
              <a:t>  pinMode(ledPin, OUTPUT);      // declare LED as output</a:t>
            </a:r>
          </a:p>
          <a:p>
            <a:r>
              <a:rPr lang="en-IN" sz="2400" dirty="0"/>
              <a:t>  pinMode(inputPin, INPUT);     // declare sensor as input</a:t>
            </a:r>
          </a:p>
          <a:p>
            <a:r>
              <a:rPr lang="en-IN" sz="2400" dirty="0"/>
              <a:t>  Serial.begin(9600);</a:t>
            </a:r>
          </a:p>
          <a:p>
            <a:r>
              <a:rPr lang="en-IN" sz="2400" dirty="0"/>
              <a:t>}</a:t>
            </a:r>
          </a:p>
        </p:txBody>
      </p:sp>
    </p:spTree>
    <p:extLst>
      <p:ext uri="{BB962C8B-B14F-4D97-AF65-F5344CB8AC3E}">
        <p14:creationId xmlns:p14="http://schemas.microsoft.com/office/powerpoint/2010/main" val="417092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AB4A07-FFAA-4798-A115-5748D9ADEDE8}"/>
              </a:ext>
            </a:extLst>
          </p:cNvPr>
          <p:cNvSpPr>
            <a:spLocks noGrp="1"/>
          </p:cNvSpPr>
          <p:nvPr>
            <p:ph idx="1"/>
          </p:nvPr>
        </p:nvSpPr>
        <p:spPr>
          <a:xfrm>
            <a:off x="325120" y="416560"/>
            <a:ext cx="11028680" cy="5760403"/>
          </a:xfrm>
        </p:spPr>
        <p:txBody>
          <a:bodyPr>
            <a:normAutofit fontScale="77500" lnSpcReduction="20000"/>
          </a:bodyPr>
          <a:lstStyle/>
          <a:p>
            <a:r>
              <a:rPr lang="en-IN" sz="2800" dirty="0"/>
              <a:t>void loop(){</a:t>
            </a:r>
          </a:p>
          <a:p>
            <a:r>
              <a:rPr lang="en-IN" sz="2800" dirty="0"/>
              <a:t>  val = digitalRead(inputPin);  // read input value</a:t>
            </a:r>
          </a:p>
          <a:p>
            <a:r>
              <a:rPr lang="en-IN" sz="2800" dirty="0"/>
              <a:t>  if (val == HIGH)	// check if the input is HIGH</a:t>
            </a:r>
          </a:p>
          <a:p>
            <a:r>
              <a:rPr lang="en-IN" sz="2800" dirty="0"/>
              <a:t>  {            </a:t>
            </a:r>
          </a:p>
          <a:p>
            <a:r>
              <a:rPr lang="en-IN" sz="2800" dirty="0"/>
              <a:t>    digitalWrite(ledPin, HIGH);  // turn LED ON	</a:t>
            </a:r>
          </a:p>
          <a:p>
            <a:r>
              <a:rPr lang="en-IN" sz="2800" dirty="0"/>
              <a:t>    if (pirState == LOW) 	{</a:t>
            </a:r>
          </a:p>
          <a:p>
            <a:r>
              <a:rPr lang="en-IN" sz="2800" dirty="0"/>
              <a:t>      Serial.println("Motion detected!");	// print on output change</a:t>
            </a:r>
          </a:p>
          <a:p>
            <a:r>
              <a:rPr lang="en-IN" sz="2800" dirty="0"/>
              <a:t>      pirState = HIGH;</a:t>
            </a:r>
          </a:p>
          <a:p>
            <a:r>
              <a:rPr lang="en-IN" sz="2800" dirty="0"/>
              <a:t>    }  } </a:t>
            </a:r>
          </a:p>
          <a:p>
            <a:r>
              <a:rPr lang="en-IN" sz="2800" dirty="0"/>
              <a:t>  else  {</a:t>
            </a:r>
          </a:p>
          <a:p>
            <a:r>
              <a:rPr lang="en-IN" sz="2800" dirty="0"/>
              <a:t>    digitalWrite(ledPin, LOW); // turn LED OFF</a:t>
            </a:r>
          </a:p>
          <a:p>
            <a:r>
              <a:rPr lang="en-IN" sz="2800" dirty="0"/>
              <a:t>	</a:t>
            </a:r>
          </a:p>
          <a:p>
            <a:r>
              <a:rPr lang="en-IN" sz="2800" dirty="0"/>
              <a:t>    if (pirState == HIGH)   {</a:t>
            </a:r>
          </a:p>
          <a:p>
            <a:r>
              <a:rPr lang="en-IN" sz="2800" dirty="0"/>
              <a:t>      Serial.println("Motion ended!");	// print on output change</a:t>
            </a:r>
          </a:p>
          <a:p>
            <a:r>
              <a:rPr lang="en-IN" sz="2800" dirty="0"/>
              <a:t>      pirState = LOW;</a:t>
            </a:r>
          </a:p>
          <a:p>
            <a:r>
              <a:rPr lang="en-IN" sz="2800" dirty="0"/>
              <a:t>    }   }   }</a:t>
            </a:r>
          </a:p>
          <a:p>
            <a:endParaRPr lang="en-IN" dirty="0"/>
          </a:p>
        </p:txBody>
      </p:sp>
    </p:spTree>
    <p:extLst>
      <p:ext uri="{BB962C8B-B14F-4D97-AF65-F5344CB8AC3E}">
        <p14:creationId xmlns:p14="http://schemas.microsoft.com/office/powerpoint/2010/main" val="361676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029E8-AC87-4ADE-9E86-116501118012}"/>
              </a:ext>
            </a:extLst>
          </p:cNvPr>
          <p:cNvSpPr>
            <a:spLocks noGrp="1"/>
          </p:cNvSpPr>
          <p:nvPr>
            <p:ph type="title"/>
          </p:nvPr>
        </p:nvSpPr>
        <p:spPr>
          <a:xfrm>
            <a:off x="182880" y="193041"/>
            <a:ext cx="11170920" cy="1497648"/>
          </a:xfrm>
        </p:spPr>
        <p:txBody>
          <a:bodyPr>
            <a:normAutofit fontScale="90000"/>
          </a:bodyPr>
          <a:lstStyle/>
          <a:p>
            <a:r>
              <a:rPr lang="en-GB" b="1" i="0" dirty="0">
                <a:solidFill>
                  <a:srgbClr val="00B0F0"/>
                </a:solidFill>
                <a:effectLst/>
                <a:latin typeface="Roboto"/>
              </a:rPr>
              <a:t>How HC-SR04 Ultrasonic Sensor Works &amp; Interface It With Arduino</a:t>
            </a:r>
            <a:br>
              <a:rPr lang="en-GB" b="0" i="0" dirty="0">
                <a:solidFill>
                  <a:srgbClr val="333333"/>
                </a:solidFill>
                <a:effectLst/>
                <a:latin typeface="Roboto"/>
              </a:rPr>
            </a:br>
            <a:endParaRPr lang="en-IN" dirty="0"/>
          </a:p>
        </p:txBody>
      </p:sp>
      <p:pic>
        <p:nvPicPr>
          <p:cNvPr id="5122" name="Picture 2" descr="Tutorial Interfacing HC-SR04 Ultrasonic Sensor with Arduino Uno">
            <a:extLst>
              <a:ext uri="{FF2B5EF4-FFF2-40B4-BE49-F238E27FC236}">
                <a16:creationId xmlns:a16="http://schemas.microsoft.com/office/drawing/2014/main" id="{FC1CDF08-2B81-4C61-8644-A7811CCFE5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813" y="1563688"/>
            <a:ext cx="7037387" cy="40213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ACDE442-007B-4EDA-AB36-D0DB18676504}"/>
              </a:ext>
            </a:extLst>
          </p:cNvPr>
          <p:cNvSpPr txBox="1"/>
          <p:nvPr/>
        </p:nvSpPr>
        <p:spPr>
          <a:xfrm>
            <a:off x="182880" y="5585052"/>
            <a:ext cx="10109200" cy="369332"/>
          </a:xfrm>
          <a:prstGeom prst="rect">
            <a:avLst/>
          </a:prstGeom>
          <a:noFill/>
        </p:spPr>
        <p:txBody>
          <a:bodyPr wrap="square">
            <a:spAutoFit/>
          </a:bodyPr>
          <a:lstStyle/>
          <a:p>
            <a:r>
              <a:rPr lang="en-GB" b="0" i="0" dirty="0">
                <a:effectLst/>
                <a:latin typeface="Roboto"/>
              </a:rPr>
              <a:t>HC-SR04 Ultrasonic Distance Sensor that can report the range of objects up to 13 feet away.</a:t>
            </a:r>
            <a:endParaRPr lang="en-IN" dirty="0"/>
          </a:p>
        </p:txBody>
      </p:sp>
    </p:spTree>
    <p:extLst>
      <p:ext uri="{BB962C8B-B14F-4D97-AF65-F5344CB8AC3E}">
        <p14:creationId xmlns:p14="http://schemas.microsoft.com/office/powerpoint/2010/main" val="122230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ppt_x"/>
                                          </p:val>
                                        </p:tav>
                                        <p:tav tm="100000">
                                          <p:val>
                                            <p:strVal val="#ppt_x"/>
                                          </p:val>
                                        </p:tav>
                                      </p:tavLst>
                                    </p:anim>
                                    <p:anim calcmode="lin" valueType="num">
                                      <p:cBhvr additive="base">
                                        <p:cTn id="14"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A787D-A1DA-4643-B987-DE444F65EAA7}"/>
              </a:ext>
            </a:extLst>
          </p:cNvPr>
          <p:cNvSpPr>
            <a:spLocks noGrp="1"/>
          </p:cNvSpPr>
          <p:nvPr>
            <p:ph type="title"/>
          </p:nvPr>
        </p:nvSpPr>
        <p:spPr/>
        <p:txBody>
          <a:bodyPr/>
          <a:lstStyle/>
          <a:p>
            <a:r>
              <a:rPr lang="en-IN" b="1" i="0" dirty="0">
                <a:solidFill>
                  <a:srgbClr val="00B0F0"/>
                </a:solidFill>
                <a:effectLst/>
                <a:latin typeface="Roboto"/>
              </a:rPr>
              <a:t>specifications</a:t>
            </a:r>
            <a:endParaRPr lang="en-IN" b="1" dirty="0">
              <a:solidFill>
                <a:srgbClr val="00B0F0"/>
              </a:solidFill>
            </a:endParaRPr>
          </a:p>
        </p:txBody>
      </p:sp>
      <p:graphicFrame>
        <p:nvGraphicFramePr>
          <p:cNvPr id="4" name="Content Placeholder 3">
            <a:extLst>
              <a:ext uri="{FF2B5EF4-FFF2-40B4-BE49-F238E27FC236}">
                <a16:creationId xmlns:a16="http://schemas.microsoft.com/office/drawing/2014/main" id="{BFF93908-227B-41D5-B81C-204F02A644E1}"/>
              </a:ext>
            </a:extLst>
          </p:cNvPr>
          <p:cNvGraphicFramePr>
            <a:graphicFrameLocks noGrp="1"/>
          </p:cNvGraphicFramePr>
          <p:nvPr>
            <p:ph idx="1"/>
            <p:extLst>
              <p:ext uri="{D42A27DB-BD31-4B8C-83A1-F6EECF244321}">
                <p14:modId xmlns:p14="http://schemas.microsoft.com/office/powerpoint/2010/main" val="952790446"/>
              </p:ext>
            </p:extLst>
          </p:nvPr>
        </p:nvGraphicFramePr>
        <p:xfrm>
          <a:off x="1351280" y="1776917"/>
          <a:ext cx="7162800" cy="4362252"/>
        </p:xfrm>
        <a:graphic>
          <a:graphicData uri="http://schemas.openxmlformats.org/drawingml/2006/table">
            <a:tbl>
              <a:tblPr/>
              <a:tblGrid>
                <a:gridCol w="3581400">
                  <a:extLst>
                    <a:ext uri="{9D8B030D-6E8A-4147-A177-3AD203B41FA5}">
                      <a16:colId xmlns:a16="http://schemas.microsoft.com/office/drawing/2014/main" val="3887065990"/>
                    </a:ext>
                  </a:extLst>
                </a:gridCol>
                <a:gridCol w="3581400">
                  <a:extLst>
                    <a:ext uri="{9D8B030D-6E8A-4147-A177-3AD203B41FA5}">
                      <a16:colId xmlns:a16="http://schemas.microsoft.com/office/drawing/2014/main" val="1769254732"/>
                    </a:ext>
                  </a:extLst>
                </a:gridCol>
              </a:tblGrid>
              <a:tr h="561169">
                <a:tc>
                  <a:txBody>
                    <a:bodyPr/>
                    <a:lstStyle/>
                    <a:p>
                      <a:pPr algn="l"/>
                      <a:r>
                        <a:rPr lang="en-IN" sz="1600" b="0">
                          <a:effectLst/>
                        </a:rPr>
                        <a:t>Operating Voltage</a:t>
                      </a:r>
                    </a:p>
                  </a:txBody>
                  <a:tcPr marL="219765" marR="43953" marT="43953" marB="43953" anchor="ct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algn="l"/>
                      <a:r>
                        <a:rPr lang="en-IN" sz="1600">
                          <a:effectLst/>
                        </a:rPr>
                        <a:t>DC 5V</a:t>
                      </a:r>
                    </a:p>
                  </a:txBody>
                  <a:tcPr marL="164823" marR="43953" marT="43953" marB="43953" anchor="ct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352682566"/>
                  </a:ext>
                </a:extLst>
              </a:tr>
              <a:tr h="561169">
                <a:tc>
                  <a:txBody>
                    <a:bodyPr/>
                    <a:lstStyle/>
                    <a:p>
                      <a:pPr algn="l"/>
                      <a:r>
                        <a:rPr lang="en-IN" sz="1600" b="0">
                          <a:effectLst/>
                        </a:rPr>
                        <a:t>Operating Current</a:t>
                      </a:r>
                    </a:p>
                  </a:txBody>
                  <a:tcPr marL="219765" marR="43953" marT="43953" marB="43953" anchor="ct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algn="l"/>
                      <a:r>
                        <a:rPr lang="en-IN" sz="1600">
                          <a:effectLst/>
                        </a:rPr>
                        <a:t>15mA</a:t>
                      </a:r>
                    </a:p>
                  </a:txBody>
                  <a:tcPr marL="164823" marR="43953" marT="43953" marB="43953" anchor="ct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590664667"/>
                  </a:ext>
                </a:extLst>
              </a:tr>
              <a:tr h="561169">
                <a:tc>
                  <a:txBody>
                    <a:bodyPr/>
                    <a:lstStyle/>
                    <a:p>
                      <a:pPr algn="l"/>
                      <a:r>
                        <a:rPr lang="en-IN" sz="1600" b="0" dirty="0">
                          <a:effectLst/>
                        </a:rPr>
                        <a:t>Operating Frequency</a:t>
                      </a:r>
                    </a:p>
                  </a:txBody>
                  <a:tcPr marL="219765" marR="43953" marT="43953" marB="43953" anchor="ct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algn="l"/>
                      <a:r>
                        <a:rPr lang="en-IN" sz="1600">
                          <a:effectLst/>
                        </a:rPr>
                        <a:t>40KHz</a:t>
                      </a:r>
                    </a:p>
                  </a:txBody>
                  <a:tcPr marL="164823" marR="43953" marT="43953" marB="43953" anchor="ct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451434686"/>
                  </a:ext>
                </a:extLst>
              </a:tr>
              <a:tr h="330904">
                <a:tc>
                  <a:txBody>
                    <a:bodyPr/>
                    <a:lstStyle/>
                    <a:p>
                      <a:pPr algn="l"/>
                      <a:r>
                        <a:rPr lang="en-IN" sz="1600" b="0">
                          <a:effectLst/>
                        </a:rPr>
                        <a:t>Max Range</a:t>
                      </a:r>
                    </a:p>
                  </a:txBody>
                  <a:tcPr marL="219765" marR="43953" marT="43953" marB="43953" anchor="ct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algn="l"/>
                      <a:r>
                        <a:rPr lang="en-IN" sz="1600">
                          <a:effectLst/>
                        </a:rPr>
                        <a:t>4m</a:t>
                      </a:r>
                    </a:p>
                  </a:txBody>
                  <a:tcPr marL="164823" marR="43953" marT="43953" marB="43953" anchor="ct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19868745"/>
                  </a:ext>
                </a:extLst>
              </a:tr>
              <a:tr h="330904">
                <a:tc>
                  <a:txBody>
                    <a:bodyPr/>
                    <a:lstStyle/>
                    <a:p>
                      <a:pPr algn="l"/>
                      <a:r>
                        <a:rPr lang="en-IN" sz="1600" b="0">
                          <a:effectLst/>
                        </a:rPr>
                        <a:t>Min Range</a:t>
                      </a:r>
                    </a:p>
                  </a:txBody>
                  <a:tcPr marL="219765" marR="43953" marT="43953" marB="43953" anchor="ct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algn="l"/>
                      <a:r>
                        <a:rPr lang="en-IN" sz="1600">
                          <a:effectLst/>
                        </a:rPr>
                        <a:t>2cm</a:t>
                      </a:r>
                    </a:p>
                  </a:txBody>
                  <a:tcPr marL="164823" marR="43953" marT="43953" marB="43953" anchor="ct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690610917"/>
                  </a:ext>
                </a:extLst>
              </a:tr>
              <a:tr h="561169">
                <a:tc>
                  <a:txBody>
                    <a:bodyPr/>
                    <a:lstStyle/>
                    <a:p>
                      <a:pPr algn="l"/>
                      <a:r>
                        <a:rPr lang="en-IN" sz="1600" b="0">
                          <a:effectLst/>
                        </a:rPr>
                        <a:t>Ranging Accuracy</a:t>
                      </a:r>
                    </a:p>
                  </a:txBody>
                  <a:tcPr marL="219765" marR="43953" marT="43953" marB="43953" anchor="ct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algn="l"/>
                      <a:r>
                        <a:rPr lang="en-IN" sz="1600">
                          <a:effectLst/>
                        </a:rPr>
                        <a:t>3mm</a:t>
                      </a:r>
                    </a:p>
                  </a:txBody>
                  <a:tcPr marL="164823" marR="43953" marT="43953" marB="43953" anchor="ct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118323856"/>
                  </a:ext>
                </a:extLst>
              </a:tr>
              <a:tr h="561169">
                <a:tc>
                  <a:txBody>
                    <a:bodyPr/>
                    <a:lstStyle/>
                    <a:p>
                      <a:pPr algn="l"/>
                      <a:r>
                        <a:rPr lang="en-IN" sz="1600" b="0">
                          <a:effectLst/>
                        </a:rPr>
                        <a:t>Measuring Angle</a:t>
                      </a:r>
                    </a:p>
                  </a:txBody>
                  <a:tcPr marL="219765" marR="43953" marT="43953" marB="43953" anchor="ct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algn="l"/>
                      <a:r>
                        <a:rPr lang="en-IN" sz="1600">
                          <a:effectLst/>
                        </a:rPr>
                        <a:t>15 degree</a:t>
                      </a:r>
                    </a:p>
                  </a:txBody>
                  <a:tcPr marL="164823" marR="43953" marT="43953" marB="43953" anchor="ct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635657076"/>
                  </a:ext>
                </a:extLst>
              </a:tr>
              <a:tr h="561169">
                <a:tc>
                  <a:txBody>
                    <a:bodyPr/>
                    <a:lstStyle/>
                    <a:p>
                      <a:pPr algn="l"/>
                      <a:r>
                        <a:rPr lang="en-IN" sz="1600" b="0">
                          <a:effectLst/>
                        </a:rPr>
                        <a:t>Trigger Input Signal</a:t>
                      </a:r>
                    </a:p>
                  </a:txBody>
                  <a:tcPr marL="219765" marR="43953" marT="43953" marB="43953" anchor="ct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algn="l"/>
                      <a:r>
                        <a:rPr lang="en-IN" sz="1600">
                          <a:effectLst/>
                        </a:rPr>
                        <a:t>10µS TTL pulse</a:t>
                      </a:r>
                    </a:p>
                  </a:txBody>
                  <a:tcPr marL="164823" marR="43953" marT="43953" marB="43953" anchor="ct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033991147"/>
                  </a:ext>
                </a:extLst>
              </a:tr>
              <a:tr h="330904">
                <a:tc>
                  <a:txBody>
                    <a:bodyPr/>
                    <a:lstStyle/>
                    <a:p>
                      <a:pPr algn="l"/>
                      <a:r>
                        <a:rPr lang="en-IN" sz="1600" b="0">
                          <a:effectLst/>
                        </a:rPr>
                        <a:t>Dimension</a:t>
                      </a:r>
                    </a:p>
                  </a:txBody>
                  <a:tcPr marL="219765" marR="43953" marT="43953" marB="43953" anchor="ct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algn="l"/>
                      <a:r>
                        <a:rPr lang="en-IN" sz="1600" dirty="0">
                          <a:effectLst/>
                        </a:rPr>
                        <a:t>45 x 20 x 15mm</a:t>
                      </a:r>
                    </a:p>
                  </a:txBody>
                  <a:tcPr marL="164823" marR="43953" marT="43953" marB="43953" anchor="ctr">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027519571"/>
                  </a:ext>
                </a:extLst>
              </a:tr>
            </a:tbl>
          </a:graphicData>
        </a:graphic>
      </p:graphicFrame>
    </p:spTree>
    <p:extLst>
      <p:ext uri="{BB962C8B-B14F-4D97-AF65-F5344CB8AC3E}">
        <p14:creationId xmlns:p14="http://schemas.microsoft.com/office/powerpoint/2010/main" val="67918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AA51D-8832-412C-8342-61D69D0200F9}"/>
              </a:ext>
            </a:extLst>
          </p:cNvPr>
          <p:cNvSpPr>
            <a:spLocks noGrp="1"/>
          </p:cNvSpPr>
          <p:nvPr>
            <p:ph type="title"/>
          </p:nvPr>
        </p:nvSpPr>
        <p:spPr/>
        <p:txBody>
          <a:bodyPr/>
          <a:lstStyle/>
          <a:p>
            <a:r>
              <a:rPr lang="en-IN" b="1" i="0" dirty="0">
                <a:solidFill>
                  <a:srgbClr val="00B0F0"/>
                </a:solidFill>
                <a:effectLst/>
                <a:latin typeface="Roboto"/>
              </a:rPr>
              <a:t>HC-SR04 Ultrasonic Sensor Pinout</a:t>
            </a:r>
            <a:br>
              <a:rPr lang="en-IN" b="0" i="0" dirty="0">
                <a:solidFill>
                  <a:srgbClr val="333333"/>
                </a:solidFill>
                <a:effectLst/>
                <a:latin typeface="Roboto"/>
              </a:rPr>
            </a:br>
            <a:endParaRPr lang="en-IN" dirty="0"/>
          </a:p>
        </p:txBody>
      </p:sp>
      <p:pic>
        <p:nvPicPr>
          <p:cNvPr id="7170" name="Picture 2" descr="HC-SR04 Ultrasonic Distance Sensor Pinout">
            <a:extLst>
              <a:ext uri="{FF2B5EF4-FFF2-40B4-BE49-F238E27FC236}">
                <a16:creationId xmlns:a16="http://schemas.microsoft.com/office/drawing/2014/main" id="{71B338CB-2F97-4824-BEBC-DED7ABA9AF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5290" y="1147445"/>
            <a:ext cx="3079750" cy="27069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38997B5-4284-49A7-A13A-FA4F0725D88B}"/>
              </a:ext>
            </a:extLst>
          </p:cNvPr>
          <p:cNvSpPr txBox="1"/>
          <p:nvPr/>
        </p:nvSpPr>
        <p:spPr>
          <a:xfrm>
            <a:off x="182880" y="4180840"/>
            <a:ext cx="11816080" cy="400110"/>
          </a:xfrm>
          <a:prstGeom prst="rect">
            <a:avLst/>
          </a:prstGeom>
          <a:noFill/>
        </p:spPr>
        <p:txBody>
          <a:bodyPr wrap="square">
            <a:spAutoFit/>
          </a:bodyPr>
          <a:lstStyle/>
          <a:p>
            <a:r>
              <a:rPr lang="en-GB" sz="2000" b="1" i="0" dirty="0">
                <a:solidFill>
                  <a:srgbClr val="0070C0"/>
                </a:solidFill>
                <a:effectLst/>
                <a:latin typeface="Roboto"/>
              </a:rPr>
              <a:t>VCC </a:t>
            </a:r>
            <a:r>
              <a:rPr lang="en-GB" b="0" i="0" dirty="0">
                <a:effectLst/>
                <a:latin typeface="Roboto"/>
              </a:rPr>
              <a:t>: is the power supply for HC-SR04 Ultrasonic distance sensor which we connect the 5V pin on the Arduino.</a:t>
            </a:r>
            <a:endParaRPr lang="en-IN" dirty="0"/>
          </a:p>
        </p:txBody>
      </p:sp>
      <p:sp>
        <p:nvSpPr>
          <p:cNvPr id="8" name="TextBox 7">
            <a:extLst>
              <a:ext uri="{FF2B5EF4-FFF2-40B4-BE49-F238E27FC236}">
                <a16:creationId xmlns:a16="http://schemas.microsoft.com/office/drawing/2014/main" id="{D7ACE60B-DCEA-47D0-9D81-632798FDFF19}"/>
              </a:ext>
            </a:extLst>
          </p:cNvPr>
          <p:cNvSpPr txBox="1"/>
          <p:nvPr/>
        </p:nvSpPr>
        <p:spPr>
          <a:xfrm>
            <a:off x="182880" y="4691963"/>
            <a:ext cx="6096000" cy="400110"/>
          </a:xfrm>
          <a:prstGeom prst="rect">
            <a:avLst/>
          </a:prstGeom>
          <a:noFill/>
        </p:spPr>
        <p:txBody>
          <a:bodyPr wrap="square">
            <a:spAutoFit/>
          </a:bodyPr>
          <a:lstStyle/>
          <a:p>
            <a:r>
              <a:rPr lang="en-GB" sz="2000" b="1" i="0" dirty="0">
                <a:solidFill>
                  <a:srgbClr val="0070C0"/>
                </a:solidFill>
                <a:effectLst/>
                <a:latin typeface="Roboto"/>
              </a:rPr>
              <a:t>Trig</a:t>
            </a:r>
            <a:r>
              <a:rPr lang="en-GB" b="0" i="0" dirty="0">
                <a:effectLst/>
                <a:latin typeface="Roboto"/>
              </a:rPr>
              <a:t> : pin is used to trigger the ultrasonic sound pulses.</a:t>
            </a:r>
            <a:endParaRPr lang="en-IN" dirty="0"/>
          </a:p>
        </p:txBody>
      </p:sp>
      <p:sp>
        <p:nvSpPr>
          <p:cNvPr id="10" name="TextBox 9">
            <a:extLst>
              <a:ext uri="{FF2B5EF4-FFF2-40B4-BE49-F238E27FC236}">
                <a16:creationId xmlns:a16="http://schemas.microsoft.com/office/drawing/2014/main" id="{3E7BE29A-056B-499E-A05D-FE826D734F04}"/>
              </a:ext>
            </a:extLst>
          </p:cNvPr>
          <p:cNvSpPr txBox="1"/>
          <p:nvPr/>
        </p:nvSpPr>
        <p:spPr>
          <a:xfrm>
            <a:off x="182880" y="5203086"/>
            <a:ext cx="11816080" cy="677108"/>
          </a:xfrm>
          <a:prstGeom prst="rect">
            <a:avLst/>
          </a:prstGeom>
          <a:noFill/>
        </p:spPr>
        <p:txBody>
          <a:bodyPr wrap="square">
            <a:spAutoFit/>
          </a:bodyPr>
          <a:lstStyle/>
          <a:p>
            <a:r>
              <a:rPr lang="en-GB" sz="2000" b="1" i="0" dirty="0">
                <a:solidFill>
                  <a:srgbClr val="0070C0"/>
                </a:solidFill>
                <a:effectLst/>
                <a:latin typeface="Roboto"/>
              </a:rPr>
              <a:t>Echo</a:t>
            </a:r>
            <a:r>
              <a:rPr lang="en-GB" b="0" i="0" dirty="0">
                <a:effectLst/>
                <a:latin typeface="Roboto"/>
              </a:rPr>
              <a:t> : pin produces a pulse when the reflected signal is received. The length of the pulse is proportional to the time it took for the transmitted signal to be detected.</a:t>
            </a:r>
            <a:endParaRPr lang="en-IN" dirty="0"/>
          </a:p>
        </p:txBody>
      </p:sp>
      <p:sp>
        <p:nvSpPr>
          <p:cNvPr id="12" name="TextBox 11">
            <a:extLst>
              <a:ext uri="{FF2B5EF4-FFF2-40B4-BE49-F238E27FC236}">
                <a16:creationId xmlns:a16="http://schemas.microsoft.com/office/drawing/2014/main" id="{08E740B0-9D34-4E9B-94F1-97380F3D7C64}"/>
              </a:ext>
            </a:extLst>
          </p:cNvPr>
          <p:cNvSpPr txBox="1"/>
          <p:nvPr/>
        </p:nvSpPr>
        <p:spPr>
          <a:xfrm>
            <a:off x="182880" y="5994502"/>
            <a:ext cx="6096000" cy="400110"/>
          </a:xfrm>
          <a:prstGeom prst="rect">
            <a:avLst/>
          </a:prstGeom>
          <a:noFill/>
        </p:spPr>
        <p:txBody>
          <a:bodyPr wrap="square">
            <a:spAutoFit/>
          </a:bodyPr>
          <a:lstStyle/>
          <a:p>
            <a:r>
              <a:rPr lang="en-GB" sz="2000" b="1" i="0" dirty="0">
                <a:solidFill>
                  <a:srgbClr val="0070C0"/>
                </a:solidFill>
                <a:effectLst/>
                <a:latin typeface="Roboto"/>
              </a:rPr>
              <a:t>GND </a:t>
            </a:r>
            <a:r>
              <a:rPr lang="en-GB" b="0" i="0" dirty="0">
                <a:effectLst/>
                <a:latin typeface="Roboto"/>
              </a:rPr>
              <a:t>: should be connected to the ground of Arduino.</a:t>
            </a:r>
            <a:endParaRPr lang="en-IN" dirty="0"/>
          </a:p>
        </p:txBody>
      </p:sp>
    </p:spTree>
    <p:extLst>
      <p:ext uri="{BB962C8B-B14F-4D97-AF65-F5344CB8AC3E}">
        <p14:creationId xmlns:p14="http://schemas.microsoft.com/office/powerpoint/2010/main" val="174673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0"/>
                                        </p:tgtEl>
                                        <p:attrNameLst>
                                          <p:attrName>style.visibility</p:attrName>
                                        </p:attrNameLst>
                                      </p:cBhvr>
                                      <p:to>
                                        <p:strVal val="visible"/>
                                      </p:to>
                                    </p:set>
                                    <p:anim calcmode="lin" valueType="num">
                                      <p:cBhvr additive="base">
                                        <p:cTn id="13" dur="500" fill="hold"/>
                                        <p:tgtEl>
                                          <p:spTgt spid="7170"/>
                                        </p:tgtEl>
                                        <p:attrNameLst>
                                          <p:attrName>ppt_x</p:attrName>
                                        </p:attrNameLst>
                                      </p:cBhvr>
                                      <p:tavLst>
                                        <p:tav tm="0">
                                          <p:val>
                                            <p:strVal val="#ppt_x"/>
                                          </p:val>
                                        </p:tav>
                                        <p:tav tm="100000">
                                          <p:val>
                                            <p:strVal val="#ppt_x"/>
                                          </p:val>
                                        </p:tav>
                                      </p:tavLst>
                                    </p:anim>
                                    <p:anim calcmode="lin" valueType="num">
                                      <p:cBhvr additive="base">
                                        <p:cTn id="14"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P spid="10"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F4B05-763C-4210-B51F-8106DFEAE902}"/>
              </a:ext>
            </a:extLst>
          </p:cNvPr>
          <p:cNvSpPr>
            <a:spLocks noGrp="1"/>
          </p:cNvSpPr>
          <p:nvPr>
            <p:ph type="title"/>
          </p:nvPr>
        </p:nvSpPr>
        <p:spPr>
          <a:xfrm>
            <a:off x="254000" y="151335"/>
            <a:ext cx="11099800" cy="1539354"/>
          </a:xfrm>
        </p:spPr>
        <p:txBody>
          <a:bodyPr>
            <a:normAutofit fontScale="90000"/>
          </a:bodyPr>
          <a:lstStyle/>
          <a:p>
            <a:r>
              <a:rPr lang="en-GB" b="1" i="0" dirty="0">
                <a:solidFill>
                  <a:srgbClr val="00B0F0"/>
                </a:solidFill>
                <a:effectLst/>
                <a:latin typeface="Roboto"/>
              </a:rPr>
              <a:t>How Does HC-SR04 Ultrasonic Distance Sensor Work</a:t>
            </a:r>
            <a:br>
              <a:rPr lang="en-GB" b="0" i="0" dirty="0">
                <a:solidFill>
                  <a:srgbClr val="333333"/>
                </a:solidFill>
                <a:effectLst/>
                <a:latin typeface="Roboto"/>
              </a:rPr>
            </a:br>
            <a:endParaRPr lang="en-IN" dirty="0"/>
          </a:p>
        </p:txBody>
      </p:sp>
      <p:pic>
        <p:nvPicPr>
          <p:cNvPr id="8194" name="Picture 2" descr="HC-SR04 Ultrasonic Sensor Working - Echo when no Obstacle">
            <a:extLst>
              <a:ext uri="{FF2B5EF4-FFF2-40B4-BE49-F238E27FC236}">
                <a16:creationId xmlns:a16="http://schemas.microsoft.com/office/drawing/2014/main" id="{45BCFBA0-6187-4CA4-8522-C369E1FB5D7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74309" y="1255713"/>
            <a:ext cx="4661852" cy="358921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C-SR04 Ultrasonic Sensor Working - Echo reflected from Obstacle">
            <a:extLst>
              <a:ext uri="{FF2B5EF4-FFF2-40B4-BE49-F238E27FC236}">
                <a16:creationId xmlns:a16="http://schemas.microsoft.com/office/drawing/2014/main" id="{C5EBFAFC-3091-463B-BADF-3DF0ACBDA7C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907167" y="1255713"/>
            <a:ext cx="4375626" cy="336884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Distance Speed Time Formula Triangle">
            <a:extLst>
              <a:ext uri="{FF2B5EF4-FFF2-40B4-BE49-F238E27FC236}">
                <a16:creationId xmlns:a16="http://schemas.microsoft.com/office/drawing/2014/main" id="{7DD74B24-8F86-4E65-8AA3-8B447751B7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6161" y="4832609"/>
            <a:ext cx="2519681" cy="1539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72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4"/>
                                        </p:tgtEl>
                                        <p:attrNameLst>
                                          <p:attrName>style.visibility</p:attrName>
                                        </p:attrNameLst>
                                      </p:cBhvr>
                                      <p:to>
                                        <p:strVal val="visible"/>
                                      </p:to>
                                    </p:set>
                                    <p:anim calcmode="lin" valueType="num">
                                      <p:cBhvr additive="base">
                                        <p:cTn id="13" dur="500" fill="hold"/>
                                        <p:tgtEl>
                                          <p:spTgt spid="8194"/>
                                        </p:tgtEl>
                                        <p:attrNameLst>
                                          <p:attrName>ppt_x</p:attrName>
                                        </p:attrNameLst>
                                      </p:cBhvr>
                                      <p:tavLst>
                                        <p:tav tm="0">
                                          <p:val>
                                            <p:strVal val="#ppt_x"/>
                                          </p:val>
                                        </p:tav>
                                        <p:tav tm="100000">
                                          <p:val>
                                            <p:strVal val="#ppt_x"/>
                                          </p:val>
                                        </p:tav>
                                      </p:tavLst>
                                    </p:anim>
                                    <p:anim calcmode="lin" valueType="num">
                                      <p:cBhvr additive="base">
                                        <p:cTn id="14"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6"/>
                                        </p:tgtEl>
                                        <p:attrNameLst>
                                          <p:attrName>style.visibility</p:attrName>
                                        </p:attrNameLst>
                                      </p:cBhvr>
                                      <p:to>
                                        <p:strVal val="visible"/>
                                      </p:to>
                                    </p:set>
                                    <p:anim calcmode="lin" valueType="num">
                                      <p:cBhvr additive="base">
                                        <p:cTn id="19" dur="500" fill="hold"/>
                                        <p:tgtEl>
                                          <p:spTgt spid="8196"/>
                                        </p:tgtEl>
                                        <p:attrNameLst>
                                          <p:attrName>ppt_x</p:attrName>
                                        </p:attrNameLst>
                                      </p:cBhvr>
                                      <p:tavLst>
                                        <p:tav tm="0">
                                          <p:val>
                                            <p:strVal val="#ppt_x"/>
                                          </p:val>
                                        </p:tav>
                                        <p:tav tm="100000">
                                          <p:val>
                                            <p:strVal val="#ppt_x"/>
                                          </p:val>
                                        </p:tav>
                                      </p:tavLst>
                                    </p:anim>
                                    <p:anim calcmode="lin" valueType="num">
                                      <p:cBhvr additive="base">
                                        <p:cTn id="20"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8"/>
                                        </p:tgtEl>
                                        <p:attrNameLst>
                                          <p:attrName>style.visibility</p:attrName>
                                        </p:attrNameLst>
                                      </p:cBhvr>
                                      <p:to>
                                        <p:strVal val="visible"/>
                                      </p:to>
                                    </p:set>
                                    <p:anim calcmode="lin" valueType="num">
                                      <p:cBhvr additive="base">
                                        <p:cTn id="25" dur="500" fill="hold"/>
                                        <p:tgtEl>
                                          <p:spTgt spid="8198"/>
                                        </p:tgtEl>
                                        <p:attrNameLst>
                                          <p:attrName>ppt_x</p:attrName>
                                        </p:attrNameLst>
                                      </p:cBhvr>
                                      <p:tavLst>
                                        <p:tav tm="0">
                                          <p:val>
                                            <p:strVal val="#ppt_x"/>
                                          </p:val>
                                        </p:tav>
                                        <p:tav tm="100000">
                                          <p:val>
                                            <p:strVal val="#ppt_x"/>
                                          </p:val>
                                        </p:tav>
                                      </p:tavLst>
                                    </p:anim>
                                    <p:anim calcmode="lin" valueType="num">
                                      <p:cBhvr additive="base">
                                        <p:cTn id="26" dur="500" fill="hold"/>
                                        <p:tgtEl>
                                          <p:spTgt spid="81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49D71-8EF2-4409-BB8A-8ACA7FB8FE25}"/>
              </a:ext>
            </a:extLst>
          </p:cNvPr>
          <p:cNvSpPr>
            <a:spLocks noGrp="1"/>
          </p:cNvSpPr>
          <p:nvPr>
            <p:ph type="title"/>
          </p:nvPr>
        </p:nvSpPr>
        <p:spPr/>
        <p:txBody>
          <a:bodyPr/>
          <a:lstStyle/>
          <a:p>
            <a:r>
              <a:rPr lang="en-GB" b="1" i="0" dirty="0">
                <a:solidFill>
                  <a:srgbClr val="00B0F0"/>
                </a:solidFill>
                <a:effectLst/>
                <a:latin typeface="Roboto"/>
              </a:rPr>
              <a:t>Interface DHT11 Module With Arduino</a:t>
            </a:r>
            <a:br>
              <a:rPr lang="en-GB" b="0" i="0" dirty="0">
                <a:solidFill>
                  <a:srgbClr val="333333"/>
                </a:solidFill>
                <a:effectLst/>
                <a:latin typeface="Roboto"/>
              </a:rPr>
            </a:br>
            <a:endParaRPr lang="en-IN" dirty="0"/>
          </a:p>
        </p:txBody>
      </p:sp>
      <p:pic>
        <p:nvPicPr>
          <p:cNvPr id="1026" name="Picture 2" descr="Tutorial for Interfacing DHT11 Module with Arduino">
            <a:extLst>
              <a:ext uri="{FF2B5EF4-FFF2-40B4-BE49-F238E27FC236}">
                <a16:creationId xmlns:a16="http://schemas.microsoft.com/office/drawing/2014/main" id="{8D735E33-D96C-4962-BD20-A006388CAB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8053" y="1352550"/>
            <a:ext cx="7267575"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69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CD1F5-E681-48B0-997C-2B77A21DD56A}"/>
              </a:ext>
            </a:extLst>
          </p:cNvPr>
          <p:cNvSpPr>
            <a:spLocks noGrp="1"/>
          </p:cNvSpPr>
          <p:nvPr>
            <p:ph type="title"/>
          </p:nvPr>
        </p:nvSpPr>
        <p:spPr>
          <a:xfrm>
            <a:off x="264160" y="365125"/>
            <a:ext cx="11089640" cy="488315"/>
          </a:xfrm>
        </p:spPr>
        <p:txBody>
          <a:bodyPr>
            <a:normAutofit fontScale="90000"/>
          </a:bodyPr>
          <a:lstStyle/>
          <a:p>
            <a:r>
              <a:rPr lang="it-IT" b="1" i="0" dirty="0">
                <a:solidFill>
                  <a:srgbClr val="00B0F0"/>
                </a:solidFill>
                <a:effectLst/>
                <a:latin typeface="Open Sans"/>
              </a:rPr>
              <a:t>Controlling Servo using Arduino Uno</a:t>
            </a:r>
            <a:endParaRPr lang="en-IN" dirty="0">
              <a:solidFill>
                <a:srgbClr val="00B0F0"/>
              </a:solidFill>
            </a:endParaRPr>
          </a:p>
        </p:txBody>
      </p:sp>
      <p:sp>
        <p:nvSpPr>
          <p:cNvPr id="3" name="Content Placeholder 2">
            <a:extLst>
              <a:ext uri="{FF2B5EF4-FFF2-40B4-BE49-F238E27FC236}">
                <a16:creationId xmlns:a16="http://schemas.microsoft.com/office/drawing/2014/main" id="{50BDB1FB-BC44-4A49-A793-FE6A89F0E23F}"/>
              </a:ext>
            </a:extLst>
          </p:cNvPr>
          <p:cNvSpPr>
            <a:spLocks noGrp="1"/>
          </p:cNvSpPr>
          <p:nvPr>
            <p:ph idx="1"/>
          </p:nvPr>
        </p:nvSpPr>
        <p:spPr>
          <a:xfrm>
            <a:off x="162560" y="1076960"/>
            <a:ext cx="11191240" cy="5100003"/>
          </a:xfrm>
        </p:spPr>
        <p:txBody>
          <a:bodyPr>
            <a:normAutofit/>
          </a:bodyPr>
          <a:lstStyle/>
          <a:p>
            <a:pPr algn="l" fontAlgn="base"/>
            <a:r>
              <a:rPr lang="en-GB" sz="2400" b="0" i="0" dirty="0">
                <a:effectLst/>
                <a:latin typeface="Roboto"/>
              </a:rPr>
              <a:t>Arduino uno has 6 </a:t>
            </a:r>
            <a:r>
              <a:rPr lang="en-GB" sz="2400" b="0" i="0" u="none" strike="noStrike" dirty="0">
                <a:solidFill>
                  <a:srgbClr val="499BFF"/>
                </a:solidFill>
                <a:effectLst/>
                <a:latin typeface="inherit"/>
                <a:hlinkClick r:id="rId2"/>
              </a:rPr>
              <a:t>PWM pins</a:t>
            </a:r>
            <a:r>
              <a:rPr lang="en-GB" sz="2400" b="0" i="0" dirty="0">
                <a:effectLst/>
                <a:latin typeface="Roboto"/>
              </a:rPr>
              <a:t>: 3, 5, 6, 9, 10, and 11 which provide 8-bit PWM output with the analogWrite() function.</a:t>
            </a:r>
          </a:p>
          <a:p>
            <a:pPr algn="l" fontAlgn="base"/>
            <a:r>
              <a:rPr lang="en-GB" sz="2400" b="0" i="0" dirty="0">
                <a:effectLst/>
                <a:latin typeface="Roboto"/>
              </a:rPr>
              <a:t>We will controlling servo using Pin 3.</a:t>
            </a:r>
          </a:p>
          <a:p>
            <a:pPr algn="l" fontAlgn="base"/>
            <a:r>
              <a:rPr lang="en-GB" sz="2400" b="0" i="0" dirty="0">
                <a:effectLst/>
                <a:latin typeface="Roboto"/>
              </a:rPr>
              <a:t>A Servo pin has three wires (Order to be connected in </a:t>
            </a:r>
            <a:r>
              <a:rPr lang="en-GB" sz="2400" b="0" i="0" dirty="0" err="1">
                <a:effectLst/>
                <a:latin typeface="Roboto"/>
              </a:rPr>
              <a:t>evive</a:t>
            </a:r>
            <a:r>
              <a:rPr lang="en-GB" sz="2400" b="0" i="0" dirty="0">
                <a:effectLst/>
                <a:latin typeface="Roboto"/>
              </a:rPr>
              <a:t>, left to right)</a:t>
            </a:r>
          </a:p>
          <a:p>
            <a:pPr algn="l" fontAlgn="base">
              <a:buFont typeface="Arial" panose="020B0604020202020204" pitchFamily="34" charset="0"/>
              <a:buChar char="•"/>
            </a:pPr>
            <a:r>
              <a:rPr lang="en-GB" sz="2400" b="1" i="0" dirty="0">
                <a:solidFill>
                  <a:srgbClr val="0070C0"/>
                </a:solidFill>
                <a:effectLst/>
                <a:latin typeface="inherit"/>
              </a:rPr>
              <a:t>Brown wire: </a:t>
            </a:r>
            <a:r>
              <a:rPr lang="en-GB" sz="2400" b="0" i="0" dirty="0">
                <a:effectLst/>
                <a:latin typeface="inherit"/>
              </a:rPr>
              <a:t>GND</a:t>
            </a:r>
          </a:p>
          <a:p>
            <a:pPr algn="l" fontAlgn="base">
              <a:buFont typeface="Arial" panose="020B0604020202020204" pitchFamily="34" charset="0"/>
              <a:buChar char="•"/>
            </a:pPr>
            <a:r>
              <a:rPr lang="en-GB" sz="2400" b="1" i="0" dirty="0">
                <a:solidFill>
                  <a:srgbClr val="0070C0"/>
                </a:solidFill>
                <a:effectLst/>
                <a:latin typeface="inherit"/>
              </a:rPr>
              <a:t>Red wire: </a:t>
            </a:r>
            <a:r>
              <a:rPr lang="en-GB" sz="2400" b="0" i="0" dirty="0">
                <a:effectLst/>
                <a:latin typeface="inherit"/>
              </a:rPr>
              <a:t>VCC</a:t>
            </a:r>
          </a:p>
          <a:p>
            <a:pPr algn="l" fontAlgn="base">
              <a:buFont typeface="Arial" panose="020B0604020202020204" pitchFamily="34" charset="0"/>
              <a:buChar char="•"/>
            </a:pPr>
            <a:r>
              <a:rPr lang="en-GB" sz="2400" b="1" i="0" dirty="0">
                <a:solidFill>
                  <a:srgbClr val="0070C0"/>
                </a:solidFill>
                <a:effectLst/>
                <a:latin typeface="inherit"/>
              </a:rPr>
              <a:t>Orange wire: </a:t>
            </a:r>
            <a:r>
              <a:rPr lang="en-GB" sz="2400" b="0" i="0" dirty="0">
                <a:effectLst/>
                <a:latin typeface="inherit"/>
              </a:rPr>
              <a:t>Signal</a:t>
            </a:r>
          </a:p>
          <a:p>
            <a:pPr marL="0" indent="0">
              <a:buNone/>
            </a:pPr>
            <a:endParaRPr lang="en-IN" sz="2400" dirty="0"/>
          </a:p>
        </p:txBody>
      </p:sp>
      <p:pic>
        <p:nvPicPr>
          <p:cNvPr id="2050" name="Picture 2" descr="Servo Angle">
            <a:extLst>
              <a:ext uri="{FF2B5EF4-FFF2-40B4-BE49-F238E27FC236}">
                <a16:creationId xmlns:a16="http://schemas.microsoft.com/office/drawing/2014/main" id="{4B65B677-9F1C-43EB-8F93-8425C4DE8C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1860" y="3251041"/>
            <a:ext cx="57150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ervo motor pinout">
            <a:extLst>
              <a:ext uri="{FF2B5EF4-FFF2-40B4-BE49-F238E27FC236}">
                <a16:creationId xmlns:a16="http://schemas.microsoft.com/office/drawing/2014/main" id="{5EAFA2C6-5F01-40DA-97A7-421688856F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9649" y="3803969"/>
            <a:ext cx="1753552" cy="2155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61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 calcmode="lin" valueType="num">
                                      <p:cBhvr additive="base">
                                        <p:cTn id="19" dur="500" fill="hold"/>
                                        <p:tgtEl>
                                          <p:spTgt spid="2050"/>
                                        </p:tgtEl>
                                        <p:attrNameLst>
                                          <p:attrName>ppt_x</p:attrName>
                                        </p:attrNameLst>
                                      </p:cBhvr>
                                      <p:tavLst>
                                        <p:tav tm="0">
                                          <p:val>
                                            <p:strVal val="#ppt_x"/>
                                          </p:val>
                                        </p:tav>
                                        <p:tav tm="100000">
                                          <p:val>
                                            <p:strVal val="#ppt_x"/>
                                          </p:val>
                                        </p:tav>
                                      </p:tavLst>
                                    </p:anim>
                                    <p:anim calcmode="lin" valueType="num">
                                      <p:cBhvr additive="base">
                                        <p:cTn id="20"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 calcmode="lin" valueType="num">
                                      <p:cBhvr additive="base">
                                        <p:cTn id="4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 calcmode="lin" valueType="num">
                                      <p:cBhvr additive="base">
                                        <p:cTn id="5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30D744-7A61-456E-8B47-B84AFA38020C}"/>
              </a:ext>
            </a:extLst>
          </p:cNvPr>
          <p:cNvSpPr>
            <a:spLocks noGrp="1"/>
          </p:cNvSpPr>
          <p:nvPr>
            <p:ph idx="1"/>
          </p:nvPr>
        </p:nvSpPr>
        <p:spPr>
          <a:xfrm>
            <a:off x="243840" y="426720"/>
            <a:ext cx="11109960" cy="5750243"/>
          </a:xfrm>
        </p:spPr>
        <p:txBody>
          <a:bodyPr/>
          <a:lstStyle/>
          <a:p>
            <a:r>
              <a:rPr lang="en-GB" b="0" i="0" dirty="0">
                <a:effectLst/>
                <a:latin typeface="Roboto"/>
              </a:rPr>
              <a:t>DHT11 can measure temperature from 0°C to 50°C with ±2.0°C accuracy, and humidity from 20 to 80% with 5% accuracy. </a:t>
            </a:r>
            <a:endParaRPr lang="en-IN" dirty="0"/>
          </a:p>
        </p:txBody>
      </p:sp>
      <p:pic>
        <p:nvPicPr>
          <p:cNvPr id="2050" name="Picture 2" descr="dht11 module hardware overview front">
            <a:extLst>
              <a:ext uri="{FF2B5EF4-FFF2-40B4-BE49-F238E27FC236}">
                <a16:creationId xmlns:a16="http://schemas.microsoft.com/office/drawing/2014/main" id="{6277DF19-0EB1-45A1-9C87-D8F061D02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5345" y="1799590"/>
            <a:ext cx="226695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20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76A73-9329-469C-927B-AD67DDC5B4EB}"/>
              </a:ext>
            </a:extLst>
          </p:cNvPr>
          <p:cNvSpPr>
            <a:spLocks noGrp="1"/>
          </p:cNvSpPr>
          <p:nvPr>
            <p:ph type="title"/>
          </p:nvPr>
        </p:nvSpPr>
        <p:spPr>
          <a:xfrm>
            <a:off x="111760" y="134584"/>
            <a:ext cx="10515600" cy="1325563"/>
          </a:xfrm>
        </p:spPr>
        <p:txBody>
          <a:bodyPr/>
          <a:lstStyle/>
          <a:p>
            <a:r>
              <a:rPr lang="en-IN" b="1" i="0" dirty="0">
                <a:solidFill>
                  <a:srgbClr val="00B0F0"/>
                </a:solidFill>
                <a:effectLst/>
                <a:latin typeface="Roboto"/>
              </a:rPr>
              <a:t>DHT11 Module Pinout</a:t>
            </a:r>
            <a:br>
              <a:rPr lang="en-IN" b="0" i="0" dirty="0">
                <a:solidFill>
                  <a:srgbClr val="333333"/>
                </a:solidFill>
                <a:effectLst/>
                <a:latin typeface="Roboto"/>
              </a:rPr>
            </a:br>
            <a:endParaRPr lang="en-IN" dirty="0"/>
          </a:p>
        </p:txBody>
      </p:sp>
      <p:pic>
        <p:nvPicPr>
          <p:cNvPr id="3074" name="Picture 2" descr="dht11 module pinout">
            <a:extLst>
              <a:ext uri="{FF2B5EF4-FFF2-40B4-BE49-F238E27FC236}">
                <a16:creationId xmlns:a16="http://schemas.microsoft.com/office/drawing/2014/main" id="{C104EA05-4760-45C7-A8A3-76CBCD7748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1289" y="1177608"/>
            <a:ext cx="2987992" cy="286756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73FF0D4-EACB-4A1B-BC1A-92AB8A888BB8}"/>
              </a:ext>
            </a:extLst>
          </p:cNvPr>
          <p:cNvSpPr txBox="1"/>
          <p:nvPr/>
        </p:nvSpPr>
        <p:spPr>
          <a:xfrm>
            <a:off x="111760" y="4308455"/>
            <a:ext cx="11541760" cy="646331"/>
          </a:xfrm>
          <a:prstGeom prst="rect">
            <a:avLst/>
          </a:prstGeom>
          <a:noFill/>
        </p:spPr>
        <p:txBody>
          <a:bodyPr wrap="square">
            <a:spAutoFit/>
          </a:bodyPr>
          <a:lstStyle/>
          <a:p>
            <a:r>
              <a:rPr lang="en-GB" b="0" i="0" dirty="0">
                <a:effectLst/>
                <a:latin typeface="Roboto"/>
              </a:rPr>
              <a:t>VCC : pin supplies power for the sensor. 5V supply is recommended, although the supply voltage ranges from 3.3V to 5.5V.</a:t>
            </a:r>
            <a:endParaRPr lang="en-IN" dirty="0"/>
          </a:p>
        </p:txBody>
      </p:sp>
      <p:sp>
        <p:nvSpPr>
          <p:cNvPr id="8" name="TextBox 7">
            <a:extLst>
              <a:ext uri="{FF2B5EF4-FFF2-40B4-BE49-F238E27FC236}">
                <a16:creationId xmlns:a16="http://schemas.microsoft.com/office/drawing/2014/main" id="{89209BA0-F23C-45E6-A045-52FAF29650BF}"/>
              </a:ext>
            </a:extLst>
          </p:cNvPr>
          <p:cNvSpPr txBox="1"/>
          <p:nvPr/>
        </p:nvSpPr>
        <p:spPr>
          <a:xfrm>
            <a:off x="111760" y="5061417"/>
            <a:ext cx="11338560" cy="374184"/>
          </a:xfrm>
          <a:prstGeom prst="rect">
            <a:avLst/>
          </a:prstGeom>
          <a:noFill/>
        </p:spPr>
        <p:txBody>
          <a:bodyPr wrap="square">
            <a:spAutoFit/>
          </a:bodyPr>
          <a:lstStyle/>
          <a:p>
            <a:r>
              <a:rPr lang="en-GB" b="0" i="0" dirty="0">
                <a:effectLst/>
                <a:latin typeface="Roboto"/>
              </a:rPr>
              <a:t>OUT : pin is used to communication between the sensor and the Arduino.</a:t>
            </a:r>
            <a:endParaRPr lang="en-IN" dirty="0"/>
          </a:p>
        </p:txBody>
      </p:sp>
      <p:sp>
        <p:nvSpPr>
          <p:cNvPr id="10" name="TextBox 9">
            <a:extLst>
              <a:ext uri="{FF2B5EF4-FFF2-40B4-BE49-F238E27FC236}">
                <a16:creationId xmlns:a16="http://schemas.microsoft.com/office/drawing/2014/main" id="{9EB27C54-ECB6-4C8B-91A7-6D9F0ADC5617}"/>
              </a:ext>
            </a:extLst>
          </p:cNvPr>
          <p:cNvSpPr txBox="1"/>
          <p:nvPr/>
        </p:nvSpPr>
        <p:spPr>
          <a:xfrm>
            <a:off x="111760" y="5680392"/>
            <a:ext cx="8656320" cy="374184"/>
          </a:xfrm>
          <a:prstGeom prst="rect">
            <a:avLst/>
          </a:prstGeom>
          <a:noFill/>
        </p:spPr>
        <p:txBody>
          <a:bodyPr wrap="square">
            <a:spAutoFit/>
          </a:bodyPr>
          <a:lstStyle/>
          <a:p>
            <a:r>
              <a:rPr lang="en-GB" b="0" i="0" dirty="0">
                <a:effectLst/>
                <a:latin typeface="Roboto"/>
              </a:rPr>
              <a:t>GND : should be connected to the ground of Arduino.</a:t>
            </a:r>
            <a:endParaRPr lang="en-IN" dirty="0"/>
          </a:p>
        </p:txBody>
      </p:sp>
    </p:spTree>
    <p:extLst>
      <p:ext uri="{BB962C8B-B14F-4D97-AF65-F5344CB8AC3E}">
        <p14:creationId xmlns:p14="http://schemas.microsoft.com/office/powerpoint/2010/main" val="129064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ppt_x"/>
                                          </p:val>
                                        </p:tav>
                                        <p:tav tm="100000">
                                          <p:val>
                                            <p:strVal val="#ppt_x"/>
                                          </p:val>
                                        </p:tav>
                                      </p:tavLst>
                                    </p:anim>
                                    <p:anim calcmode="lin" valueType="num">
                                      <p:cBhvr additive="base">
                                        <p:cTn id="1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iring dht11 module with arduino">
            <a:extLst>
              <a:ext uri="{FF2B5EF4-FFF2-40B4-BE49-F238E27FC236}">
                <a16:creationId xmlns:a16="http://schemas.microsoft.com/office/drawing/2014/main" id="{98CF1BCF-DE5C-458A-A2EB-E20225884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1324" y="745014"/>
            <a:ext cx="9693620" cy="5367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4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BAF1-F215-499B-85ED-53DE6804817A}"/>
              </a:ext>
            </a:extLst>
          </p:cNvPr>
          <p:cNvSpPr>
            <a:spLocks noGrp="1"/>
          </p:cNvSpPr>
          <p:nvPr>
            <p:ph type="title"/>
          </p:nvPr>
        </p:nvSpPr>
        <p:spPr>
          <a:xfrm>
            <a:off x="142240" y="193041"/>
            <a:ext cx="11211560" cy="1497648"/>
          </a:xfrm>
        </p:spPr>
        <p:txBody>
          <a:bodyPr>
            <a:normAutofit fontScale="90000"/>
          </a:bodyPr>
          <a:lstStyle/>
          <a:p>
            <a:r>
              <a:rPr lang="en-GB" b="1" i="0" dirty="0">
                <a:solidFill>
                  <a:srgbClr val="00B0F0"/>
                </a:solidFill>
                <a:effectLst/>
                <a:latin typeface="Roboto"/>
              </a:rPr>
              <a:t>How Soil Moisture Sensor Works and Interface it with Arduino</a:t>
            </a:r>
            <a:br>
              <a:rPr lang="en-GB" b="0" i="0" dirty="0">
                <a:solidFill>
                  <a:srgbClr val="333333"/>
                </a:solidFill>
                <a:effectLst/>
                <a:latin typeface="Roboto"/>
              </a:rPr>
            </a:br>
            <a:endParaRPr lang="en-IN" dirty="0"/>
          </a:p>
        </p:txBody>
      </p:sp>
      <p:pic>
        <p:nvPicPr>
          <p:cNvPr id="5122" name="Picture 2" descr="Tutorial for Interfacing Soil Moisture Sensor with Arduino">
            <a:extLst>
              <a:ext uri="{FF2B5EF4-FFF2-40B4-BE49-F238E27FC236}">
                <a16:creationId xmlns:a16="http://schemas.microsoft.com/office/drawing/2014/main" id="{F1CC668B-6FA0-4071-869C-7B96154627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212" y="1515110"/>
            <a:ext cx="7267575"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33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ppt_x"/>
                                          </p:val>
                                        </p:tav>
                                        <p:tav tm="100000">
                                          <p:val>
                                            <p:strVal val="#ppt_x"/>
                                          </p:val>
                                        </p:tav>
                                      </p:tavLst>
                                    </p:anim>
                                    <p:anim calcmode="lin" valueType="num">
                                      <p:cBhvr additive="base">
                                        <p:cTn id="14"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4021AACB-CC97-449A-A570-44F34A55F390}"/>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161473" y="541654"/>
            <a:ext cx="3925887" cy="42054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39D7042-D16C-4F02-ACB3-5884B6B66C67}"/>
              </a:ext>
            </a:extLst>
          </p:cNvPr>
          <p:cNvSpPr txBox="1"/>
          <p:nvPr/>
        </p:nvSpPr>
        <p:spPr>
          <a:xfrm>
            <a:off x="345440" y="4960453"/>
            <a:ext cx="10607040" cy="369332"/>
          </a:xfrm>
          <a:prstGeom prst="rect">
            <a:avLst/>
          </a:prstGeom>
          <a:noFill/>
        </p:spPr>
        <p:txBody>
          <a:bodyPr wrap="square">
            <a:spAutoFit/>
          </a:bodyPr>
          <a:lstStyle/>
          <a:p>
            <a:r>
              <a:rPr lang="en-GB" b="0" i="0" dirty="0">
                <a:effectLst/>
                <a:latin typeface="Roboto"/>
              </a:rPr>
              <a:t>resistance varies according to the water content in the soil.</a:t>
            </a:r>
            <a:endParaRPr lang="en-IN" dirty="0"/>
          </a:p>
        </p:txBody>
      </p:sp>
      <p:sp>
        <p:nvSpPr>
          <p:cNvPr id="8" name="TextBox 7">
            <a:extLst>
              <a:ext uri="{FF2B5EF4-FFF2-40B4-BE49-F238E27FC236}">
                <a16:creationId xmlns:a16="http://schemas.microsoft.com/office/drawing/2014/main" id="{72F1653E-B598-40EC-93F7-589D83224F96}"/>
              </a:ext>
            </a:extLst>
          </p:cNvPr>
          <p:cNvSpPr txBox="1"/>
          <p:nvPr/>
        </p:nvSpPr>
        <p:spPr>
          <a:xfrm>
            <a:off x="345440" y="5470436"/>
            <a:ext cx="10881360" cy="646331"/>
          </a:xfrm>
          <a:prstGeom prst="rect">
            <a:avLst/>
          </a:prstGeom>
          <a:noFill/>
        </p:spPr>
        <p:txBody>
          <a:bodyPr wrap="square">
            <a:spAutoFit/>
          </a:bodyPr>
          <a:lstStyle/>
          <a:p>
            <a:pPr algn="l">
              <a:buFont typeface="Arial" panose="020B0604020202020204" pitchFamily="34" charset="0"/>
              <a:buChar char="•"/>
            </a:pPr>
            <a:r>
              <a:rPr lang="en-GB" b="0" i="0" dirty="0">
                <a:solidFill>
                  <a:srgbClr val="333333"/>
                </a:solidFill>
                <a:effectLst/>
                <a:latin typeface="Roboto"/>
              </a:rPr>
              <a:t>The more water in the soil means better conductivity and will result in a lower resistance.</a:t>
            </a:r>
          </a:p>
          <a:p>
            <a:pPr algn="l">
              <a:buFont typeface="Arial" panose="020B0604020202020204" pitchFamily="34" charset="0"/>
              <a:buChar char="•"/>
            </a:pPr>
            <a:r>
              <a:rPr lang="en-GB" b="0" i="0" dirty="0">
                <a:solidFill>
                  <a:srgbClr val="333333"/>
                </a:solidFill>
                <a:effectLst/>
                <a:latin typeface="Roboto"/>
              </a:rPr>
              <a:t>The less water in the soil means poor conductivity and will result in a higher resistance.</a:t>
            </a:r>
          </a:p>
        </p:txBody>
      </p:sp>
    </p:spTree>
    <p:extLst>
      <p:ext uri="{BB962C8B-B14F-4D97-AF65-F5344CB8AC3E}">
        <p14:creationId xmlns:p14="http://schemas.microsoft.com/office/powerpoint/2010/main" val="314206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779AD-E7DA-4036-9097-1213B9E87CF3}"/>
              </a:ext>
            </a:extLst>
          </p:cNvPr>
          <p:cNvSpPr>
            <a:spLocks noGrp="1"/>
          </p:cNvSpPr>
          <p:nvPr>
            <p:ph type="title"/>
          </p:nvPr>
        </p:nvSpPr>
        <p:spPr>
          <a:xfrm>
            <a:off x="167640" y="135890"/>
            <a:ext cx="10515600" cy="1325563"/>
          </a:xfrm>
        </p:spPr>
        <p:txBody>
          <a:bodyPr/>
          <a:lstStyle/>
          <a:p>
            <a:r>
              <a:rPr lang="en-IN" b="1" i="0" dirty="0">
                <a:solidFill>
                  <a:srgbClr val="00B0F0"/>
                </a:solidFill>
                <a:effectLst/>
                <a:latin typeface="Roboto"/>
              </a:rPr>
              <a:t>Soil Moisture Sensor Pinout</a:t>
            </a:r>
            <a:br>
              <a:rPr lang="en-IN" b="0" i="0" dirty="0">
                <a:solidFill>
                  <a:srgbClr val="333333"/>
                </a:solidFill>
                <a:effectLst/>
                <a:latin typeface="Roboto"/>
              </a:rPr>
            </a:br>
            <a:endParaRPr lang="en-IN" dirty="0"/>
          </a:p>
        </p:txBody>
      </p:sp>
      <p:pic>
        <p:nvPicPr>
          <p:cNvPr id="7170" name="Picture 2" descr="soil moisture sensor pinout">
            <a:extLst>
              <a:ext uri="{FF2B5EF4-FFF2-40B4-BE49-F238E27FC236}">
                <a16:creationId xmlns:a16="http://schemas.microsoft.com/office/drawing/2014/main" id="{179BFAEE-AAFB-46CA-8BA5-3B9C4B70D8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4365" y="1461453"/>
            <a:ext cx="3486150"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72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0"/>
                                        </p:tgtEl>
                                        <p:attrNameLst>
                                          <p:attrName>style.visibility</p:attrName>
                                        </p:attrNameLst>
                                      </p:cBhvr>
                                      <p:to>
                                        <p:strVal val="visible"/>
                                      </p:to>
                                    </p:set>
                                    <p:anim calcmode="lin" valueType="num">
                                      <p:cBhvr additive="base">
                                        <p:cTn id="13" dur="500" fill="hold"/>
                                        <p:tgtEl>
                                          <p:spTgt spid="7170"/>
                                        </p:tgtEl>
                                        <p:attrNameLst>
                                          <p:attrName>ppt_x</p:attrName>
                                        </p:attrNameLst>
                                      </p:cBhvr>
                                      <p:tavLst>
                                        <p:tav tm="0">
                                          <p:val>
                                            <p:strVal val="#ppt_x"/>
                                          </p:val>
                                        </p:tav>
                                        <p:tav tm="100000">
                                          <p:val>
                                            <p:strVal val="#ppt_x"/>
                                          </p:val>
                                        </p:tav>
                                      </p:tavLst>
                                    </p:anim>
                                    <p:anim calcmode="lin" valueType="num">
                                      <p:cBhvr additive="base">
                                        <p:cTn id="14"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F9C6-B758-4865-87FA-5768A22DCC73}"/>
              </a:ext>
            </a:extLst>
          </p:cNvPr>
          <p:cNvSpPr>
            <a:spLocks noGrp="1"/>
          </p:cNvSpPr>
          <p:nvPr>
            <p:ph type="title"/>
          </p:nvPr>
        </p:nvSpPr>
        <p:spPr>
          <a:xfrm>
            <a:off x="0" y="213361"/>
            <a:ext cx="11353800" cy="1477328"/>
          </a:xfrm>
        </p:spPr>
        <p:txBody>
          <a:bodyPr>
            <a:normAutofit fontScale="90000"/>
          </a:bodyPr>
          <a:lstStyle/>
          <a:p>
            <a:r>
              <a:rPr lang="en-GB" b="1" i="0" dirty="0">
                <a:solidFill>
                  <a:srgbClr val="00B0F0"/>
                </a:solidFill>
                <a:effectLst/>
                <a:latin typeface="Roboto"/>
              </a:rPr>
              <a:t>Interfacing 16×2 Character LCD Module with Arduino</a:t>
            </a:r>
            <a:br>
              <a:rPr lang="en-GB" b="0" i="0" dirty="0">
                <a:solidFill>
                  <a:srgbClr val="333333"/>
                </a:solidFill>
                <a:effectLst/>
                <a:latin typeface="Roboto"/>
              </a:rPr>
            </a:br>
            <a:endParaRPr lang="en-IN" dirty="0"/>
          </a:p>
        </p:txBody>
      </p:sp>
      <p:pic>
        <p:nvPicPr>
          <p:cNvPr id="2050" name="Picture 2" descr="Tutorial Interfacing 16x2 character LCD with Arduino Uno">
            <a:extLst>
              <a:ext uri="{FF2B5EF4-FFF2-40B4-BE49-F238E27FC236}">
                <a16:creationId xmlns:a16="http://schemas.microsoft.com/office/drawing/2014/main" id="{66AEA807-32AF-450E-8C68-57AFC34CA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332" y="1013124"/>
            <a:ext cx="7260908" cy="414909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B835BA5-6E86-4E45-AABD-82D0476F0338}"/>
              </a:ext>
            </a:extLst>
          </p:cNvPr>
          <p:cNvSpPr txBox="1"/>
          <p:nvPr/>
        </p:nvSpPr>
        <p:spPr>
          <a:xfrm>
            <a:off x="276860" y="5521710"/>
            <a:ext cx="11353800" cy="646331"/>
          </a:xfrm>
          <a:prstGeom prst="rect">
            <a:avLst/>
          </a:prstGeom>
          <a:noFill/>
        </p:spPr>
        <p:txBody>
          <a:bodyPr wrap="square">
            <a:spAutoFit/>
          </a:bodyPr>
          <a:lstStyle/>
          <a:p>
            <a:r>
              <a:rPr lang="en-GB" b="0" i="0" dirty="0">
                <a:solidFill>
                  <a:srgbClr val="32516B"/>
                </a:solidFill>
                <a:effectLst/>
                <a:latin typeface="Roboto"/>
              </a:rPr>
              <a:t>An LCD is short for Liquid Crystal Display. It is basically a display unit which uses liquid crystals to produce a visible image.</a:t>
            </a:r>
            <a:endParaRPr lang="en-IN" dirty="0"/>
          </a:p>
        </p:txBody>
      </p:sp>
    </p:spTree>
    <p:extLst>
      <p:ext uri="{BB962C8B-B14F-4D97-AF65-F5344CB8AC3E}">
        <p14:creationId xmlns:p14="http://schemas.microsoft.com/office/powerpoint/2010/main" val="288997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47934-6783-4DB6-A9D6-EDF1A972D79D}"/>
              </a:ext>
            </a:extLst>
          </p:cNvPr>
          <p:cNvSpPr>
            <a:spLocks noGrp="1"/>
          </p:cNvSpPr>
          <p:nvPr>
            <p:ph type="title"/>
          </p:nvPr>
        </p:nvSpPr>
        <p:spPr>
          <a:xfrm>
            <a:off x="0" y="161925"/>
            <a:ext cx="10515600" cy="1325563"/>
          </a:xfrm>
        </p:spPr>
        <p:txBody>
          <a:bodyPr/>
          <a:lstStyle/>
          <a:p>
            <a:r>
              <a:rPr lang="en-IN" b="0" i="0" dirty="0">
                <a:solidFill>
                  <a:srgbClr val="333333"/>
                </a:solidFill>
                <a:effectLst/>
                <a:latin typeface="Roboto"/>
              </a:rPr>
              <a:t>16×2 Character LCD Pinout</a:t>
            </a:r>
            <a:br>
              <a:rPr lang="en-IN" b="0" i="0" dirty="0">
                <a:solidFill>
                  <a:srgbClr val="333333"/>
                </a:solidFill>
                <a:effectLst/>
                <a:latin typeface="Roboto"/>
              </a:rPr>
            </a:br>
            <a:endParaRPr lang="en-IN" dirty="0"/>
          </a:p>
        </p:txBody>
      </p:sp>
      <p:pic>
        <p:nvPicPr>
          <p:cNvPr id="3074" name="Picture 2" descr="16x2 Character LCD Display Pinout">
            <a:extLst>
              <a:ext uri="{FF2B5EF4-FFF2-40B4-BE49-F238E27FC236}">
                <a16:creationId xmlns:a16="http://schemas.microsoft.com/office/drawing/2014/main" id="{10279A71-4F7D-4A2A-B007-E1DA7B616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0480" y="1090295"/>
            <a:ext cx="6211570" cy="5491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79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1FE3E-E918-4E04-8D6A-CFB2DD7222F5}"/>
              </a:ext>
            </a:extLst>
          </p:cNvPr>
          <p:cNvSpPr>
            <a:spLocks noGrp="1"/>
          </p:cNvSpPr>
          <p:nvPr>
            <p:ph idx="1"/>
          </p:nvPr>
        </p:nvSpPr>
        <p:spPr>
          <a:xfrm>
            <a:off x="223520" y="264160"/>
            <a:ext cx="11582400" cy="6461760"/>
          </a:xfrm>
        </p:spPr>
        <p:txBody>
          <a:bodyPr>
            <a:normAutofit/>
          </a:bodyPr>
          <a:lstStyle/>
          <a:p>
            <a:r>
              <a:rPr lang="en-GB" sz="2000" b="1" i="0" dirty="0">
                <a:solidFill>
                  <a:srgbClr val="00B0F0"/>
                </a:solidFill>
                <a:effectLst/>
                <a:latin typeface="Roboto"/>
              </a:rPr>
              <a:t>GND </a:t>
            </a:r>
            <a:r>
              <a:rPr lang="en-GB" sz="2000" b="0" i="0" dirty="0">
                <a:effectLst/>
                <a:latin typeface="Roboto"/>
              </a:rPr>
              <a:t>: should be connected to the ground of Arduino.</a:t>
            </a:r>
          </a:p>
          <a:p>
            <a:r>
              <a:rPr lang="en-GB" sz="2000" b="1" i="0" dirty="0">
                <a:solidFill>
                  <a:srgbClr val="00B0F0"/>
                </a:solidFill>
                <a:effectLst/>
                <a:latin typeface="Roboto"/>
              </a:rPr>
              <a:t>VCC : </a:t>
            </a:r>
            <a:r>
              <a:rPr lang="en-GB" sz="2000" b="0" i="0" dirty="0">
                <a:effectLst/>
                <a:latin typeface="Roboto"/>
              </a:rPr>
              <a:t>is the power supply for the LCD which we connect the 5 volts pin on the Arduino.</a:t>
            </a:r>
            <a:endParaRPr lang="en-GB" sz="2000" dirty="0">
              <a:latin typeface="Roboto"/>
            </a:endParaRPr>
          </a:p>
          <a:p>
            <a:r>
              <a:rPr lang="en-GB" sz="2000" b="1" i="0" dirty="0">
                <a:solidFill>
                  <a:srgbClr val="00B0F0"/>
                </a:solidFill>
                <a:effectLst/>
                <a:latin typeface="Roboto"/>
              </a:rPr>
              <a:t>V0 (LCD Contrast) : </a:t>
            </a:r>
            <a:r>
              <a:rPr lang="en-GB" sz="2000" b="0" i="0" dirty="0">
                <a:effectLst/>
                <a:latin typeface="Roboto"/>
              </a:rPr>
              <a:t>controls the contrast and brightness of the LCD. Using a simple voltage divider with a potentiometer, we can make fine adjustments to the contrast.</a:t>
            </a:r>
          </a:p>
          <a:p>
            <a:r>
              <a:rPr lang="en-GB" sz="2000" b="1" i="0" dirty="0">
                <a:solidFill>
                  <a:srgbClr val="00B0F0"/>
                </a:solidFill>
                <a:effectLst/>
                <a:latin typeface="Roboto"/>
              </a:rPr>
              <a:t>RS (Register Select): </a:t>
            </a:r>
            <a:r>
              <a:rPr lang="en-GB" sz="2000" b="0" i="0" dirty="0">
                <a:effectLst/>
                <a:latin typeface="Roboto"/>
              </a:rPr>
              <a:t>pin lets the Arduino tell the LCD whether it is sending commands or the data. Basically this pin is used to differentiate commands from the data.</a:t>
            </a:r>
          </a:p>
          <a:p>
            <a:pPr marL="0" indent="0">
              <a:buNone/>
            </a:pPr>
            <a:endParaRPr lang="en-GB" sz="2000" dirty="0">
              <a:latin typeface="Roboto"/>
            </a:endParaRPr>
          </a:p>
          <a:p>
            <a:pPr lvl="1"/>
            <a:r>
              <a:rPr lang="en-GB" sz="1600" b="0" i="0" dirty="0">
                <a:effectLst/>
                <a:latin typeface="Roboto"/>
              </a:rPr>
              <a:t>For example, when RS pin is set to LOW, then we are sending commands to the LCD And when RS pin is set on HIGH we are sending data/characters to the LCD.</a:t>
            </a:r>
          </a:p>
          <a:p>
            <a:pPr marL="457200" lvl="1" indent="0">
              <a:buNone/>
            </a:pPr>
            <a:endParaRPr lang="en-GB" sz="1600" b="0" i="0" dirty="0">
              <a:effectLst/>
              <a:latin typeface="Roboto"/>
            </a:endParaRPr>
          </a:p>
          <a:p>
            <a:r>
              <a:rPr lang="en-GB" sz="2000" b="1" i="0" dirty="0">
                <a:solidFill>
                  <a:srgbClr val="00B0F0"/>
                </a:solidFill>
                <a:effectLst/>
                <a:latin typeface="Roboto"/>
              </a:rPr>
              <a:t>R/W (Read/Write): </a:t>
            </a:r>
            <a:r>
              <a:rPr lang="en-GB" sz="2000" b="0" i="0" dirty="0">
                <a:effectLst/>
                <a:latin typeface="Roboto"/>
              </a:rPr>
              <a:t>you’re reading data from the LCD or writing data to the LCD. Since we’re just using this LCD as an OUTPUT device, we’re going to tie this pin LOW. This forces it into the WRITE mode.</a:t>
            </a:r>
          </a:p>
          <a:p>
            <a:r>
              <a:rPr lang="en-GB" sz="2000" b="1" i="0" dirty="0">
                <a:solidFill>
                  <a:srgbClr val="00B0F0"/>
                </a:solidFill>
                <a:effectLst/>
                <a:latin typeface="Roboto"/>
              </a:rPr>
              <a:t>E (Enable) : </a:t>
            </a:r>
            <a:r>
              <a:rPr lang="en-GB" sz="2000" b="0" i="0" dirty="0">
                <a:effectLst/>
                <a:latin typeface="Roboto"/>
              </a:rPr>
              <a:t>pin is used to enable the display. Meaning, when this pin is set to LOW, the LCD does not care what is happening with R/W, RS, and the data bus lines; when this pin is set to HIGH, the LCD is processing the incoming data.</a:t>
            </a:r>
          </a:p>
          <a:p>
            <a:r>
              <a:rPr lang="en-GB" sz="2000" b="1" i="0" dirty="0">
                <a:solidFill>
                  <a:srgbClr val="00B0F0"/>
                </a:solidFill>
                <a:effectLst/>
                <a:latin typeface="Roboto"/>
              </a:rPr>
              <a:t>D0-D7 (Data Bus): </a:t>
            </a:r>
            <a:r>
              <a:rPr lang="en-GB" sz="2000" b="0" i="0" dirty="0">
                <a:effectLst/>
                <a:latin typeface="Roboto"/>
              </a:rPr>
              <a:t>are the pins that carries the 8 bit data we send to the display.</a:t>
            </a:r>
          </a:p>
          <a:p>
            <a:r>
              <a:rPr lang="en-GB" sz="2000" b="1" i="0" dirty="0">
                <a:solidFill>
                  <a:srgbClr val="00B0F0"/>
                </a:solidFill>
                <a:effectLst/>
                <a:latin typeface="Roboto"/>
              </a:rPr>
              <a:t>A-K (Anode &amp; Cathode) : </a:t>
            </a:r>
            <a:r>
              <a:rPr lang="en-GB" sz="2000" b="0" i="0" dirty="0">
                <a:effectLst/>
                <a:latin typeface="Roboto"/>
              </a:rPr>
              <a:t>pins are used to control the backlight of the LCD.</a:t>
            </a:r>
            <a:endParaRPr lang="en-IN" sz="2000" dirty="0"/>
          </a:p>
        </p:txBody>
      </p:sp>
    </p:spTree>
    <p:extLst>
      <p:ext uri="{BB962C8B-B14F-4D97-AF65-F5344CB8AC3E}">
        <p14:creationId xmlns:p14="http://schemas.microsoft.com/office/powerpoint/2010/main" val="623826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83174-022F-4303-8E64-E7C59CB404C3}"/>
              </a:ext>
            </a:extLst>
          </p:cNvPr>
          <p:cNvSpPr>
            <a:spLocks noGrp="1"/>
          </p:cNvSpPr>
          <p:nvPr>
            <p:ph type="title"/>
          </p:nvPr>
        </p:nvSpPr>
        <p:spPr>
          <a:xfrm>
            <a:off x="223520" y="274321"/>
            <a:ext cx="11130280" cy="1416368"/>
          </a:xfrm>
        </p:spPr>
        <p:txBody>
          <a:bodyPr>
            <a:normAutofit fontScale="90000"/>
          </a:bodyPr>
          <a:lstStyle/>
          <a:p>
            <a:r>
              <a:rPr lang="en-GB" b="1" i="0" dirty="0">
                <a:solidFill>
                  <a:srgbClr val="00B0F0"/>
                </a:solidFill>
                <a:effectLst/>
                <a:latin typeface="Roboto"/>
              </a:rPr>
              <a:t>Wiring – Connecting 16×2 Character LCD with Arduino Uno</a:t>
            </a:r>
            <a:br>
              <a:rPr lang="en-GB" b="0" i="0" dirty="0">
                <a:solidFill>
                  <a:srgbClr val="333333"/>
                </a:solidFill>
                <a:effectLst/>
                <a:latin typeface="Roboto"/>
              </a:rPr>
            </a:br>
            <a:endParaRPr lang="en-IN" dirty="0"/>
          </a:p>
        </p:txBody>
      </p:sp>
      <p:pic>
        <p:nvPicPr>
          <p:cNvPr id="4098" name="Picture 2" descr="Arduino Wiring Fritzing Connections with 16x2 Character LCD">
            <a:extLst>
              <a:ext uri="{FF2B5EF4-FFF2-40B4-BE49-F238E27FC236}">
                <a16:creationId xmlns:a16="http://schemas.microsoft.com/office/drawing/2014/main" id="{4BB52EB2-72D9-4E0E-9D08-CDBD2DA84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4938" y="1616074"/>
            <a:ext cx="8502123" cy="4144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99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1D628-EC6D-4297-BEB1-1D46BD7BDA37}"/>
              </a:ext>
            </a:extLst>
          </p:cNvPr>
          <p:cNvSpPr>
            <a:spLocks noGrp="1"/>
          </p:cNvSpPr>
          <p:nvPr>
            <p:ph type="title"/>
          </p:nvPr>
        </p:nvSpPr>
        <p:spPr>
          <a:xfrm>
            <a:off x="0" y="18255"/>
            <a:ext cx="10515600" cy="743745"/>
          </a:xfrm>
        </p:spPr>
        <p:txBody>
          <a:bodyPr/>
          <a:lstStyle/>
          <a:p>
            <a:pPr algn="l"/>
            <a:r>
              <a:rPr lang="en-IN" b="1" i="0" dirty="0">
                <a:solidFill>
                  <a:srgbClr val="00B0F0"/>
                </a:solidFill>
                <a:effectLst/>
                <a:latin typeface="Roboto"/>
              </a:rPr>
              <a:t>Arduino Code</a:t>
            </a:r>
          </a:p>
        </p:txBody>
      </p:sp>
      <p:sp>
        <p:nvSpPr>
          <p:cNvPr id="3" name="Content Placeholder 2">
            <a:extLst>
              <a:ext uri="{FF2B5EF4-FFF2-40B4-BE49-F238E27FC236}">
                <a16:creationId xmlns:a16="http://schemas.microsoft.com/office/drawing/2014/main" id="{ADCBECA2-5D42-418D-9809-6775E42E09DD}"/>
              </a:ext>
            </a:extLst>
          </p:cNvPr>
          <p:cNvSpPr>
            <a:spLocks noGrp="1"/>
          </p:cNvSpPr>
          <p:nvPr>
            <p:ph idx="1"/>
          </p:nvPr>
        </p:nvSpPr>
        <p:spPr>
          <a:xfrm>
            <a:off x="0" y="762000"/>
            <a:ext cx="11877040" cy="6077745"/>
          </a:xfrm>
        </p:spPr>
        <p:txBody>
          <a:bodyPr>
            <a:normAutofit fontScale="62500" lnSpcReduction="20000"/>
          </a:bodyPr>
          <a:lstStyle/>
          <a:p>
            <a:r>
              <a:rPr lang="en-IN" dirty="0"/>
              <a:t>#include &lt;</a:t>
            </a:r>
            <a:r>
              <a:rPr lang="en-IN" dirty="0" err="1"/>
              <a:t>Servo.h</a:t>
            </a:r>
            <a:r>
              <a:rPr lang="en-IN" dirty="0"/>
              <a:t>&gt;</a:t>
            </a:r>
          </a:p>
          <a:p>
            <a:r>
              <a:rPr lang="en-IN" dirty="0"/>
              <a:t>int servoPin = 9;</a:t>
            </a:r>
          </a:p>
          <a:p>
            <a:r>
              <a:rPr lang="en-IN" dirty="0"/>
              <a:t>Servo </a:t>
            </a:r>
            <a:r>
              <a:rPr lang="en-IN" dirty="0" err="1"/>
              <a:t>servo</a:t>
            </a:r>
            <a:r>
              <a:rPr lang="en-IN" dirty="0"/>
              <a:t>;</a:t>
            </a:r>
          </a:p>
          <a:p>
            <a:r>
              <a:rPr lang="en-IN" dirty="0"/>
              <a:t>int angle = 0;  // servo position in degrees</a:t>
            </a:r>
          </a:p>
          <a:p>
            <a:r>
              <a:rPr lang="en-IN" dirty="0"/>
              <a:t>void setup() {</a:t>
            </a:r>
          </a:p>
          <a:p>
            <a:r>
              <a:rPr lang="en-IN" dirty="0"/>
              <a:t>    </a:t>
            </a:r>
            <a:r>
              <a:rPr lang="en-IN" dirty="0" err="1"/>
              <a:t>servo.attach</a:t>
            </a:r>
            <a:r>
              <a:rPr lang="en-IN" dirty="0"/>
              <a:t>(servoPin);</a:t>
            </a:r>
          </a:p>
          <a:p>
            <a:r>
              <a:rPr lang="en-IN" dirty="0"/>
              <a:t>}</a:t>
            </a:r>
          </a:p>
          <a:p>
            <a:r>
              <a:rPr lang="en-IN" dirty="0"/>
              <a:t>void loop() {</a:t>
            </a:r>
          </a:p>
          <a:p>
            <a:r>
              <a:rPr lang="en-IN" dirty="0"/>
              <a:t>    // scan from 0 to 180 degrees</a:t>
            </a:r>
          </a:p>
          <a:p>
            <a:r>
              <a:rPr lang="en-IN" dirty="0"/>
              <a:t>    for(angle = 0; angle &lt; 180; angle++) {</a:t>
            </a:r>
          </a:p>
          <a:p>
            <a:r>
              <a:rPr lang="en-IN" dirty="0"/>
              <a:t>        </a:t>
            </a:r>
            <a:r>
              <a:rPr lang="en-IN" dirty="0" err="1"/>
              <a:t>servo.write</a:t>
            </a:r>
            <a:r>
              <a:rPr lang="en-IN" dirty="0"/>
              <a:t>(angle);</a:t>
            </a:r>
          </a:p>
          <a:p>
            <a:r>
              <a:rPr lang="en-IN" dirty="0"/>
              <a:t>        delay(15);</a:t>
            </a:r>
          </a:p>
          <a:p>
            <a:r>
              <a:rPr lang="en-IN" dirty="0"/>
              <a:t>    }   </a:t>
            </a:r>
          </a:p>
          <a:p>
            <a:r>
              <a:rPr lang="en-IN" dirty="0"/>
              <a:t>    // now scan back from 180 to 0 degrees</a:t>
            </a:r>
          </a:p>
          <a:p>
            <a:r>
              <a:rPr lang="en-IN" dirty="0"/>
              <a:t>    for(angle = 180; angle &gt; 0; angle--) {</a:t>
            </a:r>
          </a:p>
          <a:p>
            <a:r>
              <a:rPr lang="en-IN" dirty="0"/>
              <a:t>        </a:t>
            </a:r>
            <a:r>
              <a:rPr lang="en-IN" dirty="0" err="1"/>
              <a:t>servo.write</a:t>
            </a:r>
            <a:r>
              <a:rPr lang="en-IN" dirty="0"/>
              <a:t>(angle);</a:t>
            </a:r>
          </a:p>
          <a:p>
            <a:r>
              <a:rPr lang="en-IN" dirty="0"/>
              <a:t>        delay(15);</a:t>
            </a:r>
          </a:p>
          <a:p>
            <a:r>
              <a:rPr lang="en-IN" dirty="0"/>
              <a:t>    }</a:t>
            </a:r>
          </a:p>
          <a:p>
            <a:r>
              <a:rPr lang="en-IN" dirty="0"/>
              <a:t>}</a:t>
            </a:r>
          </a:p>
        </p:txBody>
      </p:sp>
    </p:spTree>
    <p:extLst>
      <p:ext uri="{BB962C8B-B14F-4D97-AF65-F5344CB8AC3E}">
        <p14:creationId xmlns:p14="http://schemas.microsoft.com/office/powerpoint/2010/main" val="138007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 calcmode="lin" valueType="num">
                                      <p:cBhvr additive="base">
                                        <p:cTn id="7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2" end="12"/>
                                            </p:txEl>
                                          </p:spTgt>
                                        </p:tgtEl>
                                        <p:attrNameLst>
                                          <p:attrName>style.visibility</p:attrName>
                                        </p:attrNameLst>
                                      </p:cBhvr>
                                      <p:to>
                                        <p:strVal val="visible"/>
                                      </p:to>
                                    </p:set>
                                    <p:anim calcmode="lin" valueType="num">
                                      <p:cBhvr additive="base">
                                        <p:cTn id="8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3" end="13"/>
                                            </p:txEl>
                                          </p:spTgt>
                                        </p:tgtEl>
                                        <p:attrNameLst>
                                          <p:attrName>style.visibility</p:attrName>
                                        </p:attrNameLst>
                                      </p:cBhvr>
                                      <p:to>
                                        <p:strVal val="visible"/>
                                      </p:to>
                                    </p:set>
                                    <p:anim calcmode="lin" valueType="num">
                                      <p:cBhvr additive="base">
                                        <p:cTn id="9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4" end="14"/>
                                            </p:txEl>
                                          </p:spTgt>
                                        </p:tgtEl>
                                        <p:attrNameLst>
                                          <p:attrName>style.visibility</p:attrName>
                                        </p:attrNameLst>
                                      </p:cBhvr>
                                      <p:to>
                                        <p:strVal val="visible"/>
                                      </p:to>
                                    </p:set>
                                    <p:anim calcmode="lin" valueType="num">
                                      <p:cBhvr additive="base">
                                        <p:cTn id="9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5" end="15"/>
                                            </p:txEl>
                                          </p:spTgt>
                                        </p:tgtEl>
                                        <p:attrNameLst>
                                          <p:attrName>style.visibility</p:attrName>
                                        </p:attrNameLst>
                                      </p:cBhvr>
                                      <p:to>
                                        <p:strVal val="visible"/>
                                      </p:to>
                                    </p:set>
                                    <p:anim calcmode="lin" valueType="num">
                                      <p:cBhvr additive="base">
                                        <p:cTn id="10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6" end="16"/>
                                            </p:txEl>
                                          </p:spTgt>
                                        </p:tgtEl>
                                        <p:attrNameLst>
                                          <p:attrName>style.visibility</p:attrName>
                                        </p:attrNameLst>
                                      </p:cBhvr>
                                      <p:to>
                                        <p:strVal val="visible"/>
                                      </p:to>
                                    </p:set>
                                    <p:anim calcmode="lin" valueType="num">
                                      <p:cBhvr additive="base">
                                        <p:cTn id="10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
                                            <p:txEl>
                                              <p:pRg st="17" end="17"/>
                                            </p:txEl>
                                          </p:spTgt>
                                        </p:tgtEl>
                                        <p:attrNameLst>
                                          <p:attrName>style.visibility</p:attrName>
                                        </p:attrNameLst>
                                      </p:cBhvr>
                                      <p:to>
                                        <p:strVal val="visible"/>
                                      </p:to>
                                    </p:set>
                                    <p:anim calcmode="lin" valueType="num">
                                      <p:cBhvr additive="base">
                                        <p:cTn id="11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3">
                                            <p:txEl>
                                              <p:pRg st="18" end="18"/>
                                            </p:txEl>
                                          </p:spTgt>
                                        </p:tgtEl>
                                        <p:attrNameLst>
                                          <p:attrName>style.visibility</p:attrName>
                                        </p:attrNameLst>
                                      </p:cBhvr>
                                      <p:to>
                                        <p:strVal val="visible"/>
                                      </p:to>
                                    </p:set>
                                    <p:anim calcmode="lin" valueType="num">
                                      <p:cBhvr additive="base">
                                        <p:cTn id="121"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4510D-ED56-41F3-A3A3-D0215F429FC6}"/>
              </a:ext>
            </a:extLst>
          </p:cNvPr>
          <p:cNvSpPr>
            <a:spLocks noGrp="1"/>
          </p:cNvSpPr>
          <p:nvPr>
            <p:ph type="title"/>
          </p:nvPr>
        </p:nvSpPr>
        <p:spPr>
          <a:xfrm>
            <a:off x="111760" y="172721"/>
            <a:ext cx="11242040" cy="904239"/>
          </a:xfrm>
        </p:spPr>
        <p:txBody>
          <a:bodyPr>
            <a:normAutofit fontScale="90000"/>
          </a:bodyPr>
          <a:lstStyle/>
          <a:p>
            <a:r>
              <a:rPr lang="en-IN" b="1" i="0" dirty="0">
                <a:solidFill>
                  <a:srgbClr val="00B0F0"/>
                </a:solidFill>
                <a:effectLst/>
                <a:latin typeface="Roboto"/>
              </a:rPr>
              <a:t>Arduino Code</a:t>
            </a:r>
            <a:br>
              <a:rPr lang="en-IN" b="0" i="0" dirty="0">
                <a:solidFill>
                  <a:srgbClr val="333333"/>
                </a:solidFill>
                <a:effectLst/>
                <a:latin typeface="Roboto"/>
              </a:rPr>
            </a:br>
            <a:endParaRPr lang="en-IN" dirty="0"/>
          </a:p>
        </p:txBody>
      </p:sp>
      <p:sp>
        <p:nvSpPr>
          <p:cNvPr id="3" name="Content Placeholder 2">
            <a:extLst>
              <a:ext uri="{FF2B5EF4-FFF2-40B4-BE49-F238E27FC236}">
                <a16:creationId xmlns:a16="http://schemas.microsoft.com/office/drawing/2014/main" id="{BD123290-0C9D-48A0-80C7-40842522ECCA}"/>
              </a:ext>
            </a:extLst>
          </p:cNvPr>
          <p:cNvSpPr>
            <a:spLocks noGrp="1"/>
          </p:cNvSpPr>
          <p:nvPr>
            <p:ph idx="1"/>
          </p:nvPr>
        </p:nvSpPr>
        <p:spPr>
          <a:xfrm>
            <a:off x="111760" y="843280"/>
            <a:ext cx="11866880" cy="5933440"/>
          </a:xfrm>
        </p:spPr>
        <p:txBody>
          <a:bodyPr>
            <a:normAutofit fontScale="55000" lnSpcReduction="20000"/>
          </a:bodyPr>
          <a:lstStyle/>
          <a:p>
            <a:r>
              <a:rPr lang="en-IN" dirty="0"/>
              <a:t>// include the library code:</a:t>
            </a:r>
          </a:p>
          <a:p>
            <a:r>
              <a:rPr lang="en-IN" dirty="0"/>
              <a:t>#include &lt;</a:t>
            </a:r>
            <a:r>
              <a:rPr lang="en-IN" dirty="0" err="1"/>
              <a:t>LiquidCrystal.h</a:t>
            </a:r>
            <a:r>
              <a:rPr lang="en-IN" dirty="0"/>
              <a:t>&gt;</a:t>
            </a:r>
          </a:p>
          <a:p>
            <a:r>
              <a:rPr lang="en-IN" dirty="0"/>
              <a:t>// Creates an LCD object. Parameters: (</a:t>
            </a:r>
            <a:r>
              <a:rPr lang="en-IN" dirty="0" err="1"/>
              <a:t>rs</a:t>
            </a:r>
            <a:r>
              <a:rPr lang="en-IN" dirty="0"/>
              <a:t>, enable, d4, d5, d6, d7)</a:t>
            </a:r>
          </a:p>
          <a:p>
            <a:r>
              <a:rPr lang="en-IN" dirty="0" err="1"/>
              <a:t>LiquidCrystal</a:t>
            </a:r>
            <a:r>
              <a:rPr lang="en-IN" dirty="0"/>
              <a:t> lcd(12, 11, 5, 4, 3, 2);</a:t>
            </a:r>
          </a:p>
          <a:p>
            <a:r>
              <a:rPr lang="en-IN" dirty="0"/>
              <a:t>void setup() {</a:t>
            </a:r>
          </a:p>
          <a:p>
            <a:r>
              <a:rPr lang="en-IN" dirty="0"/>
              <a:t>	// set up the LCD's number of columns and rows:</a:t>
            </a:r>
          </a:p>
          <a:p>
            <a:r>
              <a:rPr lang="en-IN" dirty="0"/>
              <a:t>	</a:t>
            </a:r>
            <a:r>
              <a:rPr lang="en-IN" dirty="0" err="1"/>
              <a:t>lcd.begin</a:t>
            </a:r>
            <a:r>
              <a:rPr lang="en-IN" dirty="0"/>
              <a:t>(16, 2);</a:t>
            </a:r>
          </a:p>
          <a:p>
            <a:r>
              <a:rPr lang="en-IN" dirty="0"/>
              <a:t>	// Clears the LCD screen</a:t>
            </a:r>
          </a:p>
          <a:p>
            <a:r>
              <a:rPr lang="en-IN" dirty="0"/>
              <a:t>	</a:t>
            </a:r>
            <a:r>
              <a:rPr lang="en-IN" dirty="0" err="1"/>
              <a:t>lcd.clear</a:t>
            </a:r>
            <a:r>
              <a:rPr lang="en-IN" dirty="0"/>
              <a:t>();</a:t>
            </a:r>
          </a:p>
          <a:p>
            <a:r>
              <a:rPr lang="en-IN" dirty="0"/>
              <a:t>}</a:t>
            </a:r>
          </a:p>
          <a:p>
            <a:r>
              <a:rPr lang="en-IN" dirty="0"/>
              <a:t>void loop() {</a:t>
            </a:r>
          </a:p>
          <a:p>
            <a:r>
              <a:rPr lang="en-IN" dirty="0"/>
              <a:t>	// Print a message to the LCD.</a:t>
            </a:r>
          </a:p>
          <a:p>
            <a:r>
              <a:rPr lang="en-IN" dirty="0"/>
              <a:t>	</a:t>
            </a:r>
            <a:r>
              <a:rPr lang="en-IN" dirty="0" err="1"/>
              <a:t>lcd.print</a:t>
            </a:r>
            <a:r>
              <a:rPr lang="en-IN" dirty="0"/>
              <a:t>(" Hello world!");</a:t>
            </a:r>
          </a:p>
          <a:p>
            <a:r>
              <a:rPr lang="en-IN" dirty="0"/>
              <a:t>	// set the cursor to column 0, line 1</a:t>
            </a:r>
          </a:p>
          <a:p>
            <a:r>
              <a:rPr lang="en-IN" dirty="0"/>
              <a:t>	// (note: line 1 is the second row, since counting begins with 0):</a:t>
            </a:r>
          </a:p>
          <a:p>
            <a:r>
              <a:rPr lang="en-IN" dirty="0"/>
              <a:t>	</a:t>
            </a:r>
            <a:r>
              <a:rPr lang="en-IN" dirty="0" err="1"/>
              <a:t>lcd.setCursor</a:t>
            </a:r>
            <a:r>
              <a:rPr lang="en-IN" dirty="0"/>
              <a:t>(0, 1);</a:t>
            </a:r>
          </a:p>
          <a:p>
            <a:r>
              <a:rPr lang="en-IN" dirty="0"/>
              <a:t>	// Print a message to the LCD.</a:t>
            </a:r>
          </a:p>
          <a:p>
            <a:r>
              <a:rPr lang="en-IN" dirty="0"/>
              <a:t>	</a:t>
            </a:r>
            <a:r>
              <a:rPr lang="en-IN" dirty="0" err="1"/>
              <a:t>lcd.print</a:t>
            </a:r>
            <a:r>
              <a:rPr lang="en-IN" dirty="0"/>
              <a:t>(" LCD Tutorial");</a:t>
            </a:r>
          </a:p>
          <a:p>
            <a:r>
              <a:rPr lang="en-IN" dirty="0"/>
              <a:t>}</a:t>
            </a:r>
          </a:p>
        </p:txBody>
      </p:sp>
      <p:pic>
        <p:nvPicPr>
          <p:cNvPr id="5122" name="Picture 2" descr="Interfacing 16x2 character LCD with Arduino Hello world Program output">
            <a:extLst>
              <a:ext uri="{FF2B5EF4-FFF2-40B4-BE49-F238E27FC236}">
                <a16:creationId xmlns:a16="http://schemas.microsoft.com/office/drawing/2014/main" id="{B19936AD-1659-4700-AFCA-126573BD9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2110" y="2252662"/>
            <a:ext cx="476250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66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 calcmode="lin" valueType="num">
                                      <p:cBhvr additive="base">
                                        <p:cTn id="7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2" end="12"/>
                                            </p:txEl>
                                          </p:spTgt>
                                        </p:tgtEl>
                                        <p:attrNameLst>
                                          <p:attrName>style.visibility</p:attrName>
                                        </p:attrNameLst>
                                      </p:cBhvr>
                                      <p:to>
                                        <p:strVal val="visible"/>
                                      </p:to>
                                    </p:set>
                                    <p:anim calcmode="lin" valueType="num">
                                      <p:cBhvr additive="base">
                                        <p:cTn id="8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3" end="13"/>
                                            </p:txEl>
                                          </p:spTgt>
                                        </p:tgtEl>
                                        <p:attrNameLst>
                                          <p:attrName>style.visibility</p:attrName>
                                        </p:attrNameLst>
                                      </p:cBhvr>
                                      <p:to>
                                        <p:strVal val="visible"/>
                                      </p:to>
                                    </p:set>
                                    <p:anim calcmode="lin" valueType="num">
                                      <p:cBhvr additive="base">
                                        <p:cTn id="9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4" end="14"/>
                                            </p:txEl>
                                          </p:spTgt>
                                        </p:tgtEl>
                                        <p:attrNameLst>
                                          <p:attrName>style.visibility</p:attrName>
                                        </p:attrNameLst>
                                      </p:cBhvr>
                                      <p:to>
                                        <p:strVal val="visible"/>
                                      </p:to>
                                    </p:set>
                                    <p:anim calcmode="lin" valueType="num">
                                      <p:cBhvr additive="base">
                                        <p:cTn id="9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5" end="15"/>
                                            </p:txEl>
                                          </p:spTgt>
                                        </p:tgtEl>
                                        <p:attrNameLst>
                                          <p:attrName>style.visibility</p:attrName>
                                        </p:attrNameLst>
                                      </p:cBhvr>
                                      <p:to>
                                        <p:strVal val="visible"/>
                                      </p:to>
                                    </p:set>
                                    <p:anim calcmode="lin" valueType="num">
                                      <p:cBhvr additive="base">
                                        <p:cTn id="10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6" end="16"/>
                                            </p:txEl>
                                          </p:spTgt>
                                        </p:tgtEl>
                                        <p:attrNameLst>
                                          <p:attrName>style.visibility</p:attrName>
                                        </p:attrNameLst>
                                      </p:cBhvr>
                                      <p:to>
                                        <p:strVal val="visible"/>
                                      </p:to>
                                    </p:set>
                                    <p:anim calcmode="lin" valueType="num">
                                      <p:cBhvr additive="base">
                                        <p:cTn id="10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
                                            <p:txEl>
                                              <p:pRg st="17" end="17"/>
                                            </p:txEl>
                                          </p:spTgt>
                                        </p:tgtEl>
                                        <p:attrNameLst>
                                          <p:attrName>style.visibility</p:attrName>
                                        </p:attrNameLst>
                                      </p:cBhvr>
                                      <p:to>
                                        <p:strVal val="visible"/>
                                      </p:to>
                                    </p:set>
                                    <p:anim calcmode="lin" valueType="num">
                                      <p:cBhvr additive="base">
                                        <p:cTn id="11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3">
                                            <p:txEl>
                                              <p:pRg st="18" end="18"/>
                                            </p:txEl>
                                          </p:spTgt>
                                        </p:tgtEl>
                                        <p:attrNameLst>
                                          <p:attrName>style.visibility</p:attrName>
                                        </p:attrNameLst>
                                      </p:cBhvr>
                                      <p:to>
                                        <p:strVal val="visible"/>
                                      </p:to>
                                    </p:set>
                                    <p:anim calcmode="lin" valueType="num">
                                      <p:cBhvr additive="base">
                                        <p:cTn id="121"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5122"/>
                                        </p:tgtEl>
                                        <p:attrNameLst>
                                          <p:attrName>style.visibility</p:attrName>
                                        </p:attrNameLst>
                                      </p:cBhvr>
                                      <p:to>
                                        <p:strVal val="visible"/>
                                      </p:to>
                                    </p:set>
                                    <p:anim calcmode="lin" valueType="num">
                                      <p:cBhvr additive="base">
                                        <p:cTn id="127" dur="500" fill="hold"/>
                                        <p:tgtEl>
                                          <p:spTgt spid="5122"/>
                                        </p:tgtEl>
                                        <p:attrNameLst>
                                          <p:attrName>ppt_x</p:attrName>
                                        </p:attrNameLst>
                                      </p:cBhvr>
                                      <p:tavLst>
                                        <p:tav tm="0">
                                          <p:val>
                                            <p:strVal val="#ppt_x"/>
                                          </p:val>
                                        </p:tav>
                                        <p:tav tm="100000">
                                          <p:val>
                                            <p:strVal val="#ppt_x"/>
                                          </p:val>
                                        </p:tav>
                                      </p:tavLst>
                                    </p:anim>
                                    <p:anim calcmode="lin" valueType="num">
                                      <p:cBhvr additive="base">
                                        <p:cTn id="12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851DF-7DCD-4F3F-BAC7-F2224202CD82}"/>
              </a:ext>
            </a:extLst>
          </p:cNvPr>
          <p:cNvSpPr>
            <a:spLocks noGrp="1"/>
          </p:cNvSpPr>
          <p:nvPr>
            <p:ph type="title"/>
          </p:nvPr>
        </p:nvSpPr>
        <p:spPr>
          <a:xfrm>
            <a:off x="81280" y="91441"/>
            <a:ext cx="11272520" cy="1599248"/>
          </a:xfrm>
        </p:spPr>
        <p:txBody>
          <a:bodyPr>
            <a:normAutofit fontScale="90000"/>
          </a:bodyPr>
          <a:lstStyle/>
          <a:p>
            <a:r>
              <a:rPr lang="en-GB" b="1" i="0" dirty="0">
                <a:solidFill>
                  <a:srgbClr val="00B0F0"/>
                </a:solidFill>
                <a:effectLst/>
                <a:latin typeface="Roboto"/>
              </a:rPr>
              <a:t>How Seven Segment Display Works &amp; Interface it with Arduino</a:t>
            </a:r>
            <a:br>
              <a:rPr lang="en-GB" b="0" i="0" dirty="0">
                <a:solidFill>
                  <a:srgbClr val="333333"/>
                </a:solidFill>
                <a:effectLst/>
                <a:latin typeface="Roboto"/>
              </a:rPr>
            </a:br>
            <a:endParaRPr lang="en-IN" dirty="0"/>
          </a:p>
        </p:txBody>
      </p:sp>
      <p:pic>
        <p:nvPicPr>
          <p:cNvPr id="6146" name="Picture 2" descr="Project Working and Interfacing Seven Segment Display with Arduino">
            <a:extLst>
              <a:ext uri="{FF2B5EF4-FFF2-40B4-BE49-F238E27FC236}">
                <a16:creationId xmlns:a16="http://schemas.microsoft.com/office/drawing/2014/main" id="{594F5448-3510-4A0C-8BA7-2A43B58C1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4065" y="1350464"/>
            <a:ext cx="6066949" cy="34668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6B6EC4F-3836-4AF1-9446-7721445E187D}"/>
              </a:ext>
            </a:extLst>
          </p:cNvPr>
          <p:cNvSpPr txBox="1"/>
          <p:nvPr/>
        </p:nvSpPr>
        <p:spPr>
          <a:xfrm>
            <a:off x="234950" y="5368429"/>
            <a:ext cx="11722100" cy="707886"/>
          </a:xfrm>
          <a:prstGeom prst="rect">
            <a:avLst/>
          </a:prstGeom>
          <a:noFill/>
        </p:spPr>
        <p:txBody>
          <a:bodyPr wrap="square">
            <a:spAutoFit/>
          </a:bodyPr>
          <a:lstStyle/>
          <a:p>
            <a:r>
              <a:rPr lang="en-GB" sz="2000" b="0" i="0" dirty="0">
                <a:effectLst/>
                <a:latin typeface="Roboto"/>
              </a:rPr>
              <a:t>seven-segment displays most practical way to display numbers. They are easy to use, cost effective and highly readable, both in limited light conditions and in strong sunlight.</a:t>
            </a:r>
            <a:endParaRPr lang="en-IN" sz="2000" dirty="0"/>
          </a:p>
        </p:txBody>
      </p:sp>
    </p:spTree>
    <p:extLst>
      <p:ext uri="{BB962C8B-B14F-4D97-AF65-F5344CB8AC3E}">
        <p14:creationId xmlns:p14="http://schemas.microsoft.com/office/powerpoint/2010/main" val="15242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additive="base">
                                        <p:cTn id="13" dur="500" fill="hold"/>
                                        <p:tgtEl>
                                          <p:spTgt spid="6146"/>
                                        </p:tgtEl>
                                        <p:attrNameLst>
                                          <p:attrName>ppt_x</p:attrName>
                                        </p:attrNameLst>
                                      </p:cBhvr>
                                      <p:tavLst>
                                        <p:tav tm="0">
                                          <p:val>
                                            <p:strVal val="#ppt_x"/>
                                          </p:val>
                                        </p:tav>
                                        <p:tav tm="100000">
                                          <p:val>
                                            <p:strVal val="#ppt_x"/>
                                          </p:val>
                                        </p:tav>
                                      </p:tavLst>
                                    </p:anim>
                                    <p:anim calcmode="lin" valueType="num">
                                      <p:cBhvr additive="base">
                                        <p:cTn id="14"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427C-201E-479E-B38C-FFDA8A31CD1C}"/>
              </a:ext>
            </a:extLst>
          </p:cNvPr>
          <p:cNvSpPr>
            <a:spLocks noGrp="1"/>
          </p:cNvSpPr>
          <p:nvPr>
            <p:ph type="title"/>
          </p:nvPr>
        </p:nvSpPr>
        <p:spPr>
          <a:xfrm>
            <a:off x="86360" y="40005"/>
            <a:ext cx="10515600" cy="1325563"/>
          </a:xfrm>
        </p:spPr>
        <p:txBody>
          <a:bodyPr/>
          <a:lstStyle/>
          <a:p>
            <a:r>
              <a:rPr lang="en-IN" b="1" i="0" dirty="0">
                <a:solidFill>
                  <a:srgbClr val="00B0F0"/>
                </a:solidFill>
                <a:effectLst/>
                <a:latin typeface="Roboto"/>
              </a:rPr>
              <a:t>Hardware Overview</a:t>
            </a:r>
            <a:br>
              <a:rPr lang="en-IN" b="0" i="0" dirty="0">
                <a:solidFill>
                  <a:srgbClr val="333333"/>
                </a:solidFill>
                <a:effectLst/>
                <a:latin typeface="Roboto"/>
              </a:rPr>
            </a:br>
            <a:endParaRPr lang="en-IN" dirty="0"/>
          </a:p>
        </p:txBody>
      </p:sp>
      <p:sp>
        <p:nvSpPr>
          <p:cNvPr id="3" name="Content Placeholder 2">
            <a:extLst>
              <a:ext uri="{FF2B5EF4-FFF2-40B4-BE49-F238E27FC236}">
                <a16:creationId xmlns:a16="http://schemas.microsoft.com/office/drawing/2014/main" id="{A0DE90E6-D940-4CAD-9689-8EBB6B2FBF50}"/>
              </a:ext>
            </a:extLst>
          </p:cNvPr>
          <p:cNvSpPr>
            <a:spLocks noGrp="1"/>
          </p:cNvSpPr>
          <p:nvPr>
            <p:ph idx="1"/>
          </p:nvPr>
        </p:nvSpPr>
        <p:spPr>
          <a:xfrm>
            <a:off x="86360" y="1027906"/>
            <a:ext cx="10515600" cy="4351338"/>
          </a:xfrm>
        </p:spPr>
        <p:txBody>
          <a:bodyPr/>
          <a:lstStyle/>
          <a:p>
            <a:r>
              <a:rPr lang="en-GB" b="0" i="0" dirty="0">
                <a:effectLst/>
                <a:latin typeface="Roboto"/>
              </a:rPr>
              <a:t>The 7-segment displays are really just seven LEDs lined up in a particular pattern.</a:t>
            </a:r>
          </a:p>
          <a:p>
            <a:r>
              <a:rPr lang="en-GB" b="0" i="0" dirty="0">
                <a:effectLst/>
                <a:latin typeface="Roboto"/>
              </a:rPr>
              <a:t>Each of the seven LEDs is called a segment. the segment forms part of a numerical digit (both Decimal and Hex) to be displayed. </a:t>
            </a:r>
            <a:endParaRPr lang="en-GB" dirty="0">
              <a:latin typeface="Roboto"/>
            </a:endParaRPr>
          </a:p>
          <a:p>
            <a:r>
              <a:rPr lang="en-GB" b="0" i="0" dirty="0">
                <a:effectLst/>
                <a:latin typeface="Roboto"/>
              </a:rPr>
              <a:t>An additional 8th LED is sometimes used for indication of a decimal point.</a:t>
            </a:r>
          </a:p>
          <a:p>
            <a:endParaRPr lang="en-IN" dirty="0"/>
          </a:p>
        </p:txBody>
      </p:sp>
      <p:pic>
        <p:nvPicPr>
          <p:cNvPr id="7170" name="Picture 2" descr="7 Segment Internal LED Formation Structure and Pinout">
            <a:extLst>
              <a:ext uri="{FF2B5EF4-FFF2-40B4-BE49-F238E27FC236}">
                <a16:creationId xmlns:a16="http://schemas.microsoft.com/office/drawing/2014/main" id="{72CB422B-A21D-42A5-9A3E-27C6F7B95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9128" y="3847465"/>
            <a:ext cx="2867025"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66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70"/>
                                        </p:tgtEl>
                                        <p:attrNameLst>
                                          <p:attrName>style.visibility</p:attrName>
                                        </p:attrNameLst>
                                      </p:cBhvr>
                                      <p:to>
                                        <p:strVal val="visible"/>
                                      </p:to>
                                    </p:set>
                                    <p:anim calcmode="lin" valueType="num">
                                      <p:cBhvr additive="base">
                                        <p:cTn id="31" dur="500" fill="hold"/>
                                        <p:tgtEl>
                                          <p:spTgt spid="7170"/>
                                        </p:tgtEl>
                                        <p:attrNameLst>
                                          <p:attrName>ppt_x</p:attrName>
                                        </p:attrNameLst>
                                      </p:cBhvr>
                                      <p:tavLst>
                                        <p:tav tm="0">
                                          <p:val>
                                            <p:strVal val="#ppt_x"/>
                                          </p:val>
                                        </p:tav>
                                        <p:tav tm="100000">
                                          <p:val>
                                            <p:strVal val="#ppt_x"/>
                                          </p:val>
                                        </p:tav>
                                      </p:tavLst>
                                    </p:anim>
                                    <p:anim calcmode="lin" valueType="num">
                                      <p:cBhvr additive="base">
                                        <p:cTn id="32"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211CE-892C-4219-B9F8-AAD2F5925C2D}"/>
              </a:ext>
            </a:extLst>
          </p:cNvPr>
          <p:cNvSpPr>
            <a:spLocks noGrp="1"/>
          </p:cNvSpPr>
          <p:nvPr>
            <p:ph type="title"/>
          </p:nvPr>
        </p:nvSpPr>
        <p:spPr>
          <a:xfrm>
            <a:off x="0" y="1"/>
            <a:ext cx="8585200" cy="802639"/>
          </a:xfrm>
        </p:spPr>
        <p:txBody>
          <a:bodyPr/>
          <a:lstStyle/>
          <a:p>
            <a:r>
              <a:rPr lang="en-IN" b="1" i="0" dirty="0">
                <a:solidFill>
                  <a:srgbClr val="00B0F0"/>
                </a:solidFill>
                <a:effectLst/>
                <a:latin typeface="Roboto"/>
              </a:rPr>
              <a:t>7 Segment Display Pinout</a:t>
            </a:r>
          </a:p>
        </p:txBody>
      </p:sp>
      <p:sp>
        <p:nvSpPr>
          <p:cNvPr id="3" name="Content Placeholder 2">
            <a:extLst>
              <a:ext uri="{FF2B5EF4-FFF2-40B4-BE49-F238E27FC236}">
                <a16:creationId xmlns:a16="http://schemas.microsoft.com/office/drawing/2014/main" id="{C262F342-5E05-41DF-B28D-B52B1D0D0AC8}"/>
              </a:ext>
            </a:extLst>
          </p:cNvPr>
          <p:cNvSpPr>
            <a:spLocks noGrp="1"/>
          </p:cNvSpPr>
          <p:nvPr>
            <p:ph idx="1"/>
          </p:nvPr>
        </p:nvSpPr>
        <p:spPr>
          <a:xfrm>
            <a:off x="0" y="995680"/>
            <a:ext cx="11353800" cy="5100003"/>
          </a:xfrm>
        </p:spPr>
        <p:txBody>
          <a:bodyPr>
            <a:normAutofit/>
          </a:bodyPr>
          <a:lstStyle/>
          <a:p>
            <a:r>
              <a:rPr lang="en-GB" sz="2400" b="1" dirty="0">
                <a:solidFill>
                  <a:srgbClr val="00B0F0"/>
                </a:solidFill>
                <a:latin typeface="Roboto"/>
              </a:rPr>
              <a:t> a-g &amp;DP : </a:t>
            </a:r>
            <a:r>
              <a:rPr lang="en-GB" sz="2400" b="0" i="0" dirty="0">
                <a:effectLst/>
                <a:latin typeface="Roboto"/>
              </a:rPr>
              <a:t>Out of 10, the 8 pins i.e. a, b, c, d, e, f, g and DP segment (decimal point) are connected to digital pins of Arduino. By controlling each LED on the segment connected, numbers can be displayed.</a:t>
            </a:r>
          </a:p>
          <a:p>
            <a:r>
              <a:rPr lang="en-GB" sz="2400" b="1" i="0" dirty="0">
                <a:solidFill>
                  <a:srgbClr val="00B0F0"/>
                </a:solidFill>
                <a:effectLst/>
                <a:latin typeface="Roboto"/>
              </a:rPr>
              <a:t>COM: </a:t>
            </a:r>
            <a:r>
              <a:rPr lang="en-GB" sz="2400" b="0" i="0" dirty="0">
                <a:effectLst/>
                <a:latin typeface="Roboto"/>
              </a:rPr>
              <a:t>The pin 3 and 8 are internally connected to form a common pin. This pin should be connected to GND (common cathode) or 5V (common anode) depending upon the type of the display.</a:t>
            </a:r>
            <a:endParaRPr lang="en-IN" sz="2400" dirty="0"/>
          </a:p>
        </p:txBody>
      </p:sp>
      <p:pic>
        <p:nvPicPr>
          <p:cNvPr id="8194" name="Picture 2" descr="7 Segment Common Anode Common Cathode Pinout">
            <a:extLst>
              <a:ext uri="{FF2B5EF4-FFF2-40B4-BE49-F238E27FC236}">
                <a16:creationId xmlns:a16="http://schemas.microsoft.com/office/drawing/2014/main" id="{A1A1F1DA-F1F4-43BF-B18B-F105764D66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4320" y="3251021"/>
            <a:ext cx="2912391" cy="3464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07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4"/>
                                        </p:tgtEl>
                                        <p:attrNameLst>
                                          <p:attrName>style.visibility</p:attrName>
                                        </p:attrNameLst>
                                      </p:cBhvr>
                                      <p:to>
                                        <p:strVal val="visible"/>
                                      </p:to>
                                    </p:set>
                                    <p:anim calcmode="lin" valueType="num">
                                      <p:cBhvr additive="base">
                                        <p:cTn id="25" dur="500" fill="hold"/>
                                        <p:tgtEl>
                                          <p:spTgt spid="8194"/>
                                        </p:tgtEl>
                                        <p:attrNameLst>
                                          <p:attrName>ppt_x</p:attrName>
                                        </p:attrNameLst>
                                      </p:cBhvr>
                                      <p:tavLst>
                                        <p:tav tm="0">
                                          <p:val>
                                            <p:strVal val="#ppt_x"/>
                                          </p:val>
                                        </p:tav>
                                        <p:tav tm="100000">
                                          <p:val>
                                            <p:strVal val="#ppt_x"/>
                                          </p:val>
                                        </p:tav>
                                      </p:tavLst>
                                    </p:anim>
                                    <p:anim calcmode="lin" valueType="num">
                                      <p:cBhvr additive="base">
                                        <p:cTn id="26"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912FC-3D81-469D-82EE-8B19091BB6D3}"/>
              </a:ext>
            </a:extLst>
          </p:cNvPr>
          <p:cNvSpPr>
            <a:spLocks noGrp="1"/>
          </p:cNvSpPr>
          <p:nvPr>
            <p:ph type="title"/>
          </p:nvPr>
        </p:nvSpPr>
        <p:spPr>
          <a:xfrm>
            <a:off x="0" y="345441"/>
            <a:ext cx="12059920" cy="1209039"/>
          </a:xfrm>
        </p:spPr>
        <p:txBody>
          <a:bodyPr>
            <a:normAutofit fontScale="90000"/>
          </a:bodyPr>
          <a:lstStyle/>
          <a:p>
            <a:r>
              <a:rPr lang="en-GB" b="1" i="0" dirty="0">
                <a:solidFill>
                  <a:srgbClr val="00B0F0"/>
                </a:solidFill>
                <a:effectLst/>
                <a:latin typeface="Roboto"/>
              </a:rPr>
              <a:t>Common Cathode(CC) Vs Common Anode(CA)</a:t>
            </a:r>
            <a:br>
              <a:rPr lang="en-GB" b="0" i="0" dirty="0">
                <a:solidFill>
                  <a:srgbClr val="333333"/>
                </a:solidFill>
                <a:effectLst/>
                <a:latin typeface="Roboto"/>
              </a:rPr>
            </a:br>
            <a:endParaRPr lang="en-IN" dirty="0"/>
          </a:p>
        </p:txBody>
      </p:sp>
      <p:sp>
        <p:nvSpPr>
          <p:cNvPr id="3" name="Content Placeholder 2">
            <a:extLst>
              <a:ext uri="{FF2B5EF4-FFF2-40B4-BE49-F238E27FC236}">
                <a16:creationId xmlns:a16="http://schemas.microsoft.com/office/drawing/2014/main" id="{B7D279AE-046E-4C2C-A439-85B62CBB8067}"/>
              </a:ext>
            </a:extLst>
          </p:cNvPr>
          <p:cNvSpPr>
            <a:spLocks noGrp="1"/>
          </p:cNvSpPr>
          <p:nvPr>
            <p:ph idx="1"/>
          </p:nvPr>
        </p:nvSpPr>
        <p:spPr>
          <a:xfrm>
            <a:off x="264160" y="1798320"/>
            <a:ext cx="11089640" cy="5191443"/>
          </a:xfrm>
        </p:spPr>
        <p:txBody>
          <a:bodyPr/>
          <a:lstStyle/>
          <a:p>
            <a:r>
              <a:rPr lang="en-GB" b="0" i="0" dirty="0">
                <a:effectLst/>
                <a:latin typeface="Roboto"/>
              </a:rPr>
              <a:t>Seven segment displays are of two types: Common Cathode (CC) and Common Anode (CA).</a:t>
            </a:r>
          </a:p>
          <a:p>
            <a:r>
              <a:rPr lang="en-GB" b="0" i="0" dirty="0">
                <a:effectLst/>
                <a:latin typeface="Roboto"/>
              </a:rPr>
              <a:t>Internal structure of both types is nearly the same. </a:t>
            </a:r>
            <a:endParaRPr lang="en-GB" dirty="0">
              <a:latin typeface="Roboto"/>
            </a:endParaRPr>
          </a:p>
          <a:p>
            <a:r>
              <a:rPr lang="en-GB" b="0" i="0" dirty="0">
                <a:effectLst/>
                <a:latin typeface="Roboto"/>
              </a:rPr>
              <a:t>The difference is the polarity of the LEDs and common terminal.</a:t>
            </a:r>
          </a:p>
          <a:p>
            <a:r>
              <a:rPr lang="en-GB" b="0" i="0" dirty="0">
                <a:effectLst/>
                <a:latin typeface="Roboto"/>
              </a:rPr>
              <a:t> the common cathode has all the cathodes of the LEDs in a 7-segment connected</a:t>
            </a:r>
            <a:endParaRPr lang="en-GB" dirty="0">
              <a:latin typeface="Roboto"/>
            </a:endParaRPr>
          </a:p>
          <a:p>
            <a:r>
              <a:rPr lang="en-GB" b="0" i="0" dirty="0">
                <a:effectLst/>
                <a:latin typeface="Roboto"/>
              </a:rPr>
              <a:t>the common anode has all the anodes of the LEDs in a 7-segment connected together.</a:t>
            </a:r>
          </a:p>
          <a:p>
            <a:endParaRPr lang="en-IN" dirty="0"/>
          </a:p>
        </p:txBody>
      </p:sp>
    </p:spTree>
    <p:extLst>
      <p:ext uri="{BB962C8B-B14F-4D97-AF65-F5344CB8AC3E}">
        <p14:creationId xmlns:p14="http://schemas.microsoft.com/office/powerpoint/2010/main" val="184517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0AC6D2-697F-452F-BFE1-4237441B1FC6}"/>
              </a:ext>
            </a:extLst>
          </p:cNvPr>
          <p:cNvSpPr>
            <a:spLocks noGrp="1"/>
          </p:cNvSpPr>
          <p:nvPr>
            <p:ph idx="1"/>
          </p:nvPr>
        </p:nvSpPr>
        <p:spPr>
          <a:xfrm>
            <a:off x="254000" y="294640"/>
            <a:ext cx="11099800" cy="5882323"/>
          </a:xfrm>
        </p:spPr>
        <p:txBody>
          <a:bodyPr/>
          <a:lstStyle/>
          <a:p>
            <a:r>
              <a:rPr lang="en-GB" b="0" i="0" dirty="0">
                <a:effectLst/>
                <a:latin typeface="Roboto"/>
              </a:rPr>
              <a:t>In the common cathode display, all the cathode connections of the LED segments are connected together to ‘logic 0’ / GND. </a:t>
            </a:r>
          </a:p>
          <a:p>
            <a:r>
              <a:rPr lang="en-GB" b="0" i="0" dirty="0">
                <a:effectLst/>
                <a:latin typeface="Roboto"/>
              </a:rPr>
              <a:t> The individual segments are then illuminated by applying HIGH / ’logic 1’ signal to the individual Anode terminals (a-g).</a:t>
            </a:r>
            <a:endParaRPr lang="en-IN" dirty="0"/>
          </a:p>
        </p:txBody>
      </p:sp>
      <p:pic>
        <p:nvPicPr>
          <p:cNvPr id="9218" name="Picture 2" descr="Common Cathode 7 Segment Display Internal Working Animation">
            <a:extLst>
              <a:ext uri="{FF2B5EF4-FFF2-40B4-BE49-F238E27FC236}">
                <a16:creationId xmlns:a16="http://schemas.microsoft.com/office/drawing/2014/main" id="{CB5540C6-A905-4E34-A84E-C42C17CF4C70}"/>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688466" y="2286000"/>
            <a:ext cx="4815067" cy="389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16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8"/>
                                        </p:tgtEl>
                                        <p:attrNameLst>
                                          <p:attrName>style.visibility</p:attrName>
                                        </p:attrNameLst>
                                      </p:cBhvr>
                                      <p:to>
                                        <p:strVal val="visible"/>
                                      </p:to>
                                    </p:set>
                                    <p:anim calcmode="lin" valueType="num">
                                      <p:cBhvr additive="base">
                                        <p:cTn id="19" dur="500" fill="hold"/>
                                        <p:tgtEl>
                                          <p:spTgt spid="9218"/>
                                        </p:tgtEl>
                                        <p:attrNameLst>
                                          <p:attrName>ppt_x</p:attrName>
                                        </p:attrNameLst>
                                      </p:cBhvr>
                                      <p:tavLst>
                                        <p:tav tm="0">
                                          <p:val>
                                            <p:strVal val="#ppt_x"/>
                                          </p:val>
                                        </p:tav>
                                        <p:tav tm="100000">
                                          <p:val>
                                            <p:strVal val="#ppt_x"/>
                                          </p:val>
                                        </p:tav>
                                      </p:tavLst>
                                    </p:anim>
                                    <p:anim calcmode="lin" valueType="num">
                                      <p:cBhvr additive="base">
                                        <p:cTn id="20"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80D354-30D9-4EBF-8D79-BEBFBB12FAED}"/>
              </a:ext>
            </a:extLst>
          </p:cNvPr>
          <p:cNvSpPr>
            <a:spLocks noGrp="1"/>
          </p:cNvSpPr>
          <p:nvPr>
            <p:ph idx="1"/>
          </p:nvPr>
        </p:nvSpPr>
        <p:spPr>
          <a:xfrm>
            <a:off x="213360" y="264160"/>
            <a:ext cx="11140440" cy="5912803"/>
          </a:xfrm>
        </p:spPr>
        <p:txBody>
          <a:bodyPr/>
          <a:lstStyle/>
          <a:p>
            <a:r>
              <a:rPr lang="en-GB" b="0" i="0" dirty="0">
                <a:effectLst/>
                <a:latin typeface="Roboto"/>
              </a:rPr>
              <a:t>In the common anode display, all the anode connections of the LED segments are joined together to logic “1”.</a:t>
            </a:r>
          </a:p>
          <a:p>
            <a:r>
              <a:rPr lang="en-GB" b="0" i="0" dirty="0">
                <a:effectLst/>
                <a:latin typeface="Roboto"/>
              </a:rPr>
              <a:t>The individual segments are illuminated by applying a ground, logic “0” or “LOW” signal to the Cathode of the particular segment (a-g).</a:t>
            </a:r>
            <a:endParaRPr lang="en-GB" dirty="0">
              <a:latin typeface="Roboto"/>
            </a:endParaRPr>
          </a:p>
          <a:p>
            <a:endParaRPr lang="en-IN" dirty="0"/>
          </a:p>
        </p:txBody>
      </p:sp>
      <p:pic>
        <p:nvPicPr>
          <p:cNvPr id="10242" name="Picture 2" descr="Common Anode 7 Segment Display Internal Working Animation">
            <a:extLst>
              <a:ext uri="{FF2B5EF4-FFF2-40B4-BE49-F238E27FC236}">
                <a16:creationId xmlns:a16="http://schemas.microsoft.com/office/drawing/2014/main" id="{90D6BF44-0BBD-4838-888A-3DB3DC4B9739}"/>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999330" y="2190750"/>
            <a:ext cx="5368383" cy="4403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03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2"/>
                                        </p:tgtEl>
                                        <p:attrNameLst>
                                          <p:attrName>style.visibility</p:attrName>
                                        </p:attrNameLst>
                                      </p:cBhvr>
                                      <p:to>
                                        <p:strVal val="visible"/>
                                      </p:to>
                                    </p:set>
                                    <p:anim calcmode="lin" valueType="num">
                                      <p:cBhvr additive="base">
                                        <p:cTn id="19" dur="500" fill="hold"/>
                                        <p:tgtEl>
                                          <p:spTgt spid="10242"/>
                                        </p:tgtEl>
                                        <p:attrNameLst>
                                          <p:attrName>ppt_x</p:attrName>
                                        </p:attrNameLst>
                                      </p:cBhvr>
                                      <p:tavLst>
                                        <p:tav tm="0">
                                          <p:val>
                                            <p:strVal val="#ppt_x"/>
                                          </p:val>
                                        </p:tav>
                                        <p:tav tm="100000">
                                          <p:val>
                                            <p:strVal val="#ppt_x"/>
                                          </p:val>
                                        </p:tav>
                                      </p:tavLst>
                                    </p:anim>
                                    <p:anim calcmode="lin" valueType="num">
                                      <p:cBhvr additive="base">
                                        <p:cTn id="20"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7AE4-602C-4521-BE40-23F596263A5C}"/>
              </a:ext>
            </a:extLst>
          </p:cNvPr>
          <p:cNvSpPr>
            <a:spLocks noGrp="1"/>
          </p:cNvSpPr>
          <p:nvPr>
            <p:ph type="title"/>
          </p:nvPr>
        </p:nvSpPr>
        <p:spPr>
          <a:xfrm>
            <a:off x="0" y="274637"/>
            <a:ext cx="11353800" cy="812799"/>
          </a:xfrm>
        </p:spPr>
        <p:txBody>
          <a:bodyPr>
            <a:normAutofit fontScale="90000"/>
          </a:bodyPr>
          <a:lstStyle/>
          <a:p>
            <a:r>
              <a:rPr lang="en-GB" b="1" i="0" dirty="0">
                <a:solidFill>
                  <a:srgbClr val="00B0F0"/>
                </a:solidFill>
                <a:effectLst/>
                <a:latin typeface="Roboto"/>
              </a:rPr>
              <a:t>How 7 Segment Display Works?</a:t>
            </a:r>
            <a:br>
              <a:rPr lang="en-GB" b="0" i="0" dirty="0">
                <a:solidFill>
                  <a:srgbClr val="333333"/>
                </a:solidFill>
                <a:effectLst/>
                <a:latin typeface="Roboto"/>
              </a:rPr>
            </a:br>
            <a:endParaRPr lang="en-IN" dirty="0"/>
          </a:p>
        </p:txBody>
      </p:sp>
      <p:sp>
        <p:nvSpPr>
          <p:cNvPr id="3" name="Content Placeholder 2">
            <a:extLst>
              <a:ext uri="{FF2B5EF4-FFF2-40B4-BE49-F238E27FC236}">
                <a16:creationId xmlns:a16="http://schemas.microsoft.com/office/drawing/2014/main" id="{37D3E413-412E-4BC1-977F-8444C34E3936}"/>
              </a:ext>
            </a:extLst>
          </p:cNvPr>
          <p:cNvSpPr>
            <a:spLocks noGrp="1"/>
          </p:cNvSpPr>
          <p:nvPr>
            <p:ph idx="1"/>
          </p:nvPr>
        </p:nvSpPr>
        <p:spPr>
          <a:xfrm>
            <a:off x="203200" y="1087436"/>
            <a:ext cx="11242040" cy="5333683"/>
          </a:xfrm>
        </p:spPr>
        <p:txBody>
          <a:bodyPr/>
          <a:lstStyle/>
          <a:p>
            <a:r>
              <a:rPr lang="en-GB" b="0" i="0" dirty="0">
                <a:effectLst/>
                <a:latin typeface="Roboto"/>
              </a:rPr>
              <a:t>the various digits from ‘0 through 9’ and characters from ‘A through F’ can be displayed using a 7-segment display</a:t>
            </a:r>
            <a:endParaRPr lang="en-IN" dirty="0"/>
          </a:p>
        </p:txBody>
      </p:sp>
      <p:pic>
        <p:nvPicPr>
          <p:cNvPr id="11266" name="Picture 2" descr="7 Segment Display Number Formation Segment Contol">
            <a:extLst>
              <a:ext uri="{FF2B5EF4-FFF2-40B4-BE49-F238E27FC236}">
                <a16:creationId xmlns:a16="http://schemas.microsoft.com/office/drawing/2014/main" id="{DA31F6CE-3F88-44C4-AA76-95AFA26933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3310" y="2747009"/>
            <a:ext cx="7263765" cy="2395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4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6"/>
                                        </p:tgtEl>
                                        <p:attrNameLst>
                                          <p:attrName>style.visibility</p:attrName>
                                        </p:attrNameLst>
                                      </p:cBhvr>
                                      <p:to>
                                        <p:strVal val="visible"/>
                                      </p:to>
                                    </p:set>
                                    <p:anim calcmode="lin" valueType="num">
                                      <p:cBhvr additive="base">
                                        <p:cTn id="19" dur="500" fill="hold"/>
                                        <p:tgtEl>
                                          <p:spTgt spid="11266"/>
                                        </p:tgtEl>
                                        <p:attrNameLst>
                                          <p:attrName>ppt_x</p:attrName>
                                        </p:attrNameLst>
                                      </p:cBhvr>
                                      <p:tavLst>
                                        <p:tav tm="0">
                                          <p:val>
                                            <p:strVal val="#ppt_x"/>
                                          </p:val>
                                        </p:tav>
                                        <p:tav tm="100000">
                                          <p:val>
                                            <p:strVal val="#ppt_x"/>
                                          </p:val>
                                        </p:tav>
                                      </p:tavLst>
                                    </p:anim>
                                    <p:anim calcmode="lin" valueType="num">
                                      <p:cBhvr additive="base">
                                        <p:cTn id="20"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ommon Cathode 7 Segment Display Truth Table">
            <a:extLst>
              <a:ext uri="{FF2B5EF4-FFF2-40B4-BE49-F238E27FC236}">
                <a16:creationId xmlns:a16="http://schemas.microsoft.com/office/drawing/2014/main" id="{5C04A438-0374-4273-AF1F-6935BBA83A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900" y="584711"/>
            <a:ext cx="4224020" cy="5688577"/>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Common Anode 7 Segment Display Truth Table">
            <a:extLst>
              <a:ext uri="{FF2B5EF4-FFF2-40B4-BE49-F238E27FC236}">
                <a16:creationId xmlns:a16="http://schemas.microsoft.com/office/drawing/2014/main" id="{58EFEDFC-9180-4546-B6C8-135FAE8B2F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0140" y="484188"/>
            <a:ext cx="4751502" cy="578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51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ppt_x"/>
                                          </p:val>
                                        </p:tav>
                                        <p:tav tm="100000">
                                          <p:val>
                                            <p:strVal val="#ppt_x"/>
                                          </p:val>
                                        </p:tav>
                                      </p:tavLst>
                                    </p:anim>
                                    <p:anim calcmode="lin" valueType="num">
                                      <p:cBhvr additive="base">
                                        <p:cTn id="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2"/>
                                        </p:tgtEl>
                                        <p:attrNameLst>
                                          <p:attrName>style.visibility</p:attrName>
                                        </p:attrNameLst>
                                      </p:cBhvr>
                                      <p:to>
                                        <p:strVal val="visible"/>
                                      </p:to>
                                    </p:set>
                                    <p:anim calcmode="lin" valueType="num">
                                      <p:cBhvr additive="base">
                                        <p:cTn id="13" dur="500" fill="hold"/>
                                        <p:tgtEl>
                                          <p:spTgt spid="12292"/>
                                        </p:tgtEl>
                                        <p:attrNameLst>
                                          <p:attrName>ppt_x</p:attrName>
                                        </p:attrNameLst>
                                      </p:cBhvr>
                                      <p:tavLst>
                                        <p:tav tm="0">
                                          <p:val>
                                            <p:strVal val="#ppt_x"/>
                                          </p:val>
                                        </p:tav>
                                        <p:tav tm="100000">
                                          <p:val>
                                            <p:strVal val="#ppt_x"/>
                                          </p:val>
                                        </p:tav>
                                      </p:tavLst>
                                    </p:anim>
                                    <p:anim calcmode="lin" valueType="num">
                                      <p:cBhvr additive="base">
                                        <p:cTn id="14"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6ED2-734D-42B6-85D0-A6528174D888}"/>
              </a:ext>
            </a:extLst>
          </p:cNvPr>
          <p:cNvSpPr>
            <a:spLocks noGrp="1"/>
          </p:cNvSpPr>
          <p:nvPr>
            <p:ph type="title"/>
          </p:nvPr>
        </p:nvSpPr>
        <p:spPr>
          <a:xfrm>
            <a:off x="162560" y="243841"/>
            <a:ext cx="11191240" cy="1446848"/>
          </a:xfrm>
        </p:spPr>
        <p:txBody>
          <a:bodyPr>
            <a:normAutofit fontScale="90000"/>
          </a:bodyPr>
          <a:lstStyle/>
          <a:p>
            <a:r>
              <a:rPr lang="en-GB" b="1" i="0" dirty="0">
                <a:solidFill>
                  <a:srgbClr val="00B0F0"/>
                </a:solidFill>
                <a:effectLst/>
                <a:latin typeface="Roboto"/>
              </a:rPr>
              <a:t>Wiring – Connecting 7 Segment Display to Arduino UNO</a:t>
            </a:r>
            <a:br>
              <a:rPr lang="en-GB" b="0" i="0" dirty="0">
                <a:solidFill>
                  <a:srgbClr val="333333"/>
                </a:solidFill>
                <a:effectLst/>
                <a:latin typeface="Roboto"/>
              </a:rPr>
            </a:br>
            <a:endParaRPr lang="en-IN" dirty="0"/>
          </a:p>
        </p:txBody>
      </p:sp>
      <p:pic>
        <p:nvPicPr>
          <p:cNvPr id="13314" name="Picture 2" descr="Arduino Wiring Fritzing Connections with Common Anode Seven Segment Display">
            <a:extLst>
              <a:ext uri="{FF2B5EF4-FFF2-40B4-BE49-F238E27FC236}">
                <a16:creationId xmlns:a16="http://schemas.microsoft.com/office/drawing/2014/main" id="{0F44C4B9-FB58-4C9E-9E1D-9642A3559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90" y="1934529"/>
            <a:ext cx="5654864" cy="2759392"/>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Arduino Wiring Fritzing Connections with Common Cathode Seven Segment Display">
            <a:extLst>
              <a:ext uri="{FF2B5EF4-FFF2-40B4-BE49-F238E27FC236}">
                <a16:creationId xmlns:a16="http://schemas.microsoft.com/office/drawing/2014/main" id="{82D3D5D7-6A2D-4595-8A25-861EDCFDBF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634" y="2043066"/>
            <a:ext cx="5523230" cy="26508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7CBADF6-F30D-4531-88D6-5C0E78505098}"/>
              </a:ext>
            </a:extLst>
          </p:cNvPr>
          <p:cNvSpPr txBox="1"/>
          <p:nvPr/>
        </p:nvSpPr>
        <p:spPr>
          <a:xfrm>
            <a:off x="358140" y="5046298"/>
            <a:ext cx="6121400" cy="646331"/>
          </a:xfrm>
          <a:prstGeom prst="rect">
            <a:avLst/>
          </a:prstGeom>
          <a:noFill/>
        </p:spPr>
        <p:txBody>
          <a:bodyPr wrap="square">
            <a:spAutoFit/>
          </a:bodyPr>
          <a:lstStyle/>
          <a:p>
            <a:r>
              <a:rPr lang="en-GB" b="0" i="0" dirty="0">
                <a:effectLst/>
                <a:latin typeface="Roboto"/>
              </a:rPr>
              <a:t>Wiring Common Anode Seven Segment Display to Arduino UNO</a:t>
            </a:r>
            <a:endParaRPr lang="en-IN" dirty="0"/>
          </a:p>
        </p:txBody>
      </p:sp>
      <p:sp>
        <p:nvSpPr>
          <p:cNvPr id="9" name="TextBox 8">
            <a:extLst>
              <a:ext uri="{FF2B5EF4-FFF2-40B4-BE49-F238E27FC236}">
                <a16:creationId xmlns:a16="http://schemas.microsoft.com/office/drawing/2014/main" id="{8E140BB8-96A5-45B2-BE6D-816E302D5E65}"/>
              </a:ext>
            </a:extLst>
          </p:cNvPr>
          <p:cNvSpPr txBox="1"/>
          <p:nvPr/>
        </p:nvSpPr>
        <p:spPr>
          <a:xfrm>
            <a:off x="6096000" y="5046298"/>
            <a:ext cx="6121400" cy="646331"/>
          </a:xfrm>
          <a:prstGeom prst="rect">
            <a:avLst/>
          </a:prstGeom>
          <a:noFill/>
        </p:spPr>
        <p:txBody>
          <a:bodyPr wrap="square">
            <a:spAutoFit/>
          </a:bodyPr>
          <a:lstStyle/>
          <a:p>
            <a:r>
              <a:rPr lang="en-GB" b="0" i="0" dirty="0">
                <a:effectLst/>
                <a:latin typeface="Roboto"/>
              </a:rPr>
              <a:t>Wiring Common Cathode Seven Segment Display to Arduino UNO</a:t>
            </a:r>
            <a:endParaRPr lang="en-IN" dirty="0"/>
          </a:p>
        </p:txBody>
      </p:sp>
    </p:spTree>
    <p:extLst>
      <p:ext uri="{BB962C8B-B14F-4D97-AF65-F5344CB8AC3E}">
        <p14:creationId xmlns:p14="http://schemas.microsoft.com/office/powerpoint/2010/main" val="329304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4"/>
                                        </p:tgtEl>
                                        <p:attrNameLst>
                                          <p:attrName>style.visibility</p:attrName>
                                        </p:attrNameLst>
                                      </p:cBhvr>
                                      <p:to>
                                        <p:strVal val="visible"/>
                                      </p:to>
                                    </p:set>
                                    <p:anim calcmode="lin" valueType="num">
                                      <p:cBhvr additive="base">
                                        <p:cTn id="13" dur="500" fill="hold"/>
                                        <p:tgtEl>
                                          <p:spTgt spid="13314"/>
                                        </p:tgtEl>
                                        <p:attrNameLst>
                                          <p:attrName>ppt_x</p:attrName>
                                        </p:attrNameLst>
                                      </p:cBhvr>
                                      <p:tavLst>
                                        <p:tav tm="0">
                                          <p:val>
                                            <p:strVal val="#ppt_x"/>
                                          </p:val>
                                        </p:tav>
                                        <p:tav tm="100000">
                                          <p:val>
                                            <p:strVal val="#ppt_x"/>
                                          </p:val>
                                        </p:tav>
                                      </p:tavLst>
                                    </p:anim>
                                    <p:anim calcmode="lin" valueType="num">
                                      <p:cBhvr additive="base">
                                        <p:cTn id="14"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316"/>
                                        </p:tgtEl>
                                        <p:attrNameLst>
                                          <p:attrName>style.visibility</p:attrName>
                                        </p:attrNameLst>
                                      </p:cBhvr>
                                      <p:to>
                                        <p:strVal val="visible"/>
                                      </p:to>
                                    </p:set>
                                    <p:anim calcmode="lin" valueType="num">
                                      <p:cBhvr additive="base">
                                        <p:cTn id="25" dur="500" fill="hold"/>
                                        <p:tgtEl>
                                          <p:spTgt spid="13316"/>
                                        </p:tgtEl>
                                        <p:attrNameLst>
                                          <p:attrName>ppt_x</p:attrName>
                                        </p:attrNameLst>
                                      </p:cBhvr>
                                      <p:tavLst>
                                        <p:tav tm="0">
                                          <p:val>
                                            <p:strVal val="#ppt_x"/>
                                          </p:val>
                                        </p:tav>
                                        <p:tav tm="100000">
                                          <p:val>
                                            <p:strVal val="#ppt_x"/>
                                          </p:val>
                                        </p:tav>
                                      </p:tavLst>
                                    </p:anim>
                                    <p:anim calcmode="lin" valueType="num">
                                      <p:cBhvr additive="base">
                                        <p:cTn id="26"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07084-3B2A-439F-8326-95DE49A673B0}"/>
              </a:ext>
            </a:extLst>
          </p:cNvPr>
          <p:cNvSpPr>
            <a:spLocks noGrp="1"/>
          </p:cNvSpPr>
          <p:nvPr>
            <p:ph type="title"/>
          </p:nvPr>
        </p:nvSpPr>
        <p:spPr>
          <a:xfrm>
            <a:off x="121920" y="91440"/>
            <a:ext cx="11231880" cy="1269999"/>
          </a:xfrm>
        </p:spPr>
        <p:txBody>
          <a:bodyPr>
            <a:normAutofit fontScale="90000"/>
          </a:bodyPr>
          <a:lstStyle/>
          <a:p>
            <a:r>
              <a:rPr lang="en-GB" b="1" i="0" dirty="0">
                <a:solidFill>
                  <a:srgbClr val="00B0F0"/>
                </a:solidFill>
                <a:effectLst/>
                <a:latin typeface="Roboto"/>
              </a:rPr>
              <a:t>MQ2 Gas/Smoke Sensor Works with Arduino</a:t>
            </a:r>
            <a:br>
              <a:rPr lang="en-GB" b="0" i="0" dirty="0">
                <a:solidFill>
                  <a:srgbClr val="333333"/>
                </a:solidFill>
                <a:effectLst/>
                <a:latin typeface="Roboto"/>
              </a:rPr>
            </a:br>
            <a:endParaRPr lang="en-IN" dirty="0"/>
          </a:p>
        </p:txBody>
      </p:sp>
      <p:pic>
        <p:nvPicPr>
          <p:cNvPr id="1026" name="Picture 2" descr="Arduino Project Working, Interfacing MQ2 Gas Sensor">
            <a:extLst>
              <a:ext uri="{FF2B5EF4-FFF2-40B4-BE49-F238E27FC236}">
                <a16:creationId xmlns:a16="http://schemas.microsoft.com/office/drawing/2014/main" id="{F1A7D33B-94F4-4A0C-93FA-2C17633AD4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7920" y="978129"/>
            <a:ext cx="6218157" cy="35532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4E49388-5A6F-46FC-912A-E4F2A2F86D95}"/>
              </a:ext>
            </a:extLst>
          </p:cNvPr>
          <p:cNvSpPr txBox="1"/>
          <p:nvPr/>
        </p:nvSpPr>
        <p:spPr>
          <a:xfrm>
            <a:off x="294640" y="4722950"/>
            <a:ext cx="11816080" cy="1200329"/>
          </a:xfrm>
          <a:prstGeom prst="rect">
            <a:avLst/>
          </a:prstGeom>
          <a:noFill/>
        </p:spPr>
        <p:txBody>
          <a:bodyPr wrap="square">
            <a:spAutoFit/>
          </a:bodyPr>
          <a:lstStyle/>
          <a:p>
            <a:r>
              <a:rPr lang="en-GB" sz="2400" b="0" i="0" dirty="0">
                <a:effectLst/>
                <a:latin typeface="Roboto"/>
              </a:rPr>
              <a:t>This is a robust Gas sensor  sensing LPG, Smoke, Alcohol, Propane, Hydrogen, Methane and Carbon Monoxide concentrations in the air.</a:t>
            </a:r>
            <a:endParaRPr lang="en-IN" sz="2400" dirty="0"/>
          </a:p>
        </p:txBody>
      </p:sp>
    </p:spTree>
    <p:extLst>
      <p:ext uri="{BB962C8B-B14F-4D97-AF65-F5344CB8AC3E}">
        <p14:creationId xmlns:p14="http://schemas.microsoft.com/office/powerpoint/2010/main" val="31301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D610-0D97-45BA-8835-D3921A8ED073}"/>
              </a:ext>
            </a:extLst>
          </p:cNvPr>
          <p:cNvSpPr>
            <a:spLocks noGrp="1"/>
          </p:cNvSpPr>
          <p:nvPr>
            <p:ph type="title"/>
          </p:nvPr>
        </p:nvSpPr>
        <p:spPr>
          <a:xfrm>
            <a:off x="71120" y="359229"/>
            <a:ext cx="11856720" cy="1137919"/>
          </a:xfrm>
        </p:spPr>
        <p:txBody>
          <a:bodyPr>
            <a:normAutofit fontScale="90000"/>
          </a:bodyPr>
          <a:lstStyle/>
          <a:p>
            <a:r>
              <a:rPr lang="en-GB" b="1" i="0" dirty="0">
                <a:solidFill>
                  <a:srgbClr val="00B0F0"/>
                </a:solidFill>
                <a:effectLst/>
                <a:latin typeface="Roboto"/>
              </a:rPr>
              <a:t>Interface One Channel Relay Module with Arduino</a:t>
            </a:r>
            <a:br>
              <a:rPr lang="en-GB" b="0" i="0" dirty="0">
                <a:solidFill>
                  <a:srgbClr val="333333"/>
                </a:solidFill>
                <a:effectLst/>
                <a:latin typeface="Roboto"/>
              </a:rPr>
            </a:br>
            <a:endParaRPr lang="en-IN" dirty="0"/>
          </a:p>
        </p:txBody>
      </p:sp>
      <p:sp>
        <p:nvSpPr>
          <p:cNvPr id="4" name="Content Placeholder 3">
            <a:extLst>
              <a:ext uri="{FF2B5EF4-FFF2-40B4-BE49-F238E27FC236}">
                <a16:creationId xmlns:a16="http://schemas.microsoft.com/office/drawing/2014/main" id="{3F6874E1-803F-4B97-AE31-AF75F4A1AA6D}"/>
              </a:ext>
            </a:extLst>
          </p:cNvPr>
          <p:cNvSpPr>
            <a:spLocks noGrp="1"/>
          </p:cNvSpPr>
          <p:nvPr>
            <p:ph idx="1"/>
          </p:nvPr>
        </p:nvSpPr>
        <p:spPr>
          <a:xfrm>
            <a:off x="0" y="1347628"/>
            <a:ext cx="11282680" cy="5069523"/>
          </a:xfrm>
        </p:spPr>
        <p:txBody>
          <a:bodyPr/>
          <a:lstStyle/>
          <a:p>
            <a:r>
              <a:rPr lang="en-GB" b="0" i="0" dirty="0">
                <a:effectLst/>
                <a:latin typeface="Roboto"/>
              </a:rPr>
              <a:t>Sometimes you want your Arduino to control AC powered devices like lamps, fans or other household devices.</a:t>
            </a:r>
          </a:p>
          <a:p>
            <a:r>
              <a:rPr lang="en-GB" b="0" i="0" dirty="0">
                <a:effectLst/>
                <a:latin typeface="Roboto"/>
              </a:rPr>
              <a:t>But because the Arduino operates at 5 volts, it cannot directly control these higher voltage devices.</a:t>
            </a:r>
            <a:endParaRPr lang="en-GB" dirty="0">
              <a:latin typeface="Roboto"/>
            </a:endParaRPr>
          </a:p>
          <a:p>
            <a:r>
              <a:rPr lang="en-GB" b="0" i="0" dirty="0">
                <a:effectLst/>
                <a:latin typeface="Roboto"/>
              </a:rPr>
              <a:t>That’s where the relay module comes in. You can use a relay module to control the AC mains and Arduino to control the relay.</a:t>
            </a:r>
          </a:p>
          <a:p>
            <a:endParaRPr lang="en-IN" dirty="0"/>
          </a:p>
        </p:txBody>
      </p:sp>
      <p:pic>
        <p:nvPicPr>
          <p:cNvPr id="14340" name="Picture 4" descr="tutorial for controlling ac devices with one channel relay module and arduino">
            <a:extLst>
              <a:ext uri="{FF2B5EF4-FFF2-40B4-BE49-F238E27FC236}">
                <a16:creationId xmlns:a16="http://schemas.microsoft.com/office/drawing/2014/main" id="{55AD5A10-A6E0-4641-B14F-BFBBF35DBB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8266" y="4241619"/>
            <a:ext cx="4578667" cy="2616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87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340"/>
                                        </p:tgtEl>
                                        <p:attrNameLst>
                                          <p:attrName>style.visibility</p:attrName>
                                        </p:attrNameLst>
                                      </p:cBhvr>
                                      <p:to>
                                        <p:strVal val="visible"/>
                                      </p:to>
                                    </p:set>
                                    <p:anim calcmode="lin" valueType="num">
                                      <p:cBhvr additive="base">
                                        <p:cTn id="31" dur="500" fill="hold"/>
                                        <p:tgtEl>
                                          <p:spTgt spid="14340"/>
                                        </p:tgtEl>
                                        <p:attrNameLst>
                                          <p:attrName>ppt_x</p:attrName>
                                        </p:attrNameLst>
                                      </p:cBhvr>
                                      <p:tavLst>
                                        <p:tav tm="0">
                                          <p:val>
                                            <p:strVal val="#ppt_x"/>
                                          </p:val>
                                        </p:tav>
                                        <p:tav tm="100000">
                                          <p:val>
                                            <p:strVal val="#ppt_x"/>
                                          </p:val>
                                        </p:tav>
                                      </p:tavLst>
                                    </p:anim>
                                    <p:anim calcmode="lin" valueType="num">
                                      <p:cBhvr additive="base">
                                        <p:cTn id="32" dur="500" fill="hold"/>
                                        <p:tgtEl>
                                          <p:spTgt spid="14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8CBAF-8F3B-474B-8D6E-0C045278E419}"/>
              </a:ext>
            </a:extLst>
          </p:cNvPr>
          <p:cNvSpPr>
            <a:spLocks noGrp="1"/>
          </p:cNvSpPr>
          <p:nvPr>
            <p:ph type="title"/>
          </p:nvPr>
        </p:nvSpPr>
        <p:spPr>
          <a:xfrm>
            <a:off x="132080" y="132081"/>
            <a:ext cx="11221720" cy="1026159"/>
          </a:xfrm>
        </p:spPr>
        <p:txBody>
          <a:bodyPr>
            <a:normAutofit fontScale="90000"/>
          </a:bodyPr>
          <a:lstStyle/>
          <a:p>
            <a:r>
              <a:rPr lang="en-IN" b="1" i="0" dirty="0">
                <a:solidFill>
                  <a:srgbClr val="00B0F0"/>
                </a:solidFill>
                <a:effectLst/>
                <a:latin typeface="Roboto"/>
              </a:rPr>
              <a:t>How Do Relays Work?</a:t>
            </a:r>
            <a:br>
              <a:rPr lang="en-IN" b="0" i="0" dirty="0">
                <a:solidFill>
                  <a:srgbClr val="333333"/>
                </a:solidFill>
                <a:effectLst/>
                <a:latin typeface="Roboto"/>
              </a:rPr>
            </a:br>
            <a:endParaRPr lang="en-IN" dirty="0"/>
          </a:p>
        </p:txBody>
      </p:sp>
      <p:sp>
        <p:nvSpPr>
          <p:cNvPr id="3" name="Content Placeholder 2">
            <a:extLst>
              <a:ext uri="{FF2B5EF4-FFF2-40B4-BE49-F238E27FC236}">
                <a16:creationId xmlns:a16="http://schemas.microsoft.com/office/drawing/2014/main" id="{9FEEB76E-55C7-4A35-9EBC-BA7FB8CE95E7}"/>
              </a:ext>
            </a:extLst>
          </p:cNvPr>
          <p:cNvSpPr>
            <a:spLocks noGrp="1"/>
          </p:cNvSpPr>
          <p:nvPr>
            <p:ph idx="1"/>
          </p:nvPr>
        </p:nvSpPr>
        <p:spPr>
          <a:xfrm>
            <a:off x="132080" y="904240"/>
            <a:ext cx="11221720" cy="5272723"/>
          </a:xfrm>
        </p:spPr>
        <p:txBody>
          <a:bodyPr/>
          <a:lstStyle/>
          <a:p>
            <a:r>
              <a:rPr lang="en-GB" b="0" i="0" dirty="0">
                <a:effectLst/>
                <a:latin typeface="Roboto"/>
              </a:rPr>
              <a:t>A relay is an electromagnetic switch operated by a relatively small current that can control much larger current.</a:t>
            </a:r>
          </a:p>
          <a:p>
            <a:endParaRPr lang="en-GB" dirty="0">
              <a:latin typeface="Roboto"/>
            </a:endParaRPr>
          </a:p>
          <a:p>
            <a:endParaRPr lang="en-GB" dirty="0">
              <a:latin typeface="Roboto"/>
            </a:endParaRPr>
          </a:p>
          <a:p>
            <a:endParaRPr lang="en-GB" dirty="0">
              <a:latin typeface="Roboto"/>
            </a:endParaRPr>
          </a:p>
          <a:p>
            <a:endParaRPr lang="en-GB" dirty="0">
              <a:latin typeface="Roboto"/>
            </a:endParaRPr>
          </a:p>
          <a:p>
            <a:endParaRPr lang="en-GB" dirty="0">
              <a:latin typeface="Roboto"/>
            </a:endParaRPr>
          </a:p>
          <a:p>
            <a:r>
              <a:rPr lang="en-GB" b="0" i="0" dirty="0">
                <a:effectLst/>
                <a:latin typeface="Roboto"/>
              </a:rPr>
              <a:t>Initially the first circuit is switched off and no current flows through it until something. The second circuit is also switched off.</a:t>
            </a:r>
          </a:p>
          <a:p>
            <a:r>
              <a:rPr lang="en-GB" b="0" i="0" dirty="0">
                <a:effectLst/>
                <a:latin typeface="Roboto"/>
              </a:rPr>
              <a:t>When a small current flows through the first circuit, it activates the electromagnet, which generates a magnetic field all around it.</a:t>
            </a:r>
          </a:p>
          <a:p>
            <a:endParaRPr lang="en-IN" dirty="0"/>
          </a:p>
        </p:txBody>
      </p:sp>
      <p:pic>
        <p:nvPicPr>
          <p:cNvPr id="15362" name="Picture 2">
            <a:extLst>
              <a:ext uri="{FF2B5EF4-FFF2-40B4-BE49-F238E27FC236}">
                <a16:creationId xmlns:a16="http://schemas.microsoft.com/office/drawing/2014/main" id="{A2147B42-06C8-415C-90DF-BB5656DF770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905760" y="1930399"/>
            <a:ext cx="57912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0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362"/>
                                        </p:tgtEl>
                                        <p:attrNameLst>
                                          <p:attrName>style.visibility</p:attrName>
                                        </p:attrNameLst>
                                      </p:cBhvr>
                                      <p:to>
                                        <p:strVal val="visible"/>
                                      </p:to>
                                    </p:set>
                                    <p:anim calcmode="lin" valueType="num">
                                      <p:cBhvr additive="base">
                                        <p:cTn id="31" dur="500" fill="hold"/>
                                        <p:tgtEl>
                                          <p:spTgt spid="15362"/>
                                        </p:tgtEl>
                                        <p:attrNameLst>
                                          <p:attrName>ppt_x</p:attrName>
                                        </p:attrNameLst>
                                      </p:cBhvr>
                                      <p:tavLst>
                                        <p:tav tm="0">
                                          <p:val>
                                            <p:strVal val="#ppt_x"/>
                                          </p:val>
                                        </p:tav>
                                        <p:tav tm="100000">
                                          <p:val>
                                            <p:strVal val="#ppt_x"/>
                                          </p:val>
                                        </p:tav>
                                      </p:tavLst>
                                    </p:anim>
                                    <p:anim calcmode="lin" valueType="num">
                                      <p:cBhvr additive="base">
                                        <p:cTn id="32" dur="500" fill="hold"/>
                                        <p:tgtEl>
                                          <p:spTgt spid="153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BC21B-5139-4429-8F94-C755B5064AAF}"/>
              </a:ext>
            </a:extLst>
          </p:cNvPr>
          <p:cNvSpPr>
            <a:spLocks noGrp="1"/>
          </p:cNvSpPr>
          <p:nvPr>
            <p:ph type="title"/>
          </p:nvPr>
        </p:nvSpPr>
        <p:spPr>
          <a:xfrm>
            <a:off x="0" y="121921"/>
            <a:ext cx="11353800" cy="1229359"/>
          </a:xfrm>
        </p:spPr>
        <p:txBody>
          <a:bodyPr>
            <a:normAutofit fontScale="90000"/>
          </a:bodyPr>
          <a:lstStyle/>
          <a:p>
            <a:r>
              <a:rPr lang="en-IN" b="1" i="0" dirty="0">
                <a:solidFill>
                  <a:srgbClr val="00B0F0"/>
                </a:solidFill>
                <a:effectLst/>
                <a:latin typeface="Roboto"/>
              </a:rPr>
              <a:t>Relay Basics</a:t>
            </a:r>
            <a:br>
              <a:rPr lang="en-IN" b="0" i="0" dirty="0">
                <a:solidFill>
                  <a:srgbClr val="333333"/>
                </a:solidFill>
                <a:effectLst/>
                <a:latin typeface="Roboto"/>
              </a:rPr>
            </a:br>
            <a:endParaRPr lang="en-IN" dirty="0"/>
          </a:p>
        </p:txBody>
      </p:sp>
      <p:sp>
        <p:nvSpPr>
          <p:cNvPr id="3" name="Content Placeholder 2">
            <a:extLst>
              <a:ext uri="{FF2B5EF4-FFF2-40B4-BE49-F238E27FC236}">
                <a16:creationId xmlns:a16="http://schemas.microsoft.com/office/drawing/2014/main" id="{F7DCDE41-E585-46E8-953C-9342350AB4B4}"/>
              </a:ext>
            </a:extLst>
          </p:cNvPr>
          <p:cNvSpPr>
            <a:spLocks noGrp="1"/>
          </p:cNvSpPr>
          <p:nvPr>
            <p:ph idx="1"/>
          </p:nvPr>
        </p:nvSpPr>
        <p:spPr>
          <a:xfrm>
            <a:off x="132080" y="1036320"/>
            <a:ext cx="11785600" cy="5527039"/>
          </a:xfrm>
        </p:spPr>
        <p:txBody>
          <a:bodyPr>
            <a:normAutofit/>
          </a:bodyPr>
          <a:lstStyle/>
          <a:p>
            <a:r>
              <a:rPr lang="en-GB" sz="2400" b="0" i="0" dirty="0">
                <a:effectLst/>
                <a:latin typeface="Roboto"/>
              </a:rPr>
              <a:t>Typically the relay has 5 pins, three of them are high voltage terminals (NC, COM, and NO) that connect to the device you want to control.</a:t>
            </a:r>
          </a:p>
          <a:p>
            <a:endParaRPr lang="en-GB" sz="2400" dirty="0">
              <a:latin typeface="Roboto"/>
            </a:endParaRPr>
          </a:p>
          <a:p>
            <a:endParaRPr lang="en-GB" sz="2400" dirty="0">
              <a:latin typeface="Roboto"/>
            </a:endParaRPr>
          </a:p>
          <a:p>
            <a:endParaRPr lang="en-GB" sz="2400" dirty="0">
              <a:latin typeface="Roboto"/>
            </a:endParaRPr>
          </a:p>
          <a:p>
            <a:endParaRPr lang="en-GB" sz="2400" dirty="0">
              <a:latin typeface="Roboto"/>
            </a:endParaRPr>
          </a:p>
          <a:p>
            <a:endParaRPr lang="en-GB" sz="2400" dirty="0">
              <a:latin typeface="Roboto"/>
            </a:endParaRPr>
          </a:p>
          <a:p>
            <a:endParaRPr lang="en-GB" sz="2400" dirty="0">
              <a:latin typeface="Roboto"/>
            </a:endParaRPr>
          </a:p>
          <a:p>
            <a:endParaRPr lang="en-GB" sz="2400" dirty="0">
              <a:latin typeface="Roboto"/>
            </a:endParaRPr>
          </a:p>
          <a:p>
            <a:r>
              <a:rPr lang="en-GB" sz="2400" b="0" i="0" dirty="0">
                <a:effectLst/>
                <a:latin typeface="Roboto"/>
              </a:rPr>
              <a:t>The mains electricity enters the relay at the common (COM) terminal. While use of NC &amp; NO terminals depends upon whether you want to turn the device ON or OFF.</a:t>
            </a:r>
          </a:p>
          <a:p>
            <a:r>
              <a:rPr lang="en-GB" sz="2400" b="0" i="0" dirty="0">
                <a:effectLst/>
                <a:latin typeface="Roboto"/>
              </a:rPr>
              <a:t>Between the remaining two pins (coil1 and coil2), there is a coil that acts like an electromagnet.</a:t>
            </a:r>
            <a:endParaRPr lang="en-IN" sz="2400" dirty="0"/>
          </a:p>
        </p:txBody>
      </p:sp>
      <p:pic>
        <p:nvPicPr>
          <p:cNvPr id="16386" name="Picture 2" descr="relay pinout">
            <a:extLst>
              <a:ext uri="{FF2B5EF4-FFF2-40B4-BE49-F238E27FC236}">
                <a16:creationId xmlns:a16="http://schemas.microsoft.com/office/drawing/2014/main" id="{54F13573-A1FD-4B10-ABFD-B079C5EFC1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151" y="1949450"/>
            <a:ext cx="5804616" cy="2734310"/>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a:extLst>
              <a:ext uri="{FF2B5EF4-FFF2-40B4-BE49-F238E27FC236}">
                <a16:creationId xmlns:a16="http://schemas.microsoft.com/office/drawing/2014/main" id="{48227A46-8A66-46C9-8863-011FFC13FFC6}"/>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458322" y="1695450"/>
            <a:ext cx="3324931" cy="2632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386"/>
                                        </p:tgtEl>
                                        <p:attrNameLst>
                                          <p:attrName>style.visibility</p:attrName>
                                        </p:attrNameLst>
                                      </p:cBhvr>
                                      <p:to>
                                        <p:strVal val="visible"/>
                                      </p:to>
                                    </p:set>
                                    <p:anim calcmode="lin" valueType="num">
                                      <p:cBhvr additive="base">
                                        <p:cTn id="31" dur="500" fill="hold"/>
                                        <p:tgtEl>
                                          <p:spTgt spid="16386"/>
                                        </p:tgtEl>
                                        <p:attrNameLst>
                                          <p:attrName>ppt_x</p:attrName>
                                        </p:attrNameLst>
                                      </p:cBhvr>
                                      <p:tavLst>
                                        <p:tav tm="0">
                                          <p:val>
                                            <p:strVal val="#ppt_x"/>
                                          </p:val>
                                        </p:tav>
                                        <p:tav tm="100000">
                                          <p:val>
                                            <p:strVal val="#ppt_x"/>
                                          </p:val>
                                        </p:tav>
                                      </p:tavLst>
                                    </p:anim>
                                    <p:anim calcmode="lin" valueType="num">
                                      <p:cBhvr additive="base">
                                        <p:cTn id="32" dur="500" fill="hold"/>
                                        <p:tgtEl>
                                          <p:spTgt spid="1638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390"/>
                                        </p:tgtEl>
                                        <p:attrNameLst>
                                          <p:attrName>style.visibility</p:attrName>
                                        </p:attrNameLst>
                                      </p:cBhvr>
                                      <p:to>
                                        <p:strVal val="visible"/>
                                      </p:to>
                                    </p:set>
                                    <p:anim calcmode="lin" valueType="num">
                                      <p:cBhvr additive="base">
                                        <p:cTn id="37" dur="500" fill="hold"/>
                                        <p:tgtEl>
                                          <p:spTgt spid="16390"/>
                                        </p:tgtEl>
                                        <p:attrNameLst>
                                          <p:attrName>ppt_x</p:attrName>
                                        </p:attrNameLst>
                                      </p:cBhvr>
                                      <p:tavLst>
                                        <p:tav tm="0">
                                          <p:val>
                                            <p:strVal val="#ppt_x"/>
                                          </p:val>
                                        </p:tav>
                                        <p:tav tm="100000">
                                          <p:val>
                                            <p:strVal val="#ppt_x"/>
                                          </p:val>
                                        </p:tav>
                                      </p:tavLst>
                                    </p:anim>
                                    <p:anim calcmode="lin" valueType="num">
                                      <p:cBhvr additive="base">
                                        <p:cTn id="38" dur="500" fill="hold"/>
                                        <p:tgtEl>
                                          <p:spTgt spid="163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DF76E-CA43-4494-8F79-957CC5684F60}"/>
              </a:ext>
            </a:extLst>
          </p:cNvPr>
          <p:cNvSpPr>
            <a:spLocks noGrp="1"/>
          </p:cNvSpPr>
          <p:nvPr>
            <p:ph type="title"/>
          </p:nvPr>
        </p:nvSpPr>
        <p:spPr>
          <a:xfrm>
            <a:off x="0" y="365125"/>
            <a:ext cx="11353800" cy="721995"/>
          </a:xfrm>
        </p:spPr>
        <p:txBody>
          <a:bodyPr>
            <a:normAutofit fontScale="90000"/>
          </a:bodyPr>
          <a:lstStyle/>
          <a:p>
            <a:r>
              <a:rPr lang="en-IN" b="1" i="0" dirty="0">
                <a:solidFill>
                  <a:srgbClr val="00B0F0"/>
                </a:solidFill>
                <a:effectLst/>
                <a:latin typeface="Roboto"/>
              </a:rPr>
              <a:t>One Channel Relay Module</a:t>
            </a:r>
            <a:br>
              <a:rPr lang="en-IN" b="0" i="0" dirty="0">
                <a:solidFill>
                  <a:srgbClr val="333333"/>
                </a:solidFill>
                <a:effectLst/>
                <a:latin typeface="Roboto"/>
              </a:rPr>
            </a:br>
            <a:endParaRPr lang="en-IN" dirty="0"/>
          </a:p>
        </p:txBody>
      </p:sp>
      <p:pic>
        <p:nvPicPr>
          <p:cNvPr id="17410" name="Picture 2" descr="one channel relay module">
            <a:extLst>
              <a:ext uri="{FF2B5EF4-FFF2-40B4-BE49-F238E27FC236}">
                <a16:creationId xmlns:a16="http://schemas.microsoft.com/office/drawing/2014/main" id="{CB7761E0-9933-4F40-9562-C7711C490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134" y="914082"/>
            <a:ext cx="3761971" cy="23879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17A064B-2003-4BF3-9F71-52D68C1F8197}"/>
              </a:ext>
            </a:extLst>
          </p:cNvPr>
          <p:cNvSpPr txBox="1"/>
          <p:nvPr/>
        </p:nvSpPr>
        <p:spPr>
          <a:xfrm>
            <a:off x="4679112" y="1646376"/>
            <a:ext cx="6674688" cy="923330"/>
          </a:xfrm>
          <a:prstGeom prst="rect">
            <a:avLst/>
          </a:prstGeom>
          <a:noFill/>
        </p:spPr>
        <p:txBody>
          <a:bodyPr wrap="square">
            <a:spAutoFit/>
          </a:bodyPr>
          <a:lstStyle/>
          <a:p>
            <a:r>
              <a:rPr lang="en-GB" b="0" i="0" dirty="0">
                <a:effectLst/>
                <a:latin typeface="Roboto"/>
              </a:rPr>
              <a:t>This module is designed for switching only a single high powered device from your Arduino. It has a relay rated up to 10A per channel at 250VAC or 30VDC.</a:t>
            </a:r>
            <a:endParaRPr lang="en-IN" dirty="0"/>
          </a:p>
        </p:txBody>
      </p:sp>
      <p:sp>
        <p:nvSpPr>
          <p:cNvPr id="10" name="TextBox 9">
            <a:extLst>
              <a:ext uri="{FF2B5EF4-FFF2-40B4-BE49-F238E27FC236}">
                <a16:creationId xmlns:a16="http://schemas.microsoft.com/office/drawing/2014/main" id="{6062BC85-B069-491E-A055-361A174FF5F7}"/>
              </a:ext>
            </a:extLst>
          </p:cNvPr>
          <p:cNvSpPr txBox="1"/>
          <p:nvPr/>
        </p:nvSpPr>
        <p:spPr>
          <a:xfrm>
            <a:off x="297180" y="3820158"/>
            <a:ext cx="1125220" cy="369332"/>
          </a:xfrm>
          <a:prstGeom prst="rect">
            <a:avLst/>
          </a:prstGeom>
          <a:noFill/>
        </p:spPr>
        <p:txBody>
          <a:bodyPr wrap="square">
            <a:spAutoFit/>
          </a:bodyPr>
          <a:lstStyle/>
          <a:p>
            <a:pPr algn="l"/>
            <a:r>
              <a:rPr lang="en-IN" b="0" i="0" dirty="0">
                <a:solidFill>
                  <a:srgbClr val="333333"/>
                </a:solidFill>
                <a:effectLst/>
                <a:latin typeface="Roboto"/>
              </a:rPr>
              <a:t>LEDs</a:t>
            </a:r>
          </a:p>
        </p:txBody>
      </p:sp>
      <p:pic>
        <p:nvPicPr>
          <p:cNvPr id="17412" name="Picture 4" descr="one channel relay module led">
            <a:extLst>
              <a:ext uri="{FF2B5EF4-FFF2-40B4-BE49-F238E27FC236}">
                <a16:creationId xmlns:a16="http://schemas.microsoft.com/office/drawing/2014/main" id="{E3FC1B52-C0C1-4C6C-B567-22899DD79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930" y="4004824"/>
            <a:ext cx="2924175" cy="229552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55F48C5-6213-42BF-865E-BE830B53E425}"/>
              </a:ext>
            </a:extLst>
          </p:cNvPr>
          <p:cNvSpPr txBox="1"/>
          <p:nvPr/>
        </p:nvSpPr>
        <p:spPr>
          <a:xfrm>
            <a:off x="4679112" y="4595455"/>
            <a:ext cx="6202680" cy="646331"/>
          </a:xfrm>
          <a:prstGeom prst="rect">
            <a:avLst/>
          </a:prstGeom>
          <a:noFill/>
        </p:spPr>
        <p:txBody>
          <a:bodyPr wrap="square">
            <a:spAutoFit/>
          </a:bodyPr>
          <a:lstStyle/>
          <a:p>
            <a:r>
              <a:rPr lang="en-GB" b="0" i="0" dirty="0">
                <a:effectLst/>
                <a:latin typeface="Roboto"/>
              </a:rPr>
              <a:t>The Power LED will light up when the module is powered. The Status LED will light up when the relay is activated.</a:t>
            </a:r>
            <a:endParaRPr lang="en-IN" dirty="0"/>
          </a:p>
        </p:txBody>
      </p:sp>
    </p:spTree>
    <p:extLst>
      <p:ext uri="{BB962C8B-B14F-4D97-AF65-F5344CB8AC3E}">
        <p14:creationId xmlns:p14="http://schemas.microsoft.com/office/powerpoint/2010/main" val="362331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10"/>
                                        </p:tgtEl>
                                        <p:attrNameLst>
                                          <p:attrName>style.visibility</p:attrName>
                                        </p:attrNameLst>
                                      </p:cBhvr>
                                      <p:to>
                                        <p:strVal val="visible"/>
                                      </p:to>
                                    </p:set>
                                    <p:anim calcmode="lin" valueType="num">
                                      <p:cBhvr additive="base">
                                        <p:cTn id="13" dur="500" fill="hold"/>
                                        <p:tgtEl>
                                          <p:spTgt spid="17410"/>
                                        </p:tgtEl>
                                        <p:attrNameLst>
                                          <p:attrName>ppt_x</p:attrName>
                                        </p:attrNameLst>
                                      </p:cBhvr>
                                      <p:tavLst>
                                        <p:tav tm="0">
                                          <p:val>
                                            <p:strVal val="#ppt_x"/>
                                          </p:val>
                                        </p:tav>
                                        <p:tav tm="100000">
                                          <p:val>
                                            <p:strVal val="#ppt_x"/>
                                          </p:val>
                                        </p:tav>
                                      </p:tavLst>
                                    </p:anim>
                                    <p:anim calcmode="lin" valueType="num">
                                      <p:cBhvr additive="base">
                                        <p:cTn id="14" dur="500" fill="hold"/>
                                        <p:tgtEl>
                                          <p:spTgt spid="174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412"/>
                                        </p:tgtEl>
                                        <p:attrNameLst>
                                          <p:attrName>style.visibility</p:attrName>
                                        </p:attrNameLst>
                                      </p:cBhvr>
                                      <p:to>
                                        <p:strVal val="visible"/>
                                      </p:to>
                                    </p:set>
                                    <p:anim calcmode="lin" valueType="num">
                                      <p:cBhvr additive="base">
                                        <p:cTn id="31" dur="500" fill="hold"/>
                                        <p:tgtEl>
                                          <p:spTgt spid="17412"/>
                                        </p:tgtEl>
                                        <p:attrNameLst>
                                          <p:attrName>ppt_x</p:attrName>
                                        </p:attrNameLst>
                                      </p:cBhvr>
                                      <p:tavLst>
                                        <p:tav tm="0">
                                          <p:val>
                                            <p:strVal val="#ppt_x"/>
                                          </p:val>
                                        </p:tav>
                                        <p:tav tm="100000">
                                          <p:val>
                                            <p:strVal val="#ppt_x"/>
                                          </p:val>
                                        </p:tav>
                                      </p:tavLst>
                                    </p:anim>
                                    <p:anim calcmode="lin" valueType="num">
                                      <p:cBhvr additive="base">
                                        <p:cTn id="32"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0" grpId="0"/>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1C622-3C4E-43B1-8B1C-FDB809859D7E}"/>
              </a:ext>
            </a:extLst>
          </p:cNvPr>
          <p:cNvSpPr>
            <a:spLocks noGrp="1"/>
          </p:cNvSpPr>
          <p:nvPr>
            <p:ph type="title"/>
          </p:nvPr>
        </p:nvSpPr>
        <p:spPr>
          <a:xfrm>
            <a:off x="152400" y="320039"/>
            <a:ext cx="10957560" cy="721995"/>
          </a:xfrm>
        </p:spPr>
        <p:txBody>
          <a:bodyPr>
            <a:normAutofit fontScale="90000"/>
          </a:bodyPr>
          <a:lstStyle/>
          <a:p>
            <a:r>
              <a:rPr lang="en-IN" b="1" i="0" dirty="0">
                <a:solidFill>
                  <a:srgbClr val="00B0F0"/>
                </a:solidFill>
                <a:effectLst/>
                <a:latin typeface="Roboto"/>
              </a:rPr>
              <a:t>Output Terminal Block</a:t>
            </a:r>
            <a:br>
              <a:rPr lang="en-IN" b="0" i="0" dirty="0">
                <a:solidFill>
                  <a:srgbClr val="333333"/>
                </a:solidFill>
                <a:effectLst/>
                <a:latin typeface="Roboto"/>
              </a:rPr>
            </a:br>
            <a:endParaRPr lang="en-IN" dirty="0"/>
          </a:p>
        </p:txBody>
      </p:sp>
      <p:sp>
        <p:nvSpPr>
          <p:cNvPr id="3" name="Content Placeholder 2">
            <a:extLst>
              <a:ext uri="{FF2B5EF4-FFF2-40B4-BE49-F238E27FC236}">
                <a16:creationId xmlns:a16="http://schemas.microsoft.com/office/drawing/2014/main" id="{2435584D-3C11-45DB-BED6-B180E06428A2}"/>
              </a:ext>
            </a:extLst>
          </p:cNvPr>
          <p:cNvSpPr>
            <a:spLocks noGrp="1"/>
          </p:cNvSpPr>
          <p:nvPr>
            <p:ph idx="1"/>
          </p:nvPr>
        </p:nvSpPr>
        <p:spPr>
          <a:xfrm>
            <a:off x="152400" y="894080"/>
            <a:ext cx="11201400" cy="5282883"/>
          </a:xfrm>
        </p:spPr>
        <p:txBody>
          <a:bodyPr>
            <a:normAutofit/>
          </a:bodyPr>
          <a:lstStyle/>
          <a:p>
            <a:r>
              <a:rPr lang="en-GB" sz="2400" b="0" i="0" dirty="0">
                <a:effectLst/>
              </a:rPr>
              <a:t>We have three channels of the relay broken out to blue screw pin terminals. The channels are labelled for their function: common (COM), normally closed (NC), and normally open (NO)</a:t>
            </a:r>
          </a:p>
          <a:p>
            <a:pPr algn="l"/>
            <a:r>
              <a:rPr lang="en-GB" sz="2400" b="1" i="0" dirty="0">
                <a:solidFill>
                  <a:srgbClr val="00B0F0"/>
                </a:solidFill>
                <a:effectLst/>
              </a:rPr>
              <a:t>COM (Common): </a:t>
            </a:r>
            <a:r>
              <a:rPr lang="en-GB" sz="2400" b="0" i="0" dirty="0">
                <a:effectLst/>
              </a:rPr>
              <a:t>This is the pin you should connect to the signal (mains electricity in our case) you are planning to switch.</a:t>
            </a:r>
          </a:p>
          <a:p>
            <a:pPr algn="l"/>
            <a:r>
              <a:rPr lang="en-GB" sz="2400" b="1" i="0" dirty="0">
                <a:solidFill>
                  <a:srgbClr val="00B0F0"/>
                </a:solidFill>
                <a:effectLst/>
              </a:rPr>
              <a:t>NC (Normally Closed): </a:t>
            </a:r>
            <a:r>
              <a:rPr lang="en-GB" sz="2400" b="0" i="0" dirty="0">
                <a:effectLst/>
              </a:rPr>
              <a:t>A normally closed configuration is used when you want to turn off the relay by default. In this configuration the relay is always closed and remains closed until you send a signal from the Arduino to the relay module to open the circuit.</a:t>
            </a:r>
          </a:p>
          <a:p>
            <a:pPr algn="l"/>
            <a:r>
              <a:rPr lang="en-GB" sz="2400" b="1" i="0" dirty="0">
                <a:solidFill>
                  <a:srgbClr val="00B0F0"/>
                </a:solidFill>
                <a:effectLst/>
              </a:rPr>
              <a:t>NO (Normally Open): </a:t>
            </a:r>
            <a:r>
              <a:rPr lang="en-GB" sz="2400" b="0" i="0" dirty="0">
                <a:effectLst/>
              </a:rPr>
              <a:t>A normally open configuration works the other way in which the relay is always open until you send a signal from the Arduino to the relay module to close the circuit.</a:t>
            </a:r>
          </a:p>
          <a:p>
            <a:endParaRPr lang="en-IN" sz="2400" dirty="0"/>
          </a:p>
        </p:txBody>
      </p:sp>
      <p:pic>
        <p:nvPicPr>
          <p:cNvPr id="18434" name="Picture 2" descr="one channel relay module output terminal">
            <a:extLst>
              <a:ext uri="{FF2B5EF4-FFF2-40B4-BE49-F238E27FC236}">
                <a16:creationId xmlns:a16="http://schemas.microsoft.com/office/drawing/2014/main" id="{1494A450-E262-4A94-AA56-53109C111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0753" y="4958080"/>
            <a:ext cx="3686175"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93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434"/>
                                        </p:tgtEl>
                                        <p:attrNameLst>
                                          <p:attrName>style.visibility</p:attrName>
                                        </p:attrNameLst>
                                      </p:cBhvr>
                                      <p:to>
                                        <p:strVal val="visible"/>
                                      </p:to>
                                    </p:set>
                                    <p:anim calcmode="lin" valueType="num">
                                      <p:cBhvr additive="base">
                                        <p:cTn id="37" dur="500" fill="hold"/>
                                        <p:tgtEl>
                                          <p:spTgt spid="18434"/>
                                        </p:tgtEl>
                                        <p:attrNameLst>
                                          <p:attrName>ppt_x</p:attrName>
                                        </p:attrNameLst>
                                      </p:cBhvr>
                                      <p:tavLst>
                                        <p:tav tm="0">
                                          <p:val>
                                            <p:strVal val="#ppt_x"/>
                                          </p:val>
                                        </p:tav>
                                        <p:tav tm="100000">
                                          <p:val>
                                            <p:strVal val="#ppt_x"/>
                                          </p:val>
                                        </p:tav>
                                      </p:tavLst>
                                    </p:anim>
                                    <p:anim calcmode="lin" valueType="num">
                                      <p:cBhvr additive="base">
                                        <p:cTn id="38" dur="500" fill="hold"/>
                                        <p:tgtEl>
                                          <p:spTgt spid="184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11A7-AF14-4FC2-A769-3DB4D7247AF3}"/>
              </a:ext>
            </a:extLst>
          </p:cNvPr>
          <p:cNvSpPr>
            <a:spLocks noGrp="1"/>
          </p:cNvSpPr>
          <p:nvPr>
            <p:ph type="title"/>
          </p:nvPr>
        </p:nvSpPr>
        <p:spPr>
          <a:xfrm>
            <a:off x="233680" y="172721"/>
            <a:ext cx="11120120" cy="1517968"/>
          </a:xfrm>
        </p:spPr>
        <p:txBody>
          <a:bodyPr/>
          <a:lstStyle/>
          <a:p>
            <a:r>
              <a:rPr lang="en-IN" b="1" i="0" dirty="0">
                <a:solidFill>
                  <a:srgbClr val="00B0F0"/>
                </a:solidFill>
                <a:effectLst/>
                <a:latin typeface="Roboto"/>
              </a:rPr>
              <a:t>Control Pins</a:t>
            </a:r>
            <a:br>
              <a:rPr lang="en-IN" b="0" i="0" dirty="0">
                <a:solidFill>
                  <a:srgbClr val="333333"/>
                </a:solidFill>
                <a:effectLst/>
                <a:latin typeface="Roboto"/>
              </a:rPr>
            </a:br>
            <a:endParaRPr lang="en-IN" dirty="0"/>
          </a:p>
        </p:txBody>
      </p:sp>
      <p:sp>
        <p:nvSpPr>
          <p:cNvPr id="3" name="Content Placeholder 2">
            <a:extLst>
              <a:ext uri="{FF2B5EF4-FFF2-40B4-BE49-F238E27FC236}">
                <a16:creationId xmlns:a16="http://schemas.microsoft.com/office/drawing/2014/main" id="{B4605128-B7D8-4479-9CD5-E6862C58966A}"/>
              </a:ext>
            </a:extLst>
          </p:cNvPr>
          <p:cNvSpPr>
            <a:spLocks noGrp="1"/>
          </p:cNvSpPr>
          <p:nvPr>
            <p:ph idx="1"/>
          </p:nvPr>
        </p:nvSpPr>
        <p:spPr>
          <a:xfrm>
            <a:off x="233680" y="1270000"/>
            <a:ext cx="11120120" cy="4957763"/>
          </a:xfrm>
        </p:spPr>
        <p:txBody>
          <a:bodyPr>
            <a:normAutofit/>
          </a:bodyPr>
          <a:lstStyle/>
          <a:p>
            <a:r>
              <a:rPr lang="en-GB" sz="2400" b="0" i="0" dirty="0">
                <a:effectLst/>
              </a:rPr>
              <a:t>On the other side of the module, there are three pins – a Ground pin and a VCC pin to power the module and an input pin IN to control the relay.</a:t>
            </a:r>
          </a:p>
          <a:p>
            <a:endParaRPr lang="en-GB" sz="2400" dirty="0"/>
          </a:p>
          <a:p>
            <a:endParaRPr lang="en-GB" sz="2400" b="0" i="0" dirty="0">
              <a:effectLst/>
            </a:endParaRPr>
          </a:p>
          <a:p>
            <a:endParaRPr lang="en-GB" sz="2400" dirty="0"/>
          </a:p>
          <a:p>
            <a:endParaRPr lang="en-GB" sz="2400" b="0" i="0" dirty="0">
              <a:effectLst/>
            </a:endParaRPr>
          </a:p>
          <a:p>
            <a:r>
              <a:rPr lang="en-GB" sz="2400" b="0" i="0" dirty="0">
                <a:effectLst/>
              </a:rPr>
              <a:t>pin is used to control the relay. It is an active low pin, meaning the relay will be activated when you pull the pin LOW and it will become inactive when you pull the pin HIGH.</a:t>
            </a:r>
          </a:p>
          <a:p>
            <a:endParaRPr lang="en-IN" sz="2400" dirty="0"/>
          </a:p>
        </p:txBody>
      </p:sp>
      <p:pic>
        <p:nvPicPr>
          <p:cNvPr id="19458" name="Picture 2" descr="one channel relay module control pins">
            <a:extLst>
              <a:ext uri="{FF2B5EF4-FFF2-40B4-BE49-F238E27FC236}">
                <a16:creationId xmlns:a16="http://schemas.microsoft.com/office/drawing/2014/main" id="{EB0BD252-B6AE-4E43-B5DF-CF8F9AE3A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304" y="2114390"/>
            <a:ext cx="5302965" cy="1604487"/>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one channel relay module pinout">
            <a:extLst>
              <a:ext uri="{FF2B5EF4-FFF2-40B4-BE49-F238E27FC236}">
                <a16:creationId xmlns:a16="http://schemas.microsoft.com/office/drawing/2014/main" id="{339D0401-838F-4A03-A6E4-0978B72228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095" y="4775039"/>
            <a:ext cx="4972050"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4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458"/>
                                        </p:tgtEl>
                                        <p:attrNameLst>
                                          <p:attrName>style.visibility</p:attrName>
                                        </p:attrNameLst>
                                      </p:cBhvr>
                                      <p:to>
                                        <p:strVal val="visible"/>
                                      </p:to>
                                    </p:set>
                                    <p:anim calcmode="lin" valueType="num">
                                      <p:cBhvr additive="base">
                                        <p:cTn id="25" dur="500" fill="hold"/>
                                        <p:tgtEl>
                                          <p:spTgt spid="19458"/>
                                        </p:tgtEl>
                                        <p:attrNameLst>
                                          <p:attrName>ppt_x</p:attrName>
                                        </p:attrNameLst>
                                      </p:cBhvr>
                                      <p:tavLst>
                                        <p:tav tm="0">
                                          <p:val>
                                            <p:strVal val="#ppt_x"/>
                                          </p:val>
                                        </p:tav>
                                        <p:tav tm="100000">
                                          <p:val>
                                            <p:strVal val="#ppt_x"/>
                                          </p:val>
                                        </p:tav>
                                      </p:tavLst>
                                    </p:anim>
                                    <p:anim calcmode="lin" valueType="num">
                                      <p:cBhvr additive="base">
                                        <p:cTn id="26" dur="500" fill="hold"/>
                                        <p:tgtEl>
                                          <p:spTgt spid="1945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460"/>
                                        </p:tgtEl>
                                        <p:attrNameLst>
                                          <p:attrName>style.visibility</p:attrName>
                                        </p:attrNameLst>
                                      </p:cBhvr>
                                      <p:to>
                                        <p:strVal val="visible"/>
                                      </p:to>
                                    </p:set>
                                    <p:anim calcmode="lin" valueType="num">
                                      <p:cBhvr additive="base">
                                        <p:cTn id="31" dur="500" fill="hold"/>
                                        <p:tgtEl>
                                          <p:spTgt spid="19460"/>
                                        </p:tgtEl>
                                        <p:attrNameLst>
                                          <p:attrName>ppt_x</p:attrName>
                                        </p:attrNameLst>
                                      </p:cBhvr>
                                      <p:tavLst>
                                        <p:tav tm="0">
                                          <p:val>
                                            <p:strVal val="#ppt_x"/>
                                          </p:val>
                                        </p:tav>
                                        <p:tav tm="100000">
                                          <p:val>
                                            <p:strVal val="#ppt_x"/>
                                          </p:val>
                                        </p:tav>
                                      </p:tavLst>
                                    </p:anim>
                                    <p:anim calcmode="lin" valueType="num">
                                      <p:cBhvr additive="base">
                                        <p:cTn id="32"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C4C52-3B86-4A9F-B7DE-65BF1839F589}"/>
              </a:ext>
            </a:extLst>
          </p:cNvPr>
          <p:cNvSpPr>
            <a:spLocks noGrp="1"/>
          </p:cNvSpPr>
          <p:nvPr>
            <p:ph type="title"/>
          </p:nvPr>
        </p:nvSpPr>
        <p:spPr>
          <a:xfrm>
            <a:off x="0" y="101600"/>
            <a:ext cx="11917680" cy="1666239"/>
          </a:xfrm>
        </p:spPr>
        <p:txBody>
          <a:bodyPr>
            <a:normAutofit fontScale="90000"/>
          </a:bodyPr>
          <a:lstStyle/>
          <a:p>
            <a:r>
              <a:rPr lang="en-GB" b="1" i="0" dirty="0">
                <a:solidFill>
                  <a:srgbClr val="00B0F0"/>
                </a:solidFill>
                <a:effectLst/>
                <a:latin typeface="Roboto"/>
              </a:rPr>
              <a:t>Wiring One Channel Relay Module with Arduino UNO</a:t>
            </a:r>
            <a:br>
              <a:rPr lang="en-GB" b="0" i="0" dirty="0">
                <a:solidFill>
                  <a:srgbClr val="333333"/>
                </a:solidFill>
                <a:effectLst/>
                <a:latin typeface="Roboto"/>
              </a:rPr>
            </a:br>
            <a:endParaRPr lang="en-IN" dirty="0"/>
          </a:p>
        </p:txBody>
      </p:sp>
      <p:pic>
        <p:nvPicPr>
          <p:cNvPr id="20482" name="Picture 2" descr="wiring one channel relay module with arduino">
            <a:extLst>
              <a:ext uri="{FF2B5EF4-FFF2-40B4-BE49-F238E27FC236}">
                <a16:creationId xmlns:a16="http://schemas.microsoft.com/office/drawing/2014/main" id="{2B92DFB6-563F-42C3-BAA3-E520450C3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3237" y="1027906"/>
            <a:ext cx="6105525"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58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2"/>
                                        </p:tgtEl>
                                        <p:attrNameLst>
                                          <p:attrName>style.visibility</p:attrName>
                                        </p:attrNameLst>
                                      </p:cBhvr>
                                      <p:to>
                                        <p:strVal val="visible"/>
                                      </p:to>
                                    </p:set>
                                    <p:anim calcmode="lin" valueType="num">
                                      <p:cBhvr additive="base">
                                        <p:cTn id="13" dur="500" fill="hold"/>
                                        <p:tgtEl>
                                          <p:spTgt spid="20482"/>
                                        </p:tgtEl>
                                        <p:attrNameLst>
                                          <p:attrName>ppt_x</p:attrName>
                                        </p:attrNameLst>
                                      </p:cBhvr>
                                      <p:tavLst>
                                        <p:tav tm="0">
                                          <p:val>
                                            <p:strVal val="#ppt_x"/>
                                          </p:val>
                                        </p:tav>
                                        <p:tav tm="100000">
                                          <p:val>
                                            <p:strVal val="#ppt_x"/>
                                          </p:val>
                                        </p:tav>
                                      </p:tavLst>
                                    </p:anim>
                                    <p:anim calcmode="lin" valueType="num">
                                      <p:cBhvr additive="base">
                                        <p:cTn id="14" dur="500" fill="hold"/>
                                        <p:tgtEl>
                                          <p:spTgt spid="204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60E2D-D5FC-4812-B74F-3AE2ECCAB656}"/>
              </a:ext>
            </a:extLst>
          </p:cNvPr>
          <p:cNvSpPr>
            <a:spLocks noGrp="1"/>
          </p:cNvSpPr>
          <p:nvPr>
            <p:ph type="title"/>
          </p:nvPr>
        </p:nvSpPr>
        <p:spPr>
          <a:xfrm>
            <a:off x="121920" y="365125"/>
            <a:ext cx="11231880" cy="935355"/>
          </a:xfrm>
        </p:spPr>
        <p:txBody>
          <a:bodyPr>
            <a:normAutofit fontScale="90000"/>
          </a:bodyPr>
          <a:lstStyle/>
          <a:p>
            <a:r>
              <a:rPr lang="en-GB" b="1" i="0" dirty="0">
                <a:solidFill>
                  <a:srgbClr val="00B0F0"/>
                </a:solidFill>
                <a:effectLst/>
                <a:latin typeface="Roboto"/>
              </a:rPr>
              <a:t>Interface 4×4 Keypad with Arduino</a:t>
            </a:r>
            <a:br>
              <a:rPr lang="en-GB" b="0" i="0" dirty="0">
                <a:solidFill>
                  <a:srgbClr val="333333"/>
                </a:solidFill>
                <a:effectLst/>
                <a:latin typeface="Roboto"/>
              </a:rPr>
            </a:br>
            <a:endParaRPr lang="en-IN" dirty="0"/>
          </a:p>
        </p:txBody>
      </p:sp>
      <p:pic>
        <p:nvPicPr>
          <p:cNvPr id="1026" name="Picture 2" descr="Tutorial for Interfacing 4x3 4x4 Membrane Keypad Interfacing with Arduino">
            <a:extLst>
              <a:ext uri="{FF2B5EF4-FFF2-40B4-BE49-F238E27FC236}">
                <a16:creationId xmlns:a16="http://schemas.microsoft.com/office/drawing/2014/main" id="{38002C02-3A3C-49D6-A8A5-8E9382FBC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592" y="1037590"/>
            <a:ext cx="7267575" cy="4152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FEDE915-6046-41E8-AA8A-6C55AE00851C}"/>
              </a:ext>
            </a:extLst>
          </p:cNvPr>
          <p:cNvSpPr txBox="1"/>
          <p:nvPr/>
        </p:nvSpPr>
        <p:spPr>
          <a:xfrm>
            <a:off x="121920" y="5537200"/>
            <a:ext cx="11887200" cy="830997"/>
          </a:xfrm>
          <a:prstGeom prst="rect">
            <a:avLst/>
          </a:prstGeom>
          <a:noFill/>
        </p:spPr>
        <p:txBody>
          <a:bodyPr wrap="square">
            <a:spAutoFit/>
          </a:bodyPr>
          <a:lstStyle/>
          <a:p>
            <a:r>
              <a:rPr lang="en-GB" sz="2400" b="0" i="0" dirty="0">
                <a:effectLst/>
                <a:latin typeface="Roboto"/>
              </a:rPr>
              <a:t>Matrix keypads are the kind of keypads you see on cell phones, calculators, microwaves ovens, door locks, etc. They’re practically everywhere.</a:t>
            </a:r>
            <a:endParaRPr lang="en-IN" sz="2400" dirty="0"/>
          </a:p>
        </p:txBody>
      </p:sp>
    </p:spTree>
    <p:extLst>
      <p:ext uri="{BB962C8B-B14F-4D97-AF65-F5344CB8AC3E}">
        <p14:creationId xmlns:p14="http://schemas.microsoft.com/office/powerpoint/2010/main" val="290518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BA8DA-EFF2-46A3-A812-EF3F8D037090}"/>
              </a:ext>
            </a:extLst>
          </p:cNvPr>
          <p:cNvSpPr>
            <a:spLocks noGrp="1"/>
          </p:cNvSpPr>
          <p:nvPr>
            <p:ph type="title"/>
          </p:nvPr>
        </p:nvSpPr>
        <p:spPr>
          <a:xfrm>
            <a:off x="203200" y="365125"/>
            <a:ext cx="11150600" cy="782955"/>
          </a:xfrm>
        </p:spPr>
        <p:txBody>
          <a:bodyPr>
            <a:normAutofit fontScale="90000"/>
          </a:bodyPr>
          <a:lstStyle/>
          <a:p>
            <a:r>
              <a:rPr lang="en-GB" b="1" i="0" dirty="0">
                <a:solidFill>
                  <a:srgbClr val="00B0F0"/>
                </a:solidFill>
                <a:effectLst/>
                <a:latin typeface="Roboto"/>
              </a:rPr>
              <a:t>Pinout of 4×4 Keypad</a:t>
            </a:r>
            <a:br>
              <a:rPr lang="en-GB" b="0" i="0" dirty="0">
                <a:solidFill>
                  <a:srgbClr val="333333"/>
                </a:solidFill>
                <a:effectLst/>
                <a:latin typeface="Roboto"/>
              </a:rPr>
            </a:br>
            <a:endParaRPr lang="en-IN" dirty="0"/>
          </a:p>
        </p:txBody>
      </p:sp>
      <p:pic>
        <p:nvPicPr>
          <p:cNvPr id="2050" name="Picture 2" descr="4x4 Mambrane Keypad Pinout">
            <a:extLst>
              <a:ext uri="{FF2B5EF4-FFF2-40B4-BE49-F238E27FC236}">
                <a16:creationId xmlns:a16="http://schemas.microsoft.com/office/drawing/2014/main" id="{D4DACCEB-E168-4705-B090-FE1167162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560" y="1046480"/>
            <a:ext cx="3039745" cy="52648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4x3 Membrane Keypad Working">
            <a:extLst>
              <a:ext uri="{FF2B5EF4-FFF2-40B4-BE49-F238E27FC236}">
                <a16:creationId xmlns:a16="http://schemas.microsoft.com/office/drawing/2014/main" id="{C0DEA15E-35AD-46E2-9D97-804B9256E3CC}"/>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264317" y="797242"/>
            <a:ext cx="3895683" cy="34373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D79683D-5D53-4E4C-8A23-08BD5D505812}"/>
              </a:ext>
            </a:extLst>
          </p:cNvPr>
          <p:cNvSpPr txBox="1"/>
          <p:nvPr/>
        </p:nvSpPr>
        <p:spPr>
          <a:xfrm>
            <a:off x="5773420" y="4926965"/>
            <a:ext cx="6101080" cy="646331"/>
          </a:xfrm>
          <a:prstGeom prst="rect">
            <a:avLst/>
          </a:prstGeom>
          <a:noFill/>
        </p:spPr>
        <p:txBody>
          <a:bodyPr wrap="square">
            <a:spAutoFit/>
          </a:bodyPr>
          <a:lstStyle/>
          <a:p>
            <a:r>
              <a:rPr lang="en-GB" b="0" i="0" dirty="0">
                <a:effectLst/>
                <a:latin typeface="Roboto"/>
              </a:rPr>
              <a:t>Pressing a button shorts one of the row lines to one of the column lines</a:t>
            </a:r>
            <a:endParaRPr lang="en-IN" dirty="0"/>
          </a:p>
        </p:txBody>
      </p:sp>
      <p:sp>
        <p:nvSpPr>
          <p:cNvPr id="9" name="TextBox 8">
            <a:extLst>
              <a:ext uri="{FF2B5EF4-FFF2-40B4-BE49-F238E27FC236}">
                <a16:creationId xmlns:a16="http://schemas.microsoft.com/office/drawing/2014/main" id="{8E98B969-1765-4DC7-9E0B-DCF33815BB75}"/>
              </a:ext>
            </a:extLst>
          </p:cNvPr>
          <p:cNvSpPr txBox="1"/>
          <p:nvPr/>
        </p:nvSpPr>
        <p:spPr>
          <a:xfrm>
            <a:off x="5773420" y="5737592"/>
            <a:ext cx="6101080" cy="646331"/>
          </a:xfrm>
          <a:prstGeom prst="rect">
            <a:avLst/>
          </a:prstGeom>
          <a:noFill/>
        </p:spPr>
        <p:txBody>
          <a:bodyPr wrap="square">
            <a:spAutoFit/>
          </a:bodyPr>
          <a:lstStyle/>
          <a:p>
            <a:r>
              <a:rPr lang="en-GB" b="0" i="0" dirty="0">
                <a:effectLst/>
                <a:latin typeface="Roboto"/>
              </a:rPr>
              <a:t>For example, when key ‘4’ is pressed, column 1 and row 2 are shorted.</a:t>
            </a:r>
            <a:endParaRPr lang="en-IN" dirty="0"/>
          </a:p>
        </p:txBody>
      </p:sp>
    </p:spTree>
    <p:extLst>
      <p:ext uri="{BB962C8B-B14F-4D97-AF65-F5344CB8AC3E}">
        <p14:creationId xmlns:p14="http://schemas.microsoft.com/office/powerpoint/2010/main" val="53269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anim calcmode="lin" valueType="num">
                                      <p:cBhvr additive="base">
                                        <p:cTn id="19" dur="500" fill="hold"/>
                                        <p:tgtEl>
                                          <p:spTgt spid="2052"/>
                                        </p:tgtEl>
                                        <p:attrNameLst>
                                          <p:attrName>ppt_x</p:attrName>
                                        </p:attrNameLst>
                                      </p:cBhvr>
                                      <p:tavLst>
                                        <p:tav tm="0">
                                          <p:val>
                                            <p:strVal val="#ppt_x"/>
                                          </p:val>
                                        </p:tav>
                                        <p:tav tm="100000">
                                          <p:val>
                                            <p:strVal val="#ppt_x"/>
                                          </p:val>
                                        </p:tav>
                                      </p:tavLst>
                                    </p:anim>
                                    <p:anim calcmode="lin" valueType="num">
                                      <p:cBhvr additive="base">
                                        <p:cTn id="20"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13C87-2962-4732-824A-6B6938DBA33D}"/>
              </a:ext>
            </a:extLst>
          </p:cNvPr>
          <p:cNvSpPr>
            <a:spLocks noGrp="1"/>
          </p:cNvSpPr>
          <p:nvPr>
            <p:ph type="title"/>
          </p:nvPr>
        </p:nvSpPr>
        <p:spPr>
          <a:xfrm>
            <a:off x="228600" y="202565"/>
            <a:ext cx="10515600" cy="1325563"/>
          </a:xfrm>
        </p:spPr>
        <p:txBody>
          <a:bodyPr>
            <a:normAutofit/>
          </a:bodyPr>
          <a:lstStyle/>
          <a:p>
            <a:r>
              <a:rPr lang="en-GB" b="1" i="0" dirty="0">
                <a:solidFill>
                  <a:srgbClr val="00B0F0"/>
                </a:solidFill>
                <a:effectLst/>
                <a:latin typeface="Roboto"/>
              </a:rPr>
              <a:t>Wiring 4×4 Keypad with Arduino</a:t>
            </a:r>
            <a:br>
              <a:rPr lang="en-GB" b="0" i="0" dirty="0">
                <a:solidFill>
                  <a:srgbClr val="333333"/>
                </a:solidFill>
                <a:effectLst/>
                <a:latin typeface="Roboto"/>
              </a:rPr>
            </a:br>
            <a:endParaRPr lang="en-IN" dirty="0"/>
          </a:p>
        </p:txBody>
      </p:sp>
      <p:pic>
        <p:nvPicPr>
          <p:cNvPr id="3074" name="Picture 2" descr="Wiring 4x4 Membrane Keypad with Arduino">
            <a:extLst>
              <a:ext uri="{FF2B5EF4-FFF2-40B4-BE49-F238E27FC236}">
                <a16:creationId xmlns:a16="http://schemas.microsoft.com/office/drawing/2014/main" id="{FAAE1E49-B255-4506-865A-94740389FC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2362" y="1226820"/>
            <a:ext cx="3307398" cy="525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86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ppt_x"/>
                                          </p:val>
                                        </p:tav>
                                        <p:tav tm="100000">
                                          <p:val>
                                            <p:strVal val="#ppt_x"/>
                                          </p:val>
                                        </p:tav>
                                      </p:tavLst>
                                    </p:anim>
                                    <p:anim calcmode="lin" valueType="num">
                                      <p:cBhvr additive="base">
                                        <p:cTn id="1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DA0AF-A173-44FF-8D10-5E33CBFAF4DE}"/>
              </a:ext>
            </a:extLst>
          </p:cNvPr>
          <p:cNvSpPr>
            <a:spLocks noGrp="1"/>
          </p:cNvSpPr>
          <p:nvPr>
            <p:ph type="title"/>
          </p:nvPr>
        </p:nvSpPr>
        <p:spPr>
          <a:xfrm>
            <a:off x="264160" y="243205"/>
            <a:ext cx="10515600" cy="854075"/>
          </a:xfrm>
        </p:spPr>
        <p:txBody>
          <a:bodyPr>
            <a:normAutofit fontScale="90000"/>
          </a:bodyPr>
          <a:lstStyle/>
          <a:p>
            <a:r>
              <a:rPr lang="en-GB" b="1" i="0" dirty="0">
                <a:solidFill>
                  <a:srgbClr val="00B0F0"/>
                </a:solidFill>
                <a:effectLst/>
                <a:latin typeface="Roboto"/>
              </a:rPr>
              <a:t>What is MQ2 Gas Sensor?</a:t>
            </a:r>
            <a:br>
              <a:rPr lang="en-GB" b="0" i="0" dirty="0">
                <a:solidFill>
                  <a:srgbClr val="333333"/>
                </a:solidFill>
                <a:effectLst/>
                <a:latin typeface="Roboto"/>
              </a:rPr>
            </a:br>
            <a:endParaRPr lang="en-IN" dirty="0"/>
          </a:p>
        </p:txBody>
      </p:sp>
      <p:sp>
        <p:nvSpPr>
          <p:cNvPr id="3" name="Content Placeholder 2">
            <a:extLst>
              <a:ext uri="{FF2B5EF4-FFF2-40B4-BE49-F238E27FC236}">
                <a16:creationId xmlns:a16="http://schemas.microsoft.com/office/drawing/2014/main" id="{684F75DC-414A-49C8-A8DC-2435AA5B6D3B}"/>
              </a:ext>
            </a:extLst>
          </p:cNvPr>
          <p:cNvSpPr>
            <a:spLocks noGrp="1"/>
          </p:cNvSpPr>
          <p:nvPr>
            <p:ph idx="1"/>
          </p:nvPr>
        </p:nvSpPr>
        <p:spPr>
          <a:xfrm>
            <a:off x="264160" y="1378584"/>
            <a:ext cx="11714480" cy="5479416"/>
          </a:xfrm>
        </p:spPr>
        <p:txBody>
          <a:bodyPr>
            <a:normAutofit lnSpcReduction="10000"/>
          </a:bodyPr>
          <a:lstStyle/>
          <a:p>
            <a:r>
              <a:rPr lang="en-GB" b="0" i="0" dirty="0">
                <a:effectLst/>
                <a:latin typeface="Roboto"/>
              </a:rPr>
              <a:t>MQ2 is one of the commonly used gas sensors in MQ sensor series.</a:t>
            </a:r>
          </a:p>
          <a:p>
            <a:r>
              <a:rPr lang="en-GB" b="0" i="0" dirty="0">
                <a:effectLst/>
                <a:latin typeface="Roboto"/>
              </a:rPr>
              <a:t> It is a Metal Oxide Semiconductor (MOS) type Gas Sensor also known as Chemiresistors.</a:t>
            </a:r>
          </a:p>
          <a:p>
            <a:endParaRPr lang="en-GB" dirty="0">
              <a:latin typeface="Roboto"/>
            </a:endParaRPr>
          </a:p>
          <a:p>
            <a:endParaRPr lang="en-GB" b="0" i="0" dirty="0">
              <a:effectLst/>
              <a:latin typeface="Roboto"/>
            </a:endParaRPr>
          </a:p>
          <a:p>
            <a:endParaRPr lang="en-GB" dirty="0">
              <a:latin typeface="Roboto"/>
            </a:endParaRPr>
          </a:p>
          <a:p>
            <a:endParaRPr lang="en-GB" dirty="0">
              <a:latin typeface="Roboto"/>
            </a:endParaRPr>
          </a:p>
          <a:p>
            <a:endParaRPr lang="en-GB" dirty="0">
              <a:latin typeface="Roboto"/>
            </a:endParaRPr>
          </a:p>
          <a:p>
            <a:r>
              <a:rPr lang="en-GB" b="0" i="0" dirty="0">
                <a:effectLst/>
                <a:latin typeface="Roboto"/>
              </a:rPr>
              <a:t>MQ2 Gas sensor works on 5V DC and draws around 800mW. It can detect LPG, Smoke, Alcohol, Propane, Hydrogen, Methane and Carbon Monoxide concentrations anywhere from 200 to 10000ppm(</a:t>
            </a:r>
            <a:r>
              <a:rPr lang="en-IN" b="1" i="0" dirty="0">
                <a:solidFill>
                  <a:srgbClr val="5F6368"/>
                </a:solidFill>
                <a:effectLst/>
                <a:latin typeface="arial" panose="020B0604020202020204" pitchFamily="34" charset="0"/>
              </a:rPr>
              <a:t>parts per million)</a:t>
            </a:r>
            <a:r>
              <a:rPr lang="en-GB" b="0" i="0" dirty="0">
                <a:effectLst/>
                <a:latin typeface="Roboto"/>
              </a:rPr>
              <a:t>.</a:t>
            </a:r>
          </a:p>
          <a:p>
            <a:endParaRPr lang="en-GB" b="0" i="0" dirty="0">
              <a:effectLst/>
              <a:latin typeface="Roboto"/>
            </a:endParaRPr>
          </a:p>
        </p:txBody>
      </p:sp>
      <p:pic>
        <p:nvPicPr>
          <p:cNvPr id="2052" name="Picture 4" descr="MQ2 Gas Sensor">
            <a:extLst>
              <a:ext uri="{FF2B5EF4-FFF2-40B4-BE49-F238E27FC236}">
                <a16:creationId xmlns:a16="http://schemas.microsoft.com/office/drawing/2014/main" id="{8849985F-4096-464C-9BEB-5BC9D86EE8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4923" y="2672397"/>
            <a:ext cx="1514475"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62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52"/>
                                        </p:tgtEl>
                                        <p:attrNameLst>
                                          <p:attrName>style.visibility</p:attrName>
                                        </p:attrNameLst>
                                      </p:cBhvr>
                                      <p:to>
                                        <p:strVal val="visible"/>
                                      </p:to>
                                    </p:set>
                                    <p:anim calcmode="lin" valueType="num">
                                      <p:cBhvr additive="base">
                                        <p:cTn id="31" dur="500" fill="hold"/>
                                        <p:tgtEl>
                                          <p:spTgt spid="2052"/>
                                        </p:tgtEl>
                                        <p:attrNameLst>
                                          <p:attrName>ppt_x</p:attrName>
                                        </p:attrNameLst>
                                      </p:cBhvr>
                                      <p:tavLst>
                                        <p:tav tm="0">
                                          <p:val>
                                            <p:strVal val="#ppt_x"/>
                                          </p:val>
                                        </p:tav>
                                        <p:tav tm="100000">
                                          <p:val>
                                            <p:strVal val="#ppt_x"/>
                                          </p:val>
                                        </p:tav>
                                      </p:tavLst>
                                    </p:anim>
                                    <p:anim calcmode="lin" valueType="num">
                                      <p:cBhvr additive="base">
                                        <p:cTn id="32"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E2CD-B384-47BE-A8C2-879682DD7B14}"/>
              </a:ext>
            </a:extLst>
          </p:cNvPr>
          <p:cNvSpPr>
            <a:spLocks noGrp="1"/>
          </p:cNvSpPr>
          <p:nvPr>
            <p:ph type="title"/>
          </p:nvPr>
        </p:nvSpPr>
        <p:spPr>
          <a:xfrm>
            <a:off x="243840" y="365125"/>
            <a:ext cx="11109960" cy="1325563"/>
          </a:xfrm>
        </p:spPr>
        <p:txBody>
          <a:bodyPr/>
          <a:lstStyle/>
          <a:p>
            <a:r>
              <a:rPr lang="en-IN" b="1" i="0" dirty="0">
                <a:solidFill>
                  <a:srgbClr val="00B0F0"/>
                </a:solidFill>
                <a:effectLst/>
                <a:latin typeface="Roboto"/>
              </a:rPr>
              <a:t>Installing Keypad Library</a:t>
            </a:r>
            <a:br>
              <a:rPr lang="en-IN" b="0" i="0" dirty="0">
                <a:solidFill>
                  <a:srgbClr val="333333"/>
                </a:solidFill>
                <a:effectLst/>
                <a:latin typeface="Roboto"/>
              </a:rPr>
            </a:br>
            <a:endParaRPr lang="en-IN" dirty="0"/>
          </a:p>
        </p:txBody>
      </p:sp>
      <p:pic>
        <p:nvPicPr>
          <p:cNvPr id="4098" name="Picture 2" descr="Arduino Library Installation - Selecting Manage Libraries in Arduino IDE">
            <a:extLst>
              <a:ext uri="{FF2B5EF4-FFF2-40B4-BE49-F238E27FC236}">
                <a16:creationId xmlns:a16="http://schemas.microsoft.com/office/drawing/2014/main" id="{D2D5256A-E446-43C6-A9D6-DA4C0AC42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00" y="1267143"/>
            <a:ext cx="5057775" cy="50958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rduino Keypad Library Installation">
            <a:extLst>
              <a:ext uri="{FF2B5EF4-FFF2-40B4-BE49-F238E27FC236}">
                <a16:creationId xmlns:a16="http://schemas.microsoft.com/office/drawing/2014/main" id="{DB61FB99-C69E-40DD-A86E-79B39F1672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2296" y="2007553"/>
            <a:ext cx="6287594" cy="3346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17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00"/>
                                        </p:tgtEl>
                                        <p:attrNameLst>
                                          <p:attrName>style.visibility</p:attrName>
                                        </p:attrNameLst>
                                      </p:cBhvr>
                                      <p:to>
                                        <p:strVal val="visible"/>
                                      </p:to>
                                    </p:set>
                                    <p:anim calcmode="lin" valueType="num">
                                      <p:cBhvr additive="base">
                                        <p:cTn id="19" dur="500" fill="hold"/>
                                        <p:tgtEl>
                                          <p:spTgt spid="4100"/>
                                        </p:tgtEl>
                                        <p:attrNameLst>
                                          <p:attrName>ppt_x</p:attrName>
                                        </p:attrNameLst>
                                      </p:cBhvr>
                                      <p:tavLst>
                                        <p:tav tm="0">
                                          <p:val>
                                            <p:strVal val="#ppt_x"/>
                                          </p:val>
                                        </p:tav>
                                        <p:tav tm="100000">
                                          <p:val>
                                            <p:strVal val="#ppt_x"/>
                                          </p:val>
                                        </p:tav>
                                      </p:tavLst>
                                    </p:anim>
                                    <p:anim calcmode="lin" valueType="num">
                                      <p:cBhvr additive="base">
                                        <p:cTn id="20"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68ACA-2F3E-4C65-8931-A10E6878D48C}"/>
              </a:ext>
            </a:extLst>
          </p:cNvPr>
          <p:cNvSpPr>
            <a:spLocks noGrp="1"/>
          </p:cNvSpPr>
          <p:nvPr>
            <p:ph type="title"/>
          </p:nvPr>
        </p:nvSpPr>
        <p:spPr>
          <a:xfrm>
            <a:off x="132080" y="259079"/>
            <a:ext cx="11221720" cy="843915"/>
          </a:xfrm>
        </p:spPr>
        <p:txBody>
          <a:bodyPr>
            <a:normAutofit fontScale="90000"/>
          </a:bodyPr>
          <a:lstStyle/>
          <a:p>
            <a:r>
              <a:rPr lang="en-IN" b="1" i="0" dirty="0">
                <a:solidFill>
                  <a:srgbClr val="00B0F0"/>
                </a:solidFill>
                <a:effectLst/>
                <a:latin typeface="Roboto"/>
              </a:rPr>
              <a:t>Arduino Code</a:t>
            </a:r>
            <a:br>
              <a:rPr lang="en-IN" b="0" i="0" dirty="0">
                <a:solidFill>
                  <a:srgbClr val="333333"/>
                </a:solidFill>
                <a:effectLst/>
                <a:latin typeface="Roboto"/>
              </a:rPr>
            </a:br>
            <a:endParaRPr lang="en-IN" dirty="0"/>
          </a:p>
        </p:txBody>
      </p:sp>
      <p:sp>
        <p:nvSpPr>
          <p:cNvPr id="5" name="TextBox 4">
            <a:extLst>
              <a:ext uri="{FF2B5EF4-FFF2-40B4-BE49-F238E27FC236}">
                <a16:creationId xmlns:a16="http://schemas.microsoft.com/office/drawing/2014/main" id="{25F9E222-EB66-46A6-BD1B-59B9D56BEE3D}"/>
              </a:ext>
            </a:extLst>
          </p:cNvPr>
          <p:cNvSpPr txBox="1"/>
          <p:nvPr/>
        </p:nvSpPr>
        <p:spPr>
          <a:xfrm>
            <a:off x="3870960" y="548640"/>
            <a:ext cx="8117840" cy="6186309"/>
          </a:xfrm>
          <a:prstGeom prst="rect">
            <a:avLst/>
          </a:prstGeom>
          <a:noFill/>
        </p:spPr>
        <p:txBody>
          <a:bodyPr wrap="square">
            <a:spAutoFit/>
          </a:bodyPr>
          <a:lstStyle/>
          <a:p>
            <a:r>
              <a:rPr lang="en-IN" dirty="0"/>
              <a:t>#include &lt;</a:t>
            </a:r>
            <a:r>
              <a:rPr lang="en-IN" dirty="0" err="1"/>
              <a:t>Keypad.h</a:t>
            </a:r>
            <a:r>
              <a:rPr lang="en-IN" dirty="0"/>
              <a:t>&gt;</a:t>
            </a:r>
          </a:p>
          <a:p>
            <a:r>
              <a:rPr lang="en-IN" dirty="0" err="1"/>
              <a:t>const</a:t>
            </a:r>
            <a:r>
              <a:rPr lang="en-IN" dirty="0"/>
              <a:t> byte ROWS = 4; </a:t>
            </a:r>
          </a:p>
          <a:p>
            <a:r>
              <a:rPr lang="en-IN" dirty="0" err="1"/>
              <a:t>const</a:t>
            </a:r>
            <a:r>
              <a:rPr lang="en-IN" dirty="0"/>
              <a:t> byte COLS = 4; </a:t>
            </a:r>
          </a:p>
          <a:p>
            <a:r>
              <a:rPr lang="en-IN" dirty="0"/>
              <a:t>char keys[ROWS][COLS] = {</a:t>
            </a:r>
          </a:p>
          <a:p>
            <a:r>
              <a:rPr lang="en-IN" dirty="0"/>
              <a:t>  {'1','2','3','A'},</a:t>
            </a:r>
          </a:p>
          <a:p>
            <a:r>
              <a:rPr lang="en-IN" dirty="0"/>
              <a:t>  {'4','5','6','B'},</a:t>
            </a:r>
          </a:p>
          <a:p>
            <a:r>
              <a:rPr lang="en-IN" dirty="0"/>
              <a:t>  {'7','8','9','C'},</a:t>
            </a:r>
          </a:p>
          <a:p>
            <a:r>
              <a:rPr lang="en-IN" dirty="0"/>
              <a:t>  {'*','0','#','D'}</a:t>
            </a:r>
          </a:p>
          <a:p>
            <a:r>
              <a:rPr lang="en-IN" dirty="0"/>
              <a:t>};</a:t>
            </a:r>
          </a:p>
          <a:p>
            <a:r>
              <a:rPr lang="en-IN" dirty="0"/>
              <a:t>byte </a:t>
            </a:r>
            <a:r>
              <a:rPr lang="en-IN" dirty="0" err="1"/>
              <a:t>rowPins</a:t>
            </a:r>
            <a:r>
              <a:rPr lang="en-IN" dirty="0"/>
              <a:t>[ROWS] = {9, 8, 7, 6}; </a:t>
            </a:r>
          </a:p>
          <a:p>
            <a:r>
              <a:rPr lang="en-IN" dirty="0"/>
              <a:t>byte </a:t>
            </a:r>
            <a:r>
              <a:rPr lang="en-IN" dirty="0" err="1"/>
              <a:t>colPins</a:t>
            </a:r>
            <a:r>
              <a:rPr lang="en-IN" dirty="0"/>
              <a:t>[COLS] = {5, 4, 3, 2}; </a:t>
            </a:r>
          </a:p>
          <a:p>
            <a:r>
              <a:rPr lang="en-IN" dirty="0"/>
              <a:t>Keypad </a:t>
            </a:r>
            <a:r>
              <a:rPr lang="en-IN" dirty="0" err="1"/>
              <a:t>keypad</a:t>
            </a:r>
            <a:r>
              <a:rPr lang="en-IN" dirty="0"/>
              <a:t> = Keypad( </a:t>
            </a:r>
            <a:r>
              <a:rPr lang="en-IN" dirty="0" err="1"/>
              <a:t>makeKeymap</a:t>
            </a:r>
            <a:r>
              <a:rPr lang="en-IN" dirty="0"/>
              <a:t>(keys), </a:t>
            </a:r>
            <a:r>
              <a:rPr lang="en-IN" dirty="0" err="1"/>
              <a:t>rowPins</a:t>
            </a:r>
            <a:r>
              <a:rPr lang="en-IN" dirty="0"/>
              <a:t>, </a:t>
            </a:r>
            <a:r>
              <a:rPr lang="en-IN" dirty="0" err="1"/>
              <a:t>colPins</a:t>
            </a:r>
            <a:r>
              <a:rPr lang="en-IN" dirty="0"/>
              <a:t>, ROWS, COLS );</a:t>
            </a:r>
          </a:p>
          <a:p>
            <a:r>
              <a:rPr lang="en-IN" dirty="0"/>
              <a:t>void setup(){</a:t>
            </a:r>
          </a:p>
          <a:p>
            <a:r>
              <a:rPr lang="en-IN" dirty="0"/>
              <a:t>  Serial.begin(9600);</a:t>
            </a:r>
          </a:p>
          <a:p>
            <a:r>
              <a:rPr lang="en-IN" dirty="0"/>
              <a:t>}</a:t>
            </a:r>
          </a:p>
          <a:p>
            <a:r>
              <a:rPr lang="en-IN" dirty="0"/>
              <a:t>void loop(){</a:t>
            </a:r>
          </a:p>
          <a:p>
            <a:r>
              <a:rPr lang="en-IN" dirty="0"/>
              <a:t>  char key = </a:t>
            </a:r>
            <a:r>
              <a:rPr lang="en-IN" dirty="0" err="1"/>
              <a:t>keypad.getKey</a:t>
            </a:r>
            <a:r>
              <a:rPr lang="en-IN" dirty="0"/>
              <a:t>();// Read the key</a:t>
            </a:r>
          </a:p>
          <a:p>
            <a:r>
              <a:rPr lang="en-IN" dirty="0"/>
              <a:t>if (key){</a:t>
            </a:r>
          </a:p>
          <a:p>
            <a:r>
              <a:rPr lang="en-IN" dirty="0"/>
              <a:t>    Serial.print("Key Pressed : ");</a:t>
            </a:r>
          </a:p>
          <a:p>
            <a:r>
              <a:rPr lang="en-IN" dirty="0"/>
              <a:t>    Serial.println(key);</a:t>
            </a:r>
          </a:p>
          <a:p>
            <a:r>
              <a:rPr lang="en-IN" dirty="0"/>
              <a:t>  }</a:t>
            </a:r>
          </a:p>
          <a:p>
            <a:r>
              <a:rPr lang="en-IN" dirty="0"/>
              <a:t>}</a:t>
            </a:r>
          </a:p>
        </p:txBody>
      </p:sp>
    </p:spTree>
    <p:extLst>
      <p:ext uri="{BB962C8B-B14F-4D97-AF65-F5344CB8AC3E}">
        <p14:creationId xmlns:p14="http://schemas.microsoft.com/office/powerpoint/2010/main" val="322111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MQ2 Gas Sensor Module Output">
            <a:extLst>
              <a:ext uri="{FF2B5EF4-FFF2-40B4-BE49-F238E27FC236}">
                <a16:creationId xmlns:a16="http://schemas.microsoft.com/office/drawing/2014/main" id="{A598E59E-EBF6-47E3-8D27-62C2881464E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987039" y="843643"/>
            <a:ext cx="7777827" cy="5069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61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additive="base">
                                        <p:cTn id="7" dur="500" fill="hold"/>
                                        <p:tgtEl>
                                          <p:spTgt spid="3076"/>
                                        </p:tgtEl>
                                        <p:attrNameLst>
                                          <p:attrName>ppt_x</p:attrName>
                                        </p:attrNameLst>
                                      </p:cBhvr>
                                      <p:tavLst>
                                        <p:tav tm="0">
                                          <p:val>
                                            <p:strVal val="#ppt_x"/>
                                          </p:val>
                                        </p:tav>
                                        <p:tav tm="100000">
                                          <p:val>
                                            <p:strVal val="#ppt_x"/>
                                          </p:val>
                                        </p:tav>
                                      </p:tavLst>
                                    </p:anim>
                                    <p:anim calcmode="lin" valueType="num">
                                      <p:cBhvr additive="base">
                                        <p:cTn id="8"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Q2 Gas Sensor Module Pinout">
            <a:extLst>
              <a:ext uri="{FF2B5EF4-FFF2-40B4-BE49-F238E27FC236}">
                <a16:creationId xmlns:a16="http://schemas.microsoft.com/office/drawing/2014/main" id="{0D27F3A6-10EB-4BF3-B497-1F22B57E21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2551" y="872596"/>
            <a:ext cx="3765297" cy="413744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rduino Wiring Fritzing Connections with MQ2 Gas Sensor">
            <a:extLst>
              <a:ext uri="{FF2B5EF4-FFF2-40B4-BE49-F238E27FC236}">
                <a16:creationId xmlns:a16="http://schemas.microsoft.com/office/drawing/2014/main" id="{4890EDD1-80AC-4765-92FF-9E43726DE9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9514" y="1276297"/>
            <a:ext cx="6423200" cy="4305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19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0"/>
                                        </p:tgtEl>
                                        <p:attrNameLst>
                                          <p:attrName>style.visibility</p:attrName>
                                        </p:attrNameLst>
                                      </p:cBhvr>
                                      <p:to>
                                        <p:strVal val="visible"/>
                                      </p:to>
                                    </p:set>
                                    <p:anim calcmode="lin" valueType="num">
                                      <p:cBhvr additive="base">
                                        <p:cTn id="13" dur="500" fill="hold"/>
                                        <p:tgtEl>
                                          <p:spTgt spid="4100"/>
                                        </p:tgtEl>
                                        <p:attrNameLst>
                                          <p:attrName>ppt_x</p:attrName>
                                        </p:attrNameLst>
                                      </p:cBhvr>
                                      <p:tavLst>
                                        <p:tav tm="0">
                                          <p:val>
                                            <p:strVal val="#ppt_x"/>
                                          </p:val>
                                        </p:tav>
                                        <p:tav tm="100000">
                                          <p:val>
                                            <p:strVal val="#ppt_x"/>
                                          </p:val>
                                        </p:tav>
                                      </p:tavLst>
                                    </p:anim>
                                    <p:anim calcmode="lin" valueType="num">
                                      <p:cBhvr additive="base">
                                        <p:cTn id="14"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FE3BF-B5A3-4AA9-95C0-ED3ECC8CD855}"/>
              </a:ext>
            </a:extLst>
          </p:cNvPr>
          <p:cNvSpPr>
            <a:spLocks noGrp="1"/>
          </p:cNvSpPr>
          <p:nvPr>
            <p:ph type="title"/>
          </p:nvPr>
        </p:nvSpPr>
        <p:spPr>
          <a:xfrm>
            <a:off x="111760" y="132081"/>
            <a:ext cx="11140440" cy="894079"/>
          </a:xfrm>
        </p:spPr>
        <p:txBody>
          <a:bodyPr>
            <a:normAutofit fontScale="90000"/>
          </a:bodyPr>
          <a:lstStyle/>
          <a:p>
            <a:r>
              <a:rPr lang="en-IN" b="1" i="0" dirty="0">
                <a:solidFill>
                  <a:srgbClr val="00B0F0"/>
                </a:solidFill>
                <a:effectLst/>
                <a:latin typeface="Roboto"/>
              </a:rPr>
              <a:t>Arduino Code</a:t>
            </a:r>
            <a:br>
              <a:rPr lang="en-IN" b="0" i="0" dirty="0">
                <a:solidFill>
                  <a:srgbClr val="333333"/>
                </a:solidFill>
                <a:effectLst/>
                <a:latin typeface="Roboto"/>
              </a:rPr>
            </a:br>
            <a:endParaRPr lang="en-IN" dirty="0"/>
          </a:p>
        </p:txBody>
      </p:sp>
      <p:sp>
        <p:nvSpPr>
          <p:cNvPr id="3" name="Content Placeholder 2">
            <a:extLst>
              <a:ext uri="{FF2B5EF4-FFF2-40B4-BE49-F238E27FC236}">
                <a16:creationId xmlns:a16="http://schemas.microsoft.com/office/drawing/2014/main" id="{77FE455E-8DA2-4EA2-841E-46633B0F62B6}"/>
              </a:ext>
            </a:extLst>
          </p:cNvPr>
          <p:cNvSpPr>
            <a:spLocks noGrp="1"/>
          </p:cNvSpPr>
          <p:nvPr>
            <p:ph idx="1"/>
          </p:nvPr>
        </p:nvSpPr>
        <p:spPr>
          <a:xfrm>
            <a:off x="213360" y="731520"/>
            <a:ext cx="11501120" cy="5761355"/>
          </a:xfrm>
        </p:spPr>
        <p:txBody>
          <a:bodyPr>
            <a:noAutofit/>
          </a:bodyPr>
          <a:lstStyle/>
          <a:p>
            <a:r>
              <a:rPr lang="en-IN" sz="2000" dirty="0"/>
              <a:t>int MQ2pin =A0;</a:t>
            </a:r>
          </a:p>
          <a:p>
            <a:r>
              <a:rPr lang="en-IN" sz="2000" dirty="0"/>
              <a:t>float sensorValue;  //variable to store sensor value</a:t>
            </a:r>
          </a:p>
          <a:p>
            <a:r>
              <a:rPr lang="en-IN" sz="2000" dirty="0"/>
              <a:t>void setup()  {</a:t>
            </a:r>
          </a:p>
          <a:p>
            <a:r>
              <a:rPr lang="en-IN" sz="2000" dirty="0"/>
              <a:t>  Serial.begin(9600); // sets the serial port to 9600</a:t>
            </a:r>
          </a:p>
          <a:p>
            <a:r>
              <a:rPr lang="en-IN" sz="2000" dirty="0"/>
              <a:t>  Serial.println("Gas sensor warming up!");</a:t>
            </a:r>
          </a:p>
          <a:p>
            <a:r>
              <a:rPr lang="en-IN" sz="2000" dirty="0"/>
              <a:t>  delay(20000); }</a:t>
            </a:r>
          </a:p>
          <a:p>
            <a:r>
              <a:rPr lang="en-IN" sz="2000" dirty="0"/>
              <a:t>void loop()  {</a:t>
            </a:r>
          </a:p>
          <a:p>
            <a:r>
              <a:rPr lang="en-IN" sz="2000" dirty="0"/>
              <a:t>  sensorValue = analogRead(MQ2pin); // read analog input pin 0</a:t>
            </a:r>
          </a:p>
          <a:p>
            <a:r>
              <a:rPr lang="en-IN" sz="2000" dirty="0"/>
              <a:t>  Serial.print("Sensor Value: ");</a:t>
            </a:r>
          </a:p>
          <a:p>
            <a:r>
              <a:rPr lang="en-IN" sz="2000" dirty="0"/>
              <a:t>  Serial.print(sensorValue);</a:t>
            </a:r>
          </a:p>
          <a:p>
            <a:r>
              <a:rPr lang="en-IN" sz="2000" dirty="0"/>
              <a:t>  if(sensorValue &gt; 300)   {</a:t>
            </a:r>
          </a:p>
          <a:p>
            <a:r>
              <a:rPr lang="en-IN" sz="2000" dirty="0"/>
              <a:t>    Serial.print(" | Smoke detected!");     }</a:t>
            </a:r>
          </a:p>
          <a:p>
            <a:r>
              <a:rPr lang="en-IN" sz="2000" dirty="0"/>
              <a:t>  Serial.println("");</a:t>
            </a:r>
          </a:p>
          <a:p>
            <a:r>
              <a:rPr lang="en-IN" sz="2000" dirty="0"/>
              <a:t>  delay(2000); // wait 2s for next reading</a:t>
            </a:r>
          </a:p>
          <a:p>
            <a:r>
              <a:rPr lang="en-IN" sz="2000" dirty="0"/>
              <a:t>}</a:t>
            </a:r>
          </a:p>
        </p:txBody>
      </p:sp>
    </p:spTree>
    <p:extLst>
      <p:ext uri="{BB962C8B-B14F-4D97-AF65-F5344CB8AC3E}">
        <p14:creationId xmlns:p14="http://schemas.microsoft.com/office/powerpoint/2010/main" val="291360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 calcmode="lin" valueType="num">
                                      <p:cBhvr additive="base">
                                        <p:cTn id="7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2" end="12"/>
                                            </p:txEl>
                                          </p:spTgt>
                                        </p:tgtEl>
                                        <p:attrNameLst>
                                          <p:attrName>style.visibility</p:attrName>
                                        </p:attrNameLst>
                                      </p:cBhvr>
                                      <p:to>
                                        <p:strVal val="visible"/>
                                      </p:to>
                                    </p:set>
                                    <p:anim calcmode="lin" valueType="num">
                                      <p:cBhvr additive="base">
                                        <p:cTn id="8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3" end="13"/>
                                            </p:txEl>
                                          </p:spTgt>
                                        </p:tgtEl>
                                        <p:attrNameLst>
                                          <p:attrName>style.visibility</p:attrName>
                                        </p:attrNameLst>
                                      </p:cBhvr>
                                      <p:to>
                                        <p:strVal val="visible"/>
                                      </p:to>
                                    </p:set>
                                    <p:anim calcmode="lin" valueType="num">
                                      <p:cBhvr additive="base">
                                        <p:cTn id="9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4" end="14"/>
                                            </p:txEl>
                                          </p:spTgt>
                                        </p:tgtEl>
                                        <p:attrNameLst>
                                          <p:attrName>style.visibility</p:attrName>
                                        </p:attrNameLst>
                                      </p:cBhvr>
                                      <p:to>
                                        <p:strVal val="visible"/>
                                      </p:to>
                                    </p:set>
                                    <p:anim calcmode="lin" valueType="num">
                                      <p:cBhvr additive="base">
                                        <p:cTn id="9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277B2-D6F6-4828-8354-991ECFA90DEE}"/>
              </a:ext>
            </a:extLst>
          </p:cNvPr>
          <p:cNvSpPr>
            <a:spLocks noGrp="1"/>
          </p:cNvSpPr>
          <p:nvPr>
            <p:ph type="title"/>
          </p:nvPr>
        </p:nvSpPr>
        <p:spPr>
          <a:xfrm>
            <a:off x="106680" y="91441"/>
            <a:ext cx="11247120" cy="1599248"/>
          </a:xfrm>
        </p:spPr>
        <p:txBody>
          <a:bodyPr>
            <a:normAutofit fontScale="90000"/>
          </a:bodyPr>
          <a:lstStyle/>
          <a:p>
            <a:r>
              <a:rPr lang="en-GB" b="1" i="0" dirty="0">
                <a:solidFill>
                  <a:srgbClr val="00B0F0"/>
                </a:solidFill>
                <a:effectLst/>
                <a:latin typeface="Roboto"/>
              </a:rPr>
              <a:t>HC-SR501 PIR Sensor Works &amp; Interface It With Arduino</a:t>
            </a:r>
            <a:br>
              <a:rPr lang="en-GB" b="0" i="0" dirty="0">
                <a:solidFill>
                  <a:srgbClr val="333333"/>
                </a:solidFill>
                <a:effectLst/>
                <a:latin typeface="Roboto"/>
              </a:rPr>
            </a:br>
            <a:endParaRPr lang="en-IN" dirty="0"/>
          </a:p>
        </p:txBody>
      </p:sp>
      <p:pic>
        <p:nvPicPr>
          <p:cNvPr id="1026" name="Picture 2" descr="Project Interfacing Passive Infrared PIR Sensor with Arduino Uno">
            <a:extLst>
              <a:ext uri="{FF2B5EF4-FFF2-40B4-BE49-F238E27FC236}">
                <a16:creationId xmlns:a16="http://schemas.microsoft.com/office/drawing/2014/main" id="{BC7914B3-B4BE-4D50-8B3C-3E242E77D3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133" y="1304563"/>
            <a:ext cx="5066347" cy="28950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8393960-2C4D-42BC-A34D-FFF253216203}"/>
              </a:ext>
            </a:extLst>
          </p:cNvPr>
          <p:cNvSpPr txBox="1"/>
          <p:nvPr/>
        </p:nvSpPr>
        <p:spPr>
          <a:xfrm>
            <a:off x="309880" y="4577695"/>
            <a:ext cx="11247120" cy="707886"/>
          </a:xfrm>
          <a:prstGeom prst="rect">
            <a:avLst/>
          </a:prstGeom>
          <a:noFill/>
        </p:spPr>
        <p:txBody>
          <a:bodyPr wrap="square">
            <a:spAutoFit/>
          </a:bodyPr>
          <a:lstStyle/>
          <a:p>
            <a:r>
              <a:rPr lang="en-GB" sz="2000" b="0" i="0" dirty="0">
                <a:effectLst/>
                <a:latin typeface="Roboto"/>
              </a:rPr>
              <a:t>Passive infrared (PIR) sensor. PIR sensors allow you to detect when someone is in your room when they shouldn’t be.</a:t>
            </a:r>
            <a:endParaRPr lang="en-IN" sz="2000" dirty="0"/>
          </a:p>
        </p:txBody>
      </p:sp>
      <p:sp>
        <p:nvSpPr>
          <p:cNvPr id="8" name="TextBox 7">
            <a:extLst>
              <a:ext uri="{FF2B5EF4-FFF2-40B4-BE49-F238E27FC236}">
                <a16:creationId xmlns:a16="http://schemas.microsoft.com/office/drawing/2014/main" id="{5DE4EB00-F975-43AD-8137-196D8DA956AF}"/>
              </a:ext>
            </a:extLst>
          </p:cNvPr>
          <p:cNvSpPr txBox="1"/>
          <p:nvPr/>
        </p:nvSpPr>
        <p:spPr>
          <a:xfrm>
            <a:off x="396240" y="5390494"/>
            <a:ext cx="10800080" cy="707886"/>
          </a:xfrm>
          <a:prstGeom prst="rect">
            <a:avLst/>
          </a:prstGeom>
          <a:noFill/>
        </p:spPr>
        <p:txBody>
          <a:bodyPr wrap="square">
            <a:spAutoFit/>
          </a:bodyPr>
          <a:lstStyle/>
          <a:p>
            <a:r>
              <a:rPr lang="en-GB" sz="2000" b="0" i="0" dirty="0">
                <a:effectLst/>
                <a:latin typeface="Roboto"/>
              </a:rPr>
              <a:t>This sensor is the same you will find in most modern security systems, automatic light switches, garage door openers and similar applications</a:t>
            </a:r>
            <a:endParaRPr lang="en-IN" sz="2000" dirty="0"/>
          </a:p>
        </p:txBody>
      </p:sp>
    </p:spTree>
    <p:extLst>
      <p:ext uri="{BB962C8B-B14F-4D97-AF65-F5344CB8AC3E}">
        <p14:creationId xmlns:p14="http://schemas.microsoft.com/office/powerpoint/2010/main" val="133155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TotalTime>
  <Words>2994</Words>
  <Application>Microsoft Office PowerPoint</Application>
  <PresentationFormat>Widescreen</PresentationFormat>
  <Paragraphs>282</Paragraphs>
  <Slides>51</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vt:lpstr>
      <vt:lpstr>Arial</vt:lpstr>
      <vt:lpstr>Calibri</vt:lpstr>
      <vt:lpstr>Calibri Light</vt:lpstr>
      <vt:lpstr>inherit</vt:lpstr>
      <vt:lpstr>Open Sans</vt:lpstr>
      <vt:lpstr>Roboto</vt:lpstr>
      <vt:lpstr>Wingdings</vt:lpstr>
      <vt:lpstr>Office Theme</vt:lpstr>
      <vt:lpstr>How Servo Motor Works &amp; Interface It With Arduino  </vt:lpstr>
      <vt:lpstr>Controlling Servo using Arduino Uno</vt:lpstr>
      <vt:lpstr>Arduino Code</vt:lpstr>
      <vt:lpstr>MQ2 Gas/Smoke Sensor Works with Arduino </vt:lpstr>
      <vt:lpstr>What is MQ2 Gas Sensor? </vt:lpstr>
      <vt:lpstr>PowerPoint Presentation</vt:lpstr>
      <vt:lpstr>PowerPoint Presentation</vt:lpstr>
      <vt:lpstr>Arduino Code </vt:lpstr>
      <vt:lpstr>HC-SR501 PIR Sensor Works &amp; Interface It With Arduino </vt:lpstr>
      <vt:lpstr>PowerPoint Presentation</vt:lpstr>
      <vt:lpstr>HC-SR501 PIR Sensor Pinout </vt:lpstr>
      <vt:lpstr>Wiring – Connecting PIR Sensor to Arduino UNO </vt:lpstr>
      <vt:lpstr>Arduino Code </vt:lpstr>
      <vt:lpstr>PowerPoint Presentation</vt:lpstr>
      <vt:lpstr>How HC-SR04 Ultrasonic Sensor Works &amp; Interface It With Arduino </vt:lpstr>
      <vt:lpstr>specifications</vt:lpstr>
      <vt:lpstr>HC-SR04 Ultrasonic Sensor Pinout </vt:lpstr>
      <vt:lpstr>How Does HC-SR04 Ultrasonic Distance Sensor Work </vt:lpstr>
      <vt:lpstr>Interface DHT11 Module With Arduino </vt:lpstr>
      <vt:lpstr>PowerPoint Presentation</vt:lpstr>
      <vt:lpstr>DHT11 Module Pinout </vt:lpstr>
      <vt:lpstr>PowerPoint Presentation</vt:lpstr>
      <vt:lpstr>How Soil Moisture Sensor Works and Interface it with Arduino </vt:lpstr>
      <vt:lpstr>PowerPoint Presentation</vt:lpstr>
      <vt:lpstr>Soil Moisture Sensor Pinout </vt:lpstr>
      <vt:lpstr>Interfacing 16×2 Character LCD Module with Arduino </vt:lpstr>
      <vt:lpstr>16×2 Character LCD Pinout </vt:lpstr>
      <vt:lpstr>PowerPoint Presentation</vt:lpstr>
      <vt:lpstr>Wiring – Connecting 16×2 Character LCD with Arduino Uno </vt:lpstr>
      <vt:lpstr>Arduino Code </vt:lpstr>
      <vt:lpstr>How Seven Segment Display Works &amp; Interface it with Arduino </vt:lpstr>
      <vt:lpstr>Hardware Overview </vt:lpstr>
      <vt:lpstr>7 Segment Display Pinout</vt:lpstr>
      <vt:lpstr>Common Cathode(CC) Vs Common Anode(CA) </vt:lpstr>
      <vt:lpstr>PowerPoint Presentation</vt:lpstr>
      <vt:lpstr>PowerPoint Presentation</vt:lpstr>
      <vt:lpstr>How 7 Segment Display Works? </vt:lpstr>
      <vt:lpstr>PowerPoint Presentation</vt:lpstr>
      <vt:lpstr>Wiring – Connecting 7 Segment Display to Arduino UNO </vt:lpstr>
      <vt:lpstr>Interface One Channel Relay Module with Arduino </vt:lpstr>
      <vt:lpstr>How Do Relays Work? </vt:lpstr>
      <vt:lpstr>Relay Basics </vt:lpstr>
      <vt:lpstr>One Channel Relay Module </vt:lpstr>
      <vt:lpstr>Output Terminal Block </vt:lpstr>
      <vt:lpstr>Control Pins </vt:lpstr>
      <vt:lpstr>Wiring One Channel Relay Module with Arduino UNO </vt:lpstr>
      <vt:lpstr>Interface 4×4 Keypad with Arduino </vt:lpstr>
      <vt:lpstr>Pinout of 4×4 Keypad </vt:lpstr>
      <vt:lpstr>Wiring 4×4 Keypad with Arduino </vt:lpstr>
      <vt:lpstr>Installing Keypad Library </vt:lpstr>
      <vt:lpstr>Arduino Code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Controlling Servo Motor (Setting Angle) using Arduino IDE </dc:title>
  <dc:creator>mdnagaraju431@gmail.com</dc:creator>
  <cp:lastModifiedBy>mdnagaraju431@gmail.com</cp:lastModifiedBy>
  <cp:revision>42</cp:revision>
  <dcterms:created xsi:type="dcterms:W3CDTF">2021-03-31T04:53:22Z</dcterms:created>
  <dcterms:modified xsi:type="dcterms:W3CDTF">2021-04-26T09:26:09Z</dcterms:modified>
</cp:coreProperties>
</file>