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7" r:id="rId9"/>
    <p:sldId id="269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40300-9957-4D00-9FAD-7A4853C66D62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693C9-3377-4941-B61D-CD6A15D55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517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693C9-3377-4941-B61D-CD6A15D553B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435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7894-B295-4FED-8382-BCDEAD0D4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34DC8-7C2C-4DBD-BDE7-231BE30D7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8BB5D-169E-4040-A672-E8254EC1D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110F9-DF74-43CA-A4FA-235A8EE5FA1E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53B1F-21D6-4A2D-8FC6-1332C7CBE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0D2-63B6-46D7-9DAB-CB62D8F2C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FCD33-C967-41B8-9E84-6296C6F0D3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65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CA01E-061A-4543-B37A-090851E04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51BE13-040F-40F0-9538-8892A19D5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908BD-6A10-495E-948D-5774BF96A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110F9-DF74-43CA-A4FA-235A8EE5FA1E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CA9FC-7187-4926-9779-26222A01B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33993-CB2F-4F79-BC9E-D37762577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FCD33-C967-41B8-9E84-6296C6F0D3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036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11D39B-5914-456F-90D8-8AEF1385D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706C0F-835A-41FC-A2F6-BFAA98CE1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616B8-67B3-491E-BA12-53BE89184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110F9-DF74-43CA-A4FA-235A8EE5FA1E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D5BB7-C740-4F65-866F-9E05AB824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8FA35-F7A0-4C38-A6DB-08068E6C9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FCD33-C967-41B8-9E84-6296C6F0D3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791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9E7AD-FA8A-419F-8C0E-A45B4AA74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2B2C9-E8B3-4F91-A1BF-F709DFA00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32BFA-0476-42F8-9EAD-886DF1501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110F9-DF74-43CA-A4FA-235A8EE5FA1E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19666-6414-4391-B8C7-7A74CCCCA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30202-658E-4690-9215-C63881F2C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FCD33-C967-41B8-9E84-6296C6F0D3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92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3CCF8-3494-412A-8DE8-B5F0F7445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01D5A-002D-4FEE-A4B1-2F9B2C24A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85CAB-2A9C-459A-B8DE-932988A00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110F9-DF74-43CA-A4FA-235A8EE5FA1E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EEF90-6081-414D-BBBE-ED4338AF6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E45A0-30D6-4508-94C9-ABDABF53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FCD33-C967-41B8-9E84-6296C6F0D3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681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53A7D-9DD5-4946-807E-BB0642CFA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5B65E-5AF0-4963-B040-A786F1017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87752C-E800-4970-987C-C256EF53D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306E3-C54D-4335-89F4-DC0C2D213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110F9-DF74-43CA-A4FA-235A8EE5FA1E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89945-AEFC-4E03-9FE9-9916BCC45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3D054-B24A-4547-8ACE-EE9624DC8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FCD33-C967-41B8-9E84-6296C6F0D3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079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84C9B-9D19-4396-9EF7-881FD049F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EC38D-D0D1-4018-8C97-4CBCA4C79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B4AF5-520E-4557-842A-A6D6061A0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17CC90-220C-472F-98F8-C67942AFF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18F2A8-D331-4096-B45D-5B7DD3752C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D2FDD-593C-49C8-80C0-025BDA141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110F9-DF74-43CA-A4FA-235A8EE5FA1E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4AA319-53DA-4001-9734-ED51207E1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7AD36C-6C63-42E2-8A97-761C82232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FCD33-C967-41B8-9E84-6296C6F0D3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703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87D13-EDF9-4EEE-9038-E0821C481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D364E9-211C-46A6-9C96-706DC0556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110F9-DF74-43CA-A4FA-235A8EE5FA1E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E70473-B821-40FA-A6E3-5419C95A5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E02C96-1BB0-41A5-B5DE-E508B8048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FCD33-C967-41B8-9E84-6296C6F0D3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74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AD060B-424D-4383-876E-68E2DDEE2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110F9-DF74-43CA-A4FA-235A8EE5FA1E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76D255-4F7F-48A9-8892-D4A520DE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F810D-DD38-4020-92C9-9A977315F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FCD33-C967-41B8-9E84-6296C6F0D3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171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5014A-62BA-42EA-9D1E-4F14A6CB5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5A99F-7241-4F85-B99F-74417A737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6E894-E1F4-4ADB-AB9F-52EF51681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C0645-073A-42F1-8BC7-E7C368097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110F9-DF74-43CA-A4FA-235A8EE5FA1E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4E6E6-55C3-4C7A-A349-A59FBE1DF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96B06-D247-403D-A682-A39E335F6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FCD33-C967-41B8-9E84-6296C6F0D3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254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CE887-2F3D-4444-8034-758E53A7B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D3FC27-7C7E-4217-B3E8-02C0CAF86A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6106E1-C822-4AF8-B3BF-6B729C0C0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A1D1A-BF4E-41A4-825D-457FF40A5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110F9-DF74-43CA-A4FA-235A8EE5FA1E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90B72-C239-4F71-A526-888591BD5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AC43D-49E4-4F8A-A0B4-59133CA6E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FCD33-C967-41B8-9E84-6296C6F0D3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14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68AFC7-18AE-4F18-84F8-B1C8F2473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91680-C688-4F08-AE7F-66E8959A9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14E61-9245-4199-8EB4-3B85152A92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110F9-DF74-43CA-A4FA-235A8EE5FA1E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585A2-DB87-4674-BD7D-2F2AB12057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C69F5-B6F3-482E-A13A-92817CDBC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FCD33-C967-41B8-9E84-6296C6F0D3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912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93E0C-1F8E-4111-80B0-1C02BAF6A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7920" y="1975803"/>
            <a:ext cx="10292080" cy="2387600"/>
          </a:xfrm>
        </p:spPr>
        <p:txBody>
          <a:bodyPr/>
          <a:lstStyle/>
          <a:p>
            <a:r>
              <a:rPr lang="en-IN" sz="5400" b="1" i="0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Radio-frequency identification </a:t>
            </a:r>
            <a:r>
              <a:rPr lang="en-IN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I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RFID</a:t>
            </a:r>
            <a:r>
              <a:rPr lang="en-IN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)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B5E385-87EC-41D8-B4C9-F57A794E58AE}"/>
              </a:ext>
            </a:extLst>
          </p:cNvPr>
          <p:cNvSpPr txBox="1"/>
          <p:nvPr/>
        </p:nvSpPr>
        <p:spPr>
          <a:xfrm>
            <a:off x="1391920" y="5076875"/>
            <a:ext cx="106883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i="0" dirty="0">
                <a:effectLst/>
                <a:latin typeface="arial" panose="020B0604020202020204" pitchFamily="34" charset="0"/>
              </a:rPr>
              <a:t>Radio-frequency identification (RFID) uses electromagnetic fields to automatically identify and track.</a:t>
            </a:r>
          </a:p>
        </p:txBody>
      </p:sp>
    </p:spTree>
    <p:extLst>
      <p:ext uri="{BB962C8B-B14F-4D97-AF65-F5344CB8AC3E}">
        <p14:creationId xmlns:p14="http://schemas.microsoft.com/office/powerpoint/2010/main" val="207254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Arduino RFID Access Control with EM-18">
            <a:extLst>
              <a:ext uri="{FF2B5EF4-FFF2-40B4-BE49-F238E27FC236}">
                <a16:creationId xmlns:a16="http://schemas.microsoft.com/office/drawing/2014/main" id="{FACF06A8-0AFB-4342-BEC1-8ADF4B9B71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170" y="1074619"/>
            <a:ext cx="9155588" cy="504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12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F6DC8-BBFE-420E-8031-DAF87121E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5400" y="2661285"/>
            <a:ext cx="4831080" cy="1325563"/>
          </a:xfrm>
        </p:spPr>
        <p:txBody>
          <a:bodyPr>
            <a:normAutofit/>
          </a:bodyPr>
          <a:lstStyle/>
          <a:p>
            <a:r>
              <a:rPr lang="en-GB" sz="6600" b="1" dirty="0">
                <a:solidFill>
                  <a:schemeClr val="accent2"/>
                </a:solidFill>
              </a:rPr>
              <a:t>Programming </a:t>
            </a:r>
            <a:endParaRPr lang="en-IN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36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DAD27-13D0-49AD-B102-E98E176B3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6720"/>
            <a:ext cx="10515600" cy="5750243"/>
          </a:xfrm>
        </p:spPr>
        <p:txBody>
          <a:bodyPr/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Roboto"/>
              </a:rPr>
              <a:t>RFID is used in many applications like </a:t>
            </a:r>
            <a:r>
              <a:rPr lang="en-GB" b="1" i="0" dirty="0">
                <a:solidFill>
                  <a:srgbClr val="000000"/>
                </a:solidFill>
                <a:effectLst/>
                <a:latin typeface="Roboto"/>
              </a:rPr>
              <a:t>attendance system</a:t>
            </a:r>
          </a:p>
          <a:p>
            <a:pPr marL="0" indent="0">
              <a:buNone/>
            </a:pPr>
            <a:endParaRPr lang="en-GB" b="0" i="0" dirty="0">
              <a:solidFill>
                <a:srgbClr val="000000"/>
              </a:solidFill>
              <a:effectLst/>
              <a:latin typeface="Roboto"/>
            </a:endParaRPr>
          </a:p>
          <a:p>
            <a:r>
              <a:rPr lang="en-IN" dirty="0"/>
              <a:t> </a:t>
            </a:r>
            <a:r>
              <a:rPr lang="en-GB" b="0" i="0" dirty="0">
                <a:solidFill>
                  <a:srgbClr val="000000"/>
                </a:solidFill>
                <a:effectLst/>
                <a:latin typeface="Roboto"/>
              </a:rPr>
              <a:t>It is also helpful to keep track of goods and in automated toll collection system on highway.</a:t>
            </a:r>
          </a:p>
          <a:p>
            <a:pPr marL="0" indent="0">
              <a:buNone/>
            </a:pPr>
            <a:endParaRPr lang="en-GB" b="0" i="0" dirty="0">
              <a:solidFill>
                <a:srgbClr val="000000"/>
              </a:solidFill>
              <a:effectLst/>
              <a:latin typeface="Roboto"/>
            </a:endParaRP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Roboto"/>
              </a:rPr>
              <a:t>RFID is used in many companies to provide access to their authorized employees.</a:t>
            </a:r>
          </a:p>
          <a:p>
            <a:pPr marL="0" indent="0">
              <a:buNone/>
            </a:pPr>
            <a:endParaRPr lang="en-GB" b="0" i="0" dirty="0">
              <a:solidFill>
                <a:srgbClr val="000000"/>
              </a:solidFill>
              <a:effectLst/>
              <a:latin typeface="Roboto"/>
            </a:endParaRPr>
          </a:p>
          <a:p>
            <a:r>
              <a:rPr lang="en-GB" sz="2800" b="0" i="0" dirty="0">
                <a:effectLst/>
                <a:latin typeface="arial" panose="020B0604020202020204" pitchFamily="34" charset="0"/>
              </a:rPr>
              <a:t>Radio Frequency Identification (</a:t>
            </a:r>
            <a:r>
              <a:rPr lang="en-GB" sz="2800" b="1" i="0" dirty="0">
                <a:effectLst/>
                <a:latin typeface="arial" panose="020B0604020202020204" pitchFamily="34" charset="0"/>
              </a:rPr>
              <a:t>RFID</a:t>
            </a:r>
            <a:r>
              <a:rPr lang="en-GB" sz="2800" b="0" i="0" dirty="0">
                <a:effectLst/>
                <a:latin typeface="arial" panose="020B0604020202020204" pitchFamily="34" charset="0"/>
              </a:rPr>
              <a:t>) refers to a two components: </a:t>
            </a:r>
            <a:r>
              <a:rPr lang="en-GB" sz="2800" b="1" i="0" dirty="0">
                <a:effectLst/>
                <a:latin typeface="arial" panose="020B0604020202020204" pitchFamily="34" charset="0"/>
              </a:rPr>
              <a:t>tags and readers.</a:t>
            </a:r>
            <a:endParaRPr lang="en-GB" sz="2800" b="1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890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DED37-812D-4A69-BF85-289C07D3B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2795"/>
          </a:xfrm>
        </p:spPr>
        <p:txBody>
          <a:bodyPr/>
          <a:lstStyle/>
          <a:p>
            <a:r>
              <a:rPr lang="en-IN" b="1" i="0" dirty="0">
                <a:solidFill>
                  <a:schemeClr val="accent2"/>
                </a:solidFill>
                <a:effectLst/>
                <a:latin typeface="Roboto"/>
              </a:rPr>
              <a:t>RFID Tag: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F9DC9-AB6D-4501-A51C-AD06EC503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6498"/>
            <a:ext cx="10515600" cy="4760465"/>
          </a:xfrm>
        </p:spPr>
        <p:txBody>
          <a:bodyPr/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Roboto"/>
              </a:rPr>
              <a:t>RFID tag includes microchip with radio antenna.</a:t>
            </a: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Roboto"/>
              </a:rPr>
              <a:t>which carries 12 Byte unique Identification number.</a:t>
            </a:r>
            <a:endParaRPr lang="en-IN" dirty="0"/>
          </a:p>
        </p:txBody>
      </p:sp>
      <p:pic>
        <p:nvPicPr>
          <p:cNvPr id="1026" name="Picture 2" descr="RFID Tag">
            <a:extLst>
              <a:ext uri="{FF2B5EF4-FFF2-40B4-BE49-F238E27FC236}">
                <a16:creationId xmlns:a16="http://schemas.microsoft.com/office/drawing/2014/main" id="{6FADDC9A-0EAE-4576-97D2-6B7155D0A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399" y="3328704"/>
            <a:ext cx="2920682" cy="289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DB2723-E66B-46D8-9537-4F740E732ED3}"/>
              </a:ext>
            </a:extLst>
          </p:cNvPr>
          <p:cNvSpPr txBox="1"/>
          <p:nvPr/>
        </p:nvSpPr>
        <p:spPr>
          <a:xfrm>
            <a:off x="1209040" y="627087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Roboto"/>
              </a:rPr>
              <a:t>RFID Tag Inside</a:t>
            </a:r>
            <a:endParaRPr lang="en-IN" dirty="0"/>
          </a:p>
        </p:txBody>
      </p:sp>
      <p:pic>
        <p:nvPicPr>
          <p:cNvPr id="1028" name="Picture 4" descr="RFID Tag">
            <a:extLst>
              <a:ext uri="{FF2B5EF4-FFF2-40B4-BE49-F238E27FC236}">
                <a16:creationId xmlns:a16="http://schemas.microsoft.com/office/drawing/2014/main" id="{1305F9CE-C5B4-42F7-9C66-74D5BF1EB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097082"/>
            <a:ext cx="3914449" cy="289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845C0C-ABE4-4787-B4C5-4AE0FF3AD783}"/>
              </a:ext>
            </a:extLst>
          </p:cNvPr>
          <p:cNvSpPr txBox="1"/>
          <p:nvPr/>
        </p:nvSpPr>
        <p:spPr>
          <a:xfrm>
            <a:off x="5943600" y="59922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Roboto"/>
              </a:rPr>
              <a:t>RFID Tag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805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B102C-2E36-4CA9-B2F1-CD1923625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175" y="184151"/>
            <a:ext cx="10515600" cy="740410"/>
          </a:xfrm>
        </p:spPr>
        <p:txBody>
          <a:bodyPr/>
          <a:lstStyle/>
          <a:p>
            <a:r>
              <a:rPr lang="en-IN" b="1" i="0" dirty="0">
                <a:solidFill>
                  <a:schemeClr val="accent2"/>
                </a:solidFill>
                <a:effectLst/>
                <a:latin typeface="Roboto"/>
              </a:rPr>
              <a:t>RFID Reader: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E29A3-E363-4C2E-BE22-FC9CD6B13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5840"/>
            <a:ext cx="10515600" cy="5171123"/>
          </a:xfrm>
        </p:spPr>
        <p:txBody>
          <a:bodyPr>
            <a:normAutofit/>
          </a:bodyPr>
          <a:lstStyle/>
          <a:p>
            <a:r>
              <a:rPr lang="en-GB" sz="2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EM18</a:t>
            </a:r>
            <a:r>
              <a:rPr lang="en-GB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is a RFID reader</a:t>
            </a:r>
          </a:p>
          <a:p>
            <a:r>
              <a:rPr lang="en-GB" sz="2400" b="0" i="0" dirty="0">
                <a:solidFill>
                  <a:srgbClr val="000000"/>
                </a:solidFill>
                <a:effectLst/>
                <a:latin typeface="Roboto"/>
              </a:rPr>
              <a:t>It is used to read unique ID from RFID tags.</a:t>
            </a:r>
            <a:endParaRPr lang="en-GB" sz="24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en-IN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frequency 125 kHz</a:t>
            </a:r>
            <a:endParaRPr lang="en-GB" sz="2400" b="0" i="0" dirty="0">
              <a:solidFill>
                <a:srgbClr val="000000"/>
              </a:solidFill>
              <a:effectLst/>
              <a:latin typeface="Roboto"/>
            </a:endParaRPr>
          </a:p>
          <a:p>
            <a:r>
              <a:rPr lang="en-GB" sz="2400" b="0" i="0" dirty="0">
                <a:solidFill>
                  <a:srgbClr val="000000"/>
                </a:solidFill>
                <a:effectLst/>
                <a:latin typeface="Roboto"/>
              </a:rPr>
              <a:t>Whenever RFID tags comes in range, RFID reader reads its unique ID and transmits it serially to the microcontroller or PC.</a:t>
            </a:r>
            <a:endParaRPr lang="en-GB" sz="2400" dirty="0">
              <a:solidFill>
                <a:srgbClr val="000000"/>
              </a:solidFill>
              <a:latin typeface="Roboto"/>
            </a:endParaRP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2050" name="Picture 2" descr="EM18 RFID Reader">
            <a:extLst>
              <a:ext uri="{FF2B5EF4-FFF2-40B4-BE49-F238E27FC236}">
                <a16:creationId xmlns:a16="http://schemas.microsoft.com/office/drawing/2014/main" id="{70EC9F70-BB2B-43F2-9DCC-FC68E645C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0" y="3466067"/>
            <a:ext cx="283845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F76877-28C5-4306-BB9B-516C69DB7443}"/>
              </a:ext>
            </a:extLst>
          </p:cNvPr>
          <p:cNvSpPr txBox="1"/>
          <p:nvPr/>
        </p:nvSpPr>
        <p:spPr>
          <a:xfrm>
            <a:off x="4084320" y="63045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Roboto"/>
              </a:rPr>
              <a:t>EM18 RFID Reader Module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919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F61AD-7275-4A89-8BAB-1F41B5307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760"/>
            <a:ext cx="10515600" cy="5811203"/>
          </a:xfrm>
        </p:spPr>
        <p:txBody>
          <a:bodyPr>
            <a:normAutofit/>
          </a:bodyPr>
          <a:lstStyle/>
          <a:p>
            <a:r>
              <a:rPr lang="en-GB" sz="2000" b="0" i="0" dirty="0">
                <a:solidFill>
                  <a:srgbClr val="000000"/>
                </a:solidFill>
                <a:effectLst/>
                <a:latin typeface="Roboto"/>
              </a:rPr>
              <a:t>Basically, RFID systems categorised as </a:t>
            </a:r>
            <a:r>
              <a:rPr lang="en-GB" sz="2000" b="1" i="0" dirty="0">
                <a:solidFill>
                  <a:srgbClr val="000000"/>
                </a:solidFill>
                <a:effectLst/>
                <a:latin typeface="Roboto"/>
              </a:rPr>
              <a:t>active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Roboto"/>
              </a:rPr>
              <a:t> and </a:t>
            </a:r>
            <a:r>
              <a:rPr lang="en-GB" sz="2000" b="1" i="0" dirty="0">
                <a:solidFill>
                  <a:srgbClr val="000000"/>
                </a:solidFill>
                <a:effectLst/>
                <a:latin typeface="Roboto"/>
              </a:rPr>
              <a:t>passive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Roboto"/>
              </a:rPr>
              <a:t> based on how they are powered and their range. </a:t>
            </a:r>
          </a:p>
          <a:p>
            <a:r>
              <a:rPr lang="en-GB" sz="2000" b="1" i="0" dirty="0">
                <a:effectLst/>
                <a:latin typeface="Georgia" panose="02040502050405020303" pitchFamily="18" charset="0"/>
              </a:rPr>
              <a:t>Passive </a:t>
            </a:r>
            <a:r>
              <a:rPr lang="en-GB" sz="2000" b="0" i="0" dirty="0">
                <a:effectLst/>
                <a:latin typeface="Georgia" panose="02040502050405020303" pitchFamily="18" charset="0"/>
              </a:rPr>
              <a:t>RFID tags are powered by the reader and do not have a battery</a:t>
            </a:r>
          </a:p>
          <a:p>
            <a:r>
              <a:rPr lang="en-GB" sz="2000" b="0" i="0" dirty="0">
                <a:solidFill>
                  <a:srgbClr val="000000"/>
                </a:solidFill>
                <a:effectLst/>
                <a:latin typeface="Roboto"/>
              </a:rPr>
              <a:t>operate in Low frequency (~125 KHz) as well as High frequency (~13 MHz) band</a:t>
            </a:r>
            <a:endParaRPr lang="en-GB" sz="200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r>
              <a:rPr lang="en-GB" sz="2000" b="0" i="0" dirty="0">
                <a:solidFill>
                  <a:srgbClr val="000000"/>
                </a:solidFill>
                <a:effectLst/>
                <a:latin typeface="Roboto"/>
              </a:rPr>
              <a:t>have limited read range of up to ~1m.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endParaRPr lang="en-GB" sz="2000" dirty="0">
              <a:latin typeface="Georgia" panose="02040502050405020303" pitchFamily="18" charset="0"/>
            </a:endParaRPr>
          </a:p>
          <a:p>
            <a:r>
              <a:rPr lang="en-GB" sz="2000" b="1" i="0" dirty="0">
                <a:effectLst/>
                <a:latin typeface="Georgia" panose="02040502050405020303" pitchFamily="18" charset="0"/>
              </a:rPr>
              <a:t>Active</a:t>
            </a:r>
            <a:r>
              <a:rPr lang="en-GB" sz="2000" b="0" i="0" dirty="0">
                <a:effectLst/>
                <a:latin typeface="Georgia" panose="02040502050405020303" pitchFamily="18" charset="0"/>
              </a:rPr>
              <a:t> RFID tags are powered by batteries.</a:t>
            </a:r>
            <a:endParaRPr lang="en-GB" sz="2000" b="0" i="0" dirty="0">
              <a:solidFill>
                <a:srgbClr val="000000"/>
              </a:solidFill>
              <a:effectLst/>
              <a:latin typeface="Roboto"/>
            </a:endParaRPr>
          </a:p>
          <a:p>
            <a:r>
              <a:rPr lang="en-GB" sz="2000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Roboto"/>
              </a:rPr>
              <a:t>They operate at 455 MHz, 2.45 GHz, or 5.8 GHz</a:t>
            </a:r>
            <a:r>
              <a:rPr lang="en-GB" sz="2000" dirty="0">
                <a:solidFill>
                  <a:srgbClr val="000000"/>
                </a:solidFill>
                <a:latin typeface="Roboto"/>
              </a:rPr>
              <a:t> </a:t>
            </a:r>
          </a:p>
          <a:p>
            <a:r>
              <a:rPr lang="en-GB" sz="2000" b="0" i="0" dirty="0">
                <a:solidFill>
                  <a:srgbClr val="000000"/>
                </a:solidFill>
                <a:effectLst/>
                <a:latin typeface="Roboto"/>
              </a:rPr>
              <a:t>read range of 60 feet to 300 feet (20 meters to 100 meters). </a:t>
            </a:r>
          </a:p>
          <a:p>
            <a:pPr marL="0" indent="0">
              <a:buNone/>
            </a:pPr>
            <a:endParaRPr lang="en-GB" sz="2000" b="0" i="0" dirty="0">
              <a:solidFill>
                <a:srgbClr val="000000"/>
              </a:solidFill>
              <a:effectLst/>
              <a:latin typeface="Roboto"/>
            </a:endParaRPr>
          </a:p>
          <a:p>
            <a:endParaRPr lang="en-GB" sz="2000" b="0" i="0" dirty="0">
              <a:effectLst/>
              <a:latin typeface="Georgia" panose="02040502050405020303" pitchFamily="18" charset="0"/>
            </a:endParaRPr>
          </a:p>
        </p:txBody>
      </p:sp>
      <p:pic>
        <p:nvPicPr>
          <p:cNvPr id="4100" name="Picture 4" descr="a) Active and b) passive RFID tag  Semi-active tags: Although they... |  Download Scientific Diagram">
            <a:extLst>
              <a:ext uri="{FF2B5EF4-FFF2-40B4-BE49-F238E27FC236}">
                <a16:creationId xmlns:a16="http://schemas.microsoft.com/office/drawing/2014/main" id="{C78C7739-4C73-4424-BD44-0C7B11073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559" y="3570364"/>
            <a:ext cx="7136765" cy="292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28014A-1712-45E5-84EF-4F6B70DB8ED6}"/>
              </a:ext>
            </a:extLst>
          </p:cNvPr>
          <p:cNvSpPr txBox="1"/>
          <p:nvPr/>
        </p:nvSpPr>
        <p:spPr>
          <a:xfrm>
            <a:off x="3159760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Roboto"/>
              </a:rPr>
              <a:t>Active RFID                                     Passive RFID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858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05967-78DD-4A79-B4C2-D3507A23C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760"/>
            <a:ext cx="10515600" cy="5811203"/>
          </a:xfrm>
        </p:spPr>
        <p:txBody>
          <a:bodyPr/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Roboto"/>
              </a:rPr>
              <a:t>There are various RFID readers available according to their frequency are shown as follows</a:t>
            </a: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Roboto"/>
              </a:rPr>
              <a:t> 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D3685ED-D3B3-4620-99FF-F5B9E38F9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12379"/>
              </p:ext>
            </p:extLst>
          </p:nvPr>
        </p:nvGraphicFramePr>
        <p:xfrm>
          <a:off x="1391920" y="1574800"/>
          <a:ext cx="8666480" cy="3342639"/>
        </p:xfrm>
        <a:graphic>
          <a:graphicData uri="http://schemas.openxmlformats.org/drawingml/2006/table">
            <a:tbl>
              <a:tblPr/>
              <a:tblGrid>
                <a:gridCol w="1265971">
                  <a:extLst>
                    <a:ext uri="{9D8B030D-6E8A-4147-A177-3AD203B41FA5}">
                      <a16:colId xmlns:a16="http://schemas.microsoft.com/office/drawing/2014/main" val="2230557780"/>
                    </a:ext>
                  </a:extLst>
                </a:gridCol>
                <a:gridCol w="1265971">
                  <a:extLst>
                    <a:ext uri="{9D8B030D-6E8A-4147-A177-3AD203B41FA5}">
                      <a16:colId xmlns:a16="http://schemas.microsoft.com/office/drawing/2014/main" val="2190375812"/>
                    </a:ext>
                  </a:extLst>
                </a:gridCol>
                <a:gridCol w="1794063">
                  <a:extLst>
                    <a:ext uri="{9D8B030D-6E8A-4147-A177-3AD203B41FA5}">
                      <a16:colId xmlns:a16="http://schemas.microsoft.com/office/drawing/2014/main" val="3640284255"/>
                    </a:ext>
                  </a:extLst>
                </a:gridCol>
                <a:gridCol w="4340475">
                  <a:extLst>
                    <a:ext uri="{9D8B030D-6E8A-4147-A177-3AD203B41FA5}">
                      <a16:colId xmlns:a16="http://schemas.microsoft.com/office/drawing/2014/main" val="2569817330"/>
                    </a:ext>
                  </a:extLst>
                </a:gridCol>
              </a:tblGrid>
              <a:tr h="1114213"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  <a:latin typeface="Roboto"/>
                        </a:rPr>
                        <a:t>Frequency</a:t>
                      </a:r>
                      <a:endParaRPr lang="en-IN">
                        <a:effectLst/>
                        <a:latin typeface="Roboto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  <a:latin typeface="Roboto"/>
                        </a:rPr>
                        <a:t>Range</a:t>
                      </a:r>
                      <a:endParaRPr lang="en-IN">
                        <a:effectLst/>
                        <a:latin typeface="Roboto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  <a:latin typeface="Roboto"/>
                        </a:rPr>
                        <a:t>Different modules</a:t>
                      </a:r>
                      <a:endParaRPr lang="en-IN">
                        <a:effectLst/>
                        <a:latin typeface="Roboto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  <a:latin typeface="Roboto"/>
                        </a:rPr>
                        <a:t>Applications</a:t>
                      </a:r>
                      <a:endParaRPr lang="en-IN">
                        <a:effectLst/>
                        <a:latin typeface="Roboto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0163"/>
                  </a:ext>
                </a:extLst>
              </a:tr>
              <a:tr h="1114213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Roboto"/>
                        </a:rPr>
                        <a:t>120-150 kHz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  <a:latin typeface="Roboto"/>
                        </a:rPr>
                        <a:t>5-20 cm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Roboto"/>
                        </a:rPr>
                        <a:t>EM-18, ILA-12, etc.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  <a:latin typeface="Roboto"/>
                        </a:rPr>
                        <a:t>Factory data collection, identifying animals etc.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216055"/>
                  </a:ext>
                </a:extLst>
              </a:tr>
              <a:tr h="1114213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  <a:latin typeface="Roboto"/>
                        </a:rPr>
                        <a:t>13.56 MHz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Roboto"/>
                        </a:rPr>
                        <a:t>10 cm – 1m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Roboto"/>
                        </a:rPr>
                        <a:t>MFRC522, SM130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  <a:latin typeface="Roboto"/>
                        </a:rPr>
                        <a:t>Smart cards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11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9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A2452-448E-4F45-B059-1EA245BC8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120" y="2437765"/>
            <a:ext cx="10515600" cy="1325563"/>
          </a:xfrm>
        </p:spPr>
        <p:txBody>
          <a:bodyPr>
            <a:normAutofit/>
          </a:bodyPr>
          <a:lstStyle/>
          <a:p>
            <a:r>
              <a:rPr lang="en-GB" sz="4800" b="1" dirty="0">
                <a:solidFill>
                  <a:schemeClr val="accent2"/>
                </a:solidFill>
              </a:rPr>
              <a:t>Interfacing Arduino uno and RFID-EM-18</a:t>
            </a:r>
            <a:endParaRPr lang="en-IN" sz="4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6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EM18 - RFID Reader Pinout">
            <a:extLst>
              <a:ext uri="{FF2B5EF4-FFF2-40B4-BE49-F238E27FC236}">
                <a16:creationId xmlns:a16="http://schemas.microsoft.com/office/drawing/2014/main" id="{A49DA929-1FBD-4325-8418-0C2EABC5FBCF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0" y="1188720"/>
            <a:ext cx="10515600" cy="498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b="0" i="0" dirty="0">
                <a:solidFill>
                  <a:srgbClr val="212529"/>
                </a:solidFill>
                <a:effectLst/>
                <a:latin typeface="-apple-system"/>
              </a:rPr>
              <a:t>EM-18 is a nine pin device. Among nine pins, 2 pins are not connected, so we basically have to consider seven terminals.</a:t>
            </a:r>
            <a:endParaRPr lang="en-IN" dirty="0"/>
          </a:p>
        </p:txBody>
      </p:sp>
      <p:pic>
        <p:nvPicPr>
          <p:cNvPr id="6148" name="Picture 4" descr="EM18 - RFID Reader Pinout">
            <a:extLst>
              <a:ext uri="{FF2B5EF4-FFF2-40B4-BE49-F238E27FC236}">
                <a16:creationId xmlns:a16="http://schemas.microsoft.com/office/drawing/2014/main" id="{0D47CB60-D4B2-4CC8-AD6A-31998986A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470" y="2090738"/>
            <a:ext cx="4762500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9B79D2-A428-4A71-8CA9-A1C71534207D}"/>
              </a:ext>
            </a:extLst>
          </p:cNvPr>
          <p:cNvSpPr txBox="1"/>
          <p:nvPr/>
        </p:nvSpPr>
        <p:spPr>
          <a:xfrm>
            <a:off x="2783840" y="4829294"/>
            <a:ext cx="1849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212529"/>
                </a:solidFill>
                <a:effectLst/>
                <a:latin typeface="-apple-system"/>
              </a:rPr>
              <a:t>No Connection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348F23-51E4-4E20-907B-89F79ED3F8AE}"/>
              </a:ext>
            </a:extLst>
          </p:cNvPr>
          <p:cNvSpPr txBox="1"/>
          <p:nvPr/>
        </p:nvSpPr>
        <p:spPr>
          <a:xfrm>
            <a:off x="2783840" y="4459962"/>
            <a:ext cx="1849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212529"/>
                </a:solidFill>
                <a:effectLst/>
                <a:latin typeface="-apple-system"/>
              </a:rPr>
              <a:t>No Connection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A82811-982C-48B6-9A6C-CDC218929ED0}"/>
              </a:ext>
            </a:extLst>
          </p:cNvPr>
          <p:cNvSpPr txBox="1"/>
          <p:nvPr/>
        </p:nvSpPr>
        <p:spPr>
          <a:xfrm>
            <a:off x="838200" y="4093924"/>
            <a:ext cx="3281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12529"/>
                </a:solidFill>
                <a:effectLst/>
                <a:latin typeface="-apple-system"/>
              </a:rPr>
              <a:t>Should be connected to BUZZER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7E208C-934C-499A-9A4F-5E3300BB08E3}"/>
              </a:ext>
            </a:extLst>
          </p:cNvPr>
          <p:cNvSpPr txBox="1"/>
          <p:nvPr/>
        </p:nvSpPr>
        <p:spPr>
          <a:xfrm>
            <a:off x="8361680" y="4829294"/>
            <a:ext cx="1849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212529"/>
                </a:solidFill>
                <a:latin typeface="-apple-system"/>
              </a:rPr>
              <a:t>S</a:t>
            </a:r>
            <a:r>
              <a:rPr lang="en-IN" dirty="0">
                <a:solidFill>
                  <a:srgbClr val="212529"/>
                </a:solidFill>
                <a:latin typeface="-apple-system"/>
              </a:rPr>
              <a:t>elect pin</a:t>
            </a:r>
            <a:endParaRPr lang="en-IN" dirty="0"/>
          </a:p>
        </p:txBody>
      </p:sp>
      <p:pic>
        <p:nvPicPr>
          <p:cNvPr id="6150" name="Picture 6" descr="Robo India RFID Reader EM18 Board with Serial TTL: Amazon.in: Electronics">
            <a:extLst>
              <a:ext uri="{FF2B5EF4-FFF2-40B4-BE49-F238E27FC236}">
                <a16:creationId xmlns:a16="http://schemas.microsoft.com/office/drawing/2014/main" id="{4D697E70-D4CB-4B5F-ACED-077B13EC6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2796" y="2486318"/>
            <a:ext cx="3186339" cy="234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41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34CA-EA3A-4CCE-85CC-86DC6A6BD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365125"/>
            <a:ext cx="10927080" cy="1325563"/>
          </a:xfrm>
        </p:spPr>
        <p:txBody>
          <a:bodyPr/>
          <a:lstStyle/>
          <a:p>
            <a:r>
              <a:rPr lang="en-IN" b="1" i="0" dirty="0">
                <a:solidFill>
                  <a:schemeClr val="accent2"/>
                </a:solidFill>
                <a:effectLst/>
                <a:latin typeface="-apple-system"/>
              </a:rPr>
              <a:t>EM-18 Features and Specifications</a:t>
            </a:r>
            <a:br>
              <a:rPr lang="en-IN" b="0" i="0" dirty="0">
                <a:solidFill>
                  <a:srgbClr val="C62020"/>
                </a:solidFill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44BDE-F930-4542-A6E8-41DB62F13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12529"/>
                </a:solidFill>
                <a:effectLst/>
                <a:latin typeface="-apple-system"/>
              </a:rPr>
              <a:t>Operating  voltage of EM-18: +4.5V to +5.5V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12529"/>
                </a:solidFill>
                <a:effectLst/>
                <a:latin typeface="-apple-system"/>
              </a:rPr>
              <a:t>Current consumption:50mA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12529"/>
                </a:solidFill>
                <a:effectLst/>
                <a:latin typeface="-apple-system"/>
              </a:rPr>
              <a:t>Can operate on LOW power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12529"/>
                </a:solidFill>
                <a:effectLst/>
                <a:latin typeface="-apple-system"/>
              </a:rPr>
              <a:t>Operating temperature: 0ºC to +80ºC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12529"/>
                </a:solidFill>
                <a:effectLst/>
                <a:latin typeface="-apple-system"/>
              </a:rPr>
              <a:t>Operating frequency:125KHz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12529"/>
                </a:solidFill>
                <a:effectLst/>
                <a:latin typeface="-apple-system"/>
              </a:rPr>
              <a:t>Communication parameter:9600bps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12529"/>
                </a:solidFill>
                <a:effectLst/>
                <a:latin typeface="-apple-system"/>
              </a:rPr>
              <a:t>Reading distance: 10cm, depending on TAG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12529"/>
                </a:solidFill>
                <a:effectLst/>
                <a:latin typeface="-apple-system"/>
              </a:rPr>
              <a:t>Integrated Antenna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717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394</Words>
  <Application>Microsoft Office PowerPoint</Application>
  <PresentationFormat>Widescreen</PresentationFormat>
  <Paragraphs>59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-apple-system</vt:lpstr>
      <vt:lpstr>arial</vt:lpstr>
      <vt:lpstr>arial</vt:lpstr>
      <vt:lpstr>Calibri</vt:lpstr>
      <vt:lpstr>Calibri Light</vt:lpstr>
      <vt:lpstr>Georgia</vt:lpstr>
      <vt:lpstr>Roboto</vt:lpstr>
      <vt:lpstr>Office Theme</vt:lpstr>
      <vt:lpstr>Radio-frequency identification (RFID)</vt:lpstr>
      <vt:lpstr>PowerPoint Presentation</vt:lpstr>
      <vt:lpstr>RFID Tag:</vt:lpstr>
      <vt:lpstr>RFID Reader:</vt:lpstr>
      <vt:lpstr>PowerPoint Presentation</vt:lpstr>
      <vt:lpstr>PowerPoint Presentation</vt:lpstr>
      <vt:lpstr>Interfacing Arduino uno and RFID-EM-18</vt:lpstr>
      <vt:lpstr>PowerPoint Presentation</vt:lpstr>
      <vt:lpstr>EM-18 Features and Specifications </vt:lpstr>
      <vt:lpstr>PowerPoint Presentation</vt:lpstr>
      <vt:lpstr>Programming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Radio-frequency identification (RFID)</dc:title>
  <dc:creator>mdnagaraju431@gmail.com</dc:creator>
  <cp:lastModifiedBy>mdnagaraju431@gmail.com</cp:lastModifiedBy>
  <cp:revision>19</cp:revision>
  <dcterms:created xsi:type="dcterms:W3CDTF">2021-03-05T04:25:22Z</dcterms:created>
  <dcterms:modified xsi:type="dcterms:W3CDTF">2021-03-06T04:41:46Z</dcterms:modified>
</cp:coreProperties>
</file>