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6.jpg" ContentType="image/jpg"/>
  <Override PartName="/ppt/media/image10.jpg" ContentType="image/jpg"/>
  <Override PartName="/ppt/media/image11.jpg" ContentType="image/jpg"/>
  <Override PartName="/ppt/media/image12.jpg" ContentType="image/jpg"/>
  <Override PartName="/ppt/media/image13.jpg" ContentType="image/jpg"/>
  <Override PartName="/ppt/media/image14.jpg" ContentType="image/jpg"/>
  <Override PartName="/ppt/media/image15.jpg" ContentType="image/jpg"/>
  <Override PartName="/ppt/media/image16.jpg" ContentType="image/jpg"/>
  <Override PartName="/ppt/media/image17.jpg" ContentType="image/jpg"/>
  <Override PartName="/ppt/media/image18.jpg" ContentType="image/jpg"/>
  <Override PartName="/ppt/media/image19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8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81" r:id="rId23"/>
    <p:sldId id="282" r:id="rId24"/>
    <p:sldId id="283" r:id="rId25"/>
    <p:sldId id="284" r:id="rId26"/>
    <p:sldId id="285" r:id="rId27"/>
    <p:sldId id="286" r:id="rId28"/>
    <p:sldId id="287" r:id="rId29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044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596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048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7F91D0"/>
                </a:solidFill>
                <a:latin typeface="Book Antiqua"/>
                <a:cs typeface="Book Antiqu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8393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062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832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215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665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212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34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40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087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010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ading">
            <a:extLst>
              <a:ext uri="{FF2B5EF4-FFF2-40B4-BE49-F238E27FC236}">
                <a16:creationId xmlns:a16="http://schemas.microsoft.com/office/drawing/2014/main" id="{5FD24095-38A1-4372-B06D-C27A614FD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40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loading">
            <a:extLst>
              <a:ext uri="{FF2B5EF4-FFF2-40B4-BE49-F238E27FC236}">
                <a16:creationId xmlns:a16="http://schemas.microsoft.com/office/drawing/2014/main" id="{7079E7F2-AAF0-4F32-9CF4-17B00D145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7840" y="-10160"/>
            <a:ext cx="1026160" cy="102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F82231E1-F9AC-4113-B7F4-ECE466B2C7A3}"/>
              </a:ext>
            </a:extLst>
          </p:cNvPr>
          <p:cNvSpPr txBox="1">
            <a:spLocks/>
          </p:cNvSpPr>
          <p:nvPr/>
        </p:nvSpPr>
        <p:spPr>
          <a:xfrm>
            <a:off x="990600" y="184289"/>
            <a:ext cx="7315200" cy="977621"/>
          </a:xfrm>
          <a:prstGeom prst="rect">
            <a:avLst/>
          </a:prstGeom>
        </p:spPr>
        <p:txBody>
          <a:bodyPr/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800" b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GB" sz="2800" b="1" dirty="0">
                <a:solidFill>
                  <a:srgbClr val="00B0F0"/>
                </a:solidFill>
              </a:rPr>
              <a:t>ndhra</a:t>
            </a:r>
            <a:r>
              <a:rPr lang="en-GB" sz="2800" b="1" dirty="0"/>
              <a:t> </a:t>
            </a:r>
            <a:r>
              <a:rPr lang="en-GB" sz="2800" b="1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GB" sz="2800" b="1" dirty="0">
                <a:solidFill>
                  <a:srgbClr val="00B0F0"/>
                </a:solidFill>
              </a:rPr>
              <a:t>radesh</a:t>
            </a:r>
            <a:r>
              <a:rPr lang="en-GB" sz="2800" b="1" dirty="0"/>
              <a:t> </a:t>
            </a:r>
            <a:r>
              <a:rPr lang="en-GB" sz="2800" b="1" dirty="0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lang="en-GB" sz="2800" b="1" dirty="0">
                <a:solidFill>
                  <a:srgbClr val="00B0F0"/>
                </a:solidFill>
              </a:rPr>
              <a:t>tate</a:t>
            </a:r>
            <a:r>
              <a:rPr lang="en-GB" sz="2800" b="1" dirty="0"/>
              <a:t> </a:t>
            </a:r>
            <a:r>
              <a:rPr lang="en-GB" sz="2800" b="1" dirty="0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lang="en-GB" sz="2800" b="1" dirty="0">
                <a:solidFill>
                  <a:srgbClr val="00B0F0"/>
                </a:solidFill>
              </a:rPr>
              <a:t>kill</a:t>
            </a:r>
            <a:r>
              <a:rPr lang="en-GB" sz="2800" b="1" dirty="0"/>
              <a:t> </a:t>
            </a:r>
            <a:r>
              <a:rPr lang="en-GB" sz="2800" b="1" dirty="0">
                <a:solidFill>
                  <a:schemeClr val="accent2">
                    <a:lumMod val="75000"/>
                  </a:schemeClr>
                </a:solidFill>
              </a:rPr>
              <a:t>D</a:t>
            </a:r>
            <a:r>
              <a:rPr lang="en-GB" sz="2800" b="1" dirty="0">
                <a:solidFill>
                  <a:srgbClr val="00B0F0"/>
                </a:solidFill>
              </a:rPr>
              <a:t>evelopment</a:t>
            </a:r>
            <a:r>
              <a:rPr lang="en-GB" sz="2800" b="1" dirty="0"/>
              <a:t> </a:t>
            </a:r>
            <a:r>
              <a:rPr lang="en-GB" sz="2800" b="1" dirty="0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en-GB" sz="2800" b="1" dirty="0">
                <a:solidFill>
                  <a:srgbClr val="00B0F0"/>
                </a:solidFill>
              </a:rPr>
              <a:t>orporation</a:t>
            </a:r>
            <a:r>
              <a:rPr lang="en-GB" sz="2800" b="1" dirty="0"/>
              <a:t> </a:t>
            </a:r>
            <a:endParaRPr lang="en-IN" sz="2800" b="1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48811C0-D97E-419D-91E4-CE3C6893F14A}"/>
              </a:ext>
            </a:extLst>
          </p:cNvPr>
          <p:cNvSpPr txBox="1">
            <a:spLocks/>
          </p:cNvSpPr>
          <p:nvPr/>
        </p:nvSpPr>
        <p:spPr>
          <a:xfrm>
            <a:off x="1524000" y="1786959"/>
            <a:ext cx="5638801" cy="1371600"/>
          </a:xfrm>
          <a:prstGeom prst="rect">
            <a:avLst/>
          </a:prstGeom>
        </p:spPr>
        <p:txBody>
          <a:bodyPr/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dirty="0"/>
              <a:t>    </a:t>
            </a:r>
            <a:r>
              <a:rPr lang="en-GB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Printed Circuit Board         </a:t>
            </a:r>
            <a:r>
              <a:rPr lang="en-GB" sz="3600" b="1" dirty="0">
                <a:solidFill>
                  <a:srgbClr val="002060"/>
                </a:solidFill>
              </a:rPr>
              <a:t>		      </a:t>
            </a:r>
            <a:r>
              <a:rPr lang="en-GB" sz="2400" b="1" dirty="0"/>
              <a:t>(</a:t>
            </a:r>
            <a:r>
              <a:rPr lang="en-GB" sz="2400" b="1" dirty="0">
                <a:solidFill>
                  <a:srgbClr val="00B050"/>
                </a:solidFill>
              </a:rPr>
              <a:t>PCB</a:t>
            </a:r>
            <a:r>
              <a:rPr lang="en-GB" sz="2400" b="1" dirty="0"/>
              <a:t>)</a:t>
            </a:r>
            <a:endParaRPr lang="en-IN" b="1" dirty="0"/>
          </a:p>
        </p:txBody>
      </p:sp>
      <p:sp>
        <p:nvSpPr>
          <p:cNvPr id="3" name="AutoShape 4" descr="Download Pcb-board - Printed Circuit Board Png - Full Size PNG Image -  PNGkit">
            <a:extLst>
              <a:ext uri="{FF2B5EF4-FFF2-40B4-BE49-F238E27FC236}">
                <a16:creationId xmlns:a16="http://schemas.microsoft.com/office/drawing/2014/main" id="{95F2309B-D00A-471F-8D95-59BAD5C12A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Picture 8" descr="Image result for pcb design wallpaper png">
            <a:extLst>
              <a:ext uri="{FF2B5EF4-FFF2-40B4-BE49-F238E27FC236}">
                <a16:creationId xmlns:a16="http://schemas.microsoft.com/office/drawing/2014/main" id="{53593060-0DB1-4CFC-82AB-29A75DA64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14601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ree Circuit Board Clip Art - Pcb Infographic, HD Png Download -  800x450(#1363811) - PngFind">
            <a:extLst>
              <a:ext uri="{FF2B5EF4-FFF2-40B4-BE49-F238E27FC236}">
                <a16:creationId xmlns:a16="http://schemas.microsoft.com/office/drawing/2014/main" id="{DFF4AF7F-BCD7-4154-85B4-ED8EB7AEE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591" y="2623683"/>
            <a:ext cx="2967129" cy="1872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5968FF16-8821-42D9-9544-054C166BA270}"/>
              </a:ext>
            </a:extLst>
          </p:cNvPr>
          <p:cNvSpPr txBox="1">
            <a:spLocks/>
          </p:cNvSpPr>
          <p:nvPr/>
        </p:nvSpPr>
        <p:spPr>
          <a:xfrm>
            <a:off x="6671387" y="4722552"/>
            <a:ext cx="2472613" cy="1380931"/>
          </a:xfrm>
          <a:prstGeom prst="rect">
            <a:avLst/>
          </a:prstGeom>
        </p:spPr>
        <p:txBody>
          <a:bodyPr>
            <a:normAutofit fontScale="40000" lnSpcReduction="20000"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 dirty="0">
                <a:solidFill>
                  <a:srgbClr val="C00000"/>
                </a:solidFill>
              </a:rPr>
              <a:t>Presented by,</a:t>
            </a:r>
          </a:p>
          <a:p>
            <a:r>
              <a:rPr lang="en-GB" sz="2400" b="1" dirty="0">
                <a:solidFill>
                  <a:srgbClr val="0070C0"/>
                </a:solidFill>
              </a:rPr>
              <a:t>B Nagaraju,</a:t>
            </a:r>
          </a:p>
          <a:p>
            <a:r>
              <a:rPr lang="en-GB" sz="2400" b="1" dirty="0">
                <a:solidFill>
                  <a:srgbClr val="0070C0"/>
                </a:solidFill>
              </a:rPr>
              <a:t>Technical Skill Trainer-APSSDC</a:t>
            </a:r>
          </a:p>
          <a:p>
            <a:r>
              <a:rPr lang="en-GB" sz="2400" b="1" dirty="0">
                <a:solidFill>
                  <a:srgbClr val="0070C0"/>
                </a:solidFill>
              </a:rPr>
              <a:t>Phone no: +91-8463961431</a:t>
            </a:r>
          </a:p>
          <a:p>
            <a:r>
              <a:rPr lang="en-GB" sz="2400" b="1" dirty="0">
                <a:solidFill>
                  <a:srgbClr val="0070C0"/>
                </a:solidFill>
              </a:rPr>
              <a:t>Mail id: Nagaraju.b@apssdc.in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1429" y="718820"/>
            <a:ext cx="197993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chemeClr val="accent2"/>
                </a:solidFill>
              </a:rPr>
              <a:t>Traces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1447800" y="2057400"/>
            <a:ext cx="6571343" cy="287194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0" indent="-342900">
              <a:lnSpc>
                <a:spcPct val="100000"/>
              </a:lnSpc>
              <a:spcBef>
                <a:spcPts val="700"/>
              </a:spcBef>
              <a:buFont typeface="Wingdings" panose="05000000000000000000" pitchFamily="2" charset="2"/>
              <a:buChar char="Ø"/>
            </a:pP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Traces</a:t>
            </a:r>
            <a:r>
              <a:rPr sz="2400" spc="-3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</a:t>
            </a:r>
            <a:r>
              <a:rPr sz="2400" spc="-1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pads</a:t>
            </a:r>
            <a:r>
              <a:rPr sz="2400" spc="-2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together.</a:t>
            </a:r>
          </a:p>
          <a:p>
            <a:pPr marL="355600" marR="1278255" indent="-342900">
              <a:lnSpc>
                <a:spcPct val="120800"/>
              </a:lnSpc>
              <a:buFont typeface="Wingdings" panose="05000000000000000000" pitchFamily="2" charset="2"/>
              <a:buChar char="Ø"/>
            </a:pP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Traces</a:t>
            </a:r>
            <a:r>
              <a:rPr sz="2400" spc="-15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sz="2400" spc="-15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essentially</a:t>
            </a:r>
            <a:r>
              <a:rPr sz="2400" spc="-2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400" spc="-15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wiring</a:t>
            </a:r>
            <a:r>
              <a:rPr sz="2400" spc="-15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400" spc="-15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5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400" spc="-15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PCB. </a:t>
            </a:r>
            <a:endParaRPr lang="en-GB" sz="2400" spc="-5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marR="1278255" indent="-342900">
              <a:lnSpc>
                <a:spcPct val="120800"/>
              </a:lnSpc>
              <a:buFont typeface="Wingdings" panose="05000000000000000000" pitchFamily="2" charset="2"/>
              <a:buChar char="Ø"/>
            </a:pP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  <a:r>
              <a:rPr sz="2400" spc="-15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</a:t>
            </a: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traces</a:t>
            </a:r>
            <a:r>
              <a:rPr sz="2400" spc="-1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should</a:t>
            </a:r>
            <a:r>
              <a:rPr sz="2400" spc="-15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sz="2400" spc="-2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wide.</a:t>
            </a:r>
          </a:p>
          <a:p>
            <a:pPr marL="127000" marR="508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Signal traces usually narrower </a:t>
            </a: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</a:t>
            </a: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ground </a:t>
            </a:r>
            <a:r>
              <a:rPr sz="2400" spc="-65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2490" y="1023620"/>
            <a:ext cx="135382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chemeClr val="accent2"/>
                </a:solidFill>
              </a:rPr>
              <a:t>Vias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1443491" y="2015733"/>
            <a:ext cx="6571343" cy="2948242"/>
          </a:xfrm>
          <a:prstGeom prst="rect">
            <a:avLst/>
          </a:prstGeom>
        </p:spPr>
        <p:txBody>
          <a:bodyPr vert="horz" wrap="square" lIns="0" tIns="774699" rIns="0" bIns="0" rtlCol="0">
            <a:spAutoFit/>
          </a:bodyPr>
          <a:lstStyle/>
          <a:p>
            <a:pPr marL="127000" marR="508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 </a:t>
            </a: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a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plated </a:t>
            </a:r>
            <a:r>
              <a:rPr sz="2400" spc="-1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hole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connecting traces from </a:t>
            </a: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</a:t>
            </a:r>
            <a:r>
              <a:rPr sz="2400" spc="-65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r>
              <a:rPr sz="2400" spc="-15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400" spc="-1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board</a:t>
            </a:r>
            <a:r>
              <a:rPr sz="2400" spc="-1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5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400" spc="-1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sz="2400" spc="-15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layers.</a:t>
            </a:r>
          </a:p>
          <a:p>
            <a:pPr marL="210820" marR="873125" indent="-342900">
              <a:lnSpc>
                <a:spcPct val="120800"/>
              </a:lnSpc>
              <a:buFont typeface="Wingdings" panose="05000000000000000000" pitchFamily="2" charset="2"/>
              <a:buChar char="Ø"/>
            </a:pP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Attempt </a:t>
            </a:r>
            <a:r>
              <a:rPr sz="2400" spc="5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2400" spc="-1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minimize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via </a:t>
            </a: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your PCBs. </a:t>
            </a: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</a:t>
            </a:r>
            <a:r>
              <a:rPr sz="2400" spc="-2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 leads</a:t>
            </a:r>
            <a:r>
              <a:rPr sz="2400" spc="-15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sz="2400" spc="-15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sz="2400" spc="-2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sz="2400" spc="-1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vias.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0920" y="718820"/>
            <a:ext cx="505968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chemeClr val="accent2"/>
                </a:solidFill>
              </a:rPr>
              <a:t>Top</a:t>
            </a:r>
            <a:r>
              <a:rPr b="1" spc="-60" dirty="0">
                <a:solidFill>
                  <a:schemeClr val="accent2"/>
                </a:solidFill>
              </a:rPr>
              <a:t> </a:t>
            </a:r>
            <a:r>
              <a:rPr b="1" dirty="0">
                <a:solidFill>
                  <a:schemeClr val="accent2"/>
                </a:solidFill>
              </a:rPr>
              <a:t>Metal</a:t>
            </a:r>
            <a:r>
              <a:rPr b="1" spc="-40" dirty="0">
                <a:solidFill>
                  <a:schemeClr val="accent2"/>
                </a:solidFill>
              </a:rPr>
              <a:t> </a:t>
            </a:r>
            <a:r>
              <a:rPr b="1" spc="-5" dirty="0">
                <a:solidFill>
                  <a:schemeClr val="accent2"/>
                </a:solidFill>
              </a:rPr>
              <a:t>Layer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2150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72922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53567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470915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6300" y="1938020"/>
            <a:ext cx="4169410" cy="3180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3086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Most</a:t>
            </a:r>
            <a:r>
              <a:rPr sz="2400" i="1" spc="-2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of</a:t>
            </a:r>
            <a:r>
              <a:rPr sz="2400" i="1" spc="-2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i="1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the</a:t>
            </a:r>
            <a:r>
              <a:rPr sz="2400" i="1" spc="-3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components </a:t>
            </a:r>
            <a:r>
              <a:rPr sz="2400" i="1" spc="-65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reside</a:t>
            </a:r>
            <a:r>
              <a:rPr sz="2400" i="1" spc="-2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i="1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on</a:t>
            </a:r>
            <a:r>
              <a:rPr sz="2400" i="1" spc="-1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i="1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the</a:t>
            </a:r>
            <a:r>
              <a:rPr sz="2400" i="1" spc="-2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i="1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top</a:t>
            </a:r>
            <a:r>
              <a:rPr sz="2400" i="1" spc="-2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i="1" spc="-1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layer</a:t>
            </a:r>
            <a:endParaRPr sz="2400" i="1" dirty="0">
              <a:solidFill>
                <a:schemeClr val="accent3">
                  <a:lumMod val="75000"/>
                </a:schemeClr>
              </a:solidFill>
              <a:latin typeface="Century Gothic"/>
              <a:cs typeface="Century Gothic"/>
            </a:endParaRPr>
          </a:p>
          <a:p>
            <a:pPr marL="12700" marR="621665">
              <a:lnSpc>
                <a:spcPct val="100000"/>
              </a:lnSpc>
              <a:spcBef>
                <a:spcPts val="600"/>
              </a:spcBef>
            </a:pP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Fewer</a:t>
            </a:r>
            <a:r>
              <a:rPr sz="2400" i="1" spc="-2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traces</a:t>
            </a:r>
            <a:r>
              <a:rPr sz="2400" i="1" spc="-1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on</a:t>
            </a:r>
            <a:r>
              <a:rPr sz="2400" i="1" spc="-2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i="1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the</a:t>
            </a:r>
            <a:r>
              <a:rPr sz="2400" i="1" spc="-2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i="1" spc="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top </a:t>
            </a:r>
            <a:r>
              <a:rPr sz="2400" i="1" spc="-65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i="1" spc="-1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layer</a:t>
            </a:r>
            <a:endParaRPr sz="2400" i="1" dirty="0">
              <a:solidFill>
                <a:schemeClr val="accent3">
                  <a:lumMod val="75000"/>
                </a:schemeClr>
              </a:solidFill>
              <a:latin typeface="Century Gothic"/>
              <a:cs typeface="Century Gothic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Components </a:t>
            </a:r>
            <a:r>
              <a:rPr sz="2400" i="1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are </a:t>
            </a: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soldered </a:t>
            </a:r>
            <a:r>
              <a:rPr sz="2400" i="1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i="1" spc="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to</a:t>
            </a:r>
            <a:r>
              <a:rPr sz="2400" i="1" spc="-1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i="1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the</a:t>
            </a:r>
            <a:r>
              <a:rPr sz="2400" i="1" spc="-2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pads</a:t>
            </a:r>
            <a:r>
              <a:rPr sz="2400" i="1" spc="-1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i="1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on</a:t>
            </a:r>
            <a:r>
              <a:rPr sz="2400" i="1" spc="-2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i="1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the</a:t>
            </a:r>
            <a:r>
              <a:rPr sz="2400" i="1" spc="-2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i="1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top</a:t>
            </a:r>
            <a:r>
              <a:rPr sz="2400" i="1" spc="-2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i="1" spc="-1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layer </a:t>
            </a:r>
            <a:r>
              <a:rPr sz="2400" i="1" spc="-65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i="1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of</a:t>
            </a:r>
            <a:r>
              <a:rPr sz="2400" i="1" spc="-1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i="1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PCB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Higher</a:t>
            </a:r>
            <a:r>
              <a:rPr sz="2400" i="1" spc="-3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circuit densities</a:t>
            </a:r>
            <a:endParaRPr sz="2400" i="1" dirty="0">
              <a:solidFill>
                <a:schemeClr val="accent3">
                  <a:lumMod val="75000"/>
                </a:schemeClr>
              </a:solidFill>
              <a:latin typeface="Century Gothic"/>
              <a:cs typeface="Century Gothic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86400" y="1905000"/>
            <a:ext cx="3454400" cy="340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4189" y="1023620"/>
            <a:ext cx="606869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1570" algn="l"/>
              </a:tabLst>
            </a:pPr>
            <a:r>
              <a:rPr b="1" spc="-5" dirty="0">
                <a:solidFill>
                  <a:schemeClr val="accent2"/>
                </a:solidFill>
              </a:rPr>
              <a:t>Bottom	Metal</a:t>
            </a:r>
            <a:r>
              <a:rPr b="1" spc="-75" dirty="0">
                <a:solidFill>
                  <a:schemeClr val="accent2"/>
                </a:solidFill>
              </a:rPr>
              <a:t> </a:t>
            </a:r>
            <a:r>
              <a:rPr b="1" spc="-5" dirty="0">
                <a:solidFill>
                  <a:schemeClr val="accent2"/>
                </a:solidFill>
              </a:rPr>
              <a:t>Layer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000" y="2438400"/>
            <a:ext cx="6553200" cy="13657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33070" indent="-342900">
              <a:lnSpc>
                <a:spcPct val="1208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Few components on </a:t>
            </a: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this </a:t>
            </a:r>
            <a:r>
              <a:rPr sz="2400" spc="-1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layer. </a:t>
            </a:r>
            <a:r>
              <a:rPr sz="2400" spc="-65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endParaRPr lang="en-GB" sz="2400" spc="-650" dirty="0">
              <a:solidFill>
                <a:schemeClr val="accent3">
                  <a:lumMod val="75000"/>
                </a:schemeClr>
              </a:solidFill>
              <a:latin typeface="Century Gothic"/>
              <a:cs typeface="Century Gothic"/>
            </a:endParaRPr>
          </a:p>
          <a:p>
            <a:pPr marL="355600" marR="433070" indent="-342900">
              <a:lnSpc>
                <a:spcPct val="1208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Many</a:t>
            </a:r>
            <a:r>
              <a:rPr sz="2400" spc="-1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traces</a:t>
            </a:r>
            <a:r>
              <a:rPr sz="2400" spc="-1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on </a:t>
            </a: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this </a:t>
            </a:r>
            <a:r>
              <a:rPr sz="2400" spc="-1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layer.</a:t>
            </a:r>
            <a:endParaRPr sz="2400" dirty="0">
              <a:solidFill>
                <a:schemeClr val="accent3">
                  <a:lumMod val="75000"/>
                </a:schemeClr>
              </a:solidFill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Most</a:t>
            </a: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soldering</a:t>
            </a:r>
            <a:r>
              <a:rPr sz="2400" spc="-1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done</a:t>
            </a:r>
            <a:r>
              <a:rPr sz="2400" spc="-2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on</a:t>
            </a:r>
            <a:r>
              <a:rPr sz="2400" spc="-2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this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spc="-1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layer</a:t>
            </a:r>
            <a:r>
              <a:rPr sz="2400" i="1" spc="-10" dirty="0">
                <a:solidFill>
                  <a:srgbClr val="7E7E7E"/>
                </a:solidFill>
                <a:latin typeface="Century Gothic"/>
                <a:cs typeface="Century Gothic"/>
              </a:rPr>
              <a:t>.</a:t>
            </a:r>
            <a:endParaRPr sz="2400" dirty="0">
              <a:latin typeface="Century Gothic"/>
              <a:cs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6790" y="1176020"/>
            <a:ext cx="257238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chemeClr val="accent2"/>
                </a:solidFill>
              </a:rPr>
              <a:t>J</a:t>
            </a:r>
            <a:r>
              <a:rPr b="1" spc="-10" dirty="0">
                <a:solidFill>
                  <a:schemeClr val="accent2"/>
                </a:solidFill>
              </a:rPr>
              <a:t>ump</a:t>
            </a:r>
            <a:r>
              <a:rPr b="1" dirty="0">
                <a:solidFill>
                  <a:schemeClr val="accent2"/>
                </a:solidFill>
              </a:rPr>
              <a:t>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30124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032759"/>
            <a:ext cx="132715" cy="13512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7569" y="2319020"/>
            <a:ext cx="7697470" cy="2081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Often, </a:t>
            </a:r>
            <a:r>
              <a:rPr sz="2400" spc="-1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many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signal wires need </a:t>
            </a:r>
            <a:r>
              <a:rPr sz="2400" spc="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to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exist in </a:t>
            </a: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too </a:t>
            </a:r>
            <a:r>
              <a:rPr sz="2400" spc="-1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small </a:t>
            </a: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of </a:t>
            </a:r>
            <a:r>
              <a:rPr sz="2400" spc="-65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a</a:t>
            </a:r>
            <a:r>
              <a:rPr sz="2400" spc="-1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space </a:t>
            </a: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and</a:t>
            </a:r>
            <a:r>
              <a:rPr sz="2400" spc="-1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must</a:t>
            </a:r>
            <a:r>
              <a:rPr sz="2400" spc="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overlap.</a:t>
            </a:r>
            <a:endParaRPr sz="2400" dirty="0">
              <a:solidFill>
                <a:schemeClr val="accent3">
                  <a:lumMod val="75000"/>
                </a:schemeClr>
              </a:solidFill>
              <a:latin typeface="Century Gothic"/>
              <a:cs typeface="Century Gothic"/>
            </a:endParaRPr>
          </a:p>
          <a:p>
            <a:pPr marL="96520" marR="127635">
              <a:lnSpc>
                <a:spcPct val="120500"/>
              </a:lnSpc>
              <a:spcBef>
                <a:spcPts val="10"/>
              </a:spcBef>
            </a:pP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Running</a:t>
            </a:r>
            <a:r>
              <a:rPr sz="2400" spc="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traces</a:t>
            </a: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on</a:t>
            </a: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different</a:t>
            </a:r>
            <a:r>
              <a:rPr sz="2400" spc="1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PCB</a:t>
            </a:r>
            <a:r>
              <a:rPr sz="2400" spc="-1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layers</a:t>
            </a:r>
            <a:r>
              <a:rPr sz="2400" spc="-1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is</a:t>
            </a: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an</a:t>
            </a:r>
            <a:r>
              <a:rPr sz="2400" spc="-1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option. </a:t>
            </a:r>
            <a:r>
              <a:rPr sz="2400" spc="-64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Multilayer</a:t>
            </a:r>
            <a:r>
              <a:rPr sz="2400" spc="-1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PCBs</a:t>
            </a:r>
            <a:r>
              <a:rPr sz="2400" spc="-1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are</a:t>
            </a:r>
            <a:r>
              <a:rPr sz="2400" spc="-2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often</a:t>
            </a:r>
            <a:r>
              <a:rPr sz="2400" spc="-1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expensive.</a:t>
            </a:r>
            <a:endParaRPr sz="2400" dirty="0">
              <a:solidFill>
                <a:schemeClr val="accent3">
                  <a:lumMod val="75000"/>
                </a:schemeClr>
              </a:solidFill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Solution:</a:t>
            </a:r>
            <a:r>
              <a:rPr sz="2400" spc="-3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use</a:t>
            </a:r>
            <a:r>
              <a:rPr sz="2400" spc="-2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spc="-1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jumpers</a:t>
            </a:r>
            <a:endParaRPr sz="2400" dirty="0">
              <a:solidFill>
                <a:schemeClr val="accent3">
                  <a:lumMod val="75000"/>
                </a:schemeClr>
              </a:solidFill>
              <a:latin typeface="Century Gothic"/>
              <a:cs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00" y="1066800"/>
            <a:ext cx="380746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9790" algn="l"/>
              </a:tabLst>
            </a:pPr>
            <a:r>
              <a:rPr b="1" dirty="0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b="1" spc="-10" dirty="0">
                <a:solidFill>
                  <a:schemeClr val="accent2">
                    <a:lumMod val="75000"/>
                  </a:schemeClr>
                </a:solidFill>
              </a:rPr>
              <a:t>olde</a:t>
            </a:r>
            <a:r>
              <a:rPr b="1" dirty="0">
                <a:solidFill>
                  <a:schemeClr val="accent2">
                    <a:lumMod val="75000"/>
                  </a:schemeClr>
                </a:solidFill>
              </a:rPr>
              <a:t>r	</a:t>
            </a:r>
            <a:r>
              <a:rPr b="1" spc="5" dirty="0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b="1" spc="-15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b="1" spc="5" dirty="0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b="1" dirty="0">
                <a:solidFill>
                  <a:schemeClr val="accent2">
                    <a:lumMod val="75000"/>
                  </a:schemeClr>
                </a:solidFill>
              </a:rPr>
              <a:t>k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66801" y="1828800"/>
            <a:ext cx="7551420" cy="42575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602615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sz="26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Protect copper traces on </a:t>
            </a:r>
            <a:r>
              <a:rPr sz="260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outer </a:t>
            </a:r>
            <a:r>
              <a:rPr sz="26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layers from </a:t>
            </a:r>
            <a:r>
              <a:rPr sz="2600" spc="-70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6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corrosion</a:t>
            </a:r>
            <a:endParaRPr sz="2600" dirty="0">
              <a:solidFill>
                <a:schemeClr val="accent3">
                  <a:lumMod val="75000"/>
                </a:schemeClr>
              </a:solidFill>
              <a:latin typeface="Century Gothic"/>
              <a:cs typeface="Century Gothic"/>
            </a:endParaRPr>
          </a:p>
          <a:p>
            <a:pPr marL="469900" marR="883919" indent="-457200">
              <a:lnSpc>
                <a:spcPct val="100000"/>
              </a:lnSpc>
              <a:spcBef>
                <a:spcPts val="640"/>
              </a:spcBef>
              <a:buFont typeface="Wingdings" panose="05000000000000000000" pitchFamily="2" charset="2"/>
              <a:buChar char="Ø"/>
              <a:tabLst>
                <a:tab pos="4538980" algn="l"/>
              </a:tabLst>
            </a:pPr>
            <a:r>
              <a:rPr sz="26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Areas that shouldn't </a:t>
            </a:r>
            <a:r>
              <a:rPr sz="260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be </a:t>
            </a:r>
            <a:r>
              <a:rPr sz="26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soldered may </a:t>
            </a:r>
            <a:r>
              <a:rPr sz="260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be </a:t>
            </a:r>
            <a:r>
              <a:rPr sz="2600" spc="-70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6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covered</a:t>
            </a:r>
            <a:r>
              <a:rPr sz="260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6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with</a:t>
            </a:r>
            <a:r>
              <a:rPr sz="260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600" spc="-1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polymer</a:t>
            </a:r>
            <a:r>
              <a:rPr sz="260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6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resist	solder </a:t>
            </a:r>
            <a:r>
              <a:rPr sz="2600" spc="-1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mask </a:t>
            </a:r>
            <a:r>
              <a:rPr sz="26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coating</a:t>
            </a:r>
            <a:endParaRPr sz="2600" dirty="0">
              <a:solidFill>
                <a:schemeClr val="accent3">
                  <a:lumMod val="75000"/>
                </a:schemeClr>
              </a:solidFill>
              <a:latin typeface="Century Gothic"/>
              <a:cs typeface="Century Gothic"/>
            </a:endParaRPr>
          </a:p>
          <a:p>
            <a:pPr marL="469900" indent="-457200">
              <a:lnSpc>
                <a:spcPct val="100000"/>
              </a:lnSpc>
              <a:spcBef>
                <a:spcPts val="650"/>
              </a:spcBef>
              <a:buFont typeface="Wingdings" panose="05000000000000000000" pitchFamily="2" charset="2"/>
              <a:buChar char="Ø"/>
            </a:pPr>
            <a:r>
              <a:rPr sz="26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Designed </a:t>
            </a:r>
            <a:r>
              <a:rPr sz="260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to</a:t>
            </a:r>
            <a:r>
              <a:rPr sz="2600" spc="-1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6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keep solder</a:t>
            </a:r>
            <a:r>
              <a:rPr sz="2600" spc="-1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only</a:t>
            </a:r>
            <a:r>
              <a:rPr sz="26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in</a:t>
            </a:r>
            <a:r>
              <a:rPr sz="2600" spc="-1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6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certain</a:t>
            </a:r>
            <a:r>
              <a:rPr sz="2600" spc="-1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6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areas</a:t>
            </a:r>
            <a:endParaRPr sz="2600" dirty="0">
              <a:solidFill>
                <a:schemeClr val="accent3">
                  <a:lumMod val="75000"/>
                </a:schemeClr>
              </a:solidFill>
              <a:latin typeface="Century Gothic"/>
              <a:cs typeface="Century Gothic"/>
            </a:endParaRPr>
          </a:p>
          <a:p>
            <a:pPr marL="469900" marR="5080" indent="-457200">
              <a:lnSpc>
                <a:spcPct val="100000"/>
              </a:lnSpc>
              <a:spcBef>
                <a:spcPts val="640"/>
              </a:spcBef>
              <a:buFont typeface="Wingdings" panose="05000000000000000000" pitchFamily="2" charset="2"/>
              <a:buChar char="Ø"/>
            </a:pPr>
            <a:r>
              <a:rPr sz="26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Prevents solder form binding between </a:t>
            </a:r>
            <a:r>
              <a:rPr sz="260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6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conductors</a:t>
            </a:r>
            <a:r>
              <a:rPr sz="2600" spc="-1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6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and thereby</a:t>
            </a:r>
            <a:r>
              <a:rPr sz="260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6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creating</a:t>
            </a:r>
            <a:r>
              <a:rPr sz="2600" spc="-1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6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short</a:t>
            </a:r>
            <a:r>
              <a:rPr sz="260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6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circuits</a:t>
            </a:r>
            <a:endParaRPr sz="2600" dirty="0">
              <a:solidFill>
                <a:schemeClr val="accent3">
                  <a:lumMod val="75000"/>
                </a:schemeClr>
              </a:solidFill>
              <a:latin typeface="Century Gothic"/>
              <a:cs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8979" y="1099820"/>
            <a:ext cx="308800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chemeClr val="accent2"/>
                </a:solidFill>
              </a:rPr>
              <a:t>Silkscreen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1447800" y="1752600"/>
            <a:ext cx="6571343" cy="3075200"/>
          </a:xfrm>
          <a:prstGeom prst="rect">
            <a:avLst/>
          </a:prstGeom>
        </p:spPr>
        <p:txBody>
          <a:bodyPr vert="horz" wrap="square" lIns="0" tIns="698499" rIns="0" bIns="0" rtlCol="0">
            <a:spAutoFit/>
          </a:bodyPr>
          <a:lstStyle/>
          <a:p>
            <a:pPr marL="127000" marR="973455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sz="2400" spc="-5" dirty="0">
                <a:solidFill>
                  <a:schemeClr val="accent3">
                    <a:lumMod val="75000"/>
                  </a:schemeClr>
                </a:solidFill>
              </a:rPr>
              <a:t>Printing on </a:t>
            </a:r>
            <a:r>
              <a:rPr sz="2400" spc="5" dirty="0">
                <a:solidFill>
                  <a:schemeClr val="accent3">
                    <a:lumMod val="75000"/>
                  </a:schemeClr>
                </a:solidFill>
              </a:rPr>
              <a:t>the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</a:rPr>
              <a:t>solder </a:t>
            </a:r>
            <a:r>
              <a:rPr sz="2400" spc="-10" dirty="0">
                <a:solidFill>
                  <a:schemeClr val="accent3">
                    <a:lumMod val="75000"/>
                  </a:schemeClr>
                </a:solidFill>
              </a:rPr>
              <a:t>mask </a:t>
            </a:r>
            <a:r>
              <a:rPr sz="2400" spc="5" dirty="0">
                <a:solidFill>
                  <a:schemeClr val="accent3">
                    <a:lumMod val="75000"/>
                  </a:schemeClr>
                </a:solidFill>
              </a:rPr>
              <a:t>to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</a:rPr>
              <a:t>designate </a:t>
            </a:r>
            <a:r>
              <a:rPr sz="2400" spc="-65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sz="2400" spc="-10" dirty="0">
                <a:solidFill>
                  <a:schemeClr val="accent3">
                    <a:lumMod val="75000"/>
                  </a:schemeClr>
                </a:solidFill>
              </a:rPr>
              <a:t>component</a:t>
            </a:r>
            <a:r>
              <a:rPr sz="2400" spc="5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</a:rPr>
              <a:t>locations</a:t>
            </a:r>
          </a:p>
          <a:p>
            <a:pPr marL="127000" marR="9271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sz="2400" spc="-10" dirty="0">
                <a:solidFill>
                  <a:schemeClr val="accent3">
                    <a:lumMod val="75000"/>
                  </a:schemeClr>
                </a:solidFill>
              </a:rPr>
              <a:t>Readable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</a:rPr>
              <a:t>information </a:t>
            </a:r>
            <a:r>
              <a:rPr sz="2400" dirty="0">
                <a:solidFill>
                  <a:schemeClr val="accent3">
                    <a:lumMod val="75000"/>
                  </a:schemeClr>
                </a:solidFill>
              </a:rPr>
              <a:t>about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</a:rPr>
              <a:t>component part </a:t>
            </a:r>
            <a:r>
              <a:rPr sz="2400" spc="-65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sz="2400" spc="-10" dirty="0">
                <a:solidFill>
                  <a:schemeClr val="accent3">
                    <a:lumMod val="75000"/>
                  </a:schemeClr>
                </a:solidFill>
              </a:rPr>
              <a:t>numbers</a:t>
            </a:r>
            <a:r>
              <a:rPr sz="2400" spc="-15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sz="2400" dirty="0">
                <a:solidFill>
                  <a:schemeClr val="accent3">
                    <a:lumMod val="75000"/>
                  </a:schemeClr>
                </a:solidFill>
              </a:rPr>
              <a:t>and </a:t>
            </a:r>
            <a:r>
              <a:rPr sz="2400" spc="-10" dirty="0">
                <a:solidFill>
                  <a:schemeClr val="accent3">
                    <a:lumMod val="75000"/>
                  </a:schemeClr>
                </a:solidFill>
              </a:rPr>
              <a:t>placement.</a:t>
            </a:r>
          </a:p>
          <a:p>
            <a:pPr marL="127000" marR="5080" indent="-342900">
              <a:lnSpc>
                <a:spcPct val="100000"/>
              </a:lnSpc>
              <a:spcBef>
                <a:spcPts val="590"/>
              </a:spcBef>
              <a:buFont typeface="Wingdings" panose="05000000000000000000" pitchFamily="2" charset="2"/>
              <a:buChar char="Ø"/>
            </a:pPr>
            <a:r>
              <a:rPr sz="2400" spc="-5" dirty="0">
                <a:solidFill>
                  <a:schemeClr val="accent3">
                    <a:lumMod val="75000"/>
                  </a:schemeClr>
                </a:solidFill>
              </a:rPr>
              <a:t>Helpful in assembling, </a:t>
            </a:r>
            <a:r>
              <a:rPr sz="2400" dirty="0">
                <a:solidFill>
                  <a:schemeClr val="accent3">
                    <a:lumMod val="75000"/>
                  </a:schemeClr>
                </a:solidFill>
              </a:rPr>
              <a:t>testing and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</a:rPr>
              <a:t>servicing </a:t>
            </a:r>
            <a:r>
              <a:rPr sz="2400" dirty="0">
                <a:solidFill>
                  <a:schemeClr val="accent3">
                    <a:lumMod val="75000"/>
                  </a:schemeClr>
                </a:solidFill>
              </a:rPr>
              <a:t>the </a:t>
            </a:r>
            <a:r>
              <a:rPr sz="2400" spc="-65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</a:rPr>
              <a:t>circuit board.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5050" y="1099820"/>
            <a:ext cx="501523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91535" algn="l"/>
              </a:tabLst>
            </a:pPr>
            <a:r>
              <a:rPr b="1" spc="-5" dirty="0">
                <a:solidFill>
                  <a:schemeClr val="accent2"/>
                </a:solidFill>
              </a:rPr>
              <a:t>M</a:t>
            </a:r>
            <a:r>
              <a:rPr b="1" spc="-10" dirty="0">
                <a:solidFill>
                  <a:schemeClr val="accent2"/>
                </a:solidFill>
              </a:rPr>
              <a:t>u</a:t>
            </a:r>
            <a:r>
              <a:rPr b="1" spc="-5" dirty="0">
                <a:solidFill>
                  <a:schemeClr val="accent2"/>
                </a:solidFill>
              </a:rPr>
              <a:t>l</a:t>
            </a:r>
            <a:r>
              <a:rPr b="1" spc="5" dirty="0">
                <a:solidFill>
                  <a:schemeClr val="accent2"/>
                </a:solidFill>
              </a:rPr>
              <a:t>t</a:t>
            </a:r>
            <a:r>
              <a:rPr b="1" spc="-5" dirty="0">
                <a:solidFill>
                  <a:schemeClr val="accent2"/>
                </a:solidFill>
              </a:rPr>
              <a:t>ilay</a:t>
            </a:r>
            <a:r>
              <a:rPr b="1" spc="5" dirty="0">
                <a:solidFill>
                  <a:schemeClr val="accent2"/>
                </a:solidFill>
              </a:rPr>
              <a:t>e</a:t>
            </a:r>
            <a:r>
              <a:rPr b="1" dirty="0">
                <a:solidFill>
                  <a:schemeClr val="accent2"/>
                </a:solidFill>
              </a:rPr>
              <a:t>r</a:t>
            </a:r>
            <a:r>
              <a:rPr lang="en-GB" b="1" dirty="0">
                <a:solidFill>
                  <a:schemeClr val="accent2"/>
                </a:solidFill>
              </a:rPr>
              <a:t> </a:t>
            </a:r>
            <a:r>
              <a:rPr b="1" dirty="0">
                <a:solidFill>
                  <a:schemeClr val="accent2"/>
                </a:solidFill>
              </a:rPr>
              <a:t>PCBs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302509"/>
            <a:ext cx="132715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550920"/>
            <a:ext cx="132715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7569" y="2319020"/>
            <a:ext cx="7677784" cy="25247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More</a:t>
            </a:r>
            <a:r>
              <a:rPr sz="2400" i="1" spc="-2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i="1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then</a:t>
            </a:r>
            <a:r>
              <a:rPr sz="2400" i="1" spc="-2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i="1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a</a:t>
            </a:r>
            <a:r>
              <a:rPr sz="2400" i="1" spc="-1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i="1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top</a:t>
            </a:r>
            <a:r>
              <a:rPr sz="2400" i="1" spc="-2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i="1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and</a:t>
            </a:r>
            <a:r>
              <a:rPr sz="2400" i="1" spc="-2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i="1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bottom</a:t>
            </a:r>
            <a:r>
              <a:rPr sz="2400" i="1" spc="-3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i="1" spc="-1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layer.</a:t>
            </a:r>
            <a:endParaRPr sz="2400" dirty="0">
              <a:solidFill>
                <a:schemeClr val="accent3">
                  <a:lumMod val="75000"/>
                </a:schemeClr>
              </a:solidFill>
              <a:latin typeface="Century Gothic"/>
              <a:cs typeface="Century Gothic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sz="2400" i="1" spc="-1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Typically </a:t>
            </a:r>
            <a:r>
              <a:rPr sz="2400" i="1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there </a:t>
            </a:r>
            <a:r>
              <a:rPr sz="2400" i="1" spc="-1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will </a:t>
            </a: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be </a:t>
            </a:r>
            <a:r>
              <a:rPr sz="2400" i="1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a </a:t>
            </a: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power plane, ground </a:t>
            </a:r>
            <a:r>
              <a:rPr sz="2400" i="1" spc="-1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plane, </a:t>
            </a:r>
            <a:r>
              <a:rPr sz="2400" i="1" spc="-65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i="1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top</a:t>
            </a:r>
            <a:r>
              <a:rPr sz="2400" i="1" spc="-2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layer,</a:t>
            </a:r>
            <a:r>
              <a:rPr sz="2400" i="1" spc="-2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i="1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and bottom</a:t>
            </a:r>
            <a:r>
              <a:rPr sz="2400" i="1" spc="-3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i="1" spc="-1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layer.</a:t>
            </a:r>
            <a:endParaRPr sz="2400" dirty="0">
              <a:solidFill>
                <a:schemeClr val="accent3">
                  <a:lumMod val="75000"/>
                </a:schemeClr>
              </a:solidFill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i="1" spc="-1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Sometimes</a:t>
            </a: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signal</a:t>
            </a:r>
            <a:r>
              <a:rPr sz="2400" i="1" spc="-2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layers</a:t>
            </a:r>
            <a:r>
              <a:rPr sz="2400" i="1" spc="-1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i="1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are</a:t>
            </a:r>
            <a:r>
              <a:rPr sz="2400" i="1" spc="-1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added</a:t>
            </a:r>
            <a:r>
              <a:rPr sz="2400" i="1" spc="-2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i="1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as</a:t>
            </a:r>
            <a:r>
              <a:rPr sz="2400" i="1" spc="-1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needed.</a:t>
            </a:r>
            <a:endParaRPr sz="2400" dirty="0">
              <a:solidFill>
                <a:schemeClr val="accent3">
                  <a:lumMod val="75000"/>
                </a:schemeClr>
              </a:solidFill>
              <a:latin typeface="Century Gothic"/>
              <a:cs typeface="Century Gothic"/>
            </a:endParaRPr>
          </a:p>
          <a:p>
            <a:pPr marL="12700" marR="798830">
              <a:lnSpc>
                <a:spcPct val="100000"/>
              </a:lnSpc>
              <a:spcBef>
                <a:spcPts val="600"/>
              </a:spcBef>
            </a:pPr>
            <a:r>
              <a:rPr sz="2400" i="1" spc="-1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Sometimes </a:t>
            </a: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RF planes </a:t>
            </a:r>
            <a:r>
              <a:rPr sz="2400" i="1" spc="-1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made </a:t>
            </a: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of </a:t>
            </a:r>
            <a:r>
              <a:rPr sz="2400" i="1" spc="-1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more </a:t>
            </a: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expensive </a:t>
            </a:r>
            <a:r>
              <a:rPr sz="2400" i="1" spc="-65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i="1" spc="-1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materials</a:t>
            </a: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are added.</a:t>
            </a:r>
            <a:endParaRPr sz="2400" dirty="0">
              <a:solidFill>
                <a:schemeClr val="accent3">
                  <a:lumMod val="75000"/>
                </a:schemeClr>
              </a:solidFill>
              <a:latin typeface="Century Gothic"/>
              <a:cs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6528" y="1295400"/>
            <a:ext cx="7184072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solidFill>
                  <a:schemeClr val="accent2"/>
                </a:solidFill>
              </a:rPr>
              <a:t>Physical</a:t>
            </a:r>
            <a:r>
              <a:rPr sz="4000" b="1" spc="-45" dirty="0">
                <a:solidFill>
                  <a:schemeClr val="accent2"/>
                </a:solidFill>
              </a:rPr>
              <a:t> </a:t>
            </a:r>
            <a:r>
              <a:rPr sz="4000" b="1" spc="-5" dirty="0">
                <a:solidFill>
                  <a:schemeClr val="accent2"/>
                </a:solidFill>
              </a:rPr>
              <a:t>Design</a:t>
            </a:r>
            <a:r>
              <a:rPr sz="4000" b="1" spc="-50" dirty="0">
                <a:solidFill>
                  <a:schemeClr val="accent2"/>
                </a:solidFill>
              </a:rPr>
              <a:t> </a:t>
            </a:r>
            <a:r>
              <a:rPr sz="4000" b="1" spc="-5" dirty="0">
                <a:solidFill>
                  <a:schemeClr val="accent2"/>
                </a:solidFill>
              </a:rPr>
              <a:t>Issues</a:t>
            </a:r>
            <a:endParaRPr sz="4000" b="1" dirty="0">
              <a:solidFill>
                <a:schemeClr val="accent2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760979"/>
            <a:ext cx="132715" cy="179070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7569" y="2776220"/>
            <a:ext cx="2602865" cy="1791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700"/>
              </a:lnSpc>
              <a:spcBef>
                <a:spcPts val="100"/>
              </a:spcBef>
            </a:pP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Component Size </a:t>
            </a: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Heat Dissipation </a:t>
            </a: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Input</a:t>
            </a:r>
            <a:r>
              <a:rPr sz="2400" spc="-3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and</a:t>
            </a:r>
            <a:r>
              <a:rPr sz="2400" spc="-5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Output </a:t>
            </a:r>
            <a:r>
              <a:rPr sz="2400" spc="-65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Mounting</a:t>
            </a:r>
            <a:r>
              <a:rPr sz="2400" spc="-2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Points</a:t>
            </a:r>
            <a:endParaRPr sz="2400" dirty="0">
              <a:solidFill>
                <a:schemeClr val="accent3">
                  <a:lumMod val="75000"/>
                </a:schemeClr>
              </a:solidFill>
              <a:latin typeface="Century Gothic"/>
              <a:cs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7429" y="1099820"/>
            <a:ext cx="50260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solidFill>
                  <a:schemeClr val="accent2"/>
                </a:solidFill>
              </a:rPr>
              <a:t>Component</a:t>
            </a:r>
            <a:r>
              <a:rPr b="1" spc="-50" dirty="0">
                <a:solidFill>
                  <a:schemeClr val="accent2"/>
                </a:solidFill>
              </a:rPr>
              <a:t> </a:t>
            </a:r>
            <a:r>
              <a:rPr b="1" spc="-5" dirty="0">
                <a:solidFill>
                  <a:schemeClr val="accent2"/>
                </a:solidFill>
              </a:rPr>
              <a:t>Size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377440"/>
            <a:ext cx="132715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70332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451104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7569" y="2395220"/>
            <a:ext cx="7313930" cy="288925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Make</a:t>
            </a:r>
            <a:r>
              <a:rPr sz="2400" spc="-1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sure</a:t>
            </a:r>
            <a:r>
              <a:rPr sz="2400" spc="-1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components </a:t>
            </a:r>
            <a:r>
              <a:rPr sz="2400" spc="-1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will</a:t>
            </a:r>
            <a:r>
              <a:rPr sz="2400" spc="-3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actually</a:t>
            </a:r>
            <a:r>
              <a:rPr sz="2400" spc="-2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fit.</a:t>
            </a: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This</a:t>
            </a: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spc="-1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especially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spc="-1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applies</a:t>
            </a:r>
            <a:r>
              <a:rPr sz="2400" spc="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for</a:t>
            </a:r>
            <a:r>
              <a:rPr sz="2400" spc="-1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circuits</a:t>
            </a:r>
            <a:r>
              <a:rPr sz="2400" spc="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that</a:t>
            </a:r>
            <a:r>
              <a:rPr sz="2400" spc="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require</a:t>
            </a:r>
            <a:r>
              <a:rPr sz="2400" spc="-1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high </a:t>
            </a:r>
            <a:r>
              <a:rPr sz="2400" spc="-64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spc="-1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component</a:t>
            </a:r>
            <a:r>
              <a:rPr sz="2400" spc="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densities.</a:t>
            </a:r>
            <a:endParaRPr sz="2400" dirty="0">
              <a:solidFill>
                <a:schemeClr val="accent3">
                  <a:lumMod val="75000"/>
                </a:schemeClr>
              </a:solidFill>
              <a:latin typeface="Century Gothic"/>
              <a:cs typeface="Century Gothic"/>
            </a:endParaRPr>
          </a:p>
          <a:p>
            <a:pPr marL="12700" marR="153670">
              <a:lnSpc>
                <a:spcPct val="100000"/>
              </a:lnSpc>
              <a:spcBef>
                <a:spcPts val="590"/>
              </a:spcBef>
            </a:pPr>
            <a:r>
              <a:rPr sz="2400" spc="-1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Some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components </a:t>
            </a:r>
            <a:r>
              <a:rPr sz="2400" spc="-1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come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in </a:t>
            </a:r>
            <a:r>
              <a:rPr sz="2400" spc="-1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multiple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sizes. </a:t>
            </a: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SMT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vs </a:t>
            </a:r>
            <a:r>
              <a:rPr sz="2400" spc="-65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Through</a:t>
            </a:r>
            <a:r>
              <a:rPr sz="2400" spc="-1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Hole</a:t>
            </a:r>
            <a:endParaRPr sz="2400" dirty="0">
              <a:solidFill>
                <a:schemeClr val="accent3">
                  <a:lumMod val="75000"/>
                </a:schemeClr>
              </a:solidFill>
              <a:latin typeface="Century Gothic"/>
              <a:cs typeface="Century Gothic"/>
            </a:endParaRPr>
          </a:p>
          <a:p>
            <a:pPr marL="12700" marR="289560">
              <a:lnSpc>
                <a:spcPct val="100000"/>
              </a:lnSpc>
              <a:spcBef>
                <a:spcPts val="600"/>
              </a:spcBef>
            </a:pPr>
            <a:r>
              <a:rPr sz="2400" spc="-1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Sometimes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you can get tall </a:t>
            </a: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and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narrow caps or </a:t>
            </a:r>
            <a:r>
              <a:rPr sz="2400" spc="-65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short</a:t>
            </a:r>
            <a:r>
              <a:rPr sz="2400" spc="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and</a:t>
            </a:r>
            <a:r>
              <a:rPr sz="2400" spc="-1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wide</a:t>
            </a: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capacitors.</a:t>
            </a:r>
            <a:endParaRPr sz="2400" dirty="0">
              <a:solidFill>
                <a:schemeClr val="accent3">
                  <a:lumMod val="75000"/>
                </a:schemeClr>
              </a:solidFill>
              <a:latin typeface="Century Gothic"/>
              <a:cs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750" y="2329179"/>
            <a:ext cx="7961630" cy="1642053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12700" marR="5080" indent="476250">
              <a:lnSpc>
                <a:spcPts val="5800"/>
              </a:lnSpc>
              <a:spcBef>
                <a:spcPts val="1460"/>
              </a:spcBef>
            </a:pPr>
            <a:r>
              <a:rPr sz="4400" b="1" spc="-5" dirty="0">
                <a:solidFill>
                  <a:srgbClr val="2E5796"/>
                </a:solidFill>
                <a:latin typeface="Book Antiqua"/>
                <a:cs typeface="Book Antiqua"/>
              </a:rPr>
              <a:t>Introduction </a:t>
            </a:r>
            <a:r>
              <a:rPr sz="4400" b="1" dirty="0">
                <a:solidFill>
                  <a:srgbClr val="2E5796"/>
                </a:solidFill>
                <a:latin typeface="Book Antiqua"/>
                <a:cs typeface="Book Antiqua"/>
              </a:rPr>
              <a:t>to </a:t>
            </a:r>
            <a:r>
              <a:rPr sz="4400" b="1" spc="-5" dirty="0">
                <a:solidFill>
                  <a:srgbClr val="2E5796"/>
                </a:solidFill>
                <a:latin typeface="Book Antiqua"/>
                <a:cs typeface="Book Antiqua"/>
              </a:rPr>
              <a:t>PCB </a:t>
            </a:r>
            <a:r>
              <a:rPr sz="4400" b="1" dirty="0">
                <a:solidFill>
                  <a:srgbClr val="2E5796"/>
                </a:solidFill>
                <a:latin typeface="Book Antiqua"/>
                <a:cs typeface="Book Antiqua"/>
              </a:rPr>
              <a:t> Design</a:t>
            </a:r>
            <a:r>
              <a:rPr sz="4400" b="1" spc="-110" dirty="0">
                <a:solidFill>
                  <a:srgbClr val="2E5796"/>
                </a:solidFill>
                <a:latin typeface="Book Antiqua"/>
                <a:cs typeface="Book Antiqua"/>
              </a:rPr>
              <a:t> </a:t>
            </a:r>
            <a:r>
              <a:rPr sz="4400" b="1" dirty="0">
                <a:solidFill>
                  <a:srgbClr val="2E5796"/>
                </a:solidFill>
                <a:latin typeface="Book Antiqua"/>
                <a:cs typeface="Book Antiqua"/>
              </a:rPr>
              <a:t>Manufacturing</a:t>
            </a:r>
            <a:endParaRPr sz="4400" dirty="0">
              <a:latin typeface="Book Antiqua"/>
              <a:cs typeface="Book Antiq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3350" y="896620"/>
            <a:ext cx="6815455" cy="765979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2594610" marR="5080" indent="-2581910">
              <a:lnSpc>
                <a:spcPts val="5800"/>
              </a:lnSpc>
              <a:spcBef>
                <a:spcPts val="860"/>
              </a:spcBef>
            </a:pPr>
            <a:r>
              <a:rPr b="1" spc="-5" dirty="0">
                <a:solidFill>
                  <a:schemeClr val="accent2"/>
                </a:solidFill>
              </a:rPr>
              <a:t>Heat</a:t>
            </a:r>
            <a:r>
              <a:rPr b="1" spc="-60" dirty="0">
                <a:solidFill>
                  <a:schemeClr val="accent2"/>
                </a:solidFill>
              </a:rPr>
              <a:t> </a:t>
            </a:r>
            <a:r>
              <a:rPr b="1" spc="-5" dirty="0">
                <a:solidFill>
                  <a:schemeClr val="accent2"/>
                </a:solidFill>
              </a:rPr>
              <a:t>Dissipation-Heat </a:t>
            </a:r>
            <a:r>
              <a:rPr b="1" spc="-1335" dirty="0">
                <a:solidFill>
                  <a:schemeClr val="accent2"/>
                </a:solidFill>
              </a:rPr>
              <a:t> </a:t>
            </a:r>
            <a:r>
              <a:rPr b="1" spc="-5" dirty="0">
                <a:solidFill>
                  <a:schemeClr val="accent2"/>
                </a:solidFill>
              </a:rPr>
              <a:t>Sinks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532379"/>
            <a:ext cx="132715" cy="134874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221479"/>
            <a:ext cx="132715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6300" y="2547620"/>
            <a:ext cx="7925434" cy="2965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23035">
              <a:lnSpc>
                <a:spcPct val="120800"/>
              </a:lnSpc>
              <a:spcBef>
                <a:spcPts val="100"/>
              </a:spcBef>
            </a:pP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Heat</a:t>
            </a:r>
            <a:r>
              <a:rPr sz="2400" spc="1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sink dissipates</a:t>
            </a: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heat</a:t>
            </a:r>
            <a:r>
              <a:rPr sz="2400" spc="1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off</a:t>
            </a:r>
            <a:r>
              <a:rPr sz="2400" spc="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the</a:t>
            </a:r>
            <a:r>
              <a:rPr sz="2400" spc="-1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component </a:t>
            </a:r>
            <a:r>
              <a:rPr sz="2400" spc="-64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Doesn’t</a:t>
            </a: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spc="-1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remove </a:t>
            </a: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the</a:t>
            </a:r>
            <a:r>
              <a:rPr sz="2400" spc="-1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heat</a:t>
            </a:r>
            <a:r>
              <a:rPr sz="2400" spc="1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just</a:t>
            </a: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spc="-1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moves</a:t>
            </a: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it</a:t>
            </a:r>
            <a:endParaRPr sz="2400" dirty="0">
              <a:solidFill>
                <a:schemeClr val="accent3">
                  <a:lumMod val="75000"/>
                </a:schemeClr>
              </a:solidFill>
              <a:latin typeface="Century Gothic"/>
              <a:cs typeface="Century Gothic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Some components </a:t>
            </a:r>
            <a:r>
              <a:rPr sz="2400" spc="-1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may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get </a:t>
            </a: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hot.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Make sure you get </a:t>
            </a: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a </a:t>
            </a:r>
            <a:r>
              <a:rPr sz="2400" spc="-65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large</a:t>
            </a:r>
            <a:r>
              <a:rPr sz="2400" spc="-1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enough</a:t>
            </a:r>
            <a:r>
              <a:rPr sz="2400" spc="-1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heat</a:t>
            </a:r>
            <a:r>
              <a:rPr sz="2400" spc="1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sink.</a:t>
            </a:r>
            <a:endParaRPr sz="2400" dirty="0">
              <a:solidFill>
                <a:schemeClr val="accent3">
                  <a:lumMod val="75000"/>
                </a:schemeClr>
              </a:solidFill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Data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sheets</a:t>
            </a:r>
            <a:r>
              <a:rPr sz="2400" spc="-1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specify</a:t>
            </a:r>
            <a:r>
              <a:rPr sz="2400" spc="-1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the</a:t>
            </a:r>
            <a:r>
              <a:rPr sz="2400" spc="-1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size</a:t>
            </a:r>
            <a:r>
              <a:rPr sz="2400" spc="-1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of </a:t>
            </a: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the</a:t>
            </a:r>
            <a:r>
              <a:rPr sz="2400" spc="-1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heat</a:t>
            </a:r>
            <a:r>
              <a:rPr sz="2400" spc="1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sink</a:t>
            </a:r>
            <a:endParaRPr sz="2400" dirty="0">
              <a:solidFill>
                <a:schemeClr val="accent3">
                  <a:lumMod val="75000"/>
                </a:schemeClr>
              </a:solidFill>
              <a:latin typeface="Century Gothic"/>
              <a:cs typeface="Century Gothic"/>
            </a:endParaRPr>
          </a:p>
          <a:p>
            <a:pPr marL="12700" marR="9525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A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short circuit </a:t>
            </a:r>
            <a:r>
              <a:rPr sz="2400" spc="-1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may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result when </a:t>
            </a: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two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devices share </a:t>
            </a: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the </a:t>
            </a:r>
            <a:r>
              <a:rPr sz="2400" spc="-65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same</a:t>
            </a:r>
            <a:r>
              <a:rPr sz="2400" spc="-1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heat</a:t>
            </a: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sink</a:t>
            </a:r>
            <a:endParaRPr sz="2400" dirty="0">
              <a:solidFill>
                <a:schemeClr val="accent3">
                  <a:lumMod val="75000"/>
                </a:schemeClr>
              </a:solidFill>
              <a:latin typeface="Century Gothic"/>
              <a:cs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2820" y="1099820"/>
            <a:ext cx="513778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chemeClr val="accent2"/>
                </a:solidFill>
              </a:rPr>
              <a:t>Mounting</a:t>
            </a:r>
            <a:r>
              <a:rPr b="1" spc="-75" dirty="0">
                <a:solidFill>
                  <a:schemeClr val="accent2"/>
                </a:solidFill>
              </a:rPr>
              <a:t> </a:t>
            </a:r>
            <a:r>
              <a:rPr b="1" spc="-5" dirty="0">
                <a:solidFill>
                  <a:schemeClr val="accent2"/>
                </a:solidFill>
              </a:rPr>
              <a:t>Points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45490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26135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4358639"/>
            <a:ext cx="132715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0916" y="2454909"/>
            <a:ext cx="6951344" cy="27868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5405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The PCB needs </a:t>
            </a:r>
            <a:r>
              <a:rPr sz="2400" i="1" spc="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to </a:t>
            </a: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be </a:t>
            </a:r>
            <a:r>
              <a:rPr sz="2400" i="1" spc="-1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mechanically </a:t>
            </a: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secured </a:t>
            </a:r>
            <a:r>
              <a:rPr sz="2400" i="1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to </a:t>
            </a:r>
            <a:r>
              <a:rPr sz="2400" i="1" spc="-65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something.</a:t>
            </a:r>
            <a:endParaRPr sz="2400" dirty="0">
              <a:solidFill>
                <a:schemeClr val="accent3">
                  <a:lumMod val="75000"/>
                </a:schemeClr>
              </a:solidFill>
              <a:latin typeface="Century Gothic"/>
              <a:cs typeface="Century Gothic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Could be </a:t>
            </a:r>
            <a:r>
              <a:rPr sz="2400" i="1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the </a:t>
            </a: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chassis-consist </a:t>
            </a:r>
            <a:r>
              <a:rPr sz="2400" i="1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of </a:t>
            </a: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metal frame on </a:t>
            </a:r>
            <a:r>
              <a:rPr sz="2400" i="1" spc="-65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which </a:t>
            </a:r>
            <a:r>
              <a:rPr sz="2400" i="1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the </a:t>
            </a: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circuit boards </a:t>
            </a:r>
            <a:r>
              <a:rPr sz="2400" i="1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and other </a:t>
            </a: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electronic </a:t>
            </a:r>
            <a:r>
              <a:rPr sz="2400" i="1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components are mounted.</a:t>
            </a:r>
            <a:endParaRPr sz="2400" dirty="0">
              <a:solidFill>
                <a:schemeClr val="accent3">
                  <a:lumMod val="75000"/>
                </a:schemeClr>
              </a:solidFill>
              <a:latin typeface="Century Gothic"/>
              <a:cs typeface="Century Gothic"/>
            </a:endParaRPr>
          </a:p>
          <a:p>
            <a:pPr marL="12700" marR="1215390">
              <a:lnSpc>
                <a:spcPct val="120500"/>
              </a:lnSpc>
              <a:spcBef>
                <a:spcPts val="10"/>
              </a:spcBef>
            </a:pP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Could</a:t>
            </a:r>
            <a:r>
              <a:rPr sz="2400" i="1" spc="-3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be</a:t>
            </a:r>
            <a:r>
              <a:rPr sz="2400" i="1" spc="-2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i="1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another</a:t>
            </a:r>
            <a:r>
              <a:rPr sz="2400" i="1" spc="-2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PCB/socket</a:t>
            </a:r>
            <a:r>
              <a:rPr sz="2400" i="1" spc="-1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on</a:t>
            </a:r>
            <a:r>
              <a:rPr sz="2400" i="1" spc="-2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PCB. </a:t>
            </a:r>
            <a:r>
              <a:rPr sz="2400" i="1" spc="-65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Could</a:t>
            </a:r>
            <a:r>
              <a:rPr sz="2400" i="1" spc="-1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be</a:t>
            </a:r>
            <a:r>
              <a:rPr sz="2400" i="1" spc="-1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attachments</a:t>
            </a:r>
            <a:r>
              <a:rPr sz="2400" i="1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i="1" spc="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to</a:t>
            </a:r>
            <a:r>
              <a:rPr sz="2400" i="1" spc="-1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i="1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a</a:t>
            </a:r>
            <a:r>
              <a:rPr sz="2400" i="1" spc="-1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heatsink.</a:t>
            </a:r>
            <a:endParaRPr sz="2400" dirty="0">
              <a:solidFill>
                <a:schemeClr val="accent3">
                  <a:lumMod val="75000"/>
                </a:schemeClr>
              </a:solidFill>
              <a:latin typeface="Century Gothic"/>
              <a:cs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0740" y="718820"/>
            <a:ext cx="286639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chemeClr val="accent2"/>
                </a:solidFill>
              </a:rPr>
              <a:t>Pre-work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7533" y="1981200"/>
            <a:ext cx="7988934" cy="32367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695" marR="346075" indent="-34163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3695" algn="l"/>
                <a:tab pos="354330" algn="l"/>
              </a:tabLst>
            </a:pP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Thoroughly simulate </a:t>
            </a:r>
            <a:r>
              <a:rPr sz="2400" i="1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your </a:t>
            </a: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circuit-make sure </a:t>
            </a:r>
            <a:r>
              <a:rPr sz="2400" i="1" spc="-76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the</a:t>
            </a:r>
            <a:r>
              <a:rPr sz="2400" i="1" spc="-1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i="1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circuit</a:t>
            </a:r>
            <a:r>
              <a:rPr sz="2400" i="1" spc="-1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worked</a:t>
            </a:r>
            <a:r>
              <a:rPr sz="2400" i="1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in</a:t>
            </a: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simulations</a:t>
            </a:r>
            <a:endParaRPr sz="2400" dirty="0">
              <a:solidFill>
                <a:schemeClr val="accent3">
                  <a:lumMod val="75000"/>
                </a:schemeClr>
              </a:solidFill>
              <a:latin typeface="Century Gothic"/>
              <a:cs typeface="Century Gothic"/>
            </a:endParaRPr>
          </a:p>
          <a:p>
            <a:pPr marL="353695" marR="5080" indent="-34163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3695" algn="l"/>
                <a:tab pos="354330" algn="l"/>
              </a:tabLst>
            </a:pP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Thoroughly </a:t>
            </a:r>
            <a:r>
              <a:rPr sz="2400" i="1" spc="-1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test </a:t>
            </a: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the prototype-make sure the </a:t>
            </a:r>
            <a:r>
              <a:rPr sz="2400" i="1" spc="-76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i="1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circuit</a:t>
            </a:r>
            <a:r>
              <a:rPr sz="2400" i="1" spc="-1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worked</a:t>
            </a:r>
            <a:r>
              <a:rPr sz="2400" i="1" spc="-1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i="1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on</a:t>
            </a:r>
            <a:r>
              <a:rPr sz="2400" i="1" spc="-1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the</a:t>
            </a:r>
            <a:r>
              <a:rPr sz="2400" i="1" spc="-1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bread board</a:t>
            </a:r>
            <a:endParaRPr sz="2400" dirty="0">
              <a:solidFill>
                <a:schemeClr val="accent3">
                  <a:lumMod val="75000"/>
                </a:schemeClr>
              </a:solidFill>
              <a:latin typeface="Century Gothic"/>
              <a:cs typeface="Century Gothic"/>
            </a:endParaRPr>
          </a:p>
          <a:p>
            <a:pPr marL="353695" marR="636905" indent="-34163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353695" algn="l"/>
                <a:tab pos="354330" algn="l"/>
              </a:tabLst>
            </a:pPr>
            <a:r>
              <a:rPr sz="2400" i="1" spc="-1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Have </a:t>
            </a:r>
            <a:r>
              <a:rPr sz="2400" i="1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all </a:t>
            </a: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the data </a:t>
            </a:r>
            <a:r>
              <a:rPr sz="2400" i="1" spc="-1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sheets </a:t>
            </a: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handy for </a:t>
            </a:r>
            <a:r>
              <a:rPr sz="2400" i="1" spc="-1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every </a:t>
            </a:r>
            <a:r>
              <a:rPr sz="2400" i="1" spc="-76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i="1" spc="-1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components</a:t>
            </a:r>
            <a:endParaRPr sz="2400" dirty="0">
              <a:solidFill>
                <a:schemeClr val="accent3">
                  <a:lumMod val="75000"/>
                </a:schemeClr>
              </a:solidFill>
              <a:latin typeface="Century Gothic"/>
              <a:cs typeface="Century Gothic"/>
            </a:endParaRPr>
          </a:p>
          <a:p>
            <a:pPr marL="353695" marR="962660" indent="-34163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3695" algn="l"/>
                <a:tab pos="354330" algn="l"/>
              </a:tabLst>
            </a:pP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Play around with the </a:t>
            </a:r>
            <a:r>
              <a:rPr sz="2400" i="1" spc="-1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placement </a:t>
            </a:r>
            <a:r>
              <a:rPr sz="2400" i="1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of </a:t>
            </a: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the </a:t>
            </a:r>
            <a:r>
              <a:rPr sz="2400" i="1" spc="-76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i="1" spc="-1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components</a:t>
            </a:r>
            <a:endParaRPr sz="2400" dirty="0">
              <a:solidFill>
                <a:schemeClr val="accent3">
                  <a:lumMod val="75000"/>
                </a:schemeClr>
              </a:solidFill>
              <a:latin typeface="Century Gothic"/>
              <a:cs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7200" y="1023620"/>
            <a:ext cx="36322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chemeClr val="accent2"/>
                </a:solidFill>
              </a:rPr>
              <a:t>Si</a:t>
            </a:r>
            <a:r>
              <a:rPr b="1" spc="-15" dirty="0">
                <a:solidFill>
                  <a:schemeClr val="accent2"/>
                </a:solidFill>
              </a:rPr>
              <a:t>m</a:t>
            </a:r>
            <a:r>
              <a:rPr b="1" spc="-5" dirty="0">
                <a:solidFill>
                  <a:schemeClr val="accent2"/>
                </a:solidFill>
              </a:rPr>
              <a:t>ulati</a:t>
            </a:r>
            <a:r>
              <a:rPr b="1" spc="10" dirty="0">
                <a:solidFill>
                  <a:schemeClr val="accent2"/>
                </a:solidFill>
              </a:rPr>
              <a:t>o</a:t>
            </a:r>
            <a:r>
              <a:rPr b="1" spc="-10" dirty="0">
                <a:solidFill>
                  <a:schemeClr val="accent2"/>
                </a:solidFill>
              </a:rPr>
              <a:t>n</a:t>
            </a:r>
            <a:r>
              <a:rPr b="1" dirty="0">
                <a:solidFill>
                  <a:schemeClr val="accent2"/>
                </a:solidFill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11327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807970"/>
            <a:ext cx="132715" cy="83566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431545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7569" y="2129790"/>
            <a:ext cx="7406005" cy="292227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235585">
              <a:lnSpc>
                <a:spcPts val="2590"/>
              </a:lnSpc>
              <a:spcBef>
                <a:spcPts val="425"/>
              </a:spcBef>
            </a:pP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Important </a:t>
            </a:r>
            <a:r>
              <a:rPr sz="2400" i="1" spc="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to </a:t>
            </a: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simulate </a:t>
            </a:r>
            <a:r>
              <a:rPr sz="2400" i="1" spc="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the </a:t>
            </a: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circuits before building </a:t>
            </a:r>
            <a:r>
              <a:rPr sz="2400" i="1" spc="-65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i="1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them</a:t>
            </a:r>
            <a:endParaRPr sz="2400" dirty="0">
              <a:solidFill>
                <a:schemeClr val="accent3">
                  <a:lumMod val="75000"/>
                </a:schemeClr>
              </a:solidFill>
              <a:latin typeface="Century Gothic"/>
              <a:cs typeface="Century Gothic"/>
            </a:endParaRPr>
          </a:p>
          <a:p>
            <a:pPr marL="12700" marR="781050">
              <a:lnSpc>
                <a:spcPts val="3190"/>
              </a:lnSpc>
              <a:spcBef>
                <a:spcPts val="120"/>
              </a:spcBef>
            </a:pPr>
            <a:r>
              <a:rPr sz="2400" i="1" spc="-1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Allow </a:t>
            </a: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margin for </a:t>
            </a:r>
            <a:r>
              <a:rPr sz="2400" i="1" spc="-1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component </a:t>
            </a: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tolerances </a:t>
            </a:r>
            <a:r>
              <a:rPr sz="2400" i="1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Avoid</a:t>
            </a:r>
            <a:r>
              <a:rPr sz="2400" i="1" spc="-2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i="1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using</a:t>
            </a:r>
            <a:r>
              <a:rPr sz="2400" i="1" spc="-1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precise</a:t>
            </a:r>
            <a:r>
              <a:rPr sz="2400" i="1" spc="-2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components.</a:t>
            </a:r>
            <a:r>
              <a:rPr sz="2400" i="1" spc="-2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e.g</a:t>
            </a:r>
            <a:r>
              <a:rPr sz="2400" i="1" spc="-1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i="1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a</a:t>
            </a:r>
            <a:r>
              <a:rPr sz="2400" i="1" spc="-1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PWM</a:t>
            </a:r>
            <a:endParaRPr sz="2400" dirty="0">
              <a:solidFill>
                <a:schemeClr val="accent3">
                  <a:lumMod val="75000"/>
                </a:schemeClr>
              </a:solidFill>
              <a:latin typeface="Century Gothic"/>
              <a:cs typeface="Century Gothic"/>
            </a:endParaRPr>
          </a:p>
          <a:p>
            <a:pPr marL="12700">
              <a:lnSpc>
                <a:spcPts val="2285"/>
              </a:lnSpc>
            </a:pP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controller</a:t>
            </a:r>
            <a:r>
              <a:rPr sz="2400" i="1" spc="-2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i="1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that</a:t>
            </a:r>
            <a:r>
              <a:rPr sz="2400" i="1" spc="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requires</a:t>
            </a:r>
            <a:r>
              <a:rPr sz="2400" i="1" spc="-1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exact</a:t>
            </a:r>
            <a:r>
              <a:rPr sz="2400" i="1" spc="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10</a:t>
            </a:r>
            <a:r>
              <a:rPr sz="2400" i="1" spc="-1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i="1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V</a:t>
            </a:r>
            <a:r>
              <a:rPr sz="2400" i="1" spc="-2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i="1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DC</a:t>
            </a:r>
            <a:r>
              <a:rPr sz="2400" i="1" spc="-1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i="1" spc="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to</a:t>
            </a:r>
            <a:r>
              <a:rPr sz="2400" i="1" spc="-1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work</a:t>
            </a:r>
            <a:r>
              <a:rPr sz="2400" i="1" spc="-1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i="1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and</a:t>
            </a:r>
            <a:endParaRPr sz="2400" dirty="0">
              <a:solidFill>
                <a:schemeClr val="accent3">
                  <a:lumMod val="75000"/>
                </a:schemeClr>
              </a:solidFill>
              <a:latin typeface="Century Gothic"/>
              <a:cs typeface="Century Gothic"/>
            </a:endParaRPr>
          </a:p>
          <a:p>
            <a:pPr marL="12700">
              <a:lnSpc>
                <a:spcPts val="2735"/>
              </a:lnSpc>
            </a:pPr>
            <a:r>
              <a:rPr sz="2400" i="1" spc="-1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will</a:t>
            </a:r>
            <a:r>
              <a:rPr sz="2400" i="1" spc="-3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fail</a:t>
            </a:r>
            <a:r>
              <a:rPr sz="2400" i="1" spc="-2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if there</a:t>
            </a:r>
            <a:r>
              <a:rPr sz="2400" i="1" spc="-1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is 10.01V</a:t>
            </a:r>
            <a:endParaRPr sz="2400" dirty="0">
              <a:solidFill>
                <a:schemeClr val="accent3">
                  <a:lumMod val="75000"/>
                </a:schemeClr>
              </a:solidFill>
              <a:latin typeface="Century Gothic"/>
              <a:cs typeface="Century Gothic"/>
            </a:endParaRPr>
          </a:p>
          <a:p>
            <a:pPr marL="12700" marR="219075">
              <a:lnSpc>
                <a:spcPts val="2590"/>
              </a:lnSpc>
              <a:spcBef>
                <a:spcPts val="640"/>
              </a:spcBef>
            </a:pP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High</a:t>
            </a:r>
            <a:r>
              <a:rPr sz="2400" i="1" spc="-1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performance</a:t>
            </a: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circuits</a:t>
            </a:r>
            <a:r>
              <a:rPr sz="2400" i="1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or </a:t>
            </a:r>
            <a:r>
              <a:rPr sz="2400" i="1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SMT</a:t>
            </a: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devices</a:t>
            </a:r>
            <a:r>
              <a:rPr sz="2400" i="1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i="1" spc="-1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require </a:t>
            </a:r>
            <a:r>
              <a:rPr sz="2400" i="1" spc="-64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PCBs</a:t>
            </a:r>
            <a:r>
              <a:rPr sz="2400" i="1" spc="-1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i="1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and</a:t>
            </a: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should</a:t>
            </a:r>
            <a:r>
              <a:rPr sz="2400" i="1" spc="-1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be</a:t>
            </a:r>
            <a:r>
              <a:rPr sz="2400" i="1" spc="-1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simulated</a:t>
            </a:r>
            <a:r>
              <a:rPr sz="2400" i="1" spc="-2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extensively </a:t>
            </a:r>
            <a:r>
              <a:rPr sz="2400" i="1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first.</a:t>
            </a:r>
            <a:endParaRPr sz="2400" dirty="0">
              <a:solidFill>
                <a:schemeClr val="accent3">
                  <a:lumMod val="75000"/>
                </a:schemeClr>
              </a:solidFill>
              <a:latin typeface="Century Gothic"/>
              <a:cs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6569" y="1227456"/>
            <a:ext cx="608647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66670" algn="l"/>
                <a:tab pos="4057650" algn="l"/>
              </a:tabLst>
            </a:pPr>
            <a:r>
              <a:rPr b="1" spc="-5" dirty="0">
                <a:solidFill>
                  <a:schemeClr val="accent2"/>
                </a:solidFill>
              </a:rPr>
              <a:t>St</a:t>
            </a:r>
            <a:r>
              <a:rPr b="1" dirty="0">
                <a:solidFill>
                  <a:schemeClr val="accent2"/>
                </a:solidFill>
              </a:rPr>
              <a:t>e</a:t>
            </a:r>
            <a:r>
              <a:rPr b="1" spc="-10" dirty="0">
                <a:solidFill>
                  <a:schemeClr val="accent2"/>
                </a:solidFill>
              </a:rPr>
              <a:t>p</a:t>
            </a:r>
            <a:r>
              <a:rPr b="1" dirty="0">
                <a:solidFill>
                  <a:schemeClr val="accent2"/>
                </a:solidFill>
              </a:rPr>
              <a:t>s</a:t>
            </a:r>
            <a:r>
              <a:rPr b="1" spc="-5" dirty="0">
                <a:solidFill>
                  <a:schemeClr val="accent2"/>
                </a:solidFill>
              </a:rPr>
              <a:t> i</a:t>
            </a:r>
            <a:r>
              <a:rPr b="1" dirty="0">
                <a:solidFill>
                  <a:schemeClr val="accent2"/>
                </a:solidFill>
              </a:rPr>
              <a:t>n</a:t>
            </a:r>
            <a:r>
              <a:rPr lang="en-GB" b="1" dirty="0">
                <a:solidFill>
                  <a:schemeClr val="accent2"/>
                </a:solidFill>
              </a:rPr>
              <a:t> </a:t>
            </a:r>
            <a:r>
              <a:rPr b="1" dirty="0">
                <a:solidFill>
                  <a:schemeClr val="accent2"/>
                </a:solidFill>
              </a:rPr>
              <a:t>PCB</a:t>
            </a:r>
            <a:r>
              <a:rPr lang="en-GB" b="1" dirty="0">
                <a:solidFill>
                  <a:schemeClr val="accent2"/>
                </a:solidFill>
              </a:rPr>
              <a:t> </a:t>
            </a:r>
            <a:r>
              <a:rPr b="1" spc="-5" dirty="0">
                <a:solidFill>
                  <a:schemeClr val="accent2"/>
                </a:solidFill>
              </a:rPr>
              <a:t>d</a:t>
            </a:r>
            <a:r>
              <a:rPr b="1" dirty="0">
                <a:solidFill>
                  <a:schemeClr val="accent2"/>
                </a:solidFill>
              </a:rPr>
              <a:t>e</a:t>
            </a:r>
            <a:r>
              <a:rPr b="1" spc="-5" dirty="0">
                <a:solidFill>
                  <a:schemeClr val="accent2"/>
                </a:solidFill>
              </a:rPr>
              <a:t>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7210" y="1966593"/>
            <a:ext cx="2969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665" algn="l"/>
              </a:tabLst>
            </a:pP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1.	</a:t>
            </a:r>
            <a:r>
              <a:rPr sz="2400" i="1" spc="-1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Film</a:t>
            </a:r>
            <a:r>
              <a:rPr sz="2400" i="1" spc="-7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Generation</a:t>
            </a:r>
            <a:endParaRPr sz="2400" dirty="0">
              <a:solidFill>
                <a:schemeClr val="accent3">
                  <a:lumMod val="75000"/>
                </a:schemeClr>
              </a:solidFill>
              <a:latin typeface="Century Gothic"/>
              <a:cs typeface="Century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1121" y="2522220"/>
            <a:ext cx="2011679" cy="12954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43600" y="2698113"/>
            <a:ext cx="2011679" cy="13716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809807" y="1972942"/>
            <a:ext cx="404685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2.</a:t>
            </a:r>
            <a:r>
              <a:rPr sz="2400" spc="-45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Shear</a:t>
            </a:r>
            <a:r>
              <a:rPr sz="2400" spc="-30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Raw</a:t>
            </a:r>
            <a:r>
              <a:rPr sz="2400" spc="-50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Material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71800" y="4539616"/>
            <a:ext cx="2193290" cy="142875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743200" y="3982087"/>
            <a:ext cx="232854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3.</a:t>
            </a:r>
            <a:r>
              <a:rPr sz="2400" spc="-55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Drill</a:t>
            </a:r>
            <a:r>
              <a:rPr sz="2400" spc="-40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Holes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096000" y="4195447"/>
            <a:ext cx="20326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Industry standard </a:t>
            </a:r>
            <a:r>
              <a:rPr sz="1800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0.059" </a:t>
            </a:r>
            <a:r>
              <a:rPr sz="1800" spc="-5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thick, </a:t>
            </a:r>
            <a:r>
              <a:rPr sz="1800" spc="-10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copper </a:t>
            </a:r>
            <a:r>
              <a:rPr sz="1800" spc="-490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clad, </a:t>
            </a:r>
            <a:r>
              <a:rPr sz="1800" spc="-20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two</a:t>
            </a:r>
            <a:r>
              <a:rPr sz="1800" spc="-15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sides</a:t>
            </a:r>
            <a:endParaRPr sz="1800" dirty="0">
              <a:solidFill>
                <a:schemeClr val="accent3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8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5061" y="855979"/>
            <a:ext cx="595185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solidFill>
                  <a:schemeClr val="accent2"/>
                </a:solidFill>
              </a:rPr>
              <a:t>Steps</a:t>
            </a:r>
            <a:r>
              <a:rPr sz="4000" b="1" spc="-50" dirty="0">
                <a:solidFill>
                  <a:schemeClr val="accent2"/>
                </a:solidFill>
              </a:rPr>
              <a:t> </a:t>
            </a:r>
            <a:r>
              <a:rPr sz="4000" b="1" dirty="0">
                <a:solidFill>
                  <a:schemeClr val="accent2"/>
                </a:solidFill>
              </a:rPr>
              <a:t>in</a:t>
            </a:r>
            <a:r>
              <a:rPr sz="4000" b="1" spc="-40" dirty="0">
                <a:solidFill>
                  <a:schemeClr val="accent2"/>
                </a:solidFill>
              </a:rPr>
              <a:t> </a:t>
            </a:r>
            <a:r>
              <a:rPr sz="4000" b="1" spc="-5" dirty="0">
                <a:solidFill>
                  <a:schemeClr val="accent2"/>
                </a:solidFill>
              </a:rPr>
              <a:t>PCB</a:t>
            </a:r>
            <a:r>
              <a:rPr sz="4000" b="1" spc="-50" dirty="0">
                <a:solidFill>
                  <a:schemeClr val="accent2"/>
                </a:solidFill>
              </a:rPr>
              <a:t> </a:t>
            </a:r>
            <a:r>
              <a:rPr sz="4000" b="1" spc="-5" dirty="0">
                <a:solidFill>
                  <a:schemeClr val="accent2"/>
                </a:solidFill>
              </a:rPr>
              <a:t>design</a:t>
            </a:r>
            <a:endParaRPr sz="4000" b="1" dirty="0">
              <a:solidFill>
                <a:schemeClr val="accent2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8662" y="2189482"/>
            <a:ext cx="362013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4.</a:t>
            </a:r>
            <a:r>
              <a:rPr sz="2800" spc="-45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Electrolus</a:t>
            </a:r>
            <a:r>
              <a:rPr sz="2800" spc="-25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copper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4779" y="2767331"/>
            <a:ext cx="2286000" cy="19812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15060" y="4878070"/>
            <a:ext cx="2847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Apply</a:t>
            </a:r>
            <a:r>
              <a:rPr sz="1800" spc="-35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copper</a:t>
            </a:r>
            <a:r>
              <a:rPr sz="1800" spc="-20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in</a:t>
            </a:r>
            <a:r>
              <a:rPr sz="1800" spc="-15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hole</a:t>
            </a:r>
            <a:r>
              <a:rPr sz="1800" spc="-5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barrels</a:t>
            </a:r>
            <a:endParaRPr sz="1800" dirty="0">
              <a:solidFill>
                <a:schemeClr val="accent3">
                  <a:lumMod val="7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22632" y="2650493"/>
            <a:ext cx="2286000" cy="19812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697219" y="2094869"/>
            <a:ext cx="27393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5.</a:t>
            </a:r>
            <a:r>
              <a:rPr sz="2800" spc="-35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Apply</a:t>
            </a:r>
            <a:r>
              <a:rPr sz="2800" spc="-40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Image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34000" y="4716781"/>
            <a:ext cx="326326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Apply Photosensitive Material </a:t>
            </a:r>
            <a:r>
              <a:rPr sz="1800" spc="-5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to </a:t>
            </a:r>
            <a:r>
              <a:rPr sz="1800" spc="-490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develop selected</a:t>
            </a:r>
            <a:r>
              <a:rPr sz="1800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areas</a:t>
            </a:r>
            <a:r>
              <a:rPr sz="1800" spc="5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from </a:t>
            </a:r>
            <a:r>
              <a:rPr sz="1800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panel</a:t>
            </a:r>
            <a:endParaRPr sz="1800" dirty="0">
              <a:solidFill>
                <a:schemeClr val="accent3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7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491" y="804520"/>
            <a:ext cx="657134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8315">
              <a:lnSpc>
                <a:spcPct val="100000"/>
              </a:lnSpc>
              <a:spcBef>
                <a:spcPts val="100"/>
              </a:spcBef>
              <a:tabLst>
                <a:tab pos="3042920" algn="l"/>
                <a:tab pos="4533900" algn="l"/>
              </a:tabLst>
            </a:pPr>
            <a:r>
              <a:rPr sz="3600" b="1" spc="-5" dirty="0">
                <a:solidFill>
                  <a:schemeClr val="accent2"/>
                </a:solidFill>
              </a:rPr>
              <a:t>St</a:t>
            </a:r>
            <a:r>
              <a:rPr sz="3600" b="1" dirty="0">
                <a:solidFill>
                  <a:schemeClr val="accent2"/>
                </a:solidFill>
              </a:rPr>
              <a:t>e</a:t>
            </a:r>
            <a:r>
              <a:rPr sz="3600" b="1" spc="-10" dirty="0">
                <a:solidFill>
                  <a:schemeClr val="accent2"/>
                </a:solidFill>
              </a:rPr>
              <a:t>p</a:t>
            </a:r>
            <a:r>
              <a:rPr sz="3600" b="1" dirty="0">
                <a:solidFill>
                  <a:schemeClr val="accent2"/>
                </a:solidFill>
              </a:rPr>
              <a:t>s</a:t>
            </a:r>
            <a:r>
              <a:rPr sz="3600" b="1" spc="-5" dirty="0">
                <a:solidFill>
                  <a:schemeClr val="accent2"/>
                </a:solidFill>
              </a:rPr>
              <a:t> i</a:t>
            </a:r>
            <a:r>
              <a:rPr sz="3600" b="1" dirty="0">
                <a:solidFill>
                  <a:schemeClr val="accent2"/>
                </a:solidFill>
              </a:rPr>
              <a:t>n	PCB	</a:t>
            </a:r>
            <a:r>
              <a:rPr sz="3600" b="1" spc="-5" dirty="0">
                <a:solidFill>
                  <a:schemeClr val="accent2"/>
                </a:solidFill>
              </a:rPr>
              <a:t>Des</a:t>
            </a:r>
            <a:r>
              <a:rPr sz="3600" b="1" dirty="0">
                <a:solidFill>
                  <a:schemeClr val="accent2"/>
                </a:solidFill>
              </a:rPr>
              <a:t>i</a:t>
            </a:r>
            <a:r>
              <a:rPr sz="3600" b="1" spc="-5" dirty="0">
                <a:solidFill>
                  <a:schemeClr val="accent2"/>
                </a:solidFill>
              </a:rPr>
              <a:t>gn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2669" y="2330088"/>
            <a:ext cx="2193290" cy="188848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42669" y="1710690"/>
            <a:ext cx="313563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6.</a:t>
            </a:r>
            <a:r>
              <a:rPr sz="2400" spc="-40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Strip</a:t>
            </a:r>
            <a:r>
              <a:rPr sz="2400" spc="-25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and</a:t>
            </a:r>
            <a:r>
              <a:rPr sz="2400" spc="-25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Etch</a:t>
            </a:r>
            <a:endParaRPr sz="2400" dirty="0">
              <a:solidFill>
                <a:schemeClr val="accent3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9200" y="4455819"/>
            <a:ext cx="2440305" cy="1540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669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93980" algn="l"/>
              </a:tabLst>
            </a:pPr>
            <a:r>
              <a:rPr sz="1800" spc="-5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Remove</a:t>
            </a:r>
            <a:r>
              <a:rPr sz="1800" spc="-45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dryfilm,</a:t>
            </a:r>
            <a:r>
              <a:rPr sz="1800" spc="-35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then </a:t>
            </a:r>
            <a:r>
              <a:rPr sz="1800" spc="-484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etch</a:t>
            </a:r>
            <a:r>
              <a:rPr sz="1800" spc="-20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exposed</a:t>
            </a:r>
            <a:r>
              <a:rPr sz="1800" spc="-15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copper</a:t>
            </a:r>
            <a:endParaRPr sz="1800" dirty="0">
              <a:solidFill>
                <a:schemeClr val="accent3">
                  <a:lumMod val="75000"/>
                </a:schemeClr>
              </a:solidFill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130"/>
              </a:spcBef>
              <a:buSzPct val="94444"/>
              <a:buChar char="•"/>
              <a:tabLst>
                <a:tab pos="93980" algn="l"/>
              </a:tabLst>
            </a:pPr>
            <a:r>
              <a:rPr sz="1800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Tin</a:t>
            </a:r>
            <a:r>
              <a:rPr sz="1800" spc="-25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protects</a:t>
            </a:r>
            <a:r>
              <a:rPr sz="1800" spc="-25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copper </a:t>
            </a:r>
            <a:r>
              <a:rPr sz="1800" spc="-484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circuitry from </a:t>
            </a:r>
            <a:r>
              <a:rPr sz="1800" spc="-10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being </a:t>
            </a:r>
            <a:r>
              <a:rPr sz="1800" spc="-5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etched</a:t>
            </a:r>
            <a:endParaRPr sz="1800" dirty="0">
              <a:solidFill>
                <a:schemeClr val="accent3">
                  <a:lumMod val="7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81600" y="2330088"/>
            <a:ext cx="2194559" cy="188848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965700" y="1736090"/>
            <a:ext cx="27381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7.</a:t>
            </a:r>
            <a:r>
              <a:rPr sz="2400" spc="-55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Solder</a:t>
            </a:r>
            <a:r>
              <a:rPr sz="2400" spc="-45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Mask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151120" y="4572000"/>
            <a:ext cx="31242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Apply solder </a:t>
            </a:r>
            <a:r>
              <a:rPr sz="1800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mask </a:t>
            </a:r>
            <a:r>
              <a:rPr sz="1800" spc="-10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area </a:t>
            </a:r>
            <a:r>
              <a:rPr sz="1800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to </a:t>
            </a:r>
            <a:r>
              <a:rPr sz="1800" spc="5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entire board</a:t>
            </a:r>
            <a:r>
              <a:rPr sz="1800" spc="-5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with</a:t>
            </a:r>
            <a:r>
              <a:rPr sz="1800" spc="-5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the </a:t>
            </a:r>
            <a:r>
              <a:rPr sz="1800" spc="-10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exception </a:t>
            </a:r>
            <a:r>
              <a:rPr sz="1800" spc="-484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of</a:t>
            </a:r>
            <a:r>
              <a:rPr sz="1800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solder</a:t>
            </a:r>
            <a:r>
              <a:rPr sz="1800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pads</a:t>
            </a:r>
            <a:endParaRPr sz="1800" dirty="0">
              <a:solidFill>
                <a:schemeClr val="accent3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7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491" y="804520"/>
            <a:ext cx="657134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8315">
              <a:lnSpc>
                <a:spcPct val="100000"/>
              </a:lnSpc>
              <a:spcBef>
                <a:spcPts val="100"/>
              </a:spcBef>
              <a:tabLst>
                <a:tab pos="3042920" algn="l"/>
                <a:tab pos="4533900" algn="l"/>
              </a:tabLst>
            </a:pPr>
            <a:r>
              <a:rPr sz="3600" b="1" spc="-5" dirty="0">
                <a:solidFill>
                  <a:schemeClr val="accent2"/>
                </a:solidFill>
              </a:rPr>
              <a:t>St</a:t>
            </a:r>
            <a:r>
              <a:rPr sz="3600" b="1" dirty="0">
                <a:solidFill>
                  <a:schemeClr val="accent2"/>
                </a:solidFill>
              </a:rPr>
              <a:t>e</a:t>
            </a:r>
            <a:r>
              <a:rPr sz="3600" b="1" spc="-10" dirty="0">
                <a:solidFill>
                  <a:schemeClr val="accent2"/>
                </a:solidFill>
              </a:rPr>
              <a:t>p</a:t>
            </a:r>
            <a:r>
              <a:rPr sz="3600" b="1" dirty="0">
                <a:solidFill>
                  <a:schemeClr val="accent2"/>
                </a:solidFill>
              </a:rPr>
              <a:t>s</a:t>
            </a:r>
            <a:r>
              <a:rPr sz="3600" b="1" spc="-5" dirty="0">
                <a:solidFill>
                  <a:schemeClr val="accent2"/>
                </a:solidFill>
              </a:rPr>
              <a:t> i</a:t>
            </a:r>
            <a:r>
              <a:rPr sz="3600" b="1" dirty="0">
                <a:solidFill>
                  <a:schemeClr val="accent2"/>
                </a:solidFill>
              </a:rPr>
              <a:t>n	PCB	</a:t>
            </a:r>
            <a:r>
              <a:rPr sz="3600" b="1" spc="-5" dirty="0">
                <a:solidFill>
                  <a:schemeClr val="accent2"/>
                </a:solidFill>
              </a:rPr>
              <a:t>Des</a:t>
            </a:r>
            <a:r>
              <a:rPr sz="3600" b="1" dirty="0">
                <a:solidFill>
                  <a:schemeClr val="accent2"/>
                </a:solidFill>
              </a:rPr>
              <a:t>i</a:t>
            </a:r>
            <a:r>
              <a:rPr sz="3600" b="1" spc="-5" dirty="0">
                <a:solidFill>
                  <a:schemeClr val="accent2"/>
                </a:solidFill>
              </a:rPr>
              <a:t>gn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4439" y="2663405"/>
            <a:ext cx="2376170" cy="237617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42268" y="2613455"/>
            <a:ext cx="2286000" cy="2286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9979" y="1962580"/>
            <a:ext cx="26250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8.</a:t>
            </a:r>
            <a:r>
              <a:rPr sz="2400" spc="-60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Solder</a:t>
            </a:r>
            <a:r>
              <a:rPr sz="2400" spc="-45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Coat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42268" y="2052538"/>
            <a:ext cx="235394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9.</a:t>
            </a:r>
            <a:r>
              <a:rPr sz="2400" spc="-50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Silkscreen</a:t>
            </a:r>
            <a:endParaRPr sz="2400" dirty="0">
              <a:solidFill>
                <a:schemeClr val="accent3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71453" y="4953000"/>
            <a:ext cx="262763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Apply </a:t>
            </a:r>
            <a:r>
              <a:rPr sz="1800" spc="-15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white </a:t>
            </a:r>
            <a:r>
              <a:rPr sz="1800" spc="-5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letter marking </a:t>
            </a:r>
            <a:r>
              <a:rPr sz="1800" spc="-495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using screen </a:t>
            </a:r>
            <a:r>
              <a:rPr sz="1800" spc="-10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printing </a:t>
            </a:r>
            <a:r>
              <a:rPr sz="1800" spc="-5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process</a:t>
            </a:r>
            <a:endParaRPr sz="1800" dirty="0">
              <a:solidFill>
                <a:schemeClr val="accent3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64919" y="5227320"/>
            <a:ext cx="2087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Apply</a:t>
            </a:r>
            <a:r>
              <a:rPr sz="1800" spc="-40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solder</a:t>
            </a:r>
            <a:r>
              <a:rPr sz="1800" spc="-20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to</a:t>
            </a:r>
            <a:r>
              <a:rPr sz="1800" spc="-20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pads</a:t>
            </a:r>
            <a:endParaRPr sz="1800" dirty="0">
              <a:solidFill>
                <a:schemeClr val="accent3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2743200"/>
            <a:ext cx="4598035" cy="87756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600" i="1" spc="-135" dirty="0">
                <a:solidFill>
                  <a:srgbClr val="2E5796"/>
                </a:solidFill>
                <a:latin typeface="Algerian"/>
                <a:cs typeface="Algerian"/>
              </a:rPr>
              <a:t>THANK</a:t>
            </a:r>
            <a:r>
              <a:rPr sz="5600" i="1" spc="390" dirty="0">
                <a:solidFill>
                  <a:srgbClr val="2E5796"/>
                </a:solidFill>
                <a:latin typeface="Algerian"/>
                <a:cs typeface="Algerian"/>
              </a:rPr>
              <a:t> </a:t>
            </a:r>
            <a:r>
              <a:rPr sz="5600" i="1" spc="-130" dirty="0">
                <a:solidFill>
                  <a:srgbClr val="2E5796"/>
                </a:solidFill>
                <a:latin typeface="Algerian"/>
                <a:cs typeface="Algerian"/>
              </a:rPr>
              <a:t>YOU</a:t>
            </a:r>
            <a:r>
              <a:rPr sz="5600" i="1" spc="-80" dirty="0">
                <a:solidFill>
                  <a:srgbClr val="2E5796"/>
                </a:solidFill>
                <a:latin typeface="Algerian"/>
                <a:cs typeface="Algerian"/>
              </a:rPr>
              <a:t> </a:t>
            </a:r>
            <a:r>
              <a:rPr sz="5600" i="1" spc="-75" dirty="0">
                <a:solidFill>
                  <a:srgbClr val="2E5796"/>
                </a:solidFill>
                <a:latin typeface="Algerian"/>
                <a:cs typeface="Algerian"/>
              </a:rPr>
              <a:t>!!!</a:t>
            </a:r>
            <a:endParaRPr sz="5600" dirty="0">
              <a:latin typeface="Algerian"/>
              <a:cs typeface="Algeri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520" y="533400"/>
            <a:ext cx="74574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chemeClr val="accent2"/>
                </a:solidFill>
                <a:latin typeface="Century Gothic"/>
                <a:cs typeface="Century Gothic"/>
              </a:rPr>
              <a:t>PCB</a:t>
            </a:r>
            <a:r>
              <a:rPr sz="3600" b="1" spc="-40" dirty="0">
                <a:solidFill>
                  <a:schemeClr val="accent2"/>
                </a:solidFill>
                <a:latin typeface="Century Gothic"/>
                <a:cs typeface="Century Gothic"/>
              </a:rPr>
              <a:t> </a:t>
            </a:r>
            <a:r>
              <a:rPr sz="3600" b="1" spc="-10" dirty="0">
                <a:solidFill>
                  <a:schemeClr val="accent2"/>
                </a:solidFill>
                <a:latin typeface="Century Gothic"/>
                <a:cs typeface="Century Gothic"/>
              </a:rPr>
              <a:t>Design</a:t>
            </a:r>
            <a:r>
              <a:rPr sz="3600" b="1" spc="-35" dirty="0">
                <a:solidFill>
                  <a:schemeClr val="accent2"/>
                </a:solidFill>
                <a:latin typeface="Century Gothic"/>
                <a:cs typeface="Century Gothic"/>
              </a:rPr>
              <a:t> </a:t>
            </a:r>
            <a:r>
              <a:rPr sz="3600" b="1" spc="-5" dirty="0">
                <a:solidFill>
                  <a:schemeClr val="accent2"/>
                </a:solidFill>
                <a:latin typeface="Century Gothic"/>
                <a:cs typeface="Century Gothic"/>
              </a:rPr>
              <a:t>Presentation</a:t>
            </a:r>
            <a:endParaRPr sz="3600" dirty="0">
              <a:solidFill>
                <a:schemeClr val="accent2"/>
              </a:solidFill>
              <a:latin typeface="Century Gothic"/>
              <a:cs typeface="Century Gothic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600200"/>
            <a:ext cx="8229600" cy="3435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pcb design 3d wallpaper png">
            <a:extLst>
              <a:ext uri="{FF2B5EF4-FFF2-40B4-BE49-F238E27FC236}">
                <a16:creationId xmlns:a16="http://schemas.microsoft.com/office/drawing/2014/main" id="{82927B0A-73BB-4722-80B6-238255713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17" y="1357240"/>
            <a:ext cx="3826934" cy="186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pcb design 3d wallpaper png">
            <a:extLst>
              <a:ext uri="{FF2B5EF4-FFF2-40B4-BE49-F238E27FC236}">
                <a16:creationId xmlns:a16="http://schemas.microsoft.com/office/drawing/2014/main" id="{8A6FBDF5-6AC5-4646-8816-9A235E5CD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792" y="1224279"/>
            <a:ext cx="3202848" cy="2001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6" descr="Image result for pcb design 3d wallpaper png">
            <a:extLst>
              <a:ext uri="{FF2B5EF4-FFF2-40B4-BE49-F238E27FC236}">
                <a16:creationId xmlns:a16="http://schemas.microsoft.com/office/drawing/2014/main" id="{7D6D200A-9108-4106-828A-C5F111B2EC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57700" y="33147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350"/>
          </a:p>
        </p:txBody>
      </p:sp>
      <p:sp>
        <p:nvSpPr>
          <p:cNvPr id="9" name="AutoShape 8" descr="Image result for pcb design 3d wallpaper png">
            <a:extLst>
              <a:ext uri="{FF2B5EF4-FFF2-40B4-BE49-F238E27FC236}">
                <a16:creationId xmlns:a16="http://schemas.microsoft.com/office/drawing/2014/main" id="{44CA9FFB-B2F1-42F1-93A6-C00D523402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35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2076A86-A644-45E5-9E08-9BDD870D6E1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753" y="3503595"/>
            <a:ext cx="3453895" cy="213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7271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8139" y="1023620"/>
            <a:ext cx="382968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chemeClr val="accent2"/>
                </a:solidFill>
              </a:rPr>
              <a:t>What</a:t>
            </a:r>
            <a:r>
              <a:rPr b="1" spc="-35" dirty="0">
                <a:solidFill>
                  <a:schemeClr val="accent2"/>
                </a:solidFill>
              </a:rPr>
              <a:t> </a:t>
            </a:r>
            <a:r>
              <a:rPr b="1" spc="-5" dirty="0">
                <a:solidFill>
                  <a:schemeClr val="accent2"/>
                </a:solidFill>
              </a:rPr>
              <a:t>is</a:t>
            </a:r>
            <a:r>
              <a:rPr b="1" spc="-35" dirty="0">
                <a:solidFill>
                  <a:schemeClr val="accent2"/>
                </a:solidFill>
              </a:rPr>
              <a:t> </a:t>
            </a:r>
            <a:r>
              <a:rPr b="1" spc="-5" dirty="0">
                <a:solidFill>
                  <a:schemeClr val="accent2"/>
                </a:solidFill>
              </a:rPr>
              <a:t>PCB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148840"/>
            <a:ext cx="132715" cy="13512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91667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4649470"/>
            <a:ext cx="132715" cy="90678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6925" y="2148840"/>
            <a:ext cx="7550150" cy="340741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Printed</a:t>
            </a:r>
            <a:r>
              <a:rPr sz="2400" i="1" spc="-3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Circuit</a:t>
            </a:r>
            <a:r>
              <a:rPr sz="2400" i="1" spc="-1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Board</a:t>
            </a:r>
            <a:endParaRPr sz="2400" dirty="0">
              <a:solidFill>
                <a:schemeClr val="accent3">
                  <a:lumMod val="75000"/>
                </a:schemeClr>
              </a:solidFill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Electronic</a:t>
            </a:r>
            <a:r>
              <a:rPr sz="2400" i="1" spc="-2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Board</a:t>
            </a:r>
            <a:r>
              <a:rPr sz="2400" i="1" spc="-1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i="1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that</a:t>
            </a:r>
            <a:r>
              <a:rPr sz="2400" i="1" spc="-1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connects</a:t>
            </a:r>
            <a:r>
              <a:rPr sz="2400" i="1" spc="-1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circuit</a:t>
            </a:r>
            <a:r>
              <a:rPr sz="2400" i="1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components</a:t>
            </a:r>
            <a:endParaRPr sz="2400" dirty="0">
              <a:solidFill>
                <a:schemeClr val="accent3">
                  <a:lumMod val="75000"/>
                </a:schemeClr>
              </a:solidFill>
              <a:latin typeface="Century Gothic"/>
              <a:cs typeface="Century Gothic"/>
            </a:endParaRPr>
          </a:p>
          <a:p>
            <a:pPr marL="12700" marR="481330">
              <a:lnSpc>
                <a:spcPct val="100000"/>
              </a:lnSpc>
              <a:spcBef>
                <a:spcPts val="590"/>
              </a:spcBef>
            </a:pP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PCB populated with electronic components is </a:t>
            </a:r>
            <a:r>
              <a:rPr sz="2400" i="1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a </a:t>
            </a:r>
            <a:r>
              <a:rPr sz="2400" i="1" spc="-65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printed</a:t>
            </a:r>
            <a:r>
              <a:rPr sz="2400" i="1" spc="-1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circuit</a:t>
            </a:r>
            <a:r>
              <a:rPr sz="2400" i="1" spc="1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i="1" spc="-1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assembly</a:t>
            </a: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(PCA)</a:t>
            </a:r>
            <a:endParaRPr sz="2400" dirty="0">
              <a:solidFill>
                <a:schemeClr val="accent3">
                  <a:lumMod val="75000"/>
                </a:schemeClr>
              </a:solidFill>
              <a:latin typeface="Century Gothic"/>
              <a:cs typeface="Century Gothic"/>
            </a:endParaRPr>
          </a:p>
          <a:p>
            <a:pPr marL="12700" marR="273685">
              <a:lnSpc>
                <a:spcPct val="100000"/>
              </a:lnSpc>
              <a:spcBef>
                <a:spcPts val="600"/>
              </a:spcBef>
            </a:pP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PCBs </a:t>
            </a:r>
            <a:r>
              <a:rPr sz="2400" i="1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are </a:t>
            </a: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rugged, inexpensive, </a:t>
            </a:r>
            <a:r>
              <a:rPr sz="2400" i="1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and </a:t>
            </a: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can be highly </a:t>
            </a:r>
            <a:r>
              <a:rPr sz="2400" i="1" spc="-65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i="1" spc="-1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reliable</a:t>
            </a:r>
            <a:endParaRPr sz="2400" dirty="0">
              <a:solidFill>
                <a:schemeClr val="accent3">
                  <a:lumMod val="75000"/>
                </a:schemeClr>
              </a:solidFill>
              <a:latin typeface="Century Gothic"/>
              <a:cs typeface="Century Gothic"/>
            </a:endParaRPr>
          </a:p>
          <a:p>
            <a:pPr marL="12700" marR="4519930">
              <a:lnSpc>
                <a:spcPct val="120800"/>
              </a:lnSpc>
            </a:pP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Mass manufacturing </a:t>
            </a:r>
            <a:r>
              <a:rPr sz="2400" i="1" spc="-65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Professional</a:t>
            </a:r>
            <a:endParaRPr sz="2400" dirty="0">
              <a:solidFill>
                <a:schemeClr val="accent3">
                  <a:lumMod val="75000"/>
                </a:schemeClr>
              </a:solidFill>
              <a:latin typeface="Century Gothic"/>
              <a:cs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0250" y="718820"/>
            <a:ext cx="513461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02379" algn="l"/>
              </a:tabLst>
            </a:pPr>
            <a:r>
              <a:rPr b="1" spc="-5" dirty="0">
                <a:solidFill>
                  <a:schemeClr val="accent2"/>
                </a:solidFill>
              </a:rPr>
              <a:t>Ma</a:t>
            </a:r>
            <a:r>
              <a:rPr b="1" dirty="0">
                <a:solidFill>
                  <a:schemeClr val="accent2"/>
                </a:solidFill>
              </a:rPr>
              <a:t>te</a:t>
            </a:r>
            <a:r>
              <a:rPr b="1" spc="-10" dirty="0">
                <a:solidFill>
                  <a:schemeClr val="accent2"/>
                </a:solidFill>
              </a:rPr>
              <a:t>r</a:t>
            </a:r>
            <a:r>
              <a:rPr b="1" spc="5" dirty="0">
                <a:solidFill>
                  <a:schemeClr val="accent2"/>
                </a:solidFill>
              </a:rPr>
              <a:t>i</a:t>
            </a:r>
            <a:r>
              <a:rPr b="1" dirty="0">
                <a:solidFill>
                  <a:schemeClr val="accent2"/>
                </a:solidFill>
              </a:rPr>
              <a:t>als</a:t>
            </a:r>
            <a:r>
              <a:rPr b="1" spc="5" dirty="0">
                <a:solidFill>
                  <a:schemeClr val="accent2"/>
                </a:solidFill>
              </a:rPr>
              <a:t> </a:t>
            </a:r>
            <a:r>
              <a:rPr b="1" spc="-10" dirty="0">
                <a:solidFill>
                  <a:schemeClr val="accent2"/>
                </a:solidFill>
              </a:rPr>
              <a:t>o</a:t>
            </a:r>
            <a:r>
              <a:rPr b="1" dirty="0">
                <a:solidFill>
                  <a:schemeClr val="accent2"/>
                </a:solidFill>
              </a:rPr>
              <a:t>f</a:t>
            </a:r>
            <a:r>
              <a:rPr lang="en-GB" b="1" dirty="0">
                <a:solidFill>
                  <a:schemeClr val="accent2"/>
                </a:solidFill>
              </a:rPr>
              <a:t> </a:t>
            </a:r>
            <a:r>
              <a:rPr b="1" spc="5" dirty="0">
                <a:solidFill>
                  <a:schemeClr val="accent2"/>
                </a:solidFill>
              </a:rPr>
              <a:t>P</a:t>
            </a:r>
            <a:r>
              <a:rPr b="1" spc="-10" dirty="0">
                <a:solidFill>
                  <a:schemeClr val="accent2"/>
                </a:solidFill>
              </a:rPr>
              <a:t>CB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9865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6300" y="1916429"/>
            <a:ext cx="7786370" cy="164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Conducting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layers are </a:t>
            </a:r>
            <a:r>
              <a:rPr sz="2400" spc="-1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typically made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thin </a:t>
            </a:r>
            <a:r>
              <a:rPr sz="2400" spc="-1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copper </a:t>
            </a:r>
            <a:r>
              <a:rPr sz="2400" spc="-65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foil.</a:t>
            </a:r>
            <a:endParaRPr sz="24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8890">
              <a:lnSpc>
                <a:spcPct val="100000"/>
              </a:lnSpc>
              <a:spcBef>
                <a:spcPts val="590"/>
              </a:spcBef>
            </a:pP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board is </a:t>
            </a:r>
            <a:r>
              <a:rPr sz="2400" spc="-1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typically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coated </a:t>
            </a: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a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solder </a:t>
            </a:r>
            <a:r>
              <a:rPr sz="2400" spc="-1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mask </a:t>
            </a: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</a:t>
            </a:r>
            <a:r>
              <a:rPr sz="2400" spc="-65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en-GB" sz="2400" spc="-5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8890">
              <a:lnSpc>
                <a:spcPct val="100000"/>
              </a:lnSpc>
              <a:spcBef>
                <a:spcPts val="590"/>
              </a:spcBef>
            </a:pP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</a:t>
            </a:r>
            <a:r>
              <a:rPr sz="2400" spc="-1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color. </a:t>
            </a: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sz="2400" spc="-1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colors </a:t>
            </a: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sz="2400" spc="1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sz="2400" spc="-1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normally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available</a:t>
            </a:r>
            <a:r>
              <a:rPr sz="2400" spc="-15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blue</a:t>
            </a:r>
            <a:r>
              <a:rPr sz="2400" spc="-2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.</a:t>
            </a:r>
            <a:endParaRPr sz="2400" dirty="0">
              <a:solidFill>
                <a:schemeClr val="accent3">
                  <a:lumMod val="7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3921759"/>
            <a:ext cx="8074659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2425" marR="5080" indent="-34036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3060" algn="l"/>
              </a:tabLst>
            </a:pP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Unwanted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copper </a:t>
            </a:r>
            <a:r>
              <a:rPr sz="2400" spc="-1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removed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400" spc="-875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substrate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</a:t>
            </a: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etching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leaving </a:t>
            </a: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the </a:t>
            </a:r>
            <a:r>
              <a:rPr sz="2400" spc="-875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desired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copper</a:t>
            </a:r>
            <a:r>
              <a:rPr sz="2400" spc="-2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traces</a:t>
            </a: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</a:t>
            </a:r>
            <a:r>
              <a:rPr sz="2400" spc="-1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pathways</a:t>
            </a:r>
            <a:endParaRPr sz="24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6569" y="685800"/>
            <a:ext cx="43675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solidFill>
                  <a:schemeClr val="accent2"/>
                </a:solidFill>
              </a:rPr>
              <a:t>Parts</a:t>
            </a:r>
            <a:r>
              <a:rPr sz="4000" b="1" spc="-35" dirty="0">
                <a:solidFill>
                  <a:schemeClr val="accent2"/>
                </a:solidFill>
              </a:rPr>
              <a:t> </a:t>
            </a:r>
            <a:r>
              <a:rPr sz="4000" b="1" spc="-5" dirty="0">
                <a:solidFill>
                  <a:schemeClr val="accent2"/>
                </a:solidFill>
              </a:rPr>
              <a:t>of</a:t>
            </a:r>
            <a:r>
              <a:rPr sz="4000" b="1" spc="-25" dirty="0">
                <a:solidFill>
                  <a:schemeClr val="accent2"/>
                </a:solidFill>
              </a:rPr>
              <a:t> </a:t>
            </a:r>
            <a:r>
              <a:rPr sz="4000" b="1" dirty="0">
                <a:solidFill>
                  <a:schemeClr val="accent2"/>
                </a:solidFill>
              </a:rPr>
              <a:t>a</a:t>
            </a:r>
            <a:r>
              <a:rPr sz="4000" b="1" spc="-25" dirty="0">
                <a:solidFill>
                  <a:schemeClr val="accent2"/>
                </a:solidFill>
              </a:rPr>
              <a:t> </a:t>
            </a:r>
            <a:r>
              <a:rPr sz="4000" b="1" spc="-10" dirty="0">
                <a:solidFill>
                  <a:schemeClr val="accent2"/>
                </a:solidFill>
              </a:rPr>
              <a:t>PCB</a:t>
            </a:r>
            <a:endParaRPr sz="4000" b="1" dirty="0">
              <a:solidFill>
                <a:schemeClr val="accent2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52051" y="2362200"/>
            <a:ext cx="5625149" cy="2715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045210" indent="-342900">
              <a:lnSpc>
                <a:spcPct val="1208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C</a:t>
            </a:r>
            <a:r>
              <a:rPr sz="2400" i="1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o</a:t>
            </a:r>
            <a:r>
              <a:rPr sz="2400" i="1" spc="-2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m</a:t>
            </a:r>
            <a:r>
              <a:rPr sz="2400" i="1" spc="-1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p</a:t>
            </a: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o</a:t>
            </a:r>
            <a:r>
              <a:rPr sz="2400" i="1" spc="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n</a:t>
            </a: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en</a:t>
            </a:r>
            <a:r>
              <a:rPr sz="2400" i="1" spc="1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t</a:t>
            </a:r>
            <a:r>
              <a:rPr sz="2400" i="1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s</a:t>
            </a:r>
            <a:endParaRPr lang="en-GB" sz="2400" i="1" dirty="0">
              <a:solidFill>
                <a:schemeClr val="accent3">
                  <a:lumMod val="75000"/>
                </a:schemeClr>
              </a:solidFill>
              <a:latin typeface="Century Gothic"/>
              <a:cs typeface="Century Gothic"/>
            </a:endParaRPr>
          </a:p>
          <a:p>
            <a:pPr marL="355600" marR="1045210" indent="-342900">
              <a:lnSpc>
                <a:spcPct val="1208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Pads</a:t>
            </a:r>
            <a:endParaRPr lang="en-GB" sz="2400" dirty="0">
              <a:solidFill>
                <a:schemeClr val="accent3">
                  <a:lumMod val="75000"/>
                </a:schemeClr>
              </a:solidFill>
              <a:latin typeface="Century Gothic"/>
              <a:cs typeface="Century Gothic"/>
            </a:endParaRPr>
          </a:p>
          <a:p>
            <a:pPr marL="355600" marR="1045210" indent="-342900">
              <a:lnSpc>
                <a:spcPct val="1208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Traces </a:t>
            </a:r>
            <a:endParaRPr lang="en-GB" sz="2400" i="1" spc="-5" dirty="0">
              <a:solidFill>
                <a:schemeClr val="accent3">
                  <a:lumMod val="75000"/>
                </a:schemeClr>
              </a:solidFill>
              <a:latin typeface="Century Gothic"/>
              <a:cs typeface="Century Gothic"/>
            </a:endParaRPr>
          </a:p>
          <a:p>
            <a:pPr marL="355600" marR="1045210" indent="-342900">
              <a:lnSpc>
                <a:spcPct val="1208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i="1" spc="-1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Vias</a:t>
            </a:r>
            <a:endParaRPr lang="en-GB" sz="2400" i="1" spc="-10" dirty="0">
              <a:solidFill>
                <a:schemeClr val="accent3">
                  <a:lumMod val="75000"/>
                </a:schemeClr>
              </a:solidFill>
              <a:latin typeface="Century Gothic"/>
              <a:cs typeface="Century Gothic"/>
            </a:endParaRPr>
          </a:p>
          <a:p>
            <a:pPr marL="355600" marR="1045210" indent="-342900">
              <a:lnSpc>
                <a:spcPct val="1208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Top </a:t>
            </a:r>
            <a:r>
              <a:rPr sz="2400" i="1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Metal </a:t>
            </a: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Layer</a:t>
            </a:r>
            <a:endParaRPr lang="en-GB" sz="2400" i="1" spc="-5" dirty="0">
              <a:solidFill>
                <a:schemeClr val="accent3">
                  <a:lumMod val="75000"/>
                </a:schemeClr>
              </a:solidFill>
              <a:latin typeface="Century Gothic"/>
              <a:cs typeface="Century Gothic"/>
            </a:endParaRPr>
          </a:p>
          <a:p>
            <a:pPr marL="355600" marR="1045210" indent="-342900">
              <a:lnSpc>
                <a:spcPct val="1208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i="1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Bottom</a:t>
            </a:r>
            <a:r>
              <a:rPr sz="2400" i="1" spc="-7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i="1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Metal</a:t>
            </a:r>
            <a:r>
              <a:rPr sz="2400" i="1" spc="-6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i="1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Layer</a:t>
            </a:r>
            <a:endParaRPr sz="2400" dirty="0">
              <a:solidFill>
                <a:schemeClr val="accent3">
                  <a:lumMod val="75000"/>
                </a:schemeClr>
              </a:solidFill>
              <a:latin typeface="Century Gothic"/>
              <a:cs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1262379"/>
            <a:ext cx="42843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solidFill>
                  <a:schemeClr val="accent2"/>
                </a:solidFill>
              </a:rPr>
              <a:t>C</a:t>
            </a:r>
            <a:r>
              <a:rPr sz="4000" b="1" spc="-5" dirty="0">
                <a:solidFill>
                  <a:schemeClr val="accent2"/>
                </a:solidFill>
              </a:rPr>
              <a:t>om</a:t>
            </a:r>
            <a:r>
              <a:rPr sz="4000" b="1" spc="-10" dirty="0">
                <a:solidFill>
                  <a:schemeClr val="accent2"/>
                </a:solidFill>
              </a:rPr>
              <a:t>p</a:t>
            </a:r>
            <a:r>
              <a:rPr sz="4000" b="1" spc="-5" dirty="0">
                <a:solidFill>
                  <a:schemeClr val="accent2"/>
                </a:solidFill>
              </a:rPr>
              <a:t>onen</a:t>
            </a:r>
            <a:r>
              <a:rPr sz="4000" b="1" dirty="0">
                <a:solidFill>
                  <a:schemeClr val="accent2"/>
                </a:solidFill>
              </a:rPr>
              <a:t>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268350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3413759"/>
            <a:ext cx="132715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769" y="2700020"/>
            <a:ext cx="7455534" cy="200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7211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Components are </a:t>
            </a: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the actual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devices used in </a:t>
            </a: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the </a:t>
            </a:r>
            <a:r>
              <a:rPr sz="2400" spc="-65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circuit.</a:t>
            </a:r>
            <a:endParaRPr sz="2400" dirty="0">
              <a:solidFill>
                <a:schemeClr val="accent3">
                  <a:lumMod val="75000"/>
                </a:schemeClr>
              </a:solidFill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This</a:t>
            </a: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spc="-1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includes</a:t>
            </a:r>
            <a:r>
              <a:rPr sz="2400" spc="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input/output</a:t>
            </a:r>
            <a:r>
              <a:rPr sz="2400" spc="1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connections.</a:t>
            </a:r>
            <a:endParaRPr sz="2400" dirty="0">
              <a:solidFill>
                <a:schemeClr val="accent3">
                  <a:lumMod val="75000"/>
                </a:schemeClr>
              </a:solidFill>
              <a:latin typeface="Century Gothic"/>
              <a:cs typeface="Century Gothic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I/O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ports,</a:t>
            </a:r>
            <a:r>
              <a:rPr sz="2400" spc="-1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including</a:t>
            </a:r>
            <a:r>
              <a:rPr sz="2400" spc="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spc="-1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power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spc="-1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supply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connections,</a:t>
            </a:r>
            <a:r>
              <a:rPr sz="2400" spc="-1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are </a:t>
            </a:r>
            <a:r>
              <a:rPr sz="2400" spc="-64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also</a:t>
            </a:r>
            <a:r>
              <a:rPr sz="2400" spc="-1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important</a:t>
            </a:r>
            <a:r>
              <a:rPr sz="2400" spc="1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in</a:t>
            </a:r>
            <a:r>
              <a:rPr sz="2400" spc="-1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the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PCB</a:t>
            </a:r>
            <a:r>
              <a:rPr sz="2400" spc="-1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design.</a:t>
            </a:r>
            <a:endParaRPr sz="2400" dirty="0">
              <a:solidFill>
                <a:schemeClr val="accent3">
                  <a:lumMod val="75000"/>
                </a:schemeClr>
              </a:solidFill>
              <a:latin typeface="Century Gothic"/>
              <a:cs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5540" y="1176020"/>
            <a:ext cx="149288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5" dirty="0">
                <a:solidFill>
                  <a:schemeClr val="accent2"/>
                </a:solidFill>
              </a:rPr>
              <a:t>P</a:t>
            </a:r>
            <a:r>
              <a:rPr b="1" dirty="0">
                <a:solidFill>
                  <a:schemeClr val="accent2"/>
                </a:solidFill>
              </a:rPr>
              <a:t>ads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532379"/>
            <a:ext cx="132715" cy="179070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7569" y="2547620"/>
            <a:ext cx="7624445" cy="17919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Location</a:t>
            </a:r>
            <a:r>
              <a:rPr sz="2400" spc="-1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that</a:t>
            </a:r>
            <a:r>
              <a:rPr sz="2400" spc="-1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components</a:t>
            </a:r>
            <a:r>
              <a:rPr sz="2400" spc="-1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connect</a:t>
            </a: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to.</a:t>
            </a:r>
            <a:endParaRPr sz="2400" dirty="0">
              <a:solidFill>
                <a:schemeClr val="accent3">
                  <a:lumMod val="75000"/>
                </a:schemeClr>
              </a:solidFill>
              <a:latin typeface="Century Gothic"/>
              <a:cs typeface="Century Gothic"/>
            </a:endParaRPr>
          </a:p>
          <a:p>
            <a:pPr marL="96520" marR="5080" indent="-83820">
              <a:lnSpc>
                <a:spcPct val="120800"/>
              </a:lnSpc>
            </a:pPr>
            <a:r>
              <a:rPr sz="2400" spc="-1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You </a:t>
            </a:r>
            <a:r>
              <a:rPr sz="2400" spc="-1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will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solder components </a:t>
            </a:r>
            <a:r>
              <a:rPr sz="2400" spc="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to </a:t>
            </a: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the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pads on </a:t>
            </a: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the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PCB. </a:t>
            </a:r>
            <a:r>
              <a:rPr sz="2400" spc="-65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Pads </a:t>
            </a:r>
            <a:r>
              <a:rPr sz="2400" spc="-1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will</a:t>
            </a:r>
            <a:r>
              <a:rPr sz="2400" spc="-1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connect</a:t>
            </a:r>
            <a:r>
              <a:rPr sz="2400" spc="1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spc="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to</a:t>
            </a:r>
            <a:r>
              <a:rPr sz="2400" spc="-1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traces.</a:t>
            </a:r>
            <a:endParaRPr sz="2400" dirty="0">
              <a:solidFill>
                <a:schemeClr val="accent3">
                  <a:lumMod val="75000"/>
                </a:schemeClr>
              </a:solidFill>
              <a:latin typeface="Century Gothic"/>
              <a:cs typeface="Century Gothic"/>
            </a:endParaRPr>
          </a:p>
          <a:p>
            <a:pPr marL="96520">
              <a:lnSpc>
                <a:spcPct val="100000"/>
              </a:lnSpc>
              <a:spcBef>
                <a:spcPts val="590"/>
              </a:spcBef>
            </a:pP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Pads have</a:t>
            </a:r>
            <a:r>
              <a:rPr sz="2400" spc="-1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an</a:t>
            </a:r>
            <a:r>
              <a:rPr sz="2400" spc="-1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inner</a:t>
            </a:r>
            <a:r>
              <a:rPr sz="2400" spc="-1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diameter</a:t>
            </a:r>
            <a:r>
              <a:rPr sz="2400" spc="-1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and</a:t>
            </a:r>
            <a:r>
              <a:rPr sz="2400" spc="-1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outer</a:t>
            </a:r>
            <a:r>
              <a:rPr sz="2400" spc="-1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diameter.</a:t>
            </a:r>
            <a:endParaRPr sz="2400" dirty="0">
              <a:solidFill>
                <a:schemeClr val="accent3">
                  <a:lumMod val="75000"/>
                </a:schemeClr>
              </a:solidFill>
              <a:latin typeface="Century Gothic"/>
              <a:cs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48</TotalTime>
  <Words>937</Words>
  <Application>Microsoft Office PowerPoint</Application>
  <PresentationFormat>On-screen Show (4:3)</PresentationFormat>
  <Paragraphs>166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Algerian</vt:lpstr>
      <vt:lpstr>Arial</vt:lpstr>
      <vt:lpstr>Book Antiqua</vt:lpstr>
      <vt:lpstr>Century Gothic</vt:lpstr>
      <vt:lpstr>Gill Sans MT</vt:lpstr>
      <vt:lpstr>Wingdings</vt:lpstr>
      <vt:lpstr>Gallery</vt:lpstr>
      <vt:lpstr>PowerPoint Presentation</vt:lpstr>
      <vt:lpstr>Introduction to PCB  Design Manufacturing</vt:lpstr>
      <vt:lpstr>PCB Design Presentation</vt:lpstr>
      <vt:lpstr>PowerPoint Presentation</vt:lpstr>
      <vt:lpstr>What is PCB</vt:lpstr>
      <vt:lpstr>Materials of PCB</vt:lpstr>
      <vt:lpstr>Parts of a PCB</vt:lpstr>
      <vt:lpstr>Components</vt:lpstr>
      <vt:lpstr>Pads</vt:lpstr>
      <vt:lpstr>Traces</vt:lpstr>
      <vt:lpstr>Vias</vt:lpstr>
      <vt:lpstr>Top Metal Layer</vt:lpstr>
      <vt:lpstr>Bottom Metal Layer</vt:lpstr>
      <vt:lpstr>Jumpers</vt:lpstr>
      <vt:lpstr>Solder Mask</vt:lpstr>
      <vt:lpstr>Silkscreen</vt:lpstr>
      <vt:lpstr>Multilayer PCBs</vt:lpstr>
      <vt:lpstr>Physical Design Issues</vt:lpstr>
      <vt:lpstr>Component Size</vt:lpstr>
      <vt:lpstr>Heat Dissipation-Heat  Sinks</vt:lpstr>
      <vt:lpstr>Mounting Points</vt:lpstr>
      <vt:lpstr>Pre-work</vt:lpstr>
      <vt:lpstr>Simulations</vt:lpstr>
      <vt:lpstr>Steps in PCB design</vt:lpstr>
      <vt:lpstr>Steps in PCB design</vt:lpstr>
      <vt:lpstr>Steps in PCB Design</vt:lpstr>
      <vt:lpstr>Steps in PCB Design</vt:lpstr>
      <vt:lpstr>THANK YOU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mdnagaraju431@gmail.com</cp:lastModifiedBy>
  <cp:revision>12</cp:revision>
  <dcterms:created xsi:type="dcterms:W3CDTF">2021-03-06T09:36:11Z</dcterms:created>
  <dcterms:modified xsi:type="dcterms:W3CDTF">2021-03-06T10:30:04Z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2016-04-23T00:00:00Z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2021-03-06T00:00:00Z</vt:filetime>
  </property>
</Properties>
</file>