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4"/>
  </p:notesMasterIdLst>
  <p:sldIdLst>
    <p:sldId id="256" r:id="rId2"/>
    <p:sldId id="273" r:id="rId3"/>
    <p:sldId id="283" r:id="rId4"/>
    <p:sldId id="274" r:id="rId5"/>
    <p:sldId id="278" r:id="rId6"/>
    <p:sldId id="277" r:id="rId7"/>
    <p:sldId id="284" r:id="rId8"/>
    <p:sldId id="279" r:id="rId9"/>
    <p:sldId id="282" r:id="rId10"/>
    <p:sldId id="257" r:id="rId11"/>
    <p:sldId id="28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p:cViewPr varScale="1">
        <p:scale>
          <a:sx n="69" d="100"/>
          <a:sy n="69" d="100"/>
        </p:scale>
        <p:origin x="1416" y="72"/>
      </p:cViewPr>
      <p:guideLst>
        <p:guide orient="horz" pos="2160"/>
        <p:guide pos="2880"/>
      </p:guideLst>
    </p:cSldViewPr>
  </p:slideViewPr>
  <p:outlineViewPr>
    <p:cViewPr>
      <p:scale>
        <a:sx n="33" d="100"/>
        <a:sy n="33" d="100"/>
      </p:scale>
      <p:origin x="24"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E76EDE-8C61-4F64-82B8-761F1C20A1D8}" type="datetimeFigureOut">
              <a:rPr lang="en-US" smtClean="0"/>
              <a:t>11/16/2021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3259A4-8EED-4243-80A4-71BF83DAFEAC}" type="slidenum">
              <a:rPr lang="en-US" smtClean="0"/>
              <a:t>‹#›</a:t>
            </a:fld>
            <a:endParaRPr lang="en-US"/>
          </a:p>
        </p:txBody>
      </p:sp>
    </p:spTree>
    <p:extLst>
      <p:ext uri="{BB962C8B-B14F-4D97-AF65-F5344CB8AC3E}">
        <p14:creationId xmlns:p14="http://schemas.microsoft.com/office/powerpoint/2010/main" val="1681173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a:t>
            </a:fld>
            <a:endParaRPr lang="en-US"/>
          </a:p>
        </p:txBody>
      </p:sp>
    </p:spTree>
    <p:extLst>
      <p:ext uri="{BB962C8B-B14F-4D97-AF65-F5344CB8AC3E}">
        <p14:creationId xmlns:p14="http://schemas.microsoft.com/office/powerpoint/2010/main" val="1998462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3259A4-8EED-4243-80A4-71BF83DAFEAC}" type="slidenum">
              <a:rPr lang="en-US" smtClean="0"/>
              <a:t>11</a:t>
            </a:fld>
            <a:endParaRPr lang="en-US"/>
          </a:p>
        </p:txBody>
      </p:sp>
    </p:spTree>
    <p:extLst>
      <p:ext uri="{BB962C8B-B14F-4D97-AF65-F5344CB8AC3E}">
        <p14:creationId xmlns:p14="http://schemas.microsoft.com/office/powerpoint/2010/main" val="175973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4FB6777-0D83-46E5-9228-48F235814A94}"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B6777-0D83-46E5-9228-48F235814A94}"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B6777-0D83-46E5-9228-48F235814A94}"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9BC2422-4B8F-4212-96F5-019107AE37B6}" type="datetimeFigureOut">
              <a:rPr lang="en-US" smtClean="0"/>
              <a:pPr/>
              <a:t>11/16/2021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B6777-0D83-46E5-9228-48F235814A94}"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9BC2422-4B8F-4212-96F5-019107AE37B6}" type="datetimeFigureOut">
              <a:rPr lang="en-US" smtClean="0"/>
              <a:pPr/>
              <a:t>11/16/2021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4FB6777-0D83-46E5-9228-48F235814A94}"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WELCOME\Desktop\ppt\Slide 1 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12096"/>
            <a:ext cx="6984777" cy="3171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115616" y="188640"/>
            <a:ext cx="7848599" cy="1080120"/>
          </a:xfrm>
        </p:spPr>
        <p:txBody>
          <a:bodyPr>
            <a:normAutofit/>
          </a:bodyPr>
          <a:lstStyle/>
          <a:p>
            <a:pPr algn="l"/>
            <a:r>
              <a:rPr lang="en-US" sz="5000" b="1" dirty="0" err="1">
                <a:solidFill>
                  <a:schemeClr val="tx1"/>
                </a:solidFill>
              </a:rPr>
              <a:t>Devops</a:t>
            </a:r>
            <a:r>
              <a:rPr lang="en-US" sz="5000" b="1" dirty="0">
                <a:solidFill>
                  <a:schemeClr val="tx1"/>
                </a:solidFill>
              </a:rPr>
              <a:t> </a:t>
            </a:r>
            <a:r>
              <a:rPr lang="en-US" sz="5000" b="1" dirty="0" smtClean="0">
                <a:solidFill>
                  <a:schemeClr val="tx1"/>
                </a:solidFill>
              </a:rPr>
              <a:t>on </a:t>
            </a:r>
            <a:r>
              <a:rPr lang="en-US" sz="5000" b="1" dirty="0">
                <a:solidFill>
                  <a:schemeClr val="tx1"/>
                </a:solidFill>
              </a:rPr>
              <a:t>AWS</a:t>
            </a:r>
          </a:p>
        </p:txBody>
      </p:sp>
      <p:sp>
        <p:nvSpPr>
          <p:cNvPr id="7" name="Title 1"/>
          <p:cNvSpPr txBox="1">
            <a:spLocks/>
          </p:cNvSpPr>
          <p:nvPr/>
        </p:nvSpPr>
        <p:spPr>
          <a:xfrm>
            <a:off x="1043608" y="6165304"/>
            <a:ext cx="6912768"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l"/>
            <a:endParaRPr lang="en-US" sz="3000" dirty="0">
              <a:solidFill>
                <a:schemeClr val="tx1"/>
              </a:solidFill>
            </a:endParaRPr>
          </a:p>
        </p:txBody>
      </p:sp>
      <p:sp>
        <p:nvSpPr>
          <p:cNvPr id="9" name="Title 1"/>
          <p:cNvSpPr txBox="1">
            <a:spLocks/>
          </p:cNvSpPr>
          <p:nvPr/>
        </p:nvSpPr>
        <p:spPr>
          <a:xfrm>
            <a:off x="7083352" y="1706"/>
            <a:ext cx="2052464" cy="540060"/>
          </a:xfrm>
          <a:prstGeom prst="rect">
            <a:avLst/>
          </a:prstGeom>
        </p:spPr>
        <p:txBody>
          <a:bodyPr vert="horz" anchor="b">
            <a:noAutofit/>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2000" dirty="0" smtClean="0">
                <a:solidFill>
                  <a:schemeClr val="tx1"/>
                </a:solidFill>
              </a:rPr>
              <a:t>16 Nov </a:t>
            </a:r>
            <a:r>
              <a:rPr lang="en-US" sz="2000" dirty="0">
                <a:solidFill>
                  <a:schemeClr val="tx1"/>
                </a:solidFill>
              </a:rPr>
              <a:t>2021</a:t>
            </a:r>
          </a:p>
        </p:txBody>
      </p:sp>
      <p:sp>
        <p:nvSpPr>
          <p:cNvPr id="3" name="TextBox 2"/>
          <p:cNvSpPr txBox="1"/>
          <p:nvPr/>
        </p:nvSpPr>
        <p:spPr>
          <a:xfrm>
            <a:off x="1475656" y="5733256"/>
            <a:ext cx="6984776" cy="1200329"/>
          </a:xfrm>
          <a:prstGeom prst="rect">
            <a:avLst/>
          </a:prstGeom>
          <a:noFill/>
        </p:spPr>
        <p:txBody>
          <a:bodyPr wrap="square" rtlCol="0">
            <a:spAutoFit/>
          </a:bodyPr>
          <a:lstStyle/>
          <a:p>
            <a:r>
              <a:rPr lang="en-US" sz="2400" b="1" dirty="0"/>
              <a:t>Name : Sunil </a:t>
            </a:r>
            <a:r>
              <a:rPr lang="en-US" sz="2400" b="1" dirty="0" err="1"/>
              <a:t>Koppavarapu</a:t>
            </a:r>
            <a:endParaRPr lang="en-US" sz="2400" b="1" dirty="0"/>
          </a:p>
          <a:p>
            <a:r>
              <a:rPr lang="en-US" sz="2400" b="1" dirty="0"/>
              <a:t>Give a Missed Call to 080-35375141 ( Prefix 0 )</a:t>
            </a:r>
          </a:p>
          <a:p>
            <a:endParaRPr lang="en-IN" sz="2400" b="1" dirty="0"/>
          </a:p>
        </p:txBody>
      </p:sp>
    </p:spTree>
    <p:extLst>
      <p:ext uri="{BB962C8B-B14F-4D97-AF65-F5344CB8AC3E}">
        <p14:creationId xmlns:p14="http://schemas.microsoft.com/office/powerpoint/2010/main" val="3122322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643192" cy="634082"/>
          </a:xfrm>
        </p:spPr>
        <p:txBody>
          <a:bodyPr>
            <a:noAutofit/>
          </a:bodyPr>
          <a:lstStyle/>
          <a:p>
            <a:r>
              <a:rPr lang="en-US" sz="3700" dirty="0">
                <a:solidFill>
                  <a:schemeClr val="tx1"/>
                </a:solidFill>
              </a:rPr>
              <a:t>Devops and its importance</a:t>
            </a:r>
          </a:p>
        </p:txBody>
      </p:sp>
      <p:sp>
        <p:nvSpPr>
          <p:cNvPr id="4" name="Content Placeholder 3"/>
          <p:cNvSpPr>
            <a:spLocks noGrp="1"/>
          </p:cNvSpPr>
          <p:nvPr>
            <p:ph idx="1"/>
          </p:nvPr>
        </p:nvSpPr>
        <p:spPr>
          <a:xfrm>
            <a:off x="1115616" y="980728"/>
            <a:ext cx="7571184" cy="5026563"/>
          </a:xfrm>
        </p:spPr>
        <p:txBody>
          <a:bodyPr>
            <a:normAutofit/>
          </a:bodyPr>
          <a:lstStyle/>
          <a:p>
            <a:r>
              <a:rPr lang="en-US" dirty="0"/>
              <a:t>DevOps is a methodology that promotes collaboration between Development and Operations Team. This allows deploying code to production faster and in an automated way. It helps to enables rapid deployment of products. </a:t>
            </a:r>
          </a:p>
        </p:txBody>
      </p:sp>
    </p:spTree>
    <p:extLst>
      <p:ext uri="{BB962C8B-B14F-4D97-AF65-F5344CB8AC3E}">
        <p14:creationId xmlns:p14="http://schemas.microsoft.com/office/powerpoint/2010/main" val="370102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88640"/>
            <a:ext cx="7581528" cy="634082"/>
          </a:xfrm>
        </p:spPr>
        <p:txBody>
          <a:bodyPr>
            <a:noAutofit/>
          </a:bodyPr>
          <a:lstStyle/>
          <a:p>
            <a:r>
              <a:rPr lang="en-US" sz="3700" dirty="0">
                <a:solidFill>
                  <a:schemeClr val="tx1"/>
                </a:solidFill>
              </a:rPr>
              <a:t>Course Content</a:t>
            </a:r>
          </a:p>
        </p:txBody>
      </p:sp>
      <p:sp>
        <p:nvSpPr>
          <p:cNvPr id="4" name="Content Placeholder 3"/>
          <p:cNvSpPr>
            <a:spLocks noGrp="1"/>
          </p:cNvSpPr>
          <p:nvPr>
            <p:ph idx="1"/>
          </p:nvPr>
        </p:nvSpPr>
        <p:spPr>
          <a:xfrm>
            <a:off x="1115616" y="980729"/>
            <a:ext cx="7571184" cy="3816424"/>
          </a:xfrm>
        </p:spPr>
        <p:txBody>
          <a:bodyPr>
            <a:normAutofit fontScale="92500" lnSpcReduction="20000"/>
          </a:bodyPr>
          <a:lstStyle/>
          <a:p>
            <a:r>
              <a:rPr lang="en-US" dirty="0"/>
              <a:t>Linux</a:t>
            </a:r>
          </a:p>
          <a:p>
            <a:r>
              <a:rPr lang="en-US" dirty="0"/>
              <a:t>Git</a:t>
            </a:r>
          </a:p>
          <a:p>
            <a:r>
              <a:rPr lang="en-US" dirty="0"/>
              <a:t>Maven</a:t>
            </a:r>
          </a:p>
          <a:p>
            <a:r>
              <a:rPr lang="en-US" dirty="0"/>
              <a:t>Jenkins</a:t>
            </a:r>
          </a:p>
          <a:p>
            <a:r>
              <a:rPr lang="en-US" dirty="0"/>
              <a:t>Docker and Docker Swarm</a:t>
            </a:r>
          </a:p>
          <a:p>
            <a:r>
              <a:rPr lang="en-US" dirty="0"/>
              <a:t>Kubernetes</a:t>
            </a:r>
          </a:p>
          <a:p>
            <a:r>
              <a:rPr lang="en-US" dirty="0"/>
              <a:t>Ansible</a:t>
            </a:r>
          </a:p>
          <a:p>
            <a:r>
              <a:rPr lang="en-US" dirty="0"/>
              <a:t>Nagios</a:t>
            </a:r>
          </a:p>
          <a:p>
            <a:endParaRPr lang="en-US" dirty="0"/>
          </a:p>
        </p:txBody>
      </p:sp>
      <p:sp>
        <p:nvSpPr>
          <p:cNvPr id="5" name="Title 1"/>
          <p:cNvSpPr txBox="1">
            <a:spLocks/>
          </p:cNvSpPr>
          <p:nvPr/>
        </p:nvSpPr>
        <p:spPr>
          <a:xfrm>
            <a:off x="683568" y="5013176"/>
            <a:ext cx="8640960" cy="1296144"/>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a:r>
              <a:rPr lang="en-US" sz="3700" dirty="0">
                <a:solidFill>
                  <a:schemeClr val="tx1"/>
                </a:solidFill>
              </a:rPr>
              <a:t>Timings </a:t>
            </a:r>
            <a:r>
              <a:rPr lang="en-US" sz="3700" dirty="0" smtClean="0">
                <a:solidFill>
                  <a:schemeClr val="tx1"/>
                </a:solidFill>
              </a:rPr>
              <a:t>04:00 PM </a:t>
            </a:r>
            <a:r>
              <a:rPr lang="en-US" sz="3700" dirty="0">
                <a:solidFill>
                  <a:schemeClr val="tx1"/>
                </a:solidFill>
              </a:rPr>
              <a:t>to </a:t>
            </a:r>
            <a:r>
              <a:rPr lang="en-US" sz="3700" dirty="0" smtClean="0">
                <a:solidFill>
                  <a:schemeClr val="tx1"/>
                </a:solidFill>
              </a:rPr>
              <a:t>05:00 PM </a:t>
            </a:r>
            <a:r>
              <a:rPr lang="en-US" sz="3700" dirty="0">
                <a:solidFill>
                  <a:schemeClr val="tx1"/>
                </a:solidFill>
              </a:rPr>
              <a:t>IST Monday to Friday</a:t>
            </a:r>
          </a:p>
        </p:txBody>
      </p:sp>
    </p:spTree>
    <p:extLst>
      <p:ext uri="{BB962C8B-B14F-4D97-AF65-F5344CB8AC3E}">
        <p14:creationId xmlns:p14="http://schemas.microsoft.com/office/powerpoint/2010/main" val="10053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animEffect transition="in" filter="fade">
                                      <p:cBhvr>
                                        <p:cTn id="4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descr="C:\Users\WELCOME\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64" y="838200"/>
            <a:ext cx="7620000" cy="35514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03648" y="5373216"/>
            <a:ext cx="6840760" cy="830997"/>
          </a:xfrm>
          <a:prstGeom prst="rect">
            <a:avLst/>
          </a:prstGeom>
          <a:noFill/>
        </p:spPr>
        <p:txBody>
          <a:bodyPr wrap="square" rtlCol="0">
            <a:spAutoFit/>
          </a:bodyPr>
          <a:lstStyle/>
          <a:p>
            <a:r>
              <a:rPr lang="en-US" sz="2400" b="1" dirty="0"/>
              <a:t>Give a Missed Call to 080-35375141 ( Prefix 0 )</a:t>
            </a:r>
          </a:p>
          <a:p>
            <a:endParaRPr lang="en-IN" sz="2400" b="1" dirty="0"/>
          </a:p>
        </p:txBody>
      </p:sp>
    </p:spTree>
    <p:extLst>
      <p:ext uri="{BB962C8B-B14F-4D97-AF65-F5344CB8AC3E}">
        <p14:creationId xmlns:p14="http://schemas.microsoft.com/office/powerpoint/2010/main" val="53328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Autofit/>
          </a:bodyPr>
          <a:lstStyle/>
          <a:p>
            <a:r>
              <a:rPr lang="en-US" sz="2700" dirty="0">
                <a:solidFill>
                  <a:schemeClr val="tx1"/>
                </a:solidFill>
              </a:rPr>
              <a:t>SDLC Model - </a:t>
            </a:r>
            <a:r>
              <a:rPr lang="en-US" sz="2700" dirty="0">
                <a:solidFill>
                  <a:schemeClr val="tx1"/>
                </a:solidFill>
                <a:effectLst>
                  <a:outerShdw blurRad="38100" dist="38100" dir="2700000" algn="tl">
                    <a:srgbClr val="000000">
                      <a:alpha val="43137"/>
                    </a:srgbClr>
                  </a:outerShdw>
                </a:effectLst>
              </a:rPr>
              <a:t>Software Development Life Cycle</a:t>
            </a:r>
          </a:p>
        </p:txBody>
      </p:sp>
      <p:sp>
        <p:nvSpPr>
          <p:cNvPr id="4" name="Content Placeholder 3"/>
          <p:cNvSpPr>
            <a:spLocks noGrp="1"/>
          </p:cNvSpPr>
          <p:nvPr>
            <p:ph idx="1"/>
          </p:nvPr>
        </p:nvSpPr>
        <p:spPr>
          <a:xfrm>
            <a:off x="1115616" y="908720"/>
            <a:ext cx="7571184" cy="5098571"/>
          </a:xfrm>
        </p:spPr>
        <p:txBody>
          <a:bodyPr>
            <a:normAutofit/>
          </a:bodyPr>
          <a:lstStyle/>
          <a:p>
            <a:r>
              <a:rPr lang="en-US" sz="2000" dirty="0"/>
              <a:t>Waterfall Model</a:t>
            </a:r>
          </a:p>
          <a:p>
            <a:endParaRPr lang="en-US" sz="2000" dirty="0"/>
          </a:p>
          <a:p>
            <a:r>
              <a:rPr lang="en-US" sz="2000" dirty="0"/>
              <a:t>Agile Model</a:t>
            </a:r>
          </a:p>
        </p:txBody>
      </p:sp>
    </p:spTree>
    <p:extLst>
      <p:ext uri="{BB962C8B-B14F-4D97-AF65-F5344CB8AC3E}">
        <p14:creationId xmlns:p14="http://schemas.microsoft.com/office/powerpoint/2010/main" val="187392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Autofit/>
          </a:bodyPr>
          <a:lstStyle/>
          <a:p>
            <a:r>
              <a:rPr lang="en-US" sz="3700" dirty="0">
                <a:solidFill>
                  <a:schemeClr val="tx1"/>
                </a:solidFill>
              </a:rPr>
              <a:t>Waterfall Model</a:t>
            </a:r>
            <a:endParaRPr lang="en-US" sz="3700" dirty="0">
              <a:solidFill>
                <a:schemeClr val="tx1"/>
              </a:solidFill>
              <a:effectLst>
                <a:outerShdw blurRad="38100" dist="38100" dir="2700000" algn="tl">
                  <a:srgbClr val="000000">
                    <a:alpha val="43137"/>
                  </a:srgbClr>
                </a:outerShdw>
              </a:effectLst>
            </a:endParaRPr>
          </a:p>
        </p:txBody>
      </p:sp>
      <p:pic>
        <p:nvPicPr>
          <p:cNvPr id="4098" name="Picture 2" descr="C:\Users\WELCOME\Desktop\ppt\Slide 3 Image waterfall.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9632" y="1052736"/>
            <a:ext cx="7704856" cy="573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89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634082"/>
          </a:xfrm>
        </p:spPr>
        <p:txBody>
          <a:bodyPr>
            <a:normAutofit fontScale="90000"/>
          </a:bodyPr>
          <a:lstStyle/>
          <a:p>
            <a:r>
              <a:rPr lang="en-US" dirty="0">
                <a:solidFill>
                  <a:schemeClr val="tx1"/>
                </a:solidFill>
              </a:rPr>
              <a:t>Disadvantages of Waterfall Model</a:t>
            </a:r>
          </a:p>
        </p:txBody>
      </p:sp>
      <p:sp>
        <p:nvSpPr>
          <p:cNvPr id="3" name="Content Placeholder 2"/>
          <p:cNvSpPr>
            <a:spLocks noGrp="1"/>
          </p:cNvSpPr>
          <p:nvPr>
            <p:ph idx="1"/>
          </p:nvPr>
        </p:nvSpPr>
        <p:spPr>
          <a:xfrm>
            <a:off x="1115616" y="980728"/>
            <a:ext cx="7571184" cy="5026563"/>
          </a:xfrm>
        </p:spPr>
        <p:txBody>
          <a:bodyPr>
            <a:normAutofit fontScale="92500" lnSpcReduction="10000"/>
          </a:bodyPr>
          <a:lstStyle/>
          <a:p>
            <a:r>
              <a:rPr lang="en-US" dirty="0"/>
              <a:t>It is difficult to estimate time and cost for each phase of the development process. </a:t>
            </a:r>
          </a:p>
          <a:p>
            <a:r>
              <a:rPr lang="en-US" dirty="0"/>
              <a:t>Once an application is in the testing stage, it is very difficult to go back and change something that was not well-thought out in the concept stage. </a:t>
            </a:r>
          </a:p>
          <a:p>
            <a:r>
              <a:rPr lang="en-US" dirty="0"/>
              <a:t>Not a good model for complex and object-oriented projects. </a:t>
            </a:r>
          </a:p>
          <a:p>
            <a:r>
              <a:rPr lang="en-US" dirty="0"/>
              <a:t>Not suitable for the projects where requirements are at a moderate to high risk of changing.</a:t>
            </a:r>
          </a:p>
        </p:txBody>
      </p:sp>
    </p:spTree>
    <p:extLst>
      <p:ext uri="{BB962C8B-B14F-4D97-AF65-F5344CB8AC3E}">
        <p14:creationId xmlns:p14="http://schemas.microsoft.com/office/powerpoint/2010/main" val="14819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a:xfrm>
            <a:off x="1115616" y="908720"/>
            <a:ext cx="7571184" cy="5098571"/>
          </a:xfrm>
        </p:spPr>
        <p:txBody>
          <a:bodyPr>
            <a:normAutofit lnSpcReduction="10000"/>
          </a:bodyPr>
          <a:lstStyle/>
          <a:p>
            <a:r>
              <a:rPr lang="en-US" dirty="0"/>
              <a:t>Agile development model is also a type of Incremental model. Software is developed in incremental, rapid cycles. This results in small incremental releases with each release building on previous functionality. Each release is thoroughly tested to ensure software quality is maintained.</a:t>
            </a:r>
          </a:p>
          <a:p>
            <a:endParaRPr lang="en-US" dirty="0"/>
          </a:p>
          <a:p>
            <a:r>
              <a:rPr lang="en-US" dirty="0"/>
              <a:t>Agile software development method emphasis on iterative, incremental, and evolutionary development.</a:t>
            </a:r>
          </a:p>
        </p:txBody>
      </p:sp>
    </p:spTree>
    <p:extLst>
      <p:ext uri="{BB962C8B-B14F-4D97-AF65-F5344CB8AC3E}">
        <p14:creationId xmlns:p14="http://schemas.microsoft.com/office/powerpoint/2010/main" val="42149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008" y="207784"/>
            <a:ext cx="7805464" cy="634082"/>
          </a:xfrm>
        </p:spPr>
        <p:txBody>
          <a:bodyPr>
            <a:normAutofit fontScale="90000"/>
          </a:bodyPr>
          <a:lstStyle/>
          <a:p>
            <a:r>
              <a:rPr lang="en-US" dirty="0">
                <a:solidFill>
                  <a:schemeClr val="tx1"/>
                </a:solidFill>
              </a:rPr>
              <a:t>Agile Model</a:t>
            </a:r>
          </a:p>
        </p:txBody>
      </p:sp>
      <p:sp>
        <p:nvSpPr>
          <p:cNvPr id="3" name="Content Placeholder 2"/>
          <p:cNvSpPr>
            <a:spLocks noGrp="1"/>
          </p:cNvSpPr>
          <p:nvPr>
            <p:ph idx="1"/>
          </p:nvPr>
        </p:nvSpPr>
        <p:spPr/>
        <p:txBody>
          <a:bodyPr/>
          <a:lstStyle/>
          <a:p>
            <a:endParaRPr lang="en-US"/>
          </a:p>
        </p:txBody>
      </p:sp>
      <p:pic>
        <p:nvPicPr>
          <p:cNvPr id="5122" name="Picture 2" descr="C:\Users\WELCOME\Desktop\ppt\Slide 4 Image Agile.png"/>
          <p:cNvPicPr>
            <a:picLocks noChangeAspect="1" noChangeArrowheads="1"/>
          </p:cNvPicPr>
          <p:nvPr/>
        </p:nvPicPr>
        <p:blipFill rotWithShape="1">
          <a:blip r:embed="rId2">
            <a:extLst>
              <a:ext uri="{28A0092B-C50C-407E-A947-70E740481C1C}">
                <a14:useLocalDpi xmlns:a14="http://schemas.microsoft.com/office/drawing/2010/main" val="0"/>
              </a:ext>
            </a:extLst>
          </a:blip>
          <a:srcRect b="9715"/>
          <a:stretch/>
        </p:blipFill>
        <p:spPr bwMode="auto">
          <a:xfrm>
            <a:off x="1259632" y="980728"/>
            <a:ext cx="7740352"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7001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274638"/>
            <a:ext cx="7571184" cy="634082"/>
          </a:xfrm>
        </p:spPr>
        <p:txBody>
          <a:bodyPr>
            <a:normAutofit fontScale="90000"/>
          </a:bodyPr>
          <a:lstStyle/>
          <a:p>
            <a:r>
              <a:rPr lang="en-US" dirty="0">
                <a:solidFill>
                  <a:schemeClr val="tx1"/>
                </a:solidFill>
              </a:rPr>
              <a:t>Delay</a:t>
            </a:r>
          </a:p>
        </p:txBody>
      </p:sp>
      <p:sp>
        <p:nvSpPr>
          <p:cNvPr id="3" name="Content Placeholder 2"/>
          <p:cNvSpPr>
            <a:spLocks noGrp="1"/>
          </p:cNvSpPr>
          <p:nvPr>
            <p:ph idx="1"/>
          </p:nvPr>
        </p:nvSpPr>
        <p:spPr>
          <a:xfrm>
            <a:off x="1187624" y="908720"/>
            <a:ext cx="7499176" cy="5098571"/>
          </a:xfrm>
        </p:spPr>
        <p:txBody>
          <a:bodyPr/>
          <a:lstStyle/>
          <a:p>
            <a:r>
              <a:rPr lang="en-US" dirty="0"/>
              <a:t>In spite of the Model, still delay?</a:t>
            </a:r>
          </a:p>
          <a:p>
            <a:endParaRPr lang="en-US" dirty="0"/>
          </a:p>
          <a:p>
            <a:r>
              <a:rPr lang="en-US" dirty="0"/>
              <a:t>Gap between development team and operations team</a:t>
            </a:r>
          </a:p>
        </p:txBody>
      </p:sp>
    </p:spTree>
    <p:extLst>
      <p:ext uri="{BB962C8B-B14F-4D97-AF65-F5344CB8AC3E}">
        <p14:creationId xmlns:p14="http://schemas.microsoft.com/office/powerpoint/2010/main" val="112666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355160" cy="634082"/>
          </a:xfrm>
        </p:spPr>
        <p:txBody>
          <a:bodyPr>
            <a:normAutofit fontScale="90000"/>
          </a:bodyPr>
          <a:lstStyle/>
          <a:p>
            <a:r>
              <a:rPr lang="en-US" dirty="0">
                <a:solidFill>
                  <a:schemeClr val="tx1"/>
                </a:solidFill>
              </a:rPr>
              <a:t>Operations Team responsibilities</a:t>
            </a:r>
          </a:p>
        </p:txBody>
      </p:sp>
      <p:sp>
        <p:nvSpPr>
          <p:cNvPr id="3" name="Content Placeholder 2"/>
          <p:cNvSpPr>
            <a:spLocks noGrp="1"/>
          </p:cNvSpPr>
          <p:nvPr>
            <p:ph idx="1"/>
          </p:nvPr>
        </p:nvSpPr>
        <p:spPr>
          <a:xfrm>
            <a:off x="1259632" y="1138741"/>
            <a:ext cx="7427168" cy="5530619"/>
          </a:xfrm>
        </p:spPr>
        <p:txBody>
          <a:bodyPr anchor="ctr">
            <a:normAutofit fontScale="77500" lnSpcReduction="20000"/>
          </a:bodyPr>
          <a:lstStyle/>
          <a:p>
            <a:r>
              <a:rPr lang="en-US" dirty="0"/>
              <a:t>Installation of server hardware and OS</a:t>
            </a:r>
          </a:p>
          <a:p>
            <a:endParaRPr lang="en-US" dirty="0"/>
          </a:p>
          <a:p>
            <a:r>
              <a:rPr lang="en-US" dirty="0"/>
              <a:t>Configuration of servers, networks, storage, etc…</a:t>
            </a:r>
          </a:p>
          <a:p>
            <a:endParaRPr lang="en-US" dirty="0"/>
          </a:p>
          <a:p>
            <a:r>
              <a:rPr lang="en-US" dirty="0"/>
              <a:t>Monitoring of servers</a:t>
            </a:r>
          </a:p>
          <a:p>
            <a:endParaRPr lang="en-US" dirty="0"/>
          </a:p>
          <a:p>
            <a:r>
              <a:rPr lang="en-US" dirty="0"/>
              <a:t>Respond to outages</a:t>
            </a:r>
          </a:p>
          <a:p>
            <a:endParaRPr lang="en-US" dirty="0"/>
          </a:p>
          <a:p>
            <a:r>
              <a:rPr lang="en-US" dirty="0"/>
              <a:t>IT security</a:t>
            </a:r>
          </a:p>
          <a:p>
            <a:endParaRPr lang="en-US" dirty="0"/>
          </a:p>
          <a:p>
            <a:r>
              <a:rPr lang="en-US" dirty="0"/>
              <a:t>Change control</a:t>
            </a:r>
          </a:p>
          <a:p>
            <a:endParaRPr lang="en-US" dirty="0"/>
          </a:p>
          <a:p>
            <a:r>
              <a:rPr lang="en-US" dirty="0"/>
              <a:t>Backup and disaster recovery </a:t>
            </a:r>
            <a:r>
              <a:rPr lang="en-US" dirty="0" smtClean="0"/>
              <a:t>planning</a:t>
            </a:r>
          </a:p>
          <a:p>
            <a:r>
              <a:rPr lang="en-US" dirty="0" smtClean="0"/>
              <a:t>Production Support</a:t>
            </a:r>
            <a:endParaRPr lang="en-US" dirty="0"/>
          </a:p>
        </p:txBody>
      </p:sp>
    </p:spTree>
    <p:extLst>
      <p:ext uri="{BB962C8B-B14F-4D97-AF65-F5344CB8AC3E}">
        <p14:creationId xmlns:p14="http://schemas.microsoft.com/office/powerpoint/2010/main" val="77418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9176" cy="634082"/>
          </a:xfrm>
        </p:spPr>
        <p:txBody>
          <a:bodyPr>
            <a:normAutofit/>
          </a:bodyPr>
          <a:lstStyle/>
          <a:p>
            <a:r>
              <a:rPr lang="en-US" sz="3400" dirty="0">
                <a:solidFill>
                  <a:schemeClr val="tx1"/>
                </a:solidFill>
                <a:effectLst/>
              </a:rPr>
              <a:t>Reasons for Delay</a:t>
            </a:r>
          </a:p>
        </p:txBody>
      </p:sp>
      <p:sp>
        <p:nvSpPr>
          <p:cNvPr id="3" name="Content Placeholder 2"/>
          <p:cNvSpPr>
            <a:spLocks noGrp="1"/>
          </p:cNvSpPr>
          <p:nvPr>
            <p:ph idx="1"/>
          </p:nvPr>
        </p:nvSpPr>
        <p:spPr>
          <a:xfrm>
            <a:off x="1259632" y="908720"/>
            <a:ext cx="7427168" cy="5098571"/>
          </a:xfrm>
        </p:spPr>
        <p:txBody>
          <a:bodyPr>
            <a:normAutofit/>
          </a:bodyPr>
          <a:lstStyle/>
          <a:p>
            <a:endParaRPr lang="en-US" dirty="0"/>
          </a:p>
        </p:txBody>
      </p:sp>
      <p:pic>
        <p:nvPicPr>
          <p:cNvPr id="6146" name="Picture 2" descr="C:\Users\WELCOME\Desktop\ppt\main-qimg-24145309c5ba16d57bc72eaa142c452a.png"/>
          <p:cNvPicPr>
            <a:picLocks noChangeAspect="1" noChangeArrowheads="1"/>
          </p:cNvPicPr>
          <p:nvPr/>
        </p:nvPicPr>
        <p:blipFill rotWithShape="1">
          <a:blip r:embed="rId2">
            <a:extLst>
              <a:ext uri="{28A0092B-C50C-407E-A947-70E740481C1C}">
                <a14:useLocalDpi xmlns:a14="http://schemas.microsoft.com/office/drawing/2010/main" val="0"/>
              </a:ext>
            </a:extLst>
          </a:blip>
          <a:srcRect l="28131" t="7243" r="27787" b="4525"/>
          <a:stretch/>
        </p:blipFill>
        <p:spPr bwMode="auto">
          <a:xfrm>
            <a:off x="1475656" y="1124744"/>
            <a:ext cx="7128792"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95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400</TotalTime>
  <Words>303</Words>
  <Application>Microsoft Office PowerPoint</Application>
  <PresentationFormat>On-screen Show (4:3)</PresentationFormat>
  <Paragraphs>54</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Gill Sans MT</vt:lpstr>
      <vt:lpstr>Verdana</vt:lpstr>
      <vt:lpstr>Wingdings 2</vt:lpstr>
      <vt:lpstr>Solstice</vt:lpstr>
      <vt:lpstr>Devops on AWS</vt:lpstr>
      <vt:lpstr>SDLC Model - Software Development Life Cycle</vt:lpstr>
      <vt:lpstr>Waterfall Model</vt:lpstr>
      <vt:lpstr>Disadvantages of Waterfall Model</vt:lpstr>
      <vt:lpstr>Agile Model</vt:lpstr>
      <vt:lpstr>Agile Model</vt:lpstr>
      <vt:lpstr>Delay</vt:lpstr>
      <vt:lpstr>Operations Team responsibilities</vt:lpstr>
      <vt:lpstr>Reasons for Delay</vt:lpstr>
      <vt:lpstr>Devops and its importance</vt:lpstr>
      <vt:lpstr>Course Content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Applications R12</dc:title>
  <dc:creator>WELCOME</dc:creator>
  <cp:lastModifiedBy>admin</cp:lastModifiedBy>
  <cp:revision>124</cp:revision>
  <dcterms:created xsi:type="dcterms:W3CDTF">2019-01-14T05:47:09Z</dcterms:created>
  <dcterms:modified xsi:type="dcterms:W3CDTF">2021-11-16T10:02:44Z</dcterms:modified>
</cp:coreProperties>
</file>